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590" r:id="rId2"/>
    <p:sldId id="592" r:id="rId3"/>
    <p:sldId id="593" r:id="rId4"/>
    <p:sldId id="595" r:id="rId5"/>
    <p:sldId id="594" r:id="rId6"/>
    <p:sldId id="596" r:id="rId7"/>
    <p:sldId id="600" r:id="rId8"/>
    <p:sldId id="604" r:id="rId9"/>
    <p:sldId id="616" r:id="rId10"/>
    <p:sldId id="597" r:id="rId11"/>
    <p:sldId id="601" r:id="rId12"/>
    <p:sldId id="599" r:id="rId13"/>
    <p:sldId id="615" r:id="rId14"/>
    <p:sldId id="589" r:id="rId15"/>
    <p:sldId id="619" r:id="rId16"/>
    <p:sldId id="610" r:id="rId1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843" autoAdjust="0"/>
  </p:normalViewPr>
  <p:slideViewPr>
    <p:cSldViewPr>
      <p:cViewPr varScale="1">
        <p:scale>
          <a:sx n="123" d="100"/>
          <a:sy n="123" d="100"/>
        </p:scale>
        <p:origin x="1254" y="108"/>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97" d="100"/>
          <a:sy n="97" d="100"/>
        </p:scale>
        <p:origin x="357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784A8D-3CF2-41D8-86A6-191B331CA6B0}" type="doc">
      <dgm:prSet loTypeId="urn:microsoft.com/office/officeart/2005/8/layout/gear1" loCatId="process" qsTypeId="urn:microsoft.com/office/officeart/2005/8/quickstyle/simple1" qsCatId="simple" csTypeId="urn:microsoft.com/office/officeart/2005/8/colors/accent1_2" csCatId="accent1" phldr="1"/>
      <dgm:spPr/>
    </dgm:pt>
    <dgm:pt modelId="{5BAE1912-0480-447E-A4D5-0DD8FB23DD63}">
      <dgm:prSet phldrT="[Text]" custT="1"/>
      <dgm:spPr/>
      <dgm:t>
        <a:bodyPr/>
        <a:lstStyle/>
        <a:p>
          <a:r>
            <a:rPr lang="en-US" sz="1200" b="1" dirty="0" smtClean="0"/>
            <a:t> HISTORICAL ANALYSIS</a:t>
          </a:r>
        </a:p>
      </dgm:t>
    </dgm:pt>
    <dgm:pt modelId="{C8AB9D65-B2FF-46BC-A92C-271DE856C769}" type="parTrans" cxnId="{105AAEB8-6AD6-489A-83BA-414B83818C5B}">
      <dgm:prSet/>
      <dgm:spPr/>
      <dgm:t>
        <a:bodyPr/>
        <a:lstStyle/>
        <a:p>
          <a:endParaRPr lang="en-US"/>
        </a:p>
      </dgm:t>
    </dgm:pt>
    <dgm:pt modelId="{6032CAD7-BAB8-45D4-8031-95F198D21C98}" type="sibTrans" cxnId="{105AAEB8-6AD6-489A-83BA-414B83818C5B}">
      <dgm:prSet/>
      <dgm:spPr/>
      <dgm:t>
        <a:bodyPr/>
        <a:lstStyle/>
        <a:p>
          <a:endParaRPr lang="en-US"/>
        </a:p>
      </dgm:t>
    </dgm:pt>
    <dgm:pt modelId="{2BEA8B87-6C3D-4C31-AAF8-3AF6C6CCB848}">
      <dgm:prSet phldrT="[Text]"/>
      <dgm:spPr/>
      <dgm:t>
        <a:bodyPr/>
        <a:lstStyle/>
        <a:p>
          <a:r>
            <a:rPr lang="en-US" b="1" dirty="0" smtClean="0"/>
            <a:t>FORESIGHT/</a:t>
          </a:r>
        </a:p>
        <a:p>
          <a:r>
            <a:rPr lang="en-US" b="1" dirty="0" smtClean="0"/>
            <a:t>FORECASTING</a:t>
          </a:r>
          <a:endParaRPr lang="en-US" b="1" dirty="0"/>
        </a:p>
      </dgm:t>
    </dgm:pt>
    <dgm:pt modelId="{F29E62B6-E8AC-4B09-8EEB-53EEB7433649}" type="parTrans" cxnId="{6BBBD075-EFEE-4B4D-8483-4EBD2A503EB4}">
      <dgm:prSet/>
      <dgm:spPr/>
      <dgm:t>
        <a:bodyPr/>
        <a:lstStyle/>
        <a:p>
          <a:endParaRPr lang="en-US"/>
        </a:p>
      </dgm:t>
    </dgm:pt>
    <dgm:pt modelId="{6CD6868E-4101-43C6-83FB-E694FD16DB9F}" type="sibTrans" cxnId="{6BBBD075-EFEE-4B4D-8483-4EBD2A503EB4}">
      <dgm:prSet/>
      <dgm:spPr/>
      <dgm:t>
        <a:bodyPr/>
        <a:lstStyle/>
        <a:p>
          <a:endParaRPr lang="en-US"/>
        </a:p>
      </dgm:t>
    </dgm:pt>
    <dgm:pt modelId="{6B736056-2940-487F-A3E7-57603A80A6A7}">
      <dgm:prSet phldrT="[Text]"/>
      <dgm:spPr/>
      <dgm:t>
        <a:bodyPr/>
        <a:lstStyle/>
        <a:p>
          <a:r>
            <a:rPr lang="en-US" b="1" dirty="0" smtClean="0"/>
            <a:t>TRENDS</a:t>
          </a:r>
          <a:endParaRPr lang="en-US" b="1" dirty="0"/>
        </a:p>
      </dgm:t>
    </dgm:pt>
    <dgm:pt modelId="{4BB60C1B-5761-41C9-8BCC-DF34BAAB0C8B}" type="parTrans" cxnId="{16411392-EA17-4018-8332-DBB1BBACD335}">
      <dgm:prSet/>
      <dgm:spPr/>
      <dgm:t>
        <a:bodyPr/>
        <a:lstStyle/>
        <a:p>
          <a:endParaRPr lang="en-US"/>
        </a:p>
      </dgm:t>
    </dgm:pt>
    <dgm:pt modelId="{08EAE0F4-1E11-4030-AB57-3E63F00846B2}" type="sibTrans" cxnId="{16411392-EA17-4018-8332-DBB1BBACD335}">
      <dgm:prSet/>
      <dgm:spPr/>
      <dgm:t>
        <a:bodyPr/>
        <a:lstStyle/>
        <a:p>
          <a:endParaRPr lang="en-US"/>
        </a:p>
      </dgm:t>
    </dgm:pt>
    <dgm:pt modelId="{B055614E-A46A-4C20-A677-8901029EB42B}" type="pres">
      <dgm:prSet presAssocID="{E3784A8D-3CF2-41D8-86A6-191B331CA6B0}" presName="composite" presStyleCnt="0">
        <dgm:presLayoutVars>
          <dgm:chMax val="3"/>
          <dgm:animLvl val="lvl"/>
          <dgm:resizeHandles val="exact"/>
        </dgm:presLayoutVars>
      </dgm:prSet>
      <dgm:spPr/>
    </dgm:pt>
    <dgm:pt modelId="{81FCD9C7-D8AB-4F16-97CA-7EA5451696AA}" type="pres">
      <dgm:prSet presAssocID="{5BAE1912-0480-447E-A4D5-0DD8FB23DD63}" presName="gear1" presStyleLbl="node1" presStyleIdx="0" presStyleCnt="3" custLinFactNeighborX="5312" custLinFactNeighborY="4582">
        <dgm:presLayoutVars>
          <dgm:chMax val="1"/>
          <dgm:bulletEnabled val="1"/>
        </dgm:presLayoutVars>
      </dgm:prSet>
      <dgm:spPr/>
      <dgm:t>
        <a:bodyPr/>
        <a:lstStyle/>
        <a:p>
          <a:endParaRPr lang="en-US"/>
        </a:p>
      </dgm:t>
    </dgm:pt>
    <dgm:pt modelId="{8D7DCE62-8CA7-46B4-9E47-E6E3AC736AEF}" type="pres">
      <dgm:prSet presAssocID="{5BAE1912-0480-447E-A4D5-0DD8FB23DD63}" presName="gear1srcNode" presStyleLbl="node1" presStyleIdx="0" presStyleCnt="3"/>
      <dgm:spPr/>
      <dgm:t>
        <a:bodyPr/>
        <a:lstStyle/>
        <a:p>
          <a:endParaRPr lang="en-US"/>
        </a:p>
      </dgm:t>
    </dgm:pt>
    <dgm:pt modelId="{BB88D3D0-DCF5-4083-9F7D-F2ADDEDEFC5F}" type="pres">
      <dgm:prSet presAssocID="{5BAE1912-0480-447E-A4D5-0DD8FB23DD63}" presName="gear1dstNode" presStyleLbl="node1" presStyleIdx="0" presStyleCnt="3"/>
      <dgm:spPr/>
      <dgm:t>
        <a:bodyPr/>
        <a:lstStyle/>
        <a:p>
          <a:endParaRPr lang="en-US"/>
        </a:p>
      </dgm:t>
    </dgm:pt>
    <dgm:pt modelId="{E15F4C52-CDED-4275-9E88-E5777EA82077}" type="pres">
      <dgm:prSet presAssocID="{2BEA8B87-6C3D-4C31-AAF8-3AF6C6CCB848}" presName="gear2" presStyleLbl="node1" presStyleIdx="1" presStyleCnt="3" custScaleX="142998" custScaleY="115562">
        <dgm:presLayoutVars>
          <dgm:chMax val="1"/>
          <dgm:bulletEnabled val="1"/>
        </dgm:presLayoutVars>
      </dgm:prSet>
      <dgm:spPr/>
      <dgm:t>
        <a:bodyPr/>
        <a:lstStyle/>
        <a:p>
          <a:endParaRPr lang="en-US"/>
        </a:p>
      </dgm:t>
    </dgm:pt>
    <dgm:pt modelId="{776AB98B-68C8-401F-B887-AE4AADEA5DD5}" type="pres">
      <dgm:prSet presAssocID="{2BEA8B87-6C3D-4C31-AAF8-3AF6C6CCB848}" presName="gear2srcNode" presStyleLbl="node1" presStyleIdx="1" presStyleCnt="3"/>
      <dgm:spPr/>
      <dgm:t>
        <a:bodyPr/>
        <a:lstStyle/>
        <a:p>
          <a:endParaRPr lang="en-US"/>
        </a:p>
      </dgm:t>
    </dgm:pt>
    <dgm:pt modelId="{BD3A70D5-790F-4B13-BE39-F8C8BE369763}" type="pres">
      <dgm:prSet presAssocID="{2BEA8B87-6C3D-4C31-AAF8-3AF6C6CCB848}" presName="gear2dstNode" presStyleLbl="node1" presStyleIdx="1" presStyleCnt="3"/>
      <dgm:spPr/>
      <dgm:t>
        <a:bodyPr/>
        <a:lstStyle/>
        <a:p>
          <a:endParaRPr lang="en-US"/>
        </a:p>
      </dgm:t>
    </dgm:pt>
    <dgm:pt modelId="{37B432CC-9E41-4E49-B516-638FF324EE8F}" type="pres">
      <dgm:prSet presAssocID="{6B736056-2940-487F-A3E7-57603A80A6A7}" presName="gear3" presStyleLbl="node1" presStyleIdx="2" presStyleCnt="3" custLinFactNeighborX="10584" custLinFactNeighborY="6635"/>
      <dgm:spPr/>
      <dgm:t>
        <a:bodyPr/>
        <a:lstStyle/>
        <a:p>
          <a:endParaRPr lang="en-US"/>
        </a:p>
      </dgm:t>
    </dgm:pt>
    <dgm:pt modelId="{93A98FC7-2F61-47B5-98FA-27C9375A3D41}" type="pres">
      <dgm:prSet presAssocID="{6B736056-2940-487F-A3E7-57603A80A6A7}" presName="gear3tx" presStyleLbl="node1" presStyleIdx="2" presStyleCnt="3">
        <dgm:presLayoutVars>
          <dgm:chMax val="1"/>
          <dgm:bulletEnabled val="1"/>
        </dgm:presLayoutVars>
      </dgm:prSet>
      <dgm:spPr/>
      <dgm:t>
        <a:bodyPr/>
        <a:lstStyle/>
        <a:p>
          <a:endParaRPr lang="en-US"/>
        </a:p>
      </dgm:t>
    </dgm:pt>
    <dgm:pt modelId="{2B85CCC1-8728-4369-B53E-6360F0CADF7E}" type="pres">
      <dgm:prSet presAssocID="{6B736056-2940-487F-A3E7-57603A80A6A7}" presName="gear3srcNode" presStyleLbl="node1" presStyleIdx="2" presStyleCnt="3"/>
      <dgm:spPr/>
      <dgm:t>
        <a:bodyPr/>
        <a:lstStyle/>
        <a:p>
          <a:endParaRPr lang="en-US"/>
        </a:p>
      </dgm:t>
    </dgm:pt>
    <dgm:pt modelId="{687473B0-2084-42F7-BAA0-5BABD31BD590}" type="pres">
      <dgm:prSet presAssocID="{6B736056-2940-487F-A3E7-57603A80A6A7}" presName="gear3dstNode" presStyleLbl="node1" presStyleIdx="2" presStyleCnt="3"/>
      <dgm:spPr/>
      <dgm:t>
        <a:bodyPr/>
        <a:lstStyle/>
        <a:p>
          <a:endParaRPr lang="en-US"/>
        </a:p>
      </dgm:t>
    </dgm:pt>
    <dgm:pt modelId="{E9718468-B488-4F57-8A6A-430F4927D905}" type="pres">
      <dgm:prSet presAssocID="{6032CAD7-BAB8-45D4-8031-95F198D21C98}" presName="connector1" presStyleLbl="sibTrans2D1" presStyleIdx="0" presStyleCnt="3"/>
      <dgm:spPr/>
      <dgm:t>
        <a:bodyPr/>
        <a:lstStyle/>
        <a:p>
          <a:endParaRPr lang="en-US"/>
        </a:p>
      </dgm:t>
    </dgm:pt>
    <dgm:pt modelId="{1F5992C7-4B35-4D4F-B1FE-A972D707C846}" type="pres">
      <dgm:prSet presAssocID="{6CD6868E-4101-43C6-83FB-E694FD16DB9F}" presName="connector2" presStyleLbl="sibTrans2D1" presStyleIdx="1" presStyleCnt="3" custScaleX="130009"/>
      <dgm:spPr/>
      <dgm:t>
        <a:bodyPr/>
        <a:lstStyle/>
        <a:p>
          <a:endParaRPr lang="en-US"/>
        </a:p>
      </dgm:t>
    </dgm:pt>
    <dgm:pt modelId="{63722702-066D-4829-9AA2-BFC79F6EA5C2}" type="pres">
      <dgm:prSet presAssocID="{08EAE0F4-1E11-4030-AB57-3E63F00846B2}" presName="connector3" presStyleLbl="sibTrans2D1" presStyleIdx="2" presStyleCnt="3" custLinFactNeighborX="15263" custLinFactNeighborY="8016"/>
      <dgm:spPr/>
      <dgm:t>
        <a:bodyPr/>
        <a:lstStyle/>
        <a:p>
          <a:endParaRPr lang="en-US"/>
        </a:p>
      </dgm:t>
    </dgm:pt>
  </dgm:ptLst>
  <dgm:cxnLst>
    <dgm:cxn modelId="{4CC1611E-3CAC-430A-82EF-C778149994DA}" type="presOf" srcId="{2BEA8B87-6C3D-4C31-AAF8-3AF6C6CCB848}" destId="{BD3A70D5-790F-4B13-BE39-F8C8BE369763}" srcOrd="2" destOrd="0" presId="urn:microsoft.com/office/officeart/2005/8/layout/gear1"/>
    <dgm:cxn modelId="{31EAFDB7-3DED-4FEF-BA32-5B4A374E7747}" type="presOf" srcId="{6B736056-2940-487F-A3E7-57603A80A6A7}" destId="{93A98FC7-2F61-47B5-98FA-27C9375A3D41}" srcOrd="1" destOrd="0" presId="urn:microsoft.com/office/officeart/2005/8/layout/gear1"/>
    <dgm:cxn modelId="{F19FC4BA-D450-498D-944A-4EF01E7672C7}" type="presOf" srcId="{08EAE0F4-1E11-4030-AB57-3E63F00846B2}" destId="{63722702-066D-4829-9AA2-BFC79F6EA5C2}" srcOrd="0" destOrd="0" presId="urn:microsoft.com/office/officeart/2005/8/layout/gear1"/>
    <dgm:cxn modelId="{031F480B-0A27-4D13-B830-006804CD7AAB}" type="presOf" srcId="{6032CAD7-BAB8-45D4-8031-95F198D21C98}" destId="{E9718468-B488-4F57-8A6A-430F4927D905}" srcOrd="0" destOrd="0" presId="urn:microsoft.com/office/officeart/2005/8/layout/gear1"/>
    <dgm:cxn modelId="{00FC97FA-6CDA-43E2-BE72-807094387730}" type="presOf" srcId="{E3784A8D-3CF2-41D8-86A6-191B331CA6B0}" destId="{B055614E-A46A-4C20-A677-8901029EB42B}" srcOrd="0" destOrd="0" presId="urn:microsoft.com/office/officeart/2005/8/layout/gear1"/>
    <dgm:cxn modelId="{CC8C6606-2451-4983-A5E4-C496951BFBDE}" type="presOf" srcId="{2BEA8B87-6C3D-4C31-AAF8-3AF6C6CCB848}" destId="{E15F4C52-CDED-4275-9E88-E5777EA82077}" srcOrd="0" destOrd="0" presId="urn:microsoft.com/office/officeart/2005/8/layout/gear1"/>
    <dgm:cxn modelId="{16411392-EA17-4018-8332-DBB1BBACD335}" srcId="{E3784A8D-3CF2-41D8-86A6-191B331CA6B0}" destId="{6B736056-2940-487F-A3E7-57603A80A6A7}" srcOrd="2" destOrd="0" parTransId="{4BB60C1B-5761-41C9-8BCC-DF34BAAB0C8B}" sibTransId="{08EAE0F4-1E11-4030-AB57-3E63F00846B2}"/>
    <dgm:cxn modelId="{275D4BC4-D4A3-4060-AEDD-07EC08501D13}" type="presOf" srcId="{2BEA8B87-6C3D-4C31-AAF8-3AF6C6CCB848}" destId="{776AB98B-68C8-401F-B887-AE4AADEA5DD5}" srcOrd="1" destOrd="0" presId="urn:microsoft.com/office/officeart/2005/8/layout/gear1"/>
    <dgm:cxn modelId="{255E59F7-D6AC-42F3-A8A5-E330CC5FCEAD}" type="presOf" srcId="{5BAE1912-0480-447E-A4D5-0DD8FB23DD63}" destId="{BB88D3D0-DCF5-4083-9F7D-F2ADDEDEFC5F}" srcOrd="2" destOrd="0" presId="urn:microsoft.com/office/officeart/2005/8/layout/gear1"/>
    <dgm:cxn modelId="{6BBBD075-EFEE-4B4D-8483-4EBD2A503EB4}" srcId="{E3784A8D-3CF2-41D8-86A6-191B331CA6B0}" destId="{2BEA8B87-6C3D-4C31-AAF8-3AF6C6CCB848}" srcOrd="1" destOrd="0" parTransId="{F29E62B6-E8AC-4B09-8EEB-53EEB7433649}" sibTransId="{6CD6868E-4101-43C6-83FB-E694FD16DB9F}"/>
    <dgm:cxn modelId="{105AAEB8-6AD6-489A-83BA-414B83818C5B}" srcId="{E3784A8D-3CF2-41D8-86A6-191B331CA6B0}" destId="{5BAE1912-0480-447E-A4D5-0DD8FB23DD63}" srcOrd="0" destOrd="0" parTransId="{C8AB9D65-B2FF-46BC-A92C-271DE856C769}" sibTransId="{6032CAD7-BAB8-45D4-8031-95F198D21C98}"/>
    <dgm:cxn modelId="{E335799F-7B60-4B31-AA53-CCA5AFC22A69}" type="presOf" srcId="{6B736056-2940-487F-A3E7-57603A80A6A7}" destId="{37B432CC-9E41-4E49-B516-638FF324EE8F}" srcOrd="0" destOrd="0" presId="urn:microsoft.com/office/officeart/2005/8/layout/gear1"/>
    <dgm:cxn modelId="{B79AB6D7-252B-4EE1-8C61-F0F4B2013D2C}" type="presOf" srcId="{6B736056-2940-487F-A3E7-57603A80A6A7}" destId="{2B85CCC1-8728-4369-B53E-6360F0CADF7E}" srcOrd="2" destOrd="0" presId="urn:microsoft.com/office/officeart/2005/8/layout/gear1"/>
    <dgm:cxn modelId="{EB54A7C1-DCDA-40C1-A74E-B2371B741822}" type="presOf" srcId="{5BAE1912-0480-447E-A4D5-0DD8FB23DD63}" destId="{8D7DCE62-8CA7-46B4-9E47-E6E3AC736AEF}" srcOrd="1" destOrd="0" presId="urn:microsoft.com/office/officeart/2005/8/layout/gear1"/>
    <dgm:cxn modelId="{F07AC566-BB43-43FA-9E19-7B7F77EBA1F3}" type="presOf" srcId="{5BAE1912-0480-447E-A4D5-0DD8FB23DD63}" destId="{81FCD9C7-D8AB-4F16-97CA-7EA5451696AA}" srcOrd="0" destOrd="0" presId="urn:microsoft.com/office/officeart/2005/8/layout/gear1"/>
    <dgm:cxn modelId="{936CF03C-5A14-4DDB-82C9-48CD181B617B}" type="presOf" srcId="{6B736056-2940-487F-A3E7-57603A80A6A7}" destId="{687473B0-2084-42F7-BAA0-5BABD31BD590}" srcOrd="3" destOrd="0" presId="urn:microsoft.com/office/officeart/2005/8/layout/gear1"/>
    <dgm:cxn modelId="{DD841E33-0890-45A9-BB39-DAE6932697FB}" type="presOf" srcId="{6CD6868E-4101-43C6-83FB-E694FD16DB9F}" destId="{1F5992C7-4B35-4D4F-B1FE-A972D707C846}" srcOrd="0" destOrd="0" presId="urn:microsoft.com/office/officeart/2005/8/layout/gear1"/>
    <dgm:cxn modelId="{34D97E93-EE7C-43BF-A0D3-F173431FE7EB}" type="presParOf" srcId="{B055614E-A46A-4C20-A677-8901029EB42B}" destId="{81FCD9C7-D8AB-4F16-97CA-7EA5451696AA}" srcOrd="0" destOrd="0" presId="urn:microsoft.com/office/officeart/2005/8/layout/gear1"/>
    <dgm:cxn modelId="{A01BB1D4-9D3D-4574-B5DC-7C78E8155B31}" type="presParOf" srcId="{B055614E-A46A-4C20-A677-8901029EB42B}" destId="{8D7DCE62-8CA7-46B4-9E47-E6E3AC736AEF}" srcOrd="1" destOrd="0" presId="urn:microsoft.com/office/officeart/2005/8/layout/gear1"/>
    <dgm:cxn modelId="{A64C47DC-01C8-4FEA-AF59-45DA70BAA0CA}" type="presParOf" srcId="{B055614E-A46A-4C20-A677-8901029EB42B}" destId="{BB88D3D0-DCF5-4083-9F7D-F2ADDEDEFC5F}" srcOrd="2" destOrd="0" presId="urn:microsoft.com/office/officeart/2005/8/layout/gear1"/>
    <dgm:cxn modelId="{E55FDCD4-8F36-4EAE-9348-77904B0A4DA7}" type="presParOf" srcId="{B055614E-A46A-4C20-A677-8901029EB42B}" destId="{E15F4C52-CDED-4275-9E88-E5777EA82077}" srcOrd="3" destOrd="0" presId="urn:microsoft.com/office/officeart/2005/8/layout/gear1"/>
    <dgm:cxn modelId="{BCFE1F80-D154-4D4E-B05D-5E4C3556BA6D}" type="presParOf" srcId="{B055614E-A46A-4C20-A677-8901029EB42B}" destId="{776AB98B-68C8-401F-B887-AE4AADEA5DD5}" srcOrd="4" destOrd="0" presId="urn:microsoft.com/office/officeart/2005/8/layout/gear1"/>
    <dgm:cxn modelId="{419AA034-D0B0-43A6-BC7C-70D80AA6DCEF}" type="presParOf" srcId="{B055614E-A46A-4C20-A677-8901029EB42B}" destId="{BD3A70D5-790F-4B13-BE39-F8C8BE369763}" srcOrd="5" destOrd="0" presId="urn:microsoft.com/office/officeart/2005/8/layout/gear1"/>
    <dgm:cxn modelId="{B42F0DBE-7B3B-4FED-A583-FFC482905E82}" type="presParOf" srcId="{B055614E-A46A-4C20-A677-8901029EB42B}" destId="{37B432CC-9E41-4E49-B516-638FF324EE8F}" srcOrd="6" destOrd="0" presId="urn:microsoft.com/office/officeart/2005/8/layout/gear1"/>
    <dgm:cxn modelId="{C39961BB-CC73-4EB2-8421-E1FF3B4DD414}" type="presParOf" srcId="{B055614E-A46A-4C20-A677-8901029EB42B}" destId="{93A98FC7-2F61-47B5-98FA-27C9375A3D41}" srcOrd="7" destOrd="0" presId="urn:microsoft.com/office/officeart/2005/8/layout/gear1"/>
    <dgm:cxn modelId="{2FCBECD8-1D31-40A0-9A62-02A18A8852D2}" type="presParOf" srcId="{B055614E-A46A-4C20-A677-8901029EB42B}" destId="{2B85CCC1-8728-4369-B53E-6360F0CADF7E}" srcOrd="8" destOrd="0" presId="urn:microsoft.com/office/officeart/2005/8/layout/gear1"/>
    <dgm:cxn modelId="{EDAA1F4E-EC7C-4AFB-B331-4C6B466A43A1}" type="presParOf" srcId="{B055614E-A46A-4C20-A677-8901029EB42B}" destId="{687473B0-2084-42F7-BAA0-5BABD31BD590}" srcOrd="9" destOrd="0" presId="urn:microsoft.com/office/officeart/2005/8/layout/gear1"/>
    <dgm:cxn modelId="{41E2F207-4A3C-4E03-B524-272E656EF68B}" type="presParOf" srcId="{B055614E-A46A-4C20-A677-8901029EB42B}" destId="{E9718468-B488-4F57-8A6A-430F4927D905}" srcOrd="10" destOrd="0" presId="urn:microsoft.com/office/officeart/2005/8/layout/gear1"/>
    <dgm:cxn modelId="{03772244-6016-4626-9CFF-010D43797E52}" type="presParOf" srcId="{B055614E-A46A-4C20-A677-8901029EB42B}" destId="{1F5992C7-4B35-4D4F-B1FE-A972D707C846}" srcOrd="11" destOrd="0" presId="urn:microsoft.com/office/officeart/2005/8/layout/gear1"/>
    <dgm:cxn modelId="{BCCA3361-C3E2-4F29-A189-9D313308A23D}" type="presParOf" srcId="{B055614E-A46A-4C20-A677-8901029EB42B}" destId="{63722702-066D-4829-9AA2-BFC79F6EA5C2}" srcOrd="12" destOrd="0" presId="urn:microsoft.com/office/officeart/2005/8/layout/gear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FCD9C7-D8AB-4F16-97CA-7EA5451696AA}">
      <dsp:nvSpPr>
        <dsp:cNvPr id="0" name=""/>
        <dsp:cNvSpPr/>
      </dsp:nvSpPr>
      <dsp:spPr>
        <a:xfrm>
          <a:off x="1864427" y="1581957"/>
          <a:ext cx="1933504" cy="1933504"/>
        </a:xfrm>
        <a:prstGeom prst="gear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t> HISTORICAL ANALYSIS</a:t>
          </a:r>
        </a:p>
      </dsp:txBody>
      <dsp:txXfrm>
        <a:off x="2253147" y="2034871"/>
        <a:ext cx="1156064" cy="993861"/>
      </dsp:txXfrm>
    </dsp:sp>
    <dsp:sp modelId="{E15F4C52-CDED-4275-9E88-E5777EA82077}">
      <dsp:nvSpPr>
        <dsp:cNvPr id="0" name=""/>
        <dsp:cNvSpPr/>
      </dsp:nvSpPr>
      <dsp:spPr>
        <a:xfrm>
          <a:off x="334455" y="1015532"/>
          <a:ext cx="2010816" cy="1625015"/>
        </a:xfrm>
        <a:prstGeom prst="gear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t>FORESIGHT/</a:t>
          </a:r>
        </a:p>
        <a:p>
          <a:pPr lvl="0" algn="ctr" defTabSz="622300">
            <a:lnSpc>
              <a:spcPct val="90000"/>
            </a:lnSpc>
            <a:spcBef>
              <a:spcPct val="0"/>
            </a:spcBef>
            <a:spcAft>
              <a:spcPct val="35000"/>
            </a:spcAft>
          </a:pPr>
          <a:r>
            <a:rPr lang="en-US" sz="1400" b="1" kern="1200" dirty="0" smtClean="0"/>
            <a:t>FORECASTING</a:t>
          </a:r>
          <a:endParaRPr lang="en-US" sz="1400" b="1" kern="1200" dirty="0"/>
        </a:p>
      </dsp:txBody>
      <dsp:txXfrm>
        <a:off x="799638" y="1427107"/>
        <a:ext cx="1080450" cy="801865"/>
      </dsp:txXfrm>
    </dsp:sp>
    <dsp:sp modelId="{37B432CC-9E41-4E49-B516-638FF324EE8F}">
      <dsp:nvSpPr>
        <dsp:cNvPr id="0" name=""/>
        <dsp:cNvSpPr/>
      </dsp:nvSpPr>
      <dsp:spPr>
        <a:xfrm rot="20700000">
          <a:off x="1602975" y="266784"/>
          <a:ext cx="1377774" cy="1377774"/>
        </a:xfrm>
        <a:prstGeom prst="gear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t>TRENDS</a:t>
          </a:r>
          <a:endParaRPr lang="en-US" sz="1400" b="1" kern="1200" dirty="0"/>
        </a:p>
      </dsp:txBody>
      <dsp:txXfrm rot="-20700000">
        <a:off x="1905161" y="568970"/>
        <a:ext cx="773401" cy="773401"/>
      </dsp:txXfrm>
    </dsp:sp>
    <dsp:sp modelId="{E9718468-B488-4F57-8A6A-430F4927D905}">
      <dsp:nvSpPr>
        <dsp:cNvPr id="0" name=""/>
        <dsp:cNvSpPr/>
      </dsp:nvSpPr>
      <dsp:spPr>
        <a:xfrm>
          <a:off x="1605736" y="1294329"/>
          <a:ext cx="2474885" cy="2474885"/>
        </a:xfrm>
        <a:prstGeom prst="circularArrow">
          <a:avLst>
            <a:gd name="adj1" fmla="val 4688"/>
            <a:gd name="adj2" fmla="val 299029"/>
            <a:gd name="adj3" fmla="val 2497585"/>
            <a:gd name="adj4" fmla="val 15901900"/>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F5992C7-4B35-4D4F-B1FE-A972D707C846}">
      <dsp:nvSpPr>
        <dsp:cNvPr id="0" name=""/>
        <dsp:cNvSpPr/>
      </dsp:nvSpPr>
      <dsp:spPr>
        <a:xfrm>
          <a:off x="117934" y="816725"/>
          <a:ext cx="2337768" cy="1798158"/>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3722702-066D-4829-9AA2-BFC79F6EA5C2}">
      <dsp:nvSpPr>
        <dsp:cNvPr id="0" name=""/>
        <dsp:cNvSpPr/>
      </dsp:nvSpPr>
      <dsp:spPr>
        <a:xfrm>
          <a:off x="1401600" y="11365"/>
          <a:ext cx="1938777" cy="1938777"/>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5"/>
            <a:ext cx="3038649"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134" y="5"/>
            <a:ext cx="3038648" cy="466725"/>
          </a:xfrm>
          <a:prstGeom prst="rect">
            <a:avLst/>
          </a:prstGeom>
        </p:spPr>
        <p:txBody>
          <a:bodyPr vert="horz" lIns="91440" tIns="45720" rIns="91440" bIns="45720" rtlCol="0"/>
          <a:lstStyle>
            <a:lvl1pPr algn="r">
              <a:defRPr sz="1200"/>
            </a:lvl1pPr>
          </a:lstStyle>
          <a:p>
            <a:fld id="{C44ED082-59DD-4A27-96A5-C5E1B0709608}" type="datetimeFigureOut">
              <a:rPr lang="en-US" smtClean="0"/>
              <a:t>7/17/2020</a:t>
            </a:fld>
            <a:endParaRPr lang="en-US" dirty="0"/>
          </a:p>
        </p:txBody>
      </p:sp>
      <p:sp>
        <p:nvSpPr>
          <p:cNvPr id="4" name="Footer Placeholder 3"/>
          <p:cNvSpPr>
            <a:spLocks noGrp="1"/>
          </p:cNvSpPr>
          <p:nvPr>
            <p:ph type="ftr" sz="quarter" idx="2"/>
          </p:nvPr>
        </p:nvSpPr>
        <p:spPr>
          <a:xfrm>
            <a:off x="2" y="8829680"/>
            <a:ext cx="3038649" cy="4667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134" y="8829680"/>
            <a:ext cx="3038648" cy="466725"/>
          </a:xfrm>
          <a:prstGeom prst="rect">
            <a:avLst/>
          </a:prstGeom>
        </p:spPr>
        <p:txBody>
          <a:bodyPr vert="horz" lIns="91440" tIns="45720" rIns="91440" bIns="45720" rtlCol="0" anchor="b"/>
          <a:lstStyle>
            <a:lvl1pPr algn="r">
              <a:defRPr sz="1200"/>
            </a:lvl1pPr>
          </a:lstStyle>
          <a:p>
            <a:fld id="{9AD8BE94-64FB-4CE8-B96F-563512AAFB14}" type="slidenum">
              <a:rPr lang="en-US" smtClean="0"/>
              <a:t>‹#›</a:t>
            </a:fld>
            <a:endParaRPr lang="en-US" dirty="0"/>
          </a:p>
        </p:txBody>
      </p:sp>
    </p:spTree>
    <p:extLst>
      <p:ext uri="{BB962C8B-B14F-4D97-AF65-F5344CB8AC3E}">
        <p14:creationId xmlns:p14="http://schemas.microsoft.com/office/powerpoint/2010/main" val="11464100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3037840" cy="466434"/>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idx="1"/>
          </p:nvPr>
        </p:nvSpPr>
        <p:spPr>
          <a:xfrm>
            <a:off x="3970941" y="0"/>
            <a:ext cx="3037840" cy="466434"/>
          </a:xfrm>
          <a:prstGeom prst="rect">
            <a:avLst/>
          </a:prstGeom>
        </p:spPr>
        <p:txBody>
          <a:bodyPr vert="horz" lIns="92446" tIns="46223" rIns="92446" bIns="46223" rtlCol="0"/>
          <a:lstStyle>
            <a:lvl1pPr algn="r">
              <a:defRPr sz="1200"/>
            </a:lvl1pPr>
          </a:lstStyle>
          <a:p>
            <a:fld id="{9B15FE1B-3D42-483F-AB2D-56D34849D76D}" type="datetimeFigureOut">
              <a:rPr lang="en-US" smtClean="0"/>
              <a:t>7/17/2020</a:t>
            </a:fld>
            <a:endParaRPr lang="en-US" dirty="0"/>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701041" y="4473892"/>
            <a:ext cx="5608320" cy="3660458"/>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3" y="8829972"/>
            <a:ext cx="3037840" cy="466433"/>
          </a:xfrm>
          <a:prstGeom prst="rect">
            <a:avLst/>
          </a:prstGeom>
        </p:spPr>
        <p:txBody>
          <a:bodyPr vert="horz" lIns="92446" tIns="46223" rIns="92446" bIns="462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41" y="8829972"/>
            <a:ext cx="3037840" cy="466433"/>
          </a:xfrm>
          <a:prstGeom prst="rect">
            <a:avLst/>
          </a:prstGeom>
        </p:spPr>
        <p:txBody>
          <a:bodyPr vert="horz" lIns="92446" tIns="46223" rIns="92446" bIns="46223" rtlCol="0" anchor="b"/>
          <a:lstStyle>
            <a:lvl1pPr algn="r">
              <a:defRPr sz="1200"/>
            </a:lvl1pPr>
          </a:lstStyle>
          <a:p>
            <a:fld id="{0570E6F5-1470-44D4-AAB3-9D1AFA345734}" type="slidenum">
              <a:rPr lang="en-US" smtClean="0"/>
              <a:t>‹#›</a:t>
            </a:fld>
            <a:endParaRPr lang="en-US" dirty="0"/>
          </a:p>
        </p:txBody>
      </p:sp>
    </p:spTree>
    <p:extLst>
      <p:ext uri="{BB962C8B-B14F-4D97-AF65-F5344CB8AC3E}">
        <p14:creationId xmlns:p14="http://schemas.microsoft.com/office/powerpoint/2010/main" val="2676263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nlp.cs.nyu.edu/wiki/Serbs"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70E6F5-1470-44D4-AAB3-9D1AFA345734}" type="slidenum">
              <a:rPr lang="en-US" smtClean="0"/>
              <a:t>1</a:t>
            </a:fld>
            <a:endParaRPr lang="en-US" dirty="0"/>
          </a:p>
        </p:txBody>
      </p:sp>
    </p:spTree>
    <p:extLst>
      <p:ext uri="{BB962C8B-B14F-4D97-AF65-F5344CB8AC3E}">
        <p14:creationId xmlns:p14="http://schemas.microsoft.com/office/powerpoint/2010/main" val="27341655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Kartapolov</a:t>
            </a:r>
            <a:r>
              <a:rPr lang="en-US" baseline="0" dirty="0" smtClean="0"/>
              <a:t> 2015</a:t>
            </a:r>
            <a:endParaRPr lang="en-US" dirty="0"/>
          </a:p>
        </p:txBody>
      </p:sp>
      <p:sp>
        <p:nvSpPr>
          <p:cNvPr id="4" name="Slide Number Placeholder 3"/>
          <p:cNvSpPr>
            <a:spLocks noGrp="1"/>
          </p:cNvSpPr>
          <p:nvPr>
            <p:ph type="sldNum" sz="quarter" idx="10"/>
          </p:nvPr>
        </p:nvSpPr>
        <p:spPr/>
        <p:txBody>
          <a:bodyPr/>
          <a:lstStyle/>
          <a:p>
            <a:fld id="{0570E6F5-1470-44D4-AAB3-9D1AFA345734}" type="slidenum">
              <a:rPr lang="en-US" smtClean="0"/>
              <a:t>10</a:t>
            </a:fld>
            <a:endParaRPr lang="en-US" dirty="0"/>
          </a:p>
        </p:txBody>
      </p:sp>
    </p:spTree>
    <p:extLst>
      <p:ext uri="{BB962C8B-B14F-4D97-AF65-F5344CB8AC3E}">
        <p14:creationId xmlns:p14="http://schemas.microsoft.com/office/powerpoint/2010/main" val="437043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70E6F5-1470-44D4-AAB3-9D1AFA345734}" type="slidenum">
              <a:rPr lang="en-US" smtClean="0"/>
              <a:t>11</a:t>
            </a:fld>
            <a:endParaRPr lang="en-US" dirty="0"/>
          </a:p>
        </p:txBody>
      </p:sp>
    </p:spTree>
    <p:extLst>
      <p:ext uri="{BB962C8B-B14F-4D97-AF65-F5344CB8AC3E}">
        <p14:creationId xmlns:p14="http://schemas.microsoft.com/office/powerpoint/2010/main" val="3521194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Strategy of Limited Actions</a:t>
            </a:r>
          </a:p>
          <a:p>
            <a:r>
              <a:rPr lang="en-US" dirty="0" smtClean="0"/>
              <a:t>Not everything is an IO but…Centralization of GS in all-Russia defense doctrine</a:t>
            </a:r>
          </a:p>
          <a:p>
            <a:r>
              <a:rPr lang="en-US" dirty="0" smtClean="0"/>
              <a:t>Inward (control population) more of a concern than outward (foreign threat) because it is immediate</a:t>
            </a:r>
          </a:p>
          <a:p>
            <a:r>
              <a:rPr lang="en-US" dirty="0" smtClean="0"/>
              <a:t>Lessons of Stalin and June 22 1941. </a:t>
            </a:r>
          </a:p>
          <a:p>
            <a:r>
              <a:rPr lang="en-US" dirty="0" smtClean="0"/>
              <a:t>Do-able R&amp;D and force mod</a:t>
            </a:r>
          </a:p>
          <a:p>
            <a:r>
              <a:rPr lang="en-US" dirty="0" smtClean="0"/>
              <a:t>Initiative does not equal mission command to get reliable combat output</a:t>
            </a:r>
          </a:p>
          <a:p>
            <a:r>
              <a:rPr lang="en-US" dirty="0" smtClean="0"/>
              <a:t> fortress Russia</a:t>
            </a:r>
          </a:p>
          <a:p>
            <a:r>
              <a:rPr lang="en-US" dirty="0" smtClean="0"/>
              <a:t>IPW</a:t>
            </a:r>
          </a:p>
          <a:p>
            <a:r>
              <a:rPr lang="en-US" dirty="0" smtClean="0"/>
              <a:t>NPP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t>Vice</a:t>
            </a:r>
            <a:r>
              <a:rPr lang="en-US" altLang="en-US" sz="1200" baseline="0" dirty="0" smtClean="0"/>
              <a:t> Premier </a:t>
            </a:r>
            <a:r>
              <a:rPr lang="en-US" altLang="en-US" sz="1200" baseline="0" dirty="0" err="1" smtClean="0"/>
              <a:t>Rogozin</a:t>
            </a:r>
            <a:r>
              <a:rPr lang="en-US" altLang="en-US" sz="1200" baseline="0" dirty="0" smtClean="0"/>
              <a:t> quoted in </a:t>
            </a:r>
            <a:r>
              <a:rPr lang="en-US" altLang="en-US" sz="1200" dirty="0" smtClean="0"/>
              <a:t>S.G. </a:t>
            </a:r>
            <a:r>
              <a:rPr lang="en-US" altLang="en-US" sz="1200" dirty="0" err="1" smtClean="0"/>
              <a:t>Chekinov</a:t>
            </a:r>
            <a:r>
              <a:rPr lang="en-US" altLang="en-US" sz="1200" dirty="0" smtClean="0"/>
              <a:t>, </a:t>
            </a:r>
            <a:r>
              <a:rPr lang="en-US" altLang="en-US" sz="1200" dirty="0" err="1" smtClean="0"/>
              <a:t>S.A.Bogdanov</a:t>
            </a:r>
            <a:r>
              <a:rPr lang="en-US" altLang="en-US" sz="1200" dirty="0" smtClean="0"/>
              <a:t>, “The Nature and Content of a New-Generation War,” </a:t>
            </a:r>
            <a:r>
              <a:rPr lang="en-US" altLang="en-US" sz="1200" i="1" dirty="0" smtClean="0"/>
              <a:t>Military Thought</a:t>
            </a:r>
            <a:r>
              <a:rPr lang="en-US" altLang="en-US" sz="1200" dirty="0" smtClean="0"/>
              <a:t>, No. 4, Vol 0022, 2013, pp. 12-23</a:t>
            </a:r>
          </a:p>
          <a:p>
            <a:endParaRPr lang="en-US" b="1" dirty="0" smtClean="0"/>
          </a:p>
          <a:p>
            <a:pPr marL="0" indent="0">
              <a:buFont typeface="Wingdings" panose="05000000000000000000" pitchFamily="2" charset="2"/>
              <a:buNone/>
            </a:pPr>
            <a:r>
              <a:rPr lang="en-US" dirty="0" smtClean="0"/>
              <a:t>National Guard</a:t>
            </a:r>
          </a:p>
          <a:p>
            <a:pPr marL="457200"/>
            <a:r>
              <a:rPr lang="en-US" dirty="0" smtClean="0"/>
              <a:t>- Soviet legacy, fear of coups, </a:t>
            </a:r>
            <a:r>
              <a:rPr lang="en-US" dirty="0" err="1" smtClean="0"/>
              <a:t>stovepiped</a:t>
            </a:r>
            <a:r>
              <a:rPr lang="en-US" dirty="0" smtClean="0"/>
              <a:t> security services</a:t>
            </a:r>
          </a:p>
          <a:p>
            <a:pPr marL="457200"/>
            <a:r>
              <a:rPr lang="en-US" dirty="0" smtClean="0"/>
              <a:t>- Majority of internal security services under 1 command</a:t>
            </a:r>
          </a:p>
          <a:p>
            <a:pPr marL="457200"/>
            <a:r>
              <a:rPr lang="en-US" dirty="0" smtClean="0"/>
              <a:t>- 200,000-300,000 uniformed personnel</a:t>
            </a:r>
          </a:p>
          <a:p>
            <a:pPr marL="457200"/>
            <a:r>
              <a:rPr lang="en-US" dirty="0" smtClean="0"/>
              <a:t>- </a:t>
            </a:r>
            <a:r>
              <a:rPr lang="en-US" u="sng" dirty="0" smtClean="0"/>
              <a:t>FSB not included</a:t>
            </a:r>
          </a:p>
          <a:p>
            <a:pPr marL="0" indent="0">
              <a:buFont typeface="Wingdings" panose="05000000000000000000" pitchFamily="2" charset="2"/>
              <a:buNone/>
            </a:pPr>
            <a:r>
              <a:rPr lang="en-US" dirty="0" smtClean="0"/>
              <a:t>	Concerns</a:t>
            </a:r>
          </a:p>
          <a:p>
            <a:pPr marL="457200"/>
            <a:r>
              <a:rPr lang="en-US" dirty="0" smtClean="0"/>
              <a:t>- Primary threat to regime-internal</a:t>
            </a:r>
          </a:p>
          <a:p>
            <a:pPr marL="457200"/>
            <a:r>
              <a:rPr lang="en-US" dirty="0" smtClean="0"/>
              <a:t>- Counter SOF/Urban</a:t>
            </a:r>
          </a:p>
          <a:p>
            <a:pPr marL="457200"/>
            <a:r>
              <a:rPr lang="en-US" dirty="0" smtClean="0"/>
              <a:t>- Not ‘paramilitary’, very ‘military’</a:t>
            </a:r>
          </a:p>
          <a:p>
            <a:pPr marL="457200"/>
            <a:r>
              <a:rPr lang="en-US" dirty="0" smtClean="0"/>
              <a:t>- Need good ORBAT (brigades/divisions)</a:t>
            </a:r>
          </a:p>
          <a:p>
            <a:pPr marL="457200"/>
            <a:r>
              <a:rPr lang="en-US" dirty="0" smtClean="0"/>
              <a:t>- </a:t>
            </a:r>
            <a:r>
              <a:rPr lang="en-US" u="sng" dirty="0" smtClean="0"/>
              <a:t>During War</a:t>
            </a:r>
            <a:r>
              <a:rPr lang="en-US" dirty="0" smtClean="0"/>
              <a:t>: likely attached at</a:t>
            </a:r>
          </a:p>
          <a:p>
            <a:pPr marL="457200"/>
            <a:r>
              <a:rPr lang="en-US" dirty="0" smtClean="0"/>
              <a:t>   Military District and Army Group Level</a:t>
            </a:r>
          </a:p>
          <a:p>
            <a:r>
              <a:rPr lang="en-US" b="1" dirty="0" smtClean="0"/>
              <a:t>Formation of the National Guard</a:t>
            </a:r>
            <a:endParaRPr lang="en-US" dirty="0" smtClean="0"/>
          </a:p>
          <a:p>
            <a:r>
              <a:rPr lang="en-US" dirty="0" smtClean="0"/>
              <a:t>In 2016, the Russian Federation established the National Guard of the Russian Federation (</a:t>
            </a:r>
            <a:r>
              <a:rPr lang="en-US" i="1" dirty="0" err="1" smtClean="0"/>
              <a:t>Rosgvardiya</a:t>
            </a:r>
            <a:r>
              <a:rPr lang="en-US" dirty="0" smtClean="0"/>
              <a:t>) This new independent agency reports directly to the Russian President. </a:t>
            </a:r>
            <a:r>
              <a:rPr lang="en-US" i="1" dirty="0" err="1" smtClean="0"/>
              <a:t>Rosgvardiya</a:t>
            </a:r>
            <a:r>
              <a:rPr lang="en-US" dirty="0" smtClean="0"/>
              <a:t> controls most of Russia’s internal oriented militarized intelligence and security services, to include:  The Ministry of Internal Affairs- Internal Troops (MVD-VV), Special Rapid-Response Detachment (SOBR), the Special-Purpose Mobile Detachment (OMON), the MVD Prompt-Response and Aviation Forces' Special-Purpose Center, and aviation subunits, estimates of the total personnel controlled have varied between 200,000-300,000 uniformed personnel.  This means that Russia’s militarized intelligence and security services are now mostly consolidated under three main government bodies, the Ministry of Defense (</a:t>
            </a:r>
            <a:r>
              <a:rPr lang="en-US" dirty="0" err="1" smtClean="0"/>
              <a:t>MoD</a:t>
            </a:r>
            <a:r>
              <a:rPr lang="en-US" dirty="0" smtClean="0"/>
              <a:t>), Federal Security Service (FSB), and </a:t>
            </a:r>
            <a:r>
              <a:rPr lang="en-US" i="1" dirty="0" err="1" smtClean="0"/>
              <a:t>Rosgvardiya</a:t>
            </a:r>
            <a:r>
              <a:rPr lang="en-US" dirty="0" smtClean="0"/>
              <a:t>, instead of being spread through a myriad of ministries, services, and agencies.  This change was likely due to changing attitudes on the nature of both internal and external sources of threat.  Russia’s Soviet legacy made stove piped militarized intelligence and security agencies the norm, as the Soviets were leery of investing all military power in a single organization or ministry, due to fears of a coup.  Since the Russian civilian leadership has had few concerns about its ability to control these militarized security and intelligence services, the Russian Federation has generally been trending towards the consolidation of these organizations’ powers to reduce bureaucracy and redundancies.  In addition, Russia has been particularly concerned about foreign sponsored ‘color revolutions,’ so the formation of a single military command to put down an insurrection may have been another factor for creation of </a:t>
            </a:r>
            <a:r>
              <a:rPr lang="en-US" i="1" dirty="0" err="1" smtClean="0"/>
              <a:t>Rosgvardiya</a:t>
            </a:r>
            <a:r>
              <a:rPr lang="en-US" dirty="0" smtClean="0">
                <a:effectLst/>
              </a:rPr>
              <a:t>.</a:t>
            </a:r>
            <a:endParaRPr lang="en-US" dirty="0" smtClean="0"/>
          </a:p>
          <a:p>
            <a:endParaRPr lang="en-US" b="1" dirty="0" smtClean="0"/>
          </a:p>
          <a:p>
            <a:endParaRPr lang="en-US" b="1" dirty="0" smtClean="0"/>
          </a:p>
          <a:p>
            <a:r>
              <a:rPr lang="en-US" b="1" dirty="0" smtClean="0"/>
              <a:t>Personnel:</a:t>
            </a:r>
          </a:p>
          <a:p>
            <a:r>
              <a:rPr lang="en-US" dirty="0" smtClean="0"/>
              <a:t>Conscript service:</a:t>
            </a:r>
          </a:p>
          <a:p>
            <a:pPr marL="742950" lvl="1" indent="-285750">
              <a:buFont typeface="Arial" panose="020B0604020202020204" pitchFamily="34" charset="0"/>
              <a:buChar char="•"/>
            </a:pPr>
            <a:r>
              <a:rPr lang="en-US" dirty="0" smtClean="0"/>
              <a:t>Core of strategic reserve </a:t>
            </a:r>
          </a:p>
          <a:p>
            <a:pPr marL="742950" lvl="1" indent="-285750">
              <a:buFont typeface="Arial" panose="020B0604020202020204" pitchFamily="34" charset="0"/>
              <a:buChar char="•"/>
            </a:pPr>
            <a:r>
              <a:rPr lang="en-US" dirty="0" smtClean="0"/>
              <a:t>Source of patriotism </a:t>
            </a:r>
            <a:endParaRPr lang="en-US" i="1" dirty="0" smtClean="0"/>
          </a:p>
          <a:p>
            <a:pPr marL="742950" lvl="1" indent="-285750">
              <a:buFont typeface="Arial" panose="020B0604020202020204" pitchFamily="34" charset="0"/>
              <a:buChar char="•"/>
            </a:pPr>
            <a:r>
              <a:rPr lang="en-US" dirty="0" smtClean="0"/>
              <a:t>Economical labor pool</a:t>
            </a:r>
          </a:p>
          <a:p>
            <a:pPr marL="742950" lvl="1" indent="-285750">
              <a:buFont typeface="Arial" panose="020B0604020202020204" pitchFamily="34" charset="0"/>
              <a:buChar char="•"/>
            </a:pPr>
            <a:r>
              <a:rPr lang="en-US" dirty="0" smtClean="0"/>
              <a:t>Not just for the armed forces </a:t>
            </a:r>
            <a:r>
              <a:rPr lang="en-US" i="1" dirty="0" smtClean="0"/>
              <a:t>(Border Forces, Penal, FSB, NG, etc.)</a:t>
            </a:r>
          </a:p>
          <a:p>
            <a:pPr lvl="1"/>
            <a:endParaRPr lang="en-US" i="1" dirty="0" smtClean="0"/>
          </a:p>
          <a:p>
            <a:r>
              <a:rPr lang="en-US" dirty="0" smtClean="0"/>
              <a:t>Contract service:</a:t>
            </a:r>
          </a:p>
          <a:p>
            <a:pPr marL="800100" lvl="1" indent="-342900">
              <a:buFont typeface="Arial" panose="020B0604020202020204" pitchFamily="34" charset="0"/>
              <a:buChar char="•"/>
            </a:pPr>
            <a:r>
              <a:rPr lang="en-US" dirty="0" smtClean="0"/>
              <a:t>Fairly* popular; increasingly appealing in poor economy</a:t>
            </a:r>
          </a:p>
          <a:p>
            <a:pPr marL="800100" lvl="1" indent="-342900">
              <a:buFont typeface="Arial" panose="020B0604020202020204" pitchFamily="34" charset="0"/>
              <a:buChar char="•"/>
            </a:pPr>
            <a:r>
              <a:rPr lang="en-US" dirty="0" smtClean="0"/>
              <a:t>No desire to change officer leadership roles or NCO role as “technicians and technical supervisors”</a:t>
            </a:r>
          </a:p>
          <a:p>
            <a:pPr marL="800100" lvl="1" indent="-342900">
              <a:buFont typeface="Arial" panose="020B0604020202020204" pitchFamily="34" charset="0"/>
              <a:buChar char="•"/>
            </a:pPr>
            <a:r>
              <a:rPr lang="en-US" dirty="0" smtClean="0"/>
              <a:t>No plans to change MTO&amp;Es at battalion and below</a:t>
            </a:r>
          </a:p>
          <a:p>
            <a:pPr marL="800100" lvl="1" indent="-342900">
              <a:buFont typeface="Arial" panose="020B0604020202020204" pitchFamily="34" charset="0"/>
              <a:buChar char="•"/>
            </a:pPr>
            <a:r>
              <a:rPr lang="en-US" dirty="0" smtClean="0"/>
              <a:t>Russians happy with their military decision-making system</a:t>
            </a:r>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i="1" dirty="0" smtClean="0"/>
              <a:t>Russians are patriotic but “open-minded, talented” young people don’t want to go into Armed Forces; FSB, EMERCON, other first choices.</a:t>
            </a:r>
          </a:p>
          <a:p>
            <a:pPr marL="800100" lvl="1" indent="-342900">
              <a:buFont typeface="Arial" panose="020B0604020202020204" pitchFamily="34" charset="0"/>
              <a:buChar char="•"/>
            </a:pPr>
            <a:r>
              <a:rPr lang="en-US" dirty="0" smtClean="0"/>
              <a:t>Emphasis on process and technical; high proficiency valued above creativity</a:t>
            </a:r>
          </a:p>
          <a:p>
            <a:pPr lvl="2"/>
            <a:r>
              <a:rPr lang="en-US" dirty="0" smtClean="0"/>
              <a:t>Critical thinking about how to apply battle drills (NCOs and Officers)</a:t>
            </a:r>
          </a:p>
          <a:p>
            <a:pPr lvl="2"/>
            <a:r>
              <a:rPr lang="en-US" dirty="0" smtClean="0"/>
              <a:t>“Making do” remains proof of innovative thinking at tactical level</a:t>
            </a:r>
          </a:p>
          <a:p>
            <a:pPr marL="1257300" lvl="2" indent="-342900">
              <a:buFont typeface="Arial" panose="020B0604020202020204" pitchFamily="34" charset="0"/>
              <a:buChar char="•"/>
            </a:pPr>
            <a:endParaRPr lang="en-US" dirty="0" smtClean="0"/>
          </a:p>
          <a:p>
            <a:pPr marL="800100" lvl="1" indent="-342900">
              <a:buFont typeface="Arial" panose="020B0604020202020204" pitchFamily="34" charset="0"/>
              <a:buChar char="•"/>
            </a:pPr>
            <a:r>
              <a:rPr lang="en-US" dirty="0" smtClean="0"/>
              <a:t>Lessons from Ukraine, Syria, etc. are getting back into training pipeline faster </a:t>
            </a:r>
          </a:p>
          <a:p>
            <a:pPr lvl="1"/>
            <a:endParaRPr lang="en-US" dirty="0" smtClean="0"/>
          </a:p>
          <a:p>
            <a:pPr marL="800100" lvl="1" indent="-342900">
              <a:buFont typeface="Arial" panose="020B0604020202020204" pitchFamily="34" charset="0"/>
              <a:buChar char="•"/>
            </a:pPr>
            <a:r>
              <a:rPr lang="en-US" dirty="0" smtClean="0"/>
              <a:t>Increasing pre-conscription training (</a:t>
            </a:r>
            <a:r>
              <a:rPr lang="en-US" dirty="0" err="1" smtClean="0"/>
              <a:t>Yunarmiya</a:t>
            </a:r>
            <a:r>
              <a:rPr lang="en-US" dirty="0" smtClean="0"/>
              <a:t>, DOSAAF)</a:t>
            </a:r>
          </a:p>
          <a:p>
            <a:pPr lvl="2"/>
            <a:r>
              <a:rPr lang="en-US" dirty="0" smtClean="0"/>
              <a:t>Goal of having personnel MOS-qualified before service period starts = more MOS-qualified personnel in 2040</a:t>
            </a:r>
          </a:p>
          <a:p>
            <a:pPr lvl="2"/>
            <a:endParaRPr lang="en-US" dirty="0" smtClean="0"/>
          </a:p>
          <a:p>
            <a:pPr marL="800100" lvl="1" indent="-342900">
              <a:buFont typeface="Arial" panose="020B0604020202020204" pitchFamily="34" charset="0"/>
              <a:buChar char="•"/>
            </a:pPr>
            <a:r>
              <a:rPr lang="en-US" dirty="0" smtClean="0"/>
              <a:t>University and </a:t>
            </a:r>
            <a:r>
              <a:rPr lang="en-US" dirty="0" err="1" smtClean="0"/>
              <a:t>votech</a:t>
            </a:r>
            <a:r>
              <a:rPr lang="en-US" dirty="0" smtClean="0"/>
              <a:t> graduates as contractors for high-skill specialties (cyber to pipe-fitter)</a:t>
            </a:r>
          </a:p>
          <a:p>
            <a:pPr marL="342900" indent="-342900">
              <a:buFont typeface="Arial" panose="020B0604020202020204" pitchFamily="34" charset="0"/>
              <a:buChar char="•"/>
            </a:pPr>
            <a:endParaRPr lang="en-US" i="1" dirty="0" smtClean="0"/>
          </a:p>
          <a:p>
            <a:endParaRPr lang="en-US" b="1" dirty="0" smtClean="0"/>
          </a:p>
          <a:p>
            <a:endParaRPr lang="en-US" b="1"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570E6F5-1470-44D4-AAB3-9D1AFA345734}" type="slidenum">
              <a:rPr lang="en-US" smtClean="0"/>
              <a:t>12</a:t>
            </a:fld>
            <a:endParaRPr lang="en-US" dirty="0"/>
          </a:p>
        </p:txBody>
      </p:sp>
    </p:spTree>
    <p:extLst>
      <p:ext uri="{BB962C8B-B14F-4D97-AF65-F5344CB8AC3E}">
        <p14:creationId xmlns:p14="http://schemas.microsoft.com/office/powerpoint/2010/main" val="3496898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dirty="0" smtClean="0"/>
              <a:t>Gen </a:t>
            </a:r>
            <a:r>
              <a:rPr lang="en-US" baseline="0" dirty="0" err="1" smtClean="0"/>
              <a:t>Gareev</a:t>
            </a:r>
            <a:r>
              <a:rPr lang="en-US" baseline="0" dirty="0" smtClean="0"/>
              <a:t>, Chief of </a:t>
            </a:r>
            <a:r>
              <a:rPr lang="en-US" baseline="0" dirty="0" err="1" smtClean="0"/>
              <a:t>GenStaff</a:t>
            </a:r>
            <a:r>
              <a:rPr lang="en-US" baseline="0" dirty="0" smtClean="0"/>
              <a:t> Academy, at Ft Leavenworth 1994: “I can’t believe you don’t </a:t>
            </a:r>
            <a:r>
              <a:rPr lang="en-US" b="1" baseline="0" dirty="0" smtClean="0"/>
              <a:t>military science = scientifically-founded system of knowledge to adapt to changing body of knowledge and get to precise battlefield tactics</a:t>
            </a:r>
          </a:p>
          <a:p>
            <a:pPr marL="171450" indent="-171450">
              <a:buFont typeface="Arial" panose="020B0604020202020204" pitchFamily="34" charset="0"/>
              <a:buChar char="•"/>
            </a:pPr>
            <a:endParaRPr lang="en-US" b="1" baseline="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Military culture = </a:t>
            </a:r>
            <a:r>
              <a:rPr lang="en-US" sz="1200" dirty="0" smtClean="0">
                <a:solidFill>
                  <a:srgbClr val="FF0000"/>
                </a:solidFill>
              </a:rPr>
              <a:t>Consistent process </a:t>
            </a:r>
            <a:r>
              <a:rPr lang="en-US" sz="1200" dirty="0" smtClean="0"/>
              <a:t>vs Results</a:t>
            </a:r>
          </a:p>
          <a:p>
            <a:pPr marL="0" indent="0">
              <a:buFont typeface="Arial" panose="020B0604020202020204" pitchFamily="34" charset="0"/>
              <a:buNone/>
            </a:pPr>
            <a:endParaRPr lang="en-US" baseline="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err="1" smtClean="0"/>
              <a:t>GenStaff</a:t>
            </a:r>
            <a:r>
              <a:rPr lang="en-US" baseline="0" dirty="0" smtClean="0"/>
              <a:t> provides framework and PLAN: </a:t>
            </a:r>
            <a:r>
              <a:rPr lang="en-US" sz="1200" dirty="0" smtClean="0"/>
              <a:t>General Staff Officers found at Moscow HQ, MD/OSK HQ, Army Group HQ;</a:t>
            </a:r>
            <a:r>
              <a:rPr lang="en-US" baseline="0" dirty="0" smtClean="0"/>
              <a:t> Army/Corps to Companies execute PLAN. Goal is provide reliability--no strategic corporals. </a:t>
            </a:r>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r>
              <a:rPr lang="en-US" baseline="0" dirty="0" smtClean="0"/>
              <a:t>Towards a “know-able” future; therefore, a sense of control/counter to chaos</a:t>
            </a:r>
          </a:p>
          <a:p>
            <a:pPr marL="171450" indent="-171450">
              <a:buFont typeface="Arial" panose="020B0604020202020204" pitchFamily="34" charset="0"/>
              <a:buChar char="•"/>
            </a:pPr>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570E6F5-1470-44D4-AAB3-9D1AFA345734}" type="slidenum">
              <a:rPr lang="en-US" smtClean="0"/>
              <a:t>13</a:t>
            </a:fld>
            <a:endParaRPr lang="en-US" dirty="0"/>
          </a:p>
        </p:txBody>
      </p:sp>
    </p:spTree>
    <p:extLst>
      <p:ext uri="{BB962C8B-B14F-4D97-AF65-F5344CB8AC3E}">
        <p14:creationId xmlns:p14="http://schemas.microsoft.com/office/powerpoint/2010/main" val="2396251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B74332D1-80BB-4F55-A06D-A8AB624E067A}" type="slidenum">
              <a:rPr lang="ru-RU" smtClean="0">
                <a:latin typeface="Arial" charset="0"/>
              </a:rPr>
              <a:pPr/>
              <a:t>14</a:t>
            </a:fld>
            <a:endParaRPr lang="ru-RU" smtClean="0">
              <a:latin typeface="Arial" charset="0"/>
            </a:endParaRPr>
          </a:p>
        </p:txBody>
      </p:sp>
      <p:sp>
        <p:nvSpPr>
          <p:cNvPr id="16387" name="Образ слайда 1"/>
          <p:cNvSpPr>
            <a:spLocks noGrp="1" noRot="1" noChangeAspect="1" noTextEdit="1"/>
          </p:cNvSpPr>
          <p:nvPr>
            <p:ph type="sldImg"/>
          </p:nvPr>
        </p:nvSpPr>
        <p:spPr>
          <a:xfrm>
            <a:off x="3348038" y="515938"/>
            <a:ext cx="3451225" cy="2589212"/>
          </a:xfrm>
          <a:ln/>
        </p:spPr>
      </p:sp>
      <p:sp>
        <p:nvSpPr>
          <p:cNvPr id="16388" name="Заметки 2"/>
          <p:cNvSpPr>
            <a:spLocks noGrp="1"/>
          </p:cNvSpPr>
          <p:nvPr>
            <p:ph type="body" idx="1"/>
          </p:nvPr>
        </p:nvSpPr>
        <p:spPr>
          <a:xfrm>
            <a:off x="1351777" y="3277956"/>
            <a:ext cx="7433945" cy="3106869"/>
          </a:xfrm>
          <a:noFill/>
          <a:ln/>
        </p:spPr>
        <p:txBody>
          <a:bodyPr lIns="92465" tIns="46232" rIns="92465" bIns="46232"/>
          <a:lstStyle/>
          <a:p>
            <a:pPr defTabSz="922854"/>
            <a:endParaRPr lang="en-US" dirty="0" smtClean="0"/>
          </a:p>
        </p:txBody>
      </p:sp>
    </p:spTree>
    <p:extLst>
      <p:ext uri="{BB962C8B-B14F-4D97-AF65-F5344CB8AC3E}">
        <p14:creationId xmlns:p14="http://schemas.microsoft.com/office/powerpoint/2010/main" val="40752763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Personal</a:t>
            </a:r>
            <a:r>
              <a:rPr lang="en-US" baseline="0" dirty="0" smtClean="0"/>
              <a:t> observations,</a:t>
            </a:r>
          </a:p>
          <a:p>
            <a:r>
              <a:rPr lang="en-US" baseline="0" dirty="0" smtClean="0"/>
              <a:t>Major Tom Wilhelm, “With the Russian Brigade in Bosnia: Military Team Work and the Success of IFOR,” European Security, Vol. 6., No. 2 (Summer 1997), pp.47-52.</a:t>
            </a:r>
            <a:endParaRPr lang="en-US" dirty="0"/>
          </a:p>
        </p:txBody>
      </p:sp>
      <p:sp>
        <p:nvSpPr>
          <p:cNvPr id="4" name="Slide Number Placeholder 3"/>
          <p:cNvSpPr>
            <a:spLocks noGrp="1"/>
          </p:cNvSpPr>
          <p:nvPr>
            <p:ph type="sldNum" sz="quarter" idx="10"/>
          </p:nvPr>
        </p:nvSpPr>
        <p:spPr/>
        <p:txBody>
          <a:bodyPr/>
          <a:lstStyle/>
          <a:p>
            <a:fld id="{0570E6F5-1470-44D4-AAB3-9D1AFA345734}" type="slidenum">
              <a:rPr lang="en-US" smtClean="0"/>
              <a:t>15</a:t>
            </a:fld>
            <a:endParaRPr lang="en-US" dirty="0"/>
          </a:p>
        </p:txBody>
      </p:sp>
    </p:spTree>
    <p:extLst>
      <p:ext uri="{BB962C8B-B14F-4D97-AF65-F5344CB8AC3E}">
        <p14:creationId xmlns:p14="http://schemas.microsoft.com/office/powerpoint/2010/main" val="35918284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1600" dirty="0" smtClean="0"/>
          </a:p>
          <a:p>
            <a:pPr marL="285750" indent="-285750">
              <a:buFont typeface="Arial" panose="020B0604020202020204" pitchFamily="34" charset="0"/>
              <a:buChar char="•"/>
            </a:pPr>
            <a:r>
              <a:rPr lang="en-US" sz="1600" dirty="0" smtClean="0"/>
              <a:t>Non-UN, NATO’s failed </a:t>
            </a:r>
            <a:r>
              <a:rPr lang="en-US" sz="1600" dirty="0" err="1" smtClean="0"/>
              <a:t>Rambouilett</a:t>
            </a:r>
            <a:r>
              <a:rPr lang="en-US" sz="1600" dirty="0" smtClean="0"/>
              <a:t> Talks (no ethnic Albanian-Serb agreement)</a:t>
            </a:r>
          </a:p>
          <a:p>
            <a:pPr marL="285750" indent="-285750">
              <a:buFont typeface="Arial" panose="020B0604020202020204" pitchFamily="34" charset="0"/>
              <a:buChar char="•"/>
            </a:pPr>
            <a:r>
              <a:rPr lang="en-US" sz="1600" dirty="0" smtClean="0"/>
              <a:t>NATO initiated bombing in response to "international humanitarian emergency“ without UN authorization</a:t>
            </a:r>
          </a:p>
          <a:p>
            <a:pPr marL="285750" indent="-285750">
              <a:buFont typeface="Arial" panose="020B0604020202020204" pitchFamily="34" charset="0"/>
              <a:buChar char="•"/>
            </a:pPr>
            <a:r>
              <a:rPr lang="en-US" sz="1600" dirty="0" smtClean="0"/>
              <a:t>On side of ‘breakaway’ ethnic group (not like Bosnia): </a:t>
            </a:r>
          </a:p>
          <a:p>
            <a:pPr lvl="1"/>
            <a:r>
              <a:rPr lang="en-US" sz="1600" dirty="0" smtClean="0"/>
              <a:t>    “Serbs out, peacekeepers in, refugees back“</a:t>
            </a:r>
          </a:p>
          <a:p>
            <a:pPr marL="285750" indent="-285750">
              <a:buFont typeface="Arial" panose="020B0604020202020204" pitchFamily="34" charset="0"/>
              <a:buChar char="•"/>
            </a:pPr>
            <a:r>
              <a:rPr lang="en-US" sz="1600" dirty="0" smtClean="0"/>
              <a:t>Finnish-Russian mediation = UN authorization for NATO’s KFOR</a:t>
            </a:r>
          </a:p>
          <a:p>
            <a:pPr marL="285750" indent="-285750">
              <a:buFont typeface="Arial" panose="020B0604020202020204" pitchFamily="34" charset="0"/>
              <a:buChar char="•"/>
            </a:pPr>
            <a:r>
              <a:rPr lang="en-US" sz="1600" dirty="0" smtClean="0"/>
              <a:t>Russians in KFOR but more conditional than IFOR/SFOR</a:t>
            </a:r>
          </a:p>
          <a:p>
            <a:r>
              <a:rPr lang="en-US" sz="1600" dirty="0" smtClean="0"/>
              <a:t>       </a:t>
            </a:r>
          </a:p>
          <a:p>
            <a:endParaRPr lang="en-US" dirty="0"/>
          </a:p>
        </p:txBody>
      </p:sp>
      <p:sp>
        <p:nvSpPr>
          <p:cNvPr id="4" name="Slide Number Placeholder 3"/>
          <p:cNvSpPr>
            <a:spLocks noGrp="1"/>
          </p:cNvSpPr>
          <p:nvPr>
            <p:ph type="sldNum" sz="quarter" idx="10"/>
          </p:nvPr>
        </p:nvSpPr>
        <p:spPr/>
        <p:txBody>
          <a:bodyPr/>
          <a:lstStyle/>
          <a:p>
            <a:fld id="{0570E6F5-1470-44D4-AAB3-9D1AFA345734}" type="slidenum">
              <a:rPr lang="en-US" smtClean="0"/>
              <a:t>16</a:t>
            </a:fld>
            <a:endParaRPr lang="en-US" dirty="0"/>
          </a:p>
        </p:txBody>
      </p:sp>
    </p:spTree>
    <p:extLst>
      <p:ext uri="{BB962C8B-B14F-4D97-AF65-F5344CB8AC3E}">
        <p14:creationId xmlns:p14="http://schemas.microsoft.com/office/powerpoint/2010/main" val="495142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en-US" b="1" i="1" dirty="0" smtClean="0"/>
              <a:t>10 time</a:t>
            </a:r>
            <a:r>
              <a:rPr lang="en-US" b="1" i="1" baseline="0" dirty="0" smtClean="0"/>
              <a:t> zones (11 with Kaliningrad…; no corresponding infrastructure</a:t>
            </a:r>
          </a:p>
          <a:p>
            <a:pPr lvl="0">
              <a:defRPr/>
            </a:pPr>
            <a:endParaRPr lang="en-US" b="1" i="1" baseline="0" dirty="0" smtClean="0"/>
          </a:p>
          <a:p>
            <a:pPr>
              <a:defRPr/>
            </a:pPr>
            <a:r>
              <a:rPr lang="en-US" i="1" dirty="0" err="1"/>
              <a:t>Provinsiia-Solitsa</a:t>
            </a:r>
            <a:r>
              <a:rPr lang="en-US" dirty="0"/>
              <a:t> opposition: “… the overdetermined insignificance of </a:t>
            </a:r>
            <a:r>
              <a:rPr lang="en-US" dirty="0" err="1"/>
              <a:t>provintsiia</a:t>
            </a:r>
            <a:r>
              <a:rPr lang="en-US" dirty="0"/>
              <a:t> is what allows the capital…to take on such significance…” Anne </a:t>
            </a:r>
            <a:r>
              <a:rPr lang="en-US" dirty="0" err="1"/>
              <a:t>Lounsbery</a:t>
            </a:r>
            <a:r>
              <a:rPr lang="en-US" dirty="0"/>
              <a:t>, Provinces, regions, circles, grids. How literature has shaped Russian geographical identity, </a:t>
            </a:r>
            <a:r>
              <a:rPr lang="en-US" dirty="0" err="1"/>
              <a:t>Clowes</a:t>
            </a:r>
            <a:r>
              <a:rPr lang="en-US" dirty="0"/>
              <a:t>, E.W., </a:t>
            </a:r>
            <a:r>
              <a:rPr lang="en-US" dirty="0" err="1"/>
              <a:t>Erbisch</a:t>
            </a:r>
            <a:r>
              <a:rPr lang="en-US" dirty="0"/>
              <a:t>, G. &amp; </a:t>
            </a:r>
            <a:r>
              <a:rPr lang="en-US" dirty="0" err="1"/>
              <a:t>Kokobobo</a:t>
            </a:r>
            <a:r>
              <a:rPr lang="en-US" dirty="0"/>
              <a:t>, A. (Eds.) Russia’s regional identities: the power of  the provinces, Routledge 2018</a:t>
            </a:r>
            <a:r>
              <a:rPr lang="en-US" dirty="0" smtClean="0"/>
              <a:t>.</a:t>
            </a:r>
            <a:endParaRPr lang="en-US" b="1" i="1" baseline="0" dirty="0" smtClean="0"/>
          </a:p>
          <a:p>
            <a:pPr lvl="0">
              <a:defRPr/>
            </a:pPr>
            <a:endParaRPr lang="en-US"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smtClean="0"/>
              <a:t>Threat</a:t>
            </a:r>
            <a:r>
              <a:rPr lang="en-US" sz="1200" b="0" i="0" baseline="0" dirty="0" smtClean="0"/>
              <a:t> perception shapes nature state and relation with its citizens. US = founding fathers feared disunity and internal consolidation of power (therefore—branches with checks and balances); China = internal conflict/civil war (therefore—centralization, command control); Russia = invasions, internal unrest, massive land defense requirement= Chaos; existential threats</a:t>
            </a:r>
          </a:p>
          <a:p>
            <a:pPr lvl="0">
              <a:defRPr/>
            </a:pPr>
            <a:endParaRPr lang="en-US"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lvl="0">
              <a:defRPr/>
            </a:pPr>
            <a:endParaRPr lang="en-US" dirty="0" smtClean="0"/>
          </a:p>
          <a:p>
            <a:endParaRPr lang="en-US" dirty="0" smtClean="0"/>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dirty="0" smtClean="0"/>
          </a:p>
        </p:txBody>
      </p:sp>
      <p:sp>
        <p:nvSpPr>
          <p:cNvPr id="4" name="Slide Number Placeholder 3"/>
          <p:cNvSpPr>
            <a:spLocks noGrp="1"/>
          </p:cNvSpPr>
          <p:nvPr>
            <p:ph type="sldNum" sz="quarter" idx="10"/>
          </p:nvPr>
        </p:nvSpPr>
        <p:spPr/>
        <p:txBody>
          <a:bodyPr/>
          <a:lstStyle/>
          <a:p>
            <a:fld id="{0570E6F5-1470-44D4-AAB3-9D1AFA345734}" type="slidenum">
              <a:rPr lang="en-US" smtClean="0"/>
              <a:t>2</a:t>
            </a:fld>
            <a:endParaRPr lang="en-US" dirty="0"/>
          </a:p>
        </p:txBody>
      </p:sp>
    </p:spTree>
    <p:extLst>
      <p:ext uri="{BB962C8B-B14F-4D97-AF65-F5344CB8AC3E}">
        <p14:creationId xmlns:p14="http://schemas.microsoft.com/office/powerpoint/2010/main" val="1732729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hundreds of </a:t>
            </a:r>
            <a:r>
              <a:rPr lang="en-US" dirty="0" smtClean="0"/>
              <a:t>years rarely </a:t>
            </a:r>
            <a:r>
              <a:rPr lang="en-US" dirty="0"/>
              <a:t>in Russian history has a generation passed without experiencing a calamity </a:t>
            </a:r>
            <a:r>
              <a:rPr lang="en-US" dirty="0" smtClean="0"/>
              <a:t>that tears </a:t>
            </a:r>
            <a:r>
              <a:rPr lang="en-US" dirty="0"/>
              <a:t>the family apart; that uproots the foundation of career, property and/or </a:t>
            </a:r>
            <a:r>
              <a:rPr lang="en-US" dirty="0" smtClean="0"/>
              <a:t>savings. In </a:t>
            </a:r>
            <a:r>
              <a:rPr lang="en-US" dirty="0"/>
              <a:t>most cultures “Fate” or “God’s will” is the explanation of last resort for </a:t>
            </a:r>
            <a:r>
              <a:rPr lang="en-US" dirty="0" smtClean="0"/>
              <a:t>life’s inexplicable </a:t>
            </a:r>
            <a:r>
              <a:rPr lang="en-US" dirty="0"/>
              <a:t>tragedies. But in Russia Fate is also the all-powerful fist of history </a:t>
            </a:r>
            <a:r>
              <a:rPr lang="en-US" dirty="0" smtClean="0"/>
              <a:t>that periodically </a:t>
            </a:r>
            <a:r>
              <a:rPr lang="en-US" dirty="0"/>
              <a:t>crushes everything in its path. War, civil war, famine, economic collapse </a:t>
            </a:r>
            <a:r>
              <a:rPr lang="en-US" dirty="0" smtClean="0"/>
              <a:t>– these </a:t>
            </a:r>
            <a:r>
              <a:rPr lang="en-US" dirty="0"/>
              <a:t>are the historic forces that come at least once in a generation to destroy lives </a:t>
            </a:r>
            <a:r>
              <a:rPr lang="en-US" dirty="0" smtClean="0"/>
              <a:t>and remind </a:t>
            </a:r>
            <a:r>
              <a:rPr lang="en-US" dirty="0"/>
              <a:t>the average Russian that all of their efforts to build security and prosperity </a:t>
            </a:r>
            <a:r>
              <a:rPr lang="en-US" dirty="0" smtClean="0"/>
              <a:t>are nothing </a:t>
            </a:r>
            <a:r>
              <a:rPr lang="en-US" dirty="0"/>
              <a:t>in the face of History. Catastrophic change is inevitable – sooner or later it </a:t>
            </a:r>
            <a:r>
              <a:rPr lang="en-US" dirty="0" smtClean="0"/>
              <a:t>will come </a:t>
            </a:r>
            <a:r>
              <a:rPr lang="en-US" dirty="0"/>
              <a:t>and impose itself upon us. It is folly to think one can avoid it.  Darrell Stanaford</a:t>
            </a:r>
          </a:p>
          <a:p>
            <a:endParaRPr lang="en-US" dirty="0"/>
          </a:p>
        </p:txBody>
      </p:sp>
      <p:sp>
        <p:nvSpPr>
          <p:cNvPr id="4" name="Slide Number Placeholder 3"/>
          <p:cNvSpPr>
            <a:spLocks noGrp="1"/>
          </p:cNvSpPr>
          <p:nvPr>
            <p:ph type="sldNum" sz="quarter" idx="10"/>
          </p:nvPr>
        </p:nvSpPr>
        <p:spPr/>
        <p:txBody>
          <a:bodyPr/>
          <a:lstStyle/>
          <a:p>
            <a:fld id="{0570E6F5-1470-44D4-AAB3-9D1AFA345734}" type="slidenum">
              <a:rPr lang="en-US" smtClean="0"/>
              <a:t>3</a:t>
            </a:fld>
            <a:endParaRPr lang="en-US" dirty="0"/>
          </a:p>
        </p:txBody>
      </p:sp>
    </p:spTree>
    <p:extLst>
      <p:ext uri="{BB962C8B-B14F-4D97-AF65-F5344CB8AC3E}">
        <p14:creationId xmlns:p14="http://schemas.microsoft.com/office/powerpoint/2010/main" val="469094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en-US" dirty="0" smtClean="0"/>
              <a:t>“</a:t>
            </a:r>
            <a:r>
              <a:rPr lang="en-US" dirty="0"/>
              <a:t>Since we cannot rely on the strike, let us rely on chaos.” Leon Trotsky in </a:t>
            </a:r>
            <a:r>
              <a:rPr lang="en-US" dirty="0" err="1"/>
              <a:t>Bartosh</a:t>
            </a:r>
            <a:r>
              <a:rPr lang="en-US" dirty="0"/>
              <a:t>, p.9</a:t>
            </a:r>
            <a:r>
              <a:rPr lang="en-US" dirty="0" smtClean="0"/>
              <a:t>.</a:t>
            </a:r>
          </a:p>
          <a:p>
            <a:pPr lvl="0">
              <a:defRPr/>
            </a:pPr>
            <a:endParaRPr lang="en-US" b="1" i="1" dirty="0"/>
          </a:p>
          <a:p>
            <a:r>
              <a:rPr lang="en-US" dirty="0"/>
              <a:t>Chaos: George Kennan: “ At the bottom of the Kremlin’s neurotic view of world affairs in the traditional and instinctive Russian sense of insecurity.”</a:t>
            </a:r>
          </a:p>
          <a:p>
            <a:pPr lvl="0">
              <a:defRPr/>
            </a:pPr>
            <a:endParaRPr lang="en-US" dirty="0"/>
          </a:p>
          <a:p>
            <a:pPr lvl="0">
              <a:defRPr/>
            </a:pPr>
            <a:r>
              <a:rPr lang="en-US" dirty="0" err="1"/>
              <a:t>Ruslan</a:t>
            </a:r>
            <a:r>
              <a:rPr lang="en-US" dirty="0"/>
              <a:t> </a:t>
            </a:r>
            <a:r>
              <a:rPr lang="en-US" dirty="0" err="1"/>
              <a:t>Pukhov</a:t>
            </a:r>
            <a:r>
              <a:rPr lang="en-US" dirty="0"/>
              <a:t>, the director of the Russian military think tank Center for Analysis of Strategies and Technologies: “Every time some Western observer says ‘Russians did this, Russia did that, I say: ‘You describe Russians like they are Germans and Americans. We are not…..if you don’t’ know the word </a:t>
            </a:r>
            <a:r>
              <a:rPr lang="en-US" i="1" dirty="0" err="1"/>
              <a:t>bardak</a:t>
            </a:r>
            <a:r>
              <a:rPr lang="en-US" dirty="0"/>
              <a:t>, you are an idiot and not an analyst of Russia. Because </a:t>
            </a:r>
            <a:r>
              <a:rPr lang="en-US" i="1" dirty="0" err="1"/>
              <a:t>bardak</a:t>
            </a:r>
            <a:r>
              <a:rPr lang="en-US" dirty="0"/>
              <a:t> is disorder, it’s fiasco</a:t>
            </a:r>
            <a:r>
              <a:rPr lang="en-US" dirty="0" smtClean="0"/>
              <a:t>.”</a:t>
            </a:r>
          </a:p>
          <a:p>
            <a:pPr lvl="0">
              <a:defRPr/>
            </a:pPr>
            <a:endParaRPr lang="en-US" b="1" i="1" dirty="0"/>
          </a:p>
          <a:p>
            <a:r>
              <a:rPr lang="en-US" dirty="0"/>
              <a:t>Countering Chaos: "</a:t>
            </a:r>
            <a:r>
              <a:rPr lang="en-US" dirty="0" err="1"/>
              <a:t>человек</a:t>
            </a:r>
            <a:r>
              <a:rPr lang="en-US" dirty="0"/>
              <a:t> </a:t>
            </a:r>
            <a:r>
              <a:rPr lang="en-US" dirty="0" err="1"/>
              <a:t>который</a:t>
            </a:r>
            <a:r>
              <a:rPr lang="en-US" dirty="0"/>
              <a:t> </a:t>
            </a:r>
            <a:r>
              <a:rPr lang="en-US" dirty="0" err="1"/>
              <a:t>наводит</a:t>
            </a:r>
            <a:r>
              <a:rPr lang="en-US" dirty="0"/>
              <a:t> </a:t>
            </a:r>
            <a:r>
              <a:rPr lang="en-US" dirty="0" err="1"/>
              <a:t>порядок</a:t>
            </a:r>
            <a:r>
              <a:rPr lang="en-US" dirty="0"/>
              <a:t>," </a:t>
            </a:r>
            <a:r>
              <a:rPr lang="en-US" i="1" dirty="0"/>
              <a:t> (</a:t>
            </a:r>
            <a:r>
              <a:rPr lang="en-US" dirty="0"/>
              <a:t>One who brings order). Russia is ‘safe’ when it is a strong state; state is strong when there is a strong leader</a:t>
            </a:r>
          </a:p>
          <a:p>
            <a:endParaRPr lang="en-US" dirty="0"/>
          </a:p>
          <a:p>
            <a:pPr>
              <a:defRPr/>
            </a:pPr>
            <a:r>
              <a:rPr lang="en-US" i="1" dirty="0" smtClean="0"/>
              <a:t>Pravda</a:t>
            </a:r>
            <a:r>
              <a:rPr lang="en-US" dirty="0" smtClean="0"/>
              <a:t> </a:t>
            </a:r>
            <a:r>
              <a:rPr lang="en-US" dirty="0"/>
              <a:t>(a Truth) and</a:t>
            </a:r>
            <a:r>
              <a:rPr lang="en-US" i="1" dirty="0"/>
              <a:t> </a:t>
            </a:r>
            <a:r>
              <a:rPr lang="en-US" i="1" dirty="0" err="1"/>
              <a:t>Istina</a:t>
            </a:r>
            <a:r>
              <a:rPr lang="en-US" i="1" dirty="0"/>
              <a:t> </a:t>
            </a:r>
            <a:r>
              <a:rPr lang="en-US" dirty="0"/>
              <a:t>(the Truth)</a:t>
            </a:r>
          </a:p>
          <a:p>
            <a:pPr lvl="0">
              <a:defRPr/>
            </a:pPr>
            <a:endParaRPr lang="en-US" dirty="0"/>
          </a:p>
          <a:p>
            <a:pPr lvl="0">
              <a:defRPr/>
            </a:pPr>
            <a:r>
              <a:rPr lang="en-US" dirty="0" smtClean="0"/>
              <a:t>Individuals </a:t>
            </a:r>
            <a:r>
              <a:rPr lang="en-US" dirty="0"/>
              <a:t>serve the state or at least not bother it. [GEN </a:t>
            </a:r>
            <a:r>
              <a:rPr lang="en-US" dirty="0" err="1"/>
              <a:t>Gareev</a:t>
            </a:r>
            <a:r>
              <a:rPr lang="en-US" dirty="0"/>
              <a:t>: “My Last War” (</a:t>
            </a:r>
            <a:r>
              <a:rPr lang="en-US" dirty="0" err="1"/>
              <a:t>Astan</a:t>
            </a:r>
            <a:r>
              <a:rPr lang="en-US" dirty="0"/>
              <a:t>): Don’t bring your problems home</a:t>
            </a:r>
            <a:r>
              <a:rPr lang="en-US" dirty="0" smtClean="0"/>
              <a:t>.] Individual </a:t>
            </a:r>
            <a:r>
              <a:rPr lang="en-US" dirty="0"/>
              <a:t>notion of sacrifice in serving something greater</a:t>
            </a:r>
            <a:r>
              <a:rPr lang="en-US" dirty="0" smtClean="0"/>
              <a:t>.</a:t>
            </a:r>
          </a:p>
          <a:p>
            <a:pPr marL="285750" indent="-285750">
              <a:buFont typeface="Arial" panose="020B0604020202020204" pitchFamily="34" charset="0"/>
              <a:buChar char="•"/>
            </a:pPr>
            <a:endParaRPr lang="en-US" dirty="0"/>
          </a:p>
          <a:p>
            <a:r>
              <a:rPr lang="en-US" dirty="0"/>
              <a:t>Relationship to Power: the </a:t>
            </a:r>
            <a:r>
              <a:rPr lang="en-US" i="1" dirty="0"/>
              <a:t>“</a:t>
            </a:r>
            <a:r>
              <a:rPr lang="en-US" i="1" dirty="0" err="1"/>
              <a:t>Vertikal</a:t>
            </a:r>
            <a:r>
              <a:rPr lang="en-US" i="1" dirty="0"/>
              <a:t>”. </a:t>
            </a:r>
            <a:r>
              <a:rPr lang="en-US" dirty="0"/>
              <a:t>Align yourself under a </a:t>
            </a:r>
            <a:r>
              <a:rPr lang="en-US" i="1" dirty="0"/>
              <a:t>“</a:t>
            </a:r>
            <a:r>
              <a:rPr lang="en-US" i="1" dirty="0" err="1"/>
              <a:t>Krisha</a:t>
            </a:r>
            <a:r>
              <a:rPr lang="en-US" i="1" dirty="0"/>
              <a:t>” </a:t>
            </a:r>
            <a:r>
              <a:rPr lang="en-US" dirty="0"/>
              <a:t>(roof).</a:t>
            </a:r>
            <a:r>
              <a:rPr lang="en-US" i="1" dirty="0"/>
              <a:t> ”.( This relates to the broader description of power under Putin. </a:t>
            </a:r>
            <a:r>
              <a:rPr lang="en-US" dirty="0"/>
              <a:t>Since 2000, governance in the Russian Federation has been based on the principle of the “power vertical” (</a:t>
            </a:r>
            <a:r>
              <a:rPr lang="en-US" dirty="0" err="1"/>
              <a:t>вертикальный</a:t>
            </a:r>
            <a:r>
              <a:rPr lang="en-US" dirty="0"/>
              <a:t> </a:t>
            </a:r>
            <a:r>
              <a:rPr lang="en-US" dirty="0" err="1"/>
              <a:t>власть</a:t>
            </a:r>
            <a:r>
              <a:rPr lang="en-US" dirty="0"/>
              <a:t>, </a:t>
            </a:r>
            <a:r>
              <a:rPr lang="en-US" i="1" dirty="0" err="1"/>
              <a:t>vertykalʹnyy</a:t>
            </a:r>
            <a:r>
              <a:rPr lang="en-US" i="1" dirty="0"/>
              <a:t> </a:t>
            </a:r>
            <a:r>
              <a:rPr lang="en-US" i="1" dirty="0" err="1"/>
              <a:t>vlast</a:t>
            </a:r>
            <a:r>
              <a:rPr lang="en-US" i="1" dirty="0"/>
              <a:t>ʹ</a:t>
            </a:r>
            <a:r>
              <a:rPr lang="en-US" dirty="0"/>
              <a:t>), which describes the unity of the executive branch under the leadership of the President of the Russian Federation. Fiona Hill and Clifford G. </a:t>
            </a:r>
            <a:r>
              <a:rPr lang="en-US" dirty="0" err="1"/>
              <a:t>Gaddy</a:t>
            </a:r>
            <a:r>
              <a:rPr lang="en-US" dirty="0"/>
              <a:t>, </a:t>
            </a:r>
            <a:r>
              <a:rPr lang="en-US" i="1" dirty="0"/>
              <a:t>Mr. Putin: Operative in the Kremlin </a:t>
            </a:r>
            <a:r>
              <a:rPr lang="en-US" dirty="0"/>
              <a:t>(Washington, D.C.: The Brookings Institution Press, 2013</a:t>
            </a:r>
          </a:p>
          <a:p>
            <a:pPr marL="285750" indent="-285750">
              <a:buFont typeface="Arial" panose="020B0604020202020204" pitchFamily="34" charset="0"/>
              <a:buChar char="•"/>
            </a:pPr>
            <a:endParaRPr lang="en-US" dirty="0"/>
          </a:p>
          <a:p>
            <a:endParaRPr lang="en-US" dirty="0" smtClean="0"/>
          </a:p>
          <a:p>
            <a:r>
              <a:rPr lang="en-US" dirty="0" smtClean="0"/>
              <a:t>Western view of Authority/Law</a:t>
            </a:r>
          </a:p>
          <a:p>
            <a:r>
              <a:rPr lang="en-US" dirty="0" smtClean="0"/>
              <a:t>--Balance of collective authority and individual rights (dynamics of protection of individual against authority)</a:t>
            </a:r>
          </a:p>
          <a:p>
            <a:r>
              <a:rPr lang="en-US" dirty="0" smtClean="0"/>
              <a:t>--History of private property—culture of personal ownership,</a:t>
            </a:r>
            <a:r>
              <a:rPr lang="en-US" baseline="0" dirty="0" smtClean="0"/>
              <a:t> personal responsibility</a:t>
            </a:r>
            <a:endParaRPr lang="en-US" dirty="0" smtClean="0"/>
          </a:p>
          <a:p>
            <a:r>
              <a:rPr lang="en-US" dirty="0" smtClean="0"/>
              <a:t>--Laws based on precedent (not individually applied); consistent, </a:t>
            </a:r>
            <a:r>
              <a:rPr lang="en-US" dirty="0" err="1" smtClean="0"/>
              <a:t>unverisal</a:t>
            </a:r>
            <a:r>
              <a:rPr lang="en-US" dirty="0" smtClean="0"/>
              <a:t>.</a:t>
            </a:r>
          </a:p>
          <a:p>
            <a:r>
              <a:rPr lang="en-US" dirty="0" smtClean="0"/>
              <a:t>--Authorities are ‘representatives of law’</a:t>
            </a:r>
          </a:p>
          <a:p>
            <a:endParaRPr lang="en-US" dirty="0" smtClean="0"/>
          </a:p>
          <a:p>
            <a:r>
              <a:rPr lang="en-US" dirty="0" smtClean="0"/>
              <a:t>Russian view of Authority/Law</a:t>
            </a:r>
          </a:p>
          <a:p>
            <a:r>
              <a:rPr lang="en-US" dirty="0" smtClean="0"/>
              <a:t>--Laws = temporary, conditional</a:t>
            </a:r>
          </a:p>
          <a:p>
            <a:r>
              <a:rPr lang="en-US" dirty="0" smtClean="0"/>
              <a:t>--The “</a:t>
            </a:r>
            <a:r>
              <a:rPr lang="en-US" dirty="0" err="1" smtClean="0"/>
              <a:t>Vertikal</a:t>
            </a:r>
            <a:r>
              <a:rPr lang="en-US" dirty="0" smtClean="0"/>
              <a:t>”</a:t>
            </a:r>
          </a:p>
          <a:p>
            <a:r>
              <a:rPr lang="en-US" dirty="0" smtClean="0"/>
              <a:t>--No history of private property</a:t>
            </a:r>
          </a:p>
          <a:p>
            <a:r>
              <a:rPr lang="en-US" dirty="0" smtClean="0"/>
              <a:t>--Laws based on aligning the person with the Authority (Who are you? Do you have power greater than the law?)</a:t>
            </a:r>
          </a:p>
          <a:p>
            <a:r>
              <a:rPr lang="en-US" dirty="0" smtClean="0"/>
              <a:t>--Legalistic vs Law-abiding</a:t>
            </a:r>
          </a:p>
          <a:p>
            <a:r>
              <a:rPr lang="en-US" dirty="0" smtClean="0"/>
              <a:t> --Authorities are personified law</a:t>
            </a:r>
          </a:p>
          <a:p>
            <a:endParaRPr lang="en-US" dirty="0" smtClean="0"/>
          </a:p>
          <a:p>
            <a:endParaRPr lang="en-US" baseline="0" dirty="0" smtClean="0"/>
          </a:p>
          <a:p>
            <a:r>
              <a:rPr lang="en-US" baseline="0" dirty="0" smtClean="0"/>
              <a:t>Society = Idea of Consolidation, Control and Alignment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Strong Leader </a:t>
            </a:r>
            <a:r>
              <a:rPr lang="en-US" sz="1200" i="1" dirty="0" smtClean="0"/>
              <a:t>(</a:t>
            </a:r>
            <a:r>
              <a:rPr lang="ru-RU" sz="1200" dirty="0" smtClean="0"/>
              <a:t>Навести порядок, </a:t>
            </a:r>
            <a:r>
              <a:rPr lang="en-US" sz="1200" i="1" dirty="0" err="1" smtClean="0"/>
              <a:t>Batya</a:t>
            </a:r>
            <a:r>
              <a:rPr lang="en-US" sz="1200" i="1" dirty="0" smtClean="0"/>
              <a:t>, </a:t>
            </a:r>
            <a:r>
              <a:rPr lang="en-US" sz="1200" i="1" dirty="0" err="1" smtClean="0"/>
              <a:t>Vozshd</a:t>
            </a:r>
            <a:r>
              <a:rPr lang="en-US" sz="1200" i="1" dirty="0" smtClean="0"/>
              <a:t>,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smtClean="0"/>
              <a:t>Batya</a:t>
            </a:r>
            <a:r>
              <a:rPr lang="en-US" baseline="0" dirty="0" smtClean="0"/>
              <a:t> = like a father; emphasizes expectation of adherence, discipline, loyalty. Strict—in the final analysis, you know he is right. Military = “</a:t>
            </a:r>
            <a:r>
              <a:rPr lang="en-US" baseline="0" dirty="0" err="1" smtClean="0"/>
              <a:t>Kom</a:t>
            </a:r>
            <a:r>
              <a:rPr lang="en-US" baseline="0" dirty="0" smtClean="0"/>
              <a:t>-bat”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effectLst/>
                <a:latin typeface="+mn-lt"/>
                <a:ea typeface="+mn-ea"/>
                <a:cs typeface="+mn-cs"/>
              </a:rPr>
              <a:t>A</a:t>
            </a:r>
            <a:r>
              <a:rPr lang="en-US" sz="1200" i="1" kern="1200" baseline="0" dirty="0" smtClean="0">
                <a:solidFill>
                  <a:schemeClr val="tx1"/>
                </a:solidFill>
                <a:effectLst/>
                <a:latin typeface="+mn-lt"/>
                <a:ea typeface="+mn-ea"/>
                <a:cs typeface="+mn-cs"/>
              </a:rPr>
              <a:t> Guide to Getting Along in Putin’s Russia, Maxim </a:t>
            </a:r>
            <a:r>
              <a:rPr lang="en-US" sz="1200" i="1" kern="1200" baseline="0" dirty="0" err="1" smtClean="0">
                <a:solidFill>
                  <a:schemeClr val="tx1"/>
                </a:solidFill>
                <a:effectLst/>
                <a:latin typeface="+mn-lt"/>
                <a:ea typeface="+mn-ea"/>
                <a:cs typeface="+mn-cs"/>
              </a:rPr>
              <a:t>Trudolyubov</a:t>
            </a:r>
            <a:r>
              <a:rPr lang="en-US" sz="1200" i="1" kern="1200" baseline="0" dirty="0" smtClean="0">
                <a:solidFill>
                  <a:schemeClr val="tx1"/>
                </a:solidFill>
                <a:effectLst/>
                <a:latin typeface="+mn-lt"/>
                <a:ea typeface="+mn-ea"/>
                <a:cs typeface="+mn-cs"/>
              </a:rPr>
              <a:t>, New York Times, 16 April 2018, https://www.nytimes.com/2018/04/16/opinion/putin-russia-kremlin-fire.html</a:t>
            </a:r>
            <a:endParaRPr lang="en-US" sz="1200" kern="1200" dirty="0" smtClean="0">
              <a:solidFill>
                <a:schemeClr val="tx1"/>
              </a:solidFill>
              <a:effectLst/>
              <a:latin typeface="+mn-lt"/>
              <a:ea typeface="+mn-ea"/>
              <a:cs typeface="+mn-cs"/>
            </a:endParaRPr>
          </a:p>
          <a:p>
            <a:endParaRPr lang="en-US" baseline="0" dirty="0" smtClean="0"/>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Andrie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Kozyrev, former MFA (Atlantic</a:t>
            </a:r>
            <a:r>
              <a:rPr lang="en-US" sz="1200" kern="1200" baseline="0" dirty="0" smtClean="0">
                <a:solidFill>
                  <a:schemeClr val="tx1"/>
                </a:solidFill>
                <a:effectLst/>
                <a:latin typeface="+mn-lt"/>
                <a:ea typeface="+mn-ea"/>
                <a:cs typeface="+mn-cs"/>
              </a:rPr>
              <a:t> Council, 1 Feb 2018)</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Bureaucratic-security authoritarianism has been the nature of the Russian</a:t>
            </a:r>
          </a:p>
          <a:p>
            <a:r>
              <a:rPr lang="en-US" sz="1200" kern="1200" dirty="0" smtClean="0">
                <a:solidFill>
                  <a:schemeClr val="tx1"/>
                </a:solidFill>
                <a:effectLst/>
                <a:latin typeface="+mn-lt"/>
                <a:ea typeface="+mn-ea"/>
                <a:cs typeface="+mn-cs"/>
              </a:rPr>
              <a:t>regime dating back 30 or even 100 years</a:t>
            </a: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Ambassador</a:t>
            </a:r>
            <a:r>
              <a:rPr lang="en-US" sz="1200" kern="1200" baseline="0" dirty="0" smtClean="0">
                <a:solidFill>
                  <a:schemeClr val="tx1"/>
                </a:solidFill>
                <a:effectLst/>
                <a:latin typeface="+mn-lt"/>
                <a:ea typeface="+mn-ea"/>
                <a:cs typeface="+mn-cs"/>
              </a:rPr>
              <a:t> Alexander </a:t>
            </a:r>
            <a:r>
              <a:rPr lang="en-US" sz="1200" kern="1200" baseline="0" dirty="0" err="1" smtClean="0">
                <a:solidFill>
                  <a:schemeClr val="tx1"/>
                </a:solidFill>
                <a:effectLst/>
                <a:latin typeface="+mn-lt"/>
                <a:ea typeface="+mn-ea"/>
                <a:cs typeface="+mn-cs"/>
              </a:rPr>
              <a:t>Vershbow</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Kremlin has become more like a corporation rather than a dictatorship; “there are like-minded people within the corporation ready to take over rule from Putin and continue the confrontational policy towards the West”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Atlantic Council.  Dr. </a:t>
            </a:r>
            <a:r>
              <a:rPr lang="en-US" sz="1200" kern="1200" dirty="0" err="1" smtClean="0">
                <a:solidFill>
                  <a:schemeClr val="tx1"/>
                </a:solidFill>
                <a:effectLst/>
                <a:latin typeface="+mn-lt"/>
                <a:ea typeface="+mn-ea"/>
                <a:cs typeface="+mn-cs"/>
              </a:rPr>
              <a:t>Albats</a:t>
            </a:r>
            <a:r>
              <a:rPr lang="en-US" sz="1200" kern="1200" dirty="0" smtClean="0">
                <a:solidFill>
                  <a:schemeClr val="tx1"/>
                </a:solidFill>
                <a:effectLst/>
                <a:latin typeface="+mn-lt"/>
                <a:ea typeface="+mn-ea"/>
                <a:cs typeface="+mn-cs"/>
              </a:rPr>
              <a:t>’ key points: 1) “we are witnessing a transformation of regime in Russia from a personalized to corporatist-style of leadership”; </a:t>
            </a:r>
          </a:p>
          <a:p>
            <a:endParaRPr lang="en-US" sz="1200" kern="1200" dirty="0" smtClean="0">
              <a:solidFill>
                <a:schemeClr val="tx1"/>
              </a:solidFill>
              <a:effectLst/>
              <a:latin typeface="+mn-lt"/>
              <a:ea typeface="+mn-ea"/>
              <a:cs typeface="+mn-cs"/>
            </a:endParaRPr>
          </a:p>
          <a:p>
            <a:endParaRPr lang="en-US" dirty="0" smtClean="0"/>
          </a:p>
        </p:txBody>
      </p:sp>
      <p:sp>
        <p:nvSpPr>
          <p:cNvPr id="4" name="Slide Number Placeholder 3"/>
          <p:cNvSpPr>
            <a:spLocks noGrp="1"/>
          </p:cNvSpPr>
          <p:nvPr>
            <p:ph type="sldNum" sz="quarter" idx="10"/>
          </p:nvPr>
        </p:nvSpPr>
        <p:spPr/>
        <p:txBody>
          <a:bodyPr/>
          <a:lstStyle/>
          <a:p>
            <a:fld id="{0570E6F5-1470-44D4-AAB3-9D1AFA345734}" type="slidenum">
              <a:rPr lang="en-US" smtClean="0"/>
              <a:t>4</a:t>
            </a:fld>
            <a:endParaRPr lang="en-US" dirty="0"/>
          </a:p>
        </p:txBody>
      </p:sp>
    </p:spTree>
    <p:extLst>
      <p:ext uri="{BB962C8B-B14F-4D97-AF65-F5344CB8AC3E}">
        <p14:creationId xmlns:p14="http://schemas.microsoft.com/office/powerpoint/2010/main" val="3362841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endParaRPr lang="en-US" dirty="0" smtClean="0"/>
          </a:p>
          <a:p>
            <a:pPr>
              <a:defRPr/>
            </a:pPr>
            <a:r>
              <a:rPr lang="en-US" i="1" dirty="0"/>
              <a:t>Pravda</a:t>
            </a:r>
            <a:r>
              <a:rPr lang="en-US" dirty="0"/>
              <a:t> (a Truth) and</a:t>
            </a:r>
            <a:r>
              <a:rPr lang="en-US" i="1" dirty="0"/>
              <a:t> </a:t>
            </a:r>
            <a:r>
              <a:rPr lang="en-US" i="1" dirty="0" err="1"/>
              <a:t>Istina</a:t>
            </a:r>
            <a:r>
              <a:rPr lang="en-US" i="1" dirty="0"/>
              <a:t> </a:t>
            </a:r>
            <a:r>
              <a:rPr lang="en-US" dirty="0"/>
              <a:t>(the Truth)</a:t>
            </a:r>
          </a:p>
          <a:p>
            <a:pPr lvl="0">
              <a:defRPr/>
            </a:pPr>
            <a:endParaRPr lang="en-US" dirty="0"/>
          </a:p>
          <a:p>
            <a:r>
              <a:rPr lang="en-US" dirty="0"/>
              <a:t>Scientific view of history-- connect past with a ‘know-able’ future. History should be/can be forecasted and controlled.</a:t>
            </a:r>
            <a:r>
              <a:rPr lang="en-US" b="1" dirty="0"/>
              <a:t> </a:t>
            </a:r>
            <a:r>
              <a:rPr lang="en-US" dirty="0"/>
              <a:t>“Scientific prophecy is a fact” VI Lenin, quoted in </a:t>
            </a:r>
            <a:r>
              <a:rPr lang="en-US" dirty="0" err="1"/>
              <a:t>Chuyev</a:t>
            </a:r>
            <a:r>
              <a:rPr lang="en-US" dirty="0"/>
              <a:t>, Yu. V. and Yu. </a:t>
            </a:r>
            <a:r>
              <a:rPr lang="en-US" dirty="0" err="1"/>
              <a:t>Mikhalyov</a:t>
            </a:r>
            <a:r>
              <a:rPr lang="en-US" dirty="0"/>
              <a:t>. Forecasting in Military Affairs, trans by DGIS Multilingual Section. Washington DC </a:t>
            </a:r>
            <a:r>
              <a:rPr lang="en-US" dirty="0" err="1"/>
              <a:t>Gov</a:t>
            </a:r>
            <a:r>
              <a:rPr lang="en-US" dirty="0"/>
              <a:t> printing office, 1975, p7.</a:t>
            </a:r>
            <a:endParaRPr lang="en-US" b="1" i="1" dirty="0"/>
          </a:p>
          <a:p>
            <a:endParaRPr lang="en-US" dirty="0" smtClean="0"/>
          </a:p>
          <a:p>
            <a:pPr lvl="0">
              <a:defRPr/>
            </a:pPr>
            <a:r>
              <a:rPr lang="en-US" dirty="0"/>
              <a:t>“Anything you control is safe. Anything you don’t control by definition represents a threat”--</a:t>
            </a:r>
            <a:r>
              <a:rPr lang="en-US" dirty="0" err="1"/>
              <a:t>Arkady</a:t>
            </a:r>
            <a:r>
              <a:rPr lang="en-US" dirty="0"/>
              <a:t> </a:t>
            </a:r>
            <a:r>
              <a:rPr lang="en-US" dirty="0" err="1"/>
              <a:t>Ostrovsky</a:t>
            </a:r>
            <a:r>
              <a:rPr lang="en-US" dirty="0"/>
              <a:t> about how Putin thinks. </a:t>
            </a:r>
            <a:r>
              <a:rPr lang="en-US" i="1" dirty="0"/>
              <a:t>The Invention of Russia</a:t>
            </a:r>
            <a:r>
              <a:rPr lang="en-US" dirty="0"/>
              <a:t>, Viking Press, 2014, p. 240</a:t>
            </a:r>
          </a:p>
          <a:p>
            <a:pPr lvl="0">
              <a:defRPr/>
            </a:pPr>
            <a:endParaRPr lang="en-US" dirty="0"/>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0570E6F5-1470-44D4-AAB3-9D1AFA345734}" type="slidenum">
              <a:rPr lang="en-US" smtClean="0"/>
              <a:t>5</a:t>
            </a:fld>
            <a:endParaRPr lang="en-US" dirty="0"/>
          </a:p>
        </p:txBody>
      </p:sp>
    </p:spTree>
    <p:extLst>
      <p:ext uri="{BB962C8B-B14F-4D97-AF65-F5344CB8AC3E}">
        <p14:creationId xmlns:p14="http://schemas.microsoft.com/office/powerpoint/2010/main" val="16018501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a:t>
            </a:r>
            <a:r>
              <a:rPr lang="en-US" i="1" dirty="0" smtClean="0"/>
              <a:t>Dismantling Soviet force while US wages “future war”):</a:t>
            </a:r>
            <a:r>
              <a:rPr lang="en-US" i="1" baseline="0" dirty="0" smtClean="0"/>
              <a:t> </a:t>
            </a:r>
            <a:r>
              <a:rPr lang="en-US" sz="1200" dirty="0" smtClean="0"/>
              <a:t>Fall of Soviet Union and Warsaw Pact (loss of historical security space);</a:t>
            </a:r>
            <a:r>
              <a:rPr lang="en-US" sz="1200" baseline="0" dirty="0" smtClean="0"/>
              <a:t> Putin = “Greatest calamity of the 20</a:t>
            </a:r>
            <a:r>
              <a:rPr lang="en-US" sz="1200" baseline="30000" dirty="0" smtClean="0"/>
              <a:t>th</a:t>
            </a:r>
            <a:r>
              <a:rPr lang="en-US" sz="1200" baseline="0" dirty="0" smtClean="0"/>
              <a:t> Century.” </a:t>
            </a:r>
            <a:r>
              <a:rPr lang="en-US" sz="1200" dirty="0" smtClean="0"/>
              <a:t>Russian “New Thinking” and support for UN Security Council Resolution 678 on Iraq 1991….</a:t>
            </a:r>
            <a:r>
              <a:rPr lang="en-US" sz="1200" dirty="0" smtClean="0">
                <a:solidFill>
                  <a:srgbClr val="FF0000"/>
                </a:solidFill>
              </a:rPr>
              <a:t>Then Desert Storm (“Future War”) vs. Demise of the Red Army</a:t>
            </a:r>
            <a:r>
              <a:rPr lang="en-US" sz="1200" baseline="0" dirty="0" smtClean="0">
                <a:solidFill>
                  <a:srgbClr val="FF0000"/>
                </a:solidFill>
              </a:rPr>
              <a:t> and</a:t>
            </a:r>
            <a:r>
              <a:rPr lang="en-US" sz="1200" dirty="0" smtClean="0">
                <a:solidFill>
                  <a:srgbClr val="FF0000"/>
                </a:solidFill>
              </a:rPr>
              <a:t> “Humiliation”; General</a:t>
            </a:r>
            <a:r>
              <a:rPr lang="en-US" sz="1200" baseline="0" dirty="0" smtClean="0">
                <a:solidFill>
                  <a:srgbClr val="FF0000"/>
                </a:solidFill>
              </a:rPr>
              <a:t> Staff arguments 91-93/post Cold War/post Gulf War = Is our view of military science valid? Yes but need to ‘</a:t>
            </a:r>
            <a:r>
              <a:rPr lang="en-US" sz="1200" baseline="0" dirty="0" err="1" smtClean="0">
                <a:solidFill>
                  <a:srgbClr val="FF0000"/>
                </a:solidFill>
              </a:rPr>
              <a:t>informatize</a:t>
            </a:r>
            <a:r>
              <a:rPr lang="en-US" sz="1200" baseline="0" dirty="0" smtClean="0">
                <a:solidFill>
                  <a:srgbClr val="FF0000"/>
                </a:solidFill>
              </a:rPr>
              <a:t>’. How do you control info? How do you manipulate it (Kipp, 22 Dec 16)</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smtClean="0">
              <a:solidFill>
                <a:srgbClr val="FF0000"/>
              </a:solidFill>
            </a:endParaRP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smtClean="0"/>
              <a:t>(Internal, “Near Abroad”, former client-state vacuums):</a:t>
            </a:r>
            <a:r>
              <a:rPr lang="en-US" i="1" baseline="0" dirty="0" smtClean="0"/>
              <a:t> </a:t>
            </a:r>
            <a:r>
              <a:rPr lang="en-US" sz="1200" dirty="0" smtClean="0"/>
              <a:t>Decades of conflicts in ”Near Abroad” and internal threats: Tajikistan, South Ossetia, </a:t>
            </a:r>
            <a:r>
              <a:rPr lang="en-US" sz="1200" dirty="0" err="1" smtClean="0"/>
              <a:t>Beslan</a:t>
            </a:r>
            <a:r>
              <a:rPr lang="en-US" sz="1200" dirty="0" smtClean="0"/>
              <a:t> (North Ossetia), Ingushetia, Abkhazia, Chechnya, </a:t>
            </a:r>
            <a:r>
              <a:rPr lang="en-US" sz="1200" dirty="0" err="1" smtClean="0"/>
              <a:t>Transdniester</a:t>
            </a:r>
            <a:r>
              <a:rPr lang="en-US" sz="1200" dirty="0" smtClean="0"/>
              <a:t>, Armenia/Azerbaijan, </a:t>
            </a:r>
            <a:r>
              <a:rPr lang="en-US" sz="1200" dirty="0" err="1" smtClean="0"/>
              <a:t>Krygyzstan</a:t>
            </a:r>
            <a:r>
              <a:rPr lang="en-US" sz="1200" dirty="0" smtClean="0"/>
              <a:t>, </a:t>
            </a:r>
            <a:r>
              <a:rPr lang="en-US" sz="1200" dirty="0" err="1" smtClean="0"/>
              <a:t>Feragana</a:t>
            </a:r>
            <a:r>
              <a:rPr lang="en-US" sz="1200" dirty="0" smtClean="0"/>
              <a:t> (Uzbekistan), </a:t>
            </a:r>
            <a:r>
              <a:rPr lang="en-US" sz="1200" dirty="0" err="1" smtClean="0"/>
              <a:t>etc</a:t>
            </a:r>
            <a:r>
              <a:rPr lang="en-US" sz="1200" dirty="0" smtClean="0"/>
              <a:t>….and</a:t>
            </a:r>
            <a:r>
              <a:rPr lang="en-US" sz="1200" baseline="0" dirty="0" smtClean="0"/>
              <a:t> </a:t>
            </a:r>
            <a:r>
              <a:rPr lang="en-US" sz="1200" dirty="0" smtClean="0">
                <a:solidFill>
                  <a:srgbClr val="FF0000"/>
                </a:solidFill>
              </a:rPr>
              <a:t>Persistent instability and </a:t>
            </a:r>
            <a:r>
              <a:rPr lang="en-US" sz="1050" dirty="0" smtClean="0">
                <a:solidFill>
                  <a:prstClr val="black"/>
                </a:solidFill>
              </a:rPr>
              <a:t>Demise of former Soviet client states: Afghanistan, Iraq, Yemen.</a:t>
            </a:r>
            <a:r>
              <a:rPr lang="en-US" sz="1050" baseline="0" dirty="0" smtClean="0">
                <a:solidFill>
                  <a:prstClr val="black"/>
                </a:solidFill>
              </a:rPr>
              <a:t> RUSSIANS are being killed.</a:t>
            </a:r>
            <a:r>
              <a:rPr lang="en-US" sz="1050" dirty="0" smtClean="0">
                <a:solidFill>
                  <a:prstClr val="black"/>
                </a:solidFill>
              </a:rPr>
              <a:t> </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dirty="0" smtClean="0">
              <a:solidFill>
                <a:prstClr val="black"/>
              </a:solidFill>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i="1" dirty="0" smtClean="0"/>
              <a:t>(The “Grand Bargain” and the Rise of the Oligarchs… and Sanctions):</a:t>
            </a:r>
            <a:r>
              <a:rPr lang="en-US" sz="1050" i="1" baseline="0" dirty="0" smtClean="0"/>
              <a:t> </a:t>
            </a:r>
            <a:r>
              <a:rPr lang="en-US" sz="1050" dirty="0" smtClean="0"/>
              <a:t>The “Grand Bargain” 1991 vs G-7 “No relief from Soviet Debt”;</a:t>
            </a:r>
            <a:r>
              <a:rPr lang="en-US" sz="1050" baseline="0" dirty="0" smtClean="0"/>
              <a:t> </a:t>
            </a:r>
            <a:r>
              <a:rPr lang="en-US" sz="1050" dirty="0" smtClean="0"/>
              <a:t>Gradualists vs Radical Reformers; J.</a:t>
            </a:r>
            <a:r>
              <a:rPr lang="en-US" sz="1050" baseline="0" dirty="0" smtClean="0"/>
              <a:t> Sachs: </a:t>
            </a:r>
            <a:r>
              <a:rPr lang="en-US" sz="1050" dirty="0" smtClean="0"/>
              <a:t>“The Government’s privatization strategy was to move radically and quickly, so that there would be no reversal in political power and no reversion to a communist regime.  The idea was to push the assets out into private hands as quickly as possible, even if corruption and unfairness ensued.”</a:t>
            </a:r>
            <a:r>
              <a:rPr lang="en-US" sz="1050" i="1" dirty="0" smtClean="0"/>
              <a:t>;</a:t>
            </a:r>
            <a:r>
              <a:rPr lang="en-US" sz="1050" baseline="0" dirty="0" smtClean="0"/>
              <a:t> </a:t>
            </a:r>
            <a:r>
              <a:rPr lang="en-US" sz="1050" dirty="0" smtClean="0"/>
              <a:t>Constitutional Crisis 1993--most violence in Moscow since Soviet Revolution 1917; Loans-for-Shares and the Rise of the Oligarchs…..1998, 2008 Financial Crisis:</a:t>
            </a:r>
            <a:r>
              <a:rPr lang="en-US" sz="1050" baseline="0" dirty="0" smtClean="0"/>
              <a:t> </a:t>
            </a:r>
            <a:r>
              <a:rPr lang="en-US" sz="1050" dirty="0" smtClean="0">
                <a:solidFill>
                  <a:srgbClr val="FF0000"/>
                </a:solidFill>
              </a:rPr>
              <a:t>Blame </a:t>
            </a:r>
            <a:r>
              <a:rPr lang="en-US" sz="1050" dirty="0" smtClean="0"/>
              <a:t> </a:t>
            </a:r>
            <a:r>
              <a:rPr lang="en-US" sz="900" dirty="0" smtClean="0">
                <a:solidFill>
                  <a:srgbClr val="FF0000"/>
                </a:solidFill>
              </a:rPr>
              <a:t>on the West. Since</a:t>
            </a:r>
            <a:r>
              <a:rPr lang="en-US" sz="900" baseline="0" dirty="0" smtClean="0">
                <a:solidFill>
                  <a:srgbClr val="FF0000"/>
                </a:solidFill>
              </a:rPr>
              <a:t> NSS 2017, ‘securitization of economy” to gain self-sufficiency which will protect Russian state from effects of ‘western economic attacks’ (see: “Towards Self Sufficiency?” R. Connolly, NATO Def College, 01/16, July 2016)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900" dirty="0" smtClean="0">
              <a:solidFill>
                <a:srgbClr val="FF0000"/>
              </a:solidFill>
            </a:endParaRPr>
          </a:p>
          <a:p>
            <a:pPr marL="285750" indent="-285750">
              <a:buFont typeface="Arial" panose="020B0604020202020204" pitchFamily="34" charset="0"/>
              <a:buChar char="•"/>
            </a:pPr>
            <a:r>
              <a:rPr lang="en-US" sz="900" i="1" dirty="0" smtClean="0"/>
              <a:t>(“Not one inch to the east!”):</a:t>
            </a:r>
            <a:r>
              <a:rPr lang="en-US" sz="900" i="1" baseline="0" dirty="0" smtClean="0"/>
              <a:t> </a:t>
            </a:r>
            <a:r>
              <a:rPr lang="en-US" sz="900" dirty="0" smtClean="0">
                <a:solidFill>
                  <a:srgbClr val="FF0000"/>
                </a:solidFill>
              </a:rPr>
              <a:t>NATO:</a:t>
            </a:r>
            <a:r>
              <a:rPr lang="en-US" sz="900" baseline="0" dirty="0" smtClean="0">
                <a:solidFill>
                  <a:srgbClr val="FF0000"/>
                </a:solidFill>
              </a:rPr>
              <a:t> </a:t>
            </a:r>
            <a:r>
              <a:rPr lang="en-US" sz="1050" dirty="0" smtClean="0"/>
              <a:t>“Not one inch to the east!”-- Baker to Gorbachev 1990;</a:t>
            </a:r>
            <a:r>
              <a:rPr lang="en-US" sz="1050" baseline="0" dirty="0" smtClean="0"/>
              <a:t> </a:t>
            </a:r>
            <a:r>
              <a:rPr lang="en-US" sz="1050" dirty="0" smtClean="0"/>
              <a:t>“Non-adversarial relationship” and no new members of the alliance-- Christopher to Yeltsin 1993;</a:t>
            </a:r>
            <a:r>
              <a:rPr lang="en-US" sz="1050" baseline="0" dirty="0" smtClean="0"/>
              <a:t> </a:t>
            </a:r>
            <a:r>
              <a:rPr lang="en-US" sz="1050" dirty="0" smtClean="0"/>
              <a:t>Build-up and then decline: Euro-Atlantic Partnership Council 1991, Russian </a:t>
            </a:r>
            <a:r>
              <a:rPr lang="en-US" sz="1050" dirty="0" err="1" smtClean="0"/>
              <a:t>PfP</a:t>
            </a:r>
            <a:r>
              <a:rPr lang="en-US" sz="1050" dirty="0" smtClean="0"/>
              <a:t> 1994, Dep SACEUR for Russian Forces IFOR-SFOR/Brigade under US Command in NATO-led IFOR in Bosnia 1995, NATO-Russia Founding Act 1997, Russia-NATO Council 2002;</a:t>
            </a:r>
            <a:r>
              <a:rPr lang="en-US" sz="1050" baseline="0" dirty="0" smtClean="0"/>
              <a:t> </a:t>
            </a:r>
            <a:r>
              <a:rPr lang="en-US" sz="1050" dirty="0" smtClean="0"/>
              <a:t>New members, Partnership for Peace, Member Action Plan,</a:t>
            </a:r>
            <a:r>
              <a:rPr lang="en-US" sz="1050" baseline="0" dirty="0" smtClean="0"/>
              <a:t> </a:t>
            </a:r>
            <a:r>
              <a:rPr lang="en-US" sz="1050" dirty="0" smtClean="0"/>
              <a:t>Individual Partnership Action Plan, Mediterranean Dialog, Istanbul Coop, Global Partners, etc.;</a:t>
            </a:r>
            <a:r>
              <a:rPr lang="en-US" sz="1050" baseline="0" dirty="0" smtClean="0"/>
              <a:t> </a:t>
            </a:r>
            <a:r>
              <a:rPr lang="en-US" sz="1050" dirty="0" smtClean="0"/>
              <a:t>Kosovo 1999;</a:t>
            </a:r>
            <a:r>
              <a:rPr lang="en-US" sz="1050" baseline="0" dirty="0" smtClean="0"/>
              <a:t> </a:t>
            </a:r>
            <a:r>
              <a:rPr lang="en-US" sz="1050" dirty="0" smtClean="0"/>
              <a:t>Georgia 2008</a:t>
            </a:r>
            <a:r>
              <a:rPr lang="en-US" sz="1050" baseline="0" dirty="0" smtClean="0"/>
              <a:t> = “</a:t>
            </a:r>
            <a:r>
              <a:rPr lang="en-US" sz="1050" dirty="0" smtClean="0">
                <a:solidFill>
                  <a:srgbClr val="FF0000"/>
                </a:solidFill>
              </a:rPr>
              <a:t>Deliberate NATO Encirclement”  NATO</a:t>
            </a:r>
            <a:r>
              <a:rPr lang="en-US" sz="1050" baseline="0" dirty="0" smtClean="0">
                <a:solidFill>
                  <a:srgbClr val="FF0000"/>
                </a:solidFill>
              </a:rPr>
              <a:t> also = defense spending for each country, although low at 2% targets actually equals billions all aimed at Russia, i.e. the defense spending is not aimed anywhere else. Therefore it is a disproportionate ‘economic weapon’ as it demands disproportionate Russian counter-spending.</a:t>
            </a:r>
          </a:p>
          <a:p>
            <a:pPr marL="285750" indent="-285750">
              <a:buFont typeface="Arial" panose="020B0604020202020204" pitchFamily="34" charset="0"/>
              <a:buChar char="•"/>
            </a:pPr>
            <a:endParaRPr lang="en-US" sz="1050" dirty="0" smtClean="0">
              <a:solidFill>
                <a:srgbClr val="FF0000"/>
              </a:solidFill>
            </a:endParaRPr>
          </a:p>
          <a:p>
            <a:r>
              <a:rPr lang="en-US" i="1" dirty="0" smtClean="0"/>
              <a:t>(Color Revolutions):</a:t>
            </a:r>
            <a:r>
              <a:rPr lang="en-US" i="1" baseline="0" dirty="0" smtClean="0"/>
              <a:t> </a:t>
            </a:r>
            <a:r>
              <a:rPr lang="en-US" i="0" baseline="0" dirty="0" smtClean="0"/>
              <a:t>US democracy/multi-party-building programs since early 1991, including those programs supporting ‘democratic institution building’ by DoD. Orange, Rose, Tulip revolutions plus Kosovo, Afghanistan elections, Iraq, Arab Spring, etc. </a:t>
            </a:r>
          </a:p>
          <a:p>
            <a:endParaRPr lang="en-US" i="0" baseline="0" dirty="0" smtClean="0"/>
          </a:p>
          <a:p>
            <a:r>
              <a:rPr lang="en-US" sz="1200" dirty="0" smtClean="0"/>
              <a:t>Russians in Balkans (IFOR/SFOR) but…Kosovo 1999</a:t>
            </a:r>
          </a:p>
          <a:p>
            <a:endParaRPr lang="en-US" sz="1200" dirty="0" smtClean="0"/>
          </a:p>
          <a:p>
            <a:pPr marL="285750" indent="-285750">
              <a:buFont typeface="Arial" panose="020B0604020202020204" pitchFamily="34" charset="0"/>
              <a:buChar char="•"/>
            </a:pPr>
            <a:r>
              <a:rPr lang="en-US" sz="1200" dirty="0" smtClean="0"/>
              <a:t>Non-UN, NATO’s failed </a:t>
            </a:r>
            <a:r>
              <a:rPr lang="en-US" sz="1200" dirty="0" err="1" smtClean="0"/>
              <a:t>Rambouilett</a:t>
            </a:r>
            <a:r>
              <a:rPr lang="en-US" sz="1200" dirty="0" smtClean="0"/>
              <a:t> Talks (no ethnic Albanian-Serb agreement)</a:t>
            </a:r>
          </a:p>
          <a:p>
            <a:pPr marL="285750" indent="-285750">
              <a:buFont typeface="Arial" panose="020B0604020202020204" pitchFamily="34" charset="0"/>
              <a:buChar char="•"/>
            </a:pPr>
            <a:r>
              <a:rPr lang="en-US" sz="1200" dirty="0" smtClean="0"/>
              <a:t>NATO initiated bombing in response to "international humanitarian emergency“ without UN authorization</a:t>
            </a:r>
          </a:p>
          <a:p>
            <a:pPr marL="285750" indent="-285750">
              <a:buFont typeface="Arial" panose="020B0604020202020204" pitchFamily="34" charset="0"/>
              <a:buChar char="•"/>
            </a:pPr>
            <a:r>
              <a:rPr lang="en-US" sz="1200" dirty="0" smtClean="0"/>
              <a:t>On side of ‘breakaway’ ethnic group (not like Bosnia): "</a:t>
            </a:r>
            <a:r>
              <a:rPr lang="en-US" sz="1200" dirty="0" smtClean="0">
                <a:hlinkClick r:id="rId3" tooltip="Serbs"/>
              </a:rPr>
              <a:t>Serbs</a:t>
            </a:r>
            <a:r>
              <a:rPr lang="en-US" sz="1200" dirty="0" smtClean="0"/>
              <a:t> out, peacekeepers in, refugees back“</a:t>
            </a:r>
          </a:p>
          <a:p>
            <a:pPr marL="285750" indent="-285750">
              <a:buFont typeface="Arial" panose="020B0604020202020204" pitchFamily="34" charset="0"/>
              <a:buChar char="•"/>
            </a:pPr>
            <a:r>
              <a:rPr lang="en-US" sz="1200" dirty="0" smtClean="0"/>
              <a:t>Finnish-Russian mediation = UN authorization for NATO’s KFOR</a:t>
            </a:r>
          </a:p>
          <a:p>
            <a:pPr marL="285750" indent="-285750">
              <a:buFont typeface="Arial" panose="020B0604020202020204" pitchFamily="34" charset="0"/>
              <a:buChar char="•"/>
            </a:pPr>
            <a:r>
              <a:rPr lang="en-US" sz="1200" dirty="0" smtClean="0"/>
              <a:t>Russians in KFOR but more conditional than IFOR/SFOR</a:t>
            </a:r>
            <a:endParaRPr lang="en-US" i="0" baseline="0"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dirty="0" smtClean="0">
              <a:solidFill>
                <a:srgbClr val="FF0000"/>
              </a:solidFill>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smtClean="0"/>
              <a:t>(Demise of ABM Treaty and the Rise of US Anti-ballistic Shield and Prompt Global Strike):</a:t>
            </a:r>
            <a:r>
              <a:rPr lang="en-US" i="1" baseline="0" dirty="0" smtClean="0"/>
              <a:t> </a:t>
            </a:r>
            <a:r>
              <a:rPr lang="en-US" dirty="0" smtClean="0">
                <a:effectLst/>
              </a:rPr>
              <a:t>The </a:t>
            </a:r>
            <a:r>
              <a:rPr lang="en-US" b="0" dirty="0" smtClean="0">
                <a:effectLst/>
              </a:rPr>
              <a:t>Anti-Ballistic Missile Treaty: each </a:t>
            </a:r>
            <a:r>
              <a:rPr lang="en-US" dirty="0" smtClean="0">
                <a:effectLst/>
              </a:rPr>
              <a:t>party was limited to two ABM complexes, each of which was to be limited to 100 anti-ballistic missiles;</a:t>
            </a:r>
            <a:r>
              <a:rPr lang="en-US" baseline="0" dirty="0" smtClean="0">
                <a:effectLst/>
              </a:rPr>
              <a:t> </a:t>
            </a:r>
            <a:r>
              <a:rPr lang="en-US" dirty="0" smtClean="0">
                <a:effectLst/>
              </a:rPr>
              <a:t>Signed in 1972, it was in force for the next 30 years;</a:t>
            </a:r>
            <a:r>
              <a:rPr lang="en-US" baseline="0" dirty="0" smtClean="0">
                <a:effectLst/>
              </a:rPr>
              <a:t> </a:t>
            </a:r>
            <a:r>
              <a:rPr lang="en-US" dirty="0" smtClean="0">
                <a:effectLst/>
              </a:rPr>
              <a:t>Following the dissolution of the Soviet Union, in 1997 four former Soviet republics agreed with the United States to succeed the USSR's role in the treaty;</a:t>
            </a:r>
            <a:r>
              <a:rPr lang="en-US" baseline="0" dirty="0" smtClean="0">
                <a:effectLst/>
              </a:rPr>
              <a:t> </a:t>
            </a:r>
            <a:r>
              <a:rPr lang="en-US" dirty="0" smtClean="0">
                <a:effectLst/>
              </a:rPr>
              <a:t>In June 2002 the United States withdrew from the treaty, leading to its termination. </a:t>
            </a:r>
            <a:r>
              <a:rPr lang="en-US" b="1" dirty="0" smtClean="0">
                <a:effectLst/>
              </a:rPr>
              <a:t>EQUAL vs MUTUAL security</a:t>
            </a:r>
          </a:p>
        </p:txBody>
      </p:sp>
      <p:sp>
        <p:nvSpPr>
          <p:cNvPr id="4" name="Slide Number Placeholder 3"/>
          <p:cNvSpPr>
            <a:spLocks noGrp="1"/>
          </p:cNvSpPr>
          <p:nvPr>
            <p:ph type="sldNum" sz="quarter" idx="10"/>
          </p:nvPr>
        </p:nvSpPr>
        <p:spPr/>
        <p:txBody>
          <a:bodyPr/>
          <a:lstStyle/>
          <a:p>
            <a:fld id="{0570E6F5-1470-44D4-AAB3-9D1AFA345734}" type="slidenum">
              <a:rPr lang="en-US" smtClean="0"/>
              <a:t>6</a:t>
            </a:fld>
            <a:endParaRPr lang="en-US"/>
          </a:p>
        </p:txBody>
      </p:sp>
    </p:spTree>
    <p:extLst>
      <p:ext uri="{BB962C8B-B14F-4D97-AF65-F5344CB8AC3E}">
        <p14:creationId xmlns:p14="http://schemas.microsoft.com/office/powerpoint/2010/main" val="2825275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A model that</a:t>
            </a:r>
            <a:r>
              <a:rPr lang="en-US" baseline="0" dirty="0" smtClean="0"/>
              <a:t> rejects models: Swiss Watch—time always changes and is never the same</a:t>
            </a:r>
            <a:endParaRPr lang="en-US"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“Scientifically-founded system of knowledge”</a:t>
            </a:r>
            <a:r>
              <a:rPr lang="en-US" baseline="0" dirty="0" smtClean="0"/>
              <a:t> </a:t>
            </a:r>
            <a:r>
              <a:rPr lang="en-US" i="1" dirty="0" smtClean="0"/>
              <a:t>Get to precise battlefield tactics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1" dirty="0" smtClean="0"/>
          </a:p>
          <a:p>
            <a:pPr marL="171450" indent="-171450">
              <a:buFont typeface="Arial" panose="020B0604020202020204" pitchFamily="34" charset="0"/>
              <a:buChar char="•"/>
            </a:pPr>
            <a:r>
              <a:rPr lang="en-US" baseline="0" dirty="0" smtClean="0"/>
              <a:t>Emphasis on constant change---as soon as you think you have a model, be aware that they are thinking past that.  Swiss watch model. 1200 is 1200 at 1200. 1300 is NOT 1200. It may be ‘good enough’ but maybe not.</a:t>
            </a:r>
          </a:p>
          <a:p>
            <a:pPr marL="0" indent="0">
              <a:buFont typeface="Arial" panose="020B0604020202020204" pitchFamily="34" charset="0"/>
              <a:buNone/>
            </a:pPr>
            <a:endParaRPr lang="en-US" baseline="0" dirty="0" smtClean="0"/>
          </a:p>
          <a:p>
            <a:pPr marL="171450" indent="-171450">
              <a:buFont typeface="Arial" panose="020B0604020202020204" pitchFamily="34" charset="0"/>
              <a:buChar char="•"/>
            </a:pPr>
            <a:r>
              <a:rPr lang="en-US" sz="1200" dirty="0" smtClean="0"/>
              <a:t>Historical analysis = More complex examination of Russian and others’ cases</a:t>
            </a:r>
            <a:r>
              <a:rPr lang="en-US" sz="1200" i="1" dirty="0" smtClean="0"/>
              <a:t> (military history as operational research) </a:t>
            </a:r>
            <a:r>
              <a:rPr lang="en-US" sz="1200" dirty="0" smtClean="0"/>
              <a:t>vs Lessons learned from mostly US experience</a:t>
            </a:r>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r>
              <a:rPr lang="en-US" dirty="0" smtClean="0"/>
              <a:t>Trends</a:t>
            </a:r>
            <a:r>
              <a:rPr lang="en-US" baseline="0" dirty="0" smtClean="0"/>
              <a:t> -- </a:t>
            </a:r>
            <a:r>
              <a:rPr lang="en-US" dirty="0" smtClean="0"/>
              <a:t>Changes in Character of War</a:t>
            </a:r>
            <a:r>
              <a:rPr lang="en-US" baseline="0" dirty="0" smtClean="0"/>
              <a:t> (</a:t>
            </a:r>
            <a:r>
              <a:rPr lang="en-US" dirty="0" smtClean="0"/>
              <a:t>Actors,</a:t>
            </a:r>
            <a:r>
              <a:rPr lang="en-US" baseline="0" dirty="0" smtClean="0"/>
              <a:t> </a:t>
            </a:r>
            <a:r>
              <a:rPr lang="en-US" dirty="0" smtClean="0"/>
              <a:t>Events/Conditions,</a:t>
            </a:r>
            <a:r>
              <a:rPr lang="en-US" baseline="0" dirty="0" smtClean="0"/>
              <a:t> </a:t>
            </a:r>
            <a:r>
              <a:rPr lang="en-US" dirty="0" smtClean="0"/>
              <a:t>Technology,</a:t>
            </a:r>
            <a:r>
              <a:rPr lang="en-US" baseline="0" dirty="0" smtClean="0"/>
              <a:t> </a:t>
            </a:r>
            <a:r>
              <a:rPr lang="en-US" dirty="0" smtClean="0"/>
              <a:t>Weapons)</a:t>
            </a:r>
          </a:p>
          <a:p>
            <a:pPr marL="171450" indent="-171450">
              <a:buFont typeface="Arial" panose="020B0604020202020204" pitchFamily="34" charset="0"/>
              <a:buChar char="•"/>
            </a:pPr>
            <a:endParaRPr lang="en-US" altLang="en-US" sz="1800" baseline="0" dirty="0" smtClean="0"/>
          </a:p>
          <a:p>
            <a:pPr marL="171450" indent="-171450">
              <a:buFont typeface="Arial" panose="020B0604020202020204" pitchFamily="34" charset="0"/>
              <a:buChar char="•"/>
            </a:pPr>
            <a:r>
              <a:rPr lang="en-US" altLang="en-US" dirty="0" smtClean="0"/>
              <a:t>Foresight—Changes in the military affairs</a:t>
            </a:r>
          </a:p>
          <a:p>
            <a:pPr marL="171450" indent="-171450">
              <a:buFont typeface="Arial" panose="020B0604020202020204" pitchFamily="34" charset="0"/>
              <a:buChar char="•"/>
            </a:pPr>
            <a:endParaRPr lang="en-US" altLang="en-US" dirty="0" smtClean="0"/>
          </a:p>
          <a:p>
            <a:pPr marL="171450" indent="-171450">
              <a:buFont typeface="Arial" panose="020B0604020202020204" pitchFamily="34" charset="0"/>
              <a:buChar char="•"/>
            </a:pPr>
            <a:r>
              <a:rPr lang="en-US" altLang="en-US" dirty="0" smtClean="0"/>
              <a:t>Forecasting—Scientifically substantiated developments in fields of military-strategic/operational/tactical, military economics, and military technical</a:t>
            </a:r>
          </a:p>
          <a:p>
            <a:pPr lvl="1">
              <a:buFont typeface="Wingdings" panose="05000000000000000000" pitchFamily="2" charset="2"/>
              <a:buChar char="§"/>
            </a:pPr>
            <a:endParaRPr lang="en-US" altLang="en-US"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COFM --</a:t>
            </a:r>
            <a:r>
              <a:rPr lang="en-US" altLang="en-US" dirty="0" smtClean="0"/>
              <a:t>Quantitative and qualitative analysis results in an intellectual contest between friendly and enemy commanders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en-US" dirty="0" smtClean="0"/>
          </a:p>
          <a:p>
            <a:r>
              <a:rPr lang="en-US" altLang="en-US" dirty="0" smtClean="0"/>
              <a:t>Forms—Organization of the substance of modes of combat actions (operations, engagements)</a:t>
            </a:r>
          </a:p>
          <a:p>
            <a:pPr lvl="1">
              <a:buFont typeface="Arial" panose="020B0604020202020204" pitchFamily="34" charset="0"/>
              <a:buChar char="•"/>
            </a:pPr>
            <a:r>
              <a:rPr lang="en-US" altLang="en-US" dirty="0" smtClean="0"/>
              <a:t> Represents the goal-oriented, organizational, spatial, temporal, and quantitative confines of Armed Forces employment</a:t>
            </a:r>
          </a:p>
          <a:p>
            <a:pPr lvl="1">
              <a:buFont typeface="Arial" panose="020B0604020202020204" pitchFamily="34" charset="0"/>
              <a:buChar char="•"/>
            </a:pPr>
            <a:r>
              <a:rPr lang="en-US" altLang="en-US" dirty="0" smtClean="0"/>
              <a:t> Organizational side of troop actions</a:t>
            </a:r>
          </a:p>
          <a:p>
            <a:pPr marL="0" indent="0">
              <a:buNone/>
            </a:pPr>
            <a:r>
              <a:rPr lang="en-US" altLang="en-US" dirty="0" smtClean="0"/>
              <a:t>	</a:t>
            </a:r>
          </a:p>
          <a:p>
            <a:r>
              <a:rPr lang="en-US" altLang="en-US" dirty="0" smtClean="0"/>
              <a:t>Methods—Sequence and technique of employing forces and means to fulfill tasks in an operation (weapons and how the are used)</a:t>
            </a:r>
          </a:p>
          <a:p>
            <a:pPr lvl="1">
              <a:buFont typeface="Arial" panose="020B0604020202020204" pitchFamily="34" charset="0"/>
              <a:buChar char="•"/>
            </a:pPr>
            <a:r>
              <a:rPr lang="en-US" altLang="en-US" dirty="0" smtClean="0"/>
              <a:t> Analysis suggests that troop armaments and principles of military art have the greatest impact on methods.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en-US" sz="1200" dirty="0" smtClean="0"/>
          </a:p>
          <a:p>
            <a:endParaRPr lang="en-US" sz="1600" dirty="0" smtClean="0"/>
          </a:p>
        </p:txBody>
      </p:sp>
      <p:sp>
        <p:nvSpPr>
          <p:cNvPr id="4" name="Slide Number Placeholder 3"/>
          <p:cNvSpPr>
            <a:spLocks noGrp="1"/>
          </p:cNvSpPr>
          <p:nvPr>
            <p:ph type="sldNum" sz="quarter" idx="10"/>
          </p:nvPr>
        </p:nvSpPr>
        <p:spPr/>
        <p:txBody>
          <a:bodyPr/>
          <a:lstStyle/>
          <a:p>
            <a:fld id="{0570E6F5-1470-44D4-AAB3-9D1AFA345734}" type="slidenum">
              <a:rPr lang="en-US" smtClean="0"/>
              <a:t>7</a:t>
            </a:fld>
            <a:endParaRPr lang="en-US" dirty="0"/>
          </a:p>
        </p:txBody>
      </p:sp>
    </p:spTree>
    <p:extLst>
      <p:ext uri="{BB962C8B-B14F-4D97-AF65-F5344CB8AC3E}">
        <p14:creationId xmlns:p14="http://schemas.microsoft.com/office/powerpoint/2010/main" val="1880760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Aft>
                <a:spcPts val="300"/>
              </a:spcAft>
              <a:buClr>
                <a:srgbClr val="FF0000"/>
              </a:buClr>
              <a:buFont typeface="Arial" panose="020B0604020202020204" pitchFamily="34" charset="0"/>
              <a:buChar char="•"/>
            </a:pPr>
            <a:r>
              <a:rPr lang="en-US" dirty="0" smtClean="0"/>
              <a:t>Thinking, self-critical force</a:t>
            </a:r>
          </a:p>
          <a:p>
            <a:pPr marL="171450" indent="-171450">
              <a:spcAft>
                <a:spcPts val="300"/>
              </a:spcAft>
              <a:buClr>
                <a:srgbClr val="FF0000"/>
              </a:buClr>
              <a:buFont typeface="Arial" panose="020B0604020202020204" pitchFamily="34" charset="0"/>
              <a:buChar char="•"/>
            </a:pPr>
            <a:r>
              <a:rPr lang="en-US" dirty="0" smtClean="0"/>
              <a:t>Experimenting</a:t>
            </a:r>
          </a:p>
          <a:p>
            <a:pPr marL="171450" indent="-171450">
              <a:spcAft>
                <a:spcPts val="300"/>
              </a:spcAft>
              <a:buClr>
                <a:srgbClr val="FF0000"/>
              </a:buClr>
              <a:buFont typeface="Arial" panose="020B0604020202020204" pitchFamily="34" charset="0"/>
              <a:buChar char="•"/>
            </a:pPr>
            <a:r>
              <a:rPr lang="en-US" dirty="0" smtClean="0"/>
              <a:t>Incremental </a:t>
            </a:r>
          </a:p>
          <a:p>
            <a:pPr marL="171450" indent="-171450">
              <a:spcAft>
                <a:spcPts val="300"/>
              </a:spcAft>
              <a:buClr>
                <a:srgbClr val="FF0000"/>
              </a:buClr>
              <a:buFont typeface="Arial" panose="020B0604020202020204" pitchFamily="34" charset="0"/>
              <a:buChar char="•"/>
            </a:pPr>
            <a:r>
              <a:rPr lang="en-US" dirty="0" smtClean="0"/>
              <a:t>Cost-minded</a:t>
            </a:r>
          </a:p>
          <a:p>
            <a:pPr marL="171450" indent="-171450">
              <a:spcAft>
                <a:spcPts val="300"/>
              </a:spcAft>
              <a:buClr>
                <a:srgbClr val="FF0000"/>
              </a:buClr>
              <a:buFont typeface="Arial" panose="020B0604020202020204" pitchFamily="34" charset="0"/>
              <a:buChar char="•"/>
            </a:pPr>
            <a:endParaRPr lang="en-US" b="1" dirty="0" smtClean="0"/>
          </a:p>
          <a:p>
            <a:pPr marL="0" marR="0" lvl="0" indent="0" algn="l" defTabSz="914400" rtl="0" eaLnBrk="1" fontAlgn="auto" latinLnBrk="0" hangingPunct="1">
              <a:lnSpc>
                <a:spcPct val="100000"/>
              </a:lnSpc>
              <a:spcBef>
                <a:spcPts val="0"/>
              </a:spcBef>
              <a:spcAft>
                <a:spcPts val="300"/>
              </a:spcAft>
              <a:buClr>
                <a:srgbClr val="FF0000"/>
              </a:buClr>
              <a:buSzTx/>
              <a:buFontTx/>
              <a:buNone/>
              <a:tabLst/>
              <a:defRPr/>
            </a:pPr>
            <a:r>
              <a:rPr lang="en-US" sz="1200" dirty="0" smtClean="0"/>
              <a:t>Establish Aerospace Command, Rapid Reaction Force including Airborne, Naval Infantry, select GRU Spetsnaz; Russian Special Operations Command (KSSO) in a directorate other than the GRU, Agent networks, paramilitary forces, PMCs, military industrial complex resurgence, access to off-the-shelf technologies and cost effective projects</a:t>
            </a:r>
          </a:p>
          <a:p>
            <a:pPr marL="0" marR="0" lvl="0" indent="0" algn="l" defTabSz="914400" rtl="0" eaLnBrk="1" fontAlgn="auto" latinLnBrk="0" hangingPunct="1">
              <a:lnSpc>
                <a:spcPct val="100000"/>
              </a:lnSpc>
              <a:spcBef>
                <a:spcPts val="0"/>
              </a:spcBef>
              <a:spcAft>
                <a:spcPts val="300"/>
              </a:spcAft>
              <a:buClr>
                <a:srgbClr val="FF0000"/>
              </a:buClr>
              <a:buSzTx/>
              <a:buFontTx/>
              <a:buNone/>
              <a:tabLst/>
              <a:defRPr/>
            </a:pPr>
            <a:endParaRPr lang="en-US" dirty="0" smtClean="0"/>
          </a:p>
          <a:p>
            <a:r>
              <a:rPr lang="en-US" dirty="0" smtClean="0"/>
              <a:t>“</a:t>
            </a:r>
            <a:r>
              <a:rPr lang="en-US" dirty="0" err="1" smtClean="0"/>
              <a:t>Informationization</a:t>
            </a:r>
            <a:r>
              <a:rPr lang="en-US" dirty="0" smtClean="0"/>
              <a:t>” of military affairs: precision and New Physical Principle weapons, C2, human effects, cyber, reflexive control, initial period of war, and an emphasis on the non-military nature of conflict. </a:t>
            </a:r>
          </a:p>
          <a:p>
            <a:pPr marL="214313" indent="-214313">
              <a:buFont typeface="Arial" panose="020B0604020202020204" pitchFamily="34" charset="0"/>
              <a:buChar char="•"/>
            </a:pPr>
            <a:endParaRPr lang="en-US"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“US is built for ‘short wars’ not general war.” (</a:t>
            </a:r>
            <a:r>
              <a:rPr lang="en-US" dirty="0" err="1" smtClean="0"/>
              <a:t>Ahkromaev</a:t>
            </a:r>
            <a:r>
              <a:rPr lang="en-US" dirty="0" smtClean="0"/>
              <a:t> by Kipp.);</a:t>
            </a:r>
            <a:r>
              <a:rPr lang="en-US" baseline="0" dirty="0" smtClean="0"/>
              <a:t> Formation of National Guard (consolidation of internal forces)&amp;control of domestic media, Securitization of the economy, sovereign internet,</a:t>
            </a:r>
            <a:r>
              <a:rPr lang="en-US" dirty="0" smtClean="0"/>
              <a:t> </a:t>
            </a:r>
            <a:r>
              <a:rPr lang="en-US" baseline="0" dirty="0" err="1" smtClean="0"/>
              <a:t>cryptoruble</a:t>
            </a:r>
            <a:r>
              <a:rPr lang="en-US" baseline="0" dirty="0" smtClean="0"/>
              <a:t>, etc.; Reduction of NGOs, etc.</a:t>
            </a:r>
            <a:endParaRPr lang="en-US" altLang="en-US" dirty="0" smtClean="0"/>
          </a:p>
          <a:p>
            <a:pPr marL="0" indent="0">
              <a:spcAft>
                <a:spcPts val="300"/>
              </a:spcAft>
              <a:buClr>
                <a:srgbClr val="FF0000"/>
              </a:buClr>
              <a:buNone/>
            </a:pPr>
            <a:endParaRPr lang="en-US" b="1" dirty="0" smtClean="0">
              <a:solidFill>
                <a:srgbClr val="FF0000"/>
              </a:solidFill>
            </a:endParaRPr>
          </a:p>
          <a:p>
            <a:endParaRPr lang="en-US" dirty="0"/>
          </a:p>
        </p:txBody>
      </p:sp>
      <p:sp>
        <p:nvSpPr>
          <p:cNvPr id="4" name="Slide Number Placeholder 3"/>
          <p:cNvSpPr>
            <a:spLocks noGrp="1"/>
          </p:cNvSpPr>
          <p:nvPr>
            <p:ph type="sldNum" sz="quarter" idx="10"/>
          </p:nvPr>
        </p:nvSpPr>
        <p:spPr/>
        <p:txBody>
          <a:bodyPr/>
          <a:lstStyle/>
          <a:p>
            <a:fld id="{0570E6F5-1470-44D4-AAB3-9D1AFA345734}" type="slidenum">
              <a:rPr lang="en-US" smtClean="0"/>
              <a:t>8</a:t>
            </a:fld>
            <a:endParaRPr lang="en-US" dirty="0"/>
          </a:p>
        </p:txBody>
      </p:sp>
    </p:spTree>
    <p:extLst>
      <p:ext uri="{BB962C8B-B14F-4D97-AF65-F5344CB8AC3E}">
        <p14:creationId xmlns:p14="http://schemas.microsoft.com/office/powerpoint/2010/main" val="8525364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buFont typeface="Arial" panose="020B0604020202020204" pitchFamily="34" charset="0"/>
              <a:buChar char="•"/>
            </a:pPr>
            <a:r>
              <a:rPr lang="en-US" altLang="en-US" sz="1400" dirty="0" smtClean="0"/>
              <a:t>Foresight—Changes in the military affairs based on Changes in Character of War</a:t>
            </a:r>
          </a:p>
          <a:p>
            <a:pPr lvl="1">
              <a:buFont typeface="Arial" panose="020B0604020202020204" pitchFamily="34" charset="0"/>
              <a:buChar char="•"/>
            </a:pPr>
            <a:r>
              <a:rPr lang="en-US" altLang="en-US" sz="1400" dirty="0" smtClean="0"/>
              <a:t>Forecasting—Scientifically substantiated developments in 4 areas:</a:t>
            </a:r>
            <a:r>
              <a:rPr lang="en-US" altLang="en-US" sz="1400" baseline="0" dirty="0" smtClean="0"/>
              <a:t> </a:t>
            </a:r>
            <a:r>
              <a:rPr lang="en-US" altLang="en-US" sz="1400" dirty="0" smtClean="0"/>
              <a:t>military-strategic,</a:t>
            </a:r>
            <a:r>
              <a:rPr lang="en-US" altLang="en-US" sz="1400" baseline="0" dirty="0" smtClean="0"/>
              <a:t> </a:t>
            </a:r>
            <a:r>
              <a:rPr lang="en-US" altLang="en-US" sz="1400" dirty="0" smtClean="0"/>
              <a:t>operational/tactical, military economics, and military technical</a:t>
            </a:r>
          </a:p>
          <a:p>
            <a:pPr lvl="1">
              <a:buFont typeface="Arial" panose="020B0604020202020204" pitchFamily="34" charset="0"/>
              <a:buChar char="•"/>
            </a:pPr>
            <a:r>
              <a:rPr lang="en-US" altLang="en-US" sz="1400" dirty="0" smtClean="0"/>
              <a:t>This is wher</a:t>
            </a:r>
            <a:r>
              <a:rPr lang="en-US" altLang="en-US" sz="1400" baseline="0" dirty="0" smtClean="0"/>
              <a:t>e our moniker “Russian New Generation Warfare” came from. It is one of the </a:t>
            </a:r>
            <a:r>
              <a:rPr lang="en-US" altLang="en-US" sz="1400" baseline="0" dirty="0" err="1" smtClean="0"/>
              <a:t>forceasting</a:t>
            </a:r>
            <a:r>
              <a:rPr lang="en-US" altLang="en-US" sz="1400" baseline="0" dirty="0" smtClean="0"/>
              <a:t> parts of the military thinking process that results from and contributes to the other military thinking aspects. (one of the turning gears)</a:t>
            </a:r>
            <a:endParaRPr lang="en-US" altLang="en-US" sz="1400" dirty="0" smtClean="0"/>
          </a:p>
          <a:p>
            <a:endParaRPr lang="en-US" dirty="0"/>
          </a:p>
        </p:txBody>
      </p:sp>
      <p:sp>
        <p:nvSpPr>
          <p:cNvPr id="4" name="Slide Number Placeholder 3"/>
          <p:cNvSpPr>
            <a:spLocks noGrp="1"/>
          </p:cNvSpPr>
          <p:nvPr>
            <p:ph type="sldNum" sz="quarter" idx="10"/>
          </p:nvPr>
        </p:nvSpPr>
        <p:spPr/>
        <p:txBody>
          <a:bodyPr/>
          <a:lstStyle/>
          <a:p>
            <a:fld id="{0570E6F5-1470-44D4-AAB3-9D1AFA345734}" type="slidenum">
              <a:rPr lang="en-US" smtClean="0"/>
              <a:t>9</a:t>
            </a:fld>
            <a:endParaRPr lang="en-US" dirty="0"/>
          </a:p>
        </p:txBody>
      </p:sp>
    </p:spTree>
    <p:extLst>
      <p:ext uri="{BB962C8B-B14F-4D97-AF65-F5344CB8AC3E}">
        <p14:creationId xmlns:p14="http://schemas.microsoft.com/office/powerpoint/2010/main" val="39430945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A34BDB3-05F9-49C9-B1A0-43833C0E9408}" type="datetime1">
              <a:rPr lang="en-US" smtClean="0"/>
              <a:t>7/17/2020</a:t>
            </a:fld>
            <a:endParaRPr lang="en-US" dirty="0"/>
          </a:p>
        </p:txBody>
      </p:sp>
      <p:sp>
        <p:nvSpPr>
          <p:cNvPr id="5" name="Footer Placeholder 4"/>
          <p:cNvSpPr>
            <a:spLocks noGrp="1"/>
          </p:cNvSpPr>
          <p:nvPr>
            <p:ph type="ftr" sz="quarter" idx="11"/>
          </p:nvPr>
        </p:nvSpPr>
        <p:spPr/>
        <p:txBody>
          <a:bodyPr/>
          <a:lstStyle/>
          <a:p>
            <a:r>
              <a:rPr lang="en-US" smtClean="0"/>
              <a:t>Unclassified                                                                   Foreign Military Studies Office</a:t>
            </a:r>
            <a:endParaRPr lang="en-US" dirty="0"/>
          </a:p>
        </p:txBody>
      </p:sp>
      <p:sp>
        <p:nvSpPr>
          <p:cNvPr id="6" name="Slide Number Placeholder 5"/>
          <p:cNvSpPr>
            <a:spLocks noGrp="1"/>
          </p:cNvSpPr>
          <p:nvPr>
            <p:ph type="sldNum" sz="quarter" idx="12"/>
          </p:nvPr>
        </p:nvSpPr>
        <p:spPr/>
        <p:txBody>
          <a:bodyPr/>
          <a:lstStyle/>
          <a:p>
            <a:fld id="{505FC2AE-8407-467B-8610-30DD73F3E3E8}"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F2C07D-E646-4222-8722-C5D1D85DA9E1}" type="datetime1">
              <a:rPr lang="en-US" smtClean="0"/>
              <a:t>7/17/2020</a:t>
            </a:fld>
            <a:endParaRPr lang="en-US" dirty="0"/>
          </a:p>
        </p:txBody>
      </p:sp>
      <p:sp>
        <p:nvSpPr>
          <p:cNvPr id="5" name="Footer Placeholder 4"/>
          <p:cNvSpPr>
            <a:spLocks noGrp="1"/>
          </p:cNvSpPr>
          <p:nvPr>
            <p:ph type="ftr" sz="quarter" idx="11"/>
          </p:nvPr>
        </p:nvSpPr>
        <p:spPr/>
        <p:txBody>
          <a:bodyPr/>
          <a:lstStyle/>
          <a:p>
            <a:r>
              <a:rPr lang="en-US" smtClean="0"/>
              <a:t>Unclassified                                                                   Foreign Military Studies Office</a:t>
            </a:r>
            <a:endParaRPr lang="en-US" dirty="0"/>
          </a:p>
        </p:txBody>
      </p:sp>
      <p:sp>
        <p:nvSpPr>
          <p:cNvPr id="6" name="Slide Number Placeholder 5"/>
          <p:cNvSpPr>
            <a:spLocks noGrp="1"/>
          </p:cNvSpPr>
          <p:nvPr>
            <p:ph type="sldNum" sz="quarter" idx="12"/>
          </p:nvPr>
        </p:nvSpPr>
        <p:spPr/>
        <p:txBody>
          <a:bodyPr/>
          <a:lstStyle/>
          <a:p>
            <a:fld id="{505FC2AE-8407-467B-8610-30DD73F3E3E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D0F56E-87EB-4841-B4C8-D0ECEACF8285}" type="datetime1">
              <a:rPr lang="en-US" smtClean="0"/>
              <a:t>7/17/2020</a:t>
            </a:fld>
            <a:endParaRPr lang="en-US" dirty="0"/>
          </a:p>
        </p:txBody>
      </p:sp>
      <p:sp>
        <p:nvSpPr>
          <p:cNvPr id="5" name="Footer Placeholder 4"/>
          <p:cNvSpPr>
            <a:spLocks noGrp="1"/>
          </p:cNvSpPr>
          <p:nvPr>
            <p:ph type="ftr" sz="quarter" idx="11"/>
          </p:nvPr>
        </p:nvSpPr>
        <p:spPr/>
        <p:txBody>
          <a:bodyPr/>
          <a:lstStyle/>
          <a:p>
            <a:r>
              <a:rPr lang="en-US" smtClean="0"/>
              <a:t>Unclassified                                                                   Foreign Military Studies Office</a:t>
            </a:r>
            <a:endParaRPr lang="en-US" dirty="0"/>
          </a:p>
        </p:txBody>
      </p:sp>
      <p:sp>
        <p:nvSpPr>
          <p:cNvPr id="6" name="Slide Number Placeholder 5"/>
          <p:cNvSpPr>
            <a:spLocks noGrp="1"/>
          </p:cNvSpPr>
          <p:nvPr>
            <p:ph type="sldNum" sz="quarter" idx="12"/>
          </p:nvPr>
        </p:nvSpPr>
        <p:spPr/>
        <p:txBody>
          <a:bodyPr/>
          <a:lstStyle/>
          <a:p>
            <a:fld id="{505FC2AE-8407-467B-8610-30DD73F3E3E8}"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913257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B97D07-F928-4C8C-9B0F-9F13683D10AD}" type="datetime1">
              <a:rPr lang="en-US" smtClean="0"/>
              <a:t>7/17/2020</a:t>
            </a:fld>
            <a:endParaRPr lang="en-US" dirty="0"/>
          </a:p>
        </p:txBody>
      </p:sp>
      <p:sp>
        <p:nvSpPr>
          <p:cNvPr id="5" name="Footer Placeholder 4"/>
          <p:cNvSpPr>
            <a:spLocks noGrp="1"/>
          </p:cNvSpPr>
          <p:nvPr>
            <p:ph type="ftr" sz="quarter" idx="11"/>
          </p:nvPr>
        </p:nvSpPr>
        <p:spPr/>
        <p:txBody>
          <a:bodyPr/>
          <a:lstStyle/>
          <a:p>
            <a:r>
              <a:rPr lang="en-US" smtClean="0"/>
              <a:t>Unclassified                                                                   Foreign Military Studies Office</a:t>
            </a:r>
            <a:endParaRPr lang="en-US" dirty="0"/>
          </a:p>
        </p:txBody>
      </p:sp>
      <p:sp>
        <p:nvSpPr>
          <p:cNvPr id="6" name="Slide Number Placeholder 5"/>
          <p:cNvSpPr>
            <a:spLocks noGrp="1"/>
          </p:cNvSpPr>
          <p:nvPr>
            <p:ph type="sldNum" sz="quarter" idx="12"/>
          </p:nvPr>
        </p:nvSpPr>
        <p:spPr/>
        <p:txBody>
          <a:bodyPr/>
          <a:lstStyle/>
          <a:p>
            <a:fld id="{505FC2AE-8407-467B-8610-30DD73F3E3E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AD1173D-9970-4942-86C2-2B194193FC4B}" type="datetime1">
              <a:rPr lang="en-US" smtClean="0"/>
              <a:t>7/17/2020</a:t>
            </a:fld>
            <a:endParaRPr lang="en-US" dirty="0"/>
          </a:p>
        </p:txBody>
      </p:sp>
      <p:sp>
        <p:nvSpPr>
          <p:cNvPr id="5" name="Footer Placeholder 4"/>
          <p:cNvSpPr>
            <a:spLocks noGrp="1"/>
          </p:cNvSpPr>
          <p:nvPr>
            <p:ph type="ftr" sz="quarter" idx="11"/>
          </p:nvPr>
        </p:nvSpPr>
        <p:spPr/>
        <p:txBody>
          <a:bodyPr/>
          <a:lstStyle/>
          <a:p>
            <a:r>
              <a:rPr lang="en-US" smtClean="0"/>
              <a:t>Unclassified                                                                   Foreign Military Studies Office</a:t>
            </a:r>
            <a:endParaRPr lang="en-US" dirty="0"/>
          </a:p>
        </p:txBody>
      </p:sp>
      <p:sp>
        <p:nvSpPr>
          <p:cNvPr id="6" name="Slide Number Placeholder 5"/>
          <p:cNvSpPr>
            <a:spLocks noGrp="1"/>
          </p:cNvSpPr>
          <p:nvPr>
            <p:ph type="sldNum" sz="quarter" idx="12"/>
          </p:nvPr>
        </p:nvSpPr>
        <p:spPr/>
        <p:txBody>
          <a:bodyPr/>
          <a:lstStyle/>
          <a:p>
            <a:fld id="{505FC2AE-8407-467B-8610-30DD73F3E3E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3D183B-EDD2-4B48-8287-9A6C5A786362}" type="datetime1">
              <a:rPr lang="en-US" smtClean="0"/>
              <a:t>7/17/2020</a:t>
            </a:fld>
            <a:endParaRPr lang="en-US" dirty="0"/>
          </a:p>
        </p:txBody>
      </p:sp>
      <p:sp>
        <p:nvSpPr>
          <p:cNvPr id="6" name="Footer Placeholder 5"/>
          <p:cNvSpPr>
            <a:spLocks noGrp="1"/>
          </p:cNvSpPr>
          <p:nvPr>
            <p:ph type="ftr" sz="quarter" idx="11"/>
          </p:nvPr>
        </p:nvSpPr>
        <p:spPr/>
        <p:txBody>
          <a:bodyPr/>
          <a:lstStyle/>
          <a:p>
            <a:r>
              <a:rPr lang="en-US" smtClean="0"/>
              <a:t>Unclassified                                                                   Foreign Military Studies Office</a:t>
            </a:r>
            <a:endParaRPr lang="en-US" dirty="0"/>
          </a:p>
        </p:txBody>
      </p:sp>
      <p:sp>
        <p:nvSpPr>
          <p:cNvPr id="7" name="Slide Number Placeholder 6"/>
          <p:cNvSpPr>
            <a:spLocks noGrp="1"/>
          </p:cNvSpPr>
          <p:nvPr>
            <p:ph type="sldNum" sz="quarter" idx="12"/>
          </p:nvPr>
        </p:nvSpPr>
        <p:spPr/>
        <p:txBody>
          <a:bodyPr/>
          <a:lstStyle/>
          <a:p>
            <a:fld id="{505FC2AE-8407-467B-8610-30DD73F3E3E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DFB7EB-CF9C-4453-8F65-D6CD271CB8BF}" type="datetime1">
              <a:rPr lang="en-US" smtClean="0"/>
              <a:t>7/17/2020</a:t>
            </a:fld>
            <a:endParaRPr lang="en-US" dirty="0"/>
          </a:p>
        </p:txBody>
      </p:sp>
      <p:sp>
        <p:nvSpPr>
          <p:cNvPr id="8" name="Footer Placeholder 7"/>
          <p:cNvSpPr>
            <a:spLocks noGrp="1"/>
          </p:cNvSpPr>
          <p:nvPr>
            <p:ph type="ftr" sz="quarter" idx="11"/>
          </p:nvPr>
        </p:nvSpPr>
        <p:spPr/>
        <p:txBody>
          <a:bodyPr/>
          <a:lstStyle/>
          <a:p>
            <a:r>
              <a:rPr lang="en-US" smtClean="0"/>
              <a:t>Unclassified                                                                   Foreign Military Studies Office</a:t>
            </a:r>
            <a:endParaRPr lang="en-US" dirty="0"/>
          </a:p>
        </p:txBody>
      </p:sp>
      <p:sp>
        <p:nvSpPr>
          <p:cNvPr id="9" name="Slide Number Placeholder 8"/>
          <p:cNvSpPr>
            <a:spLocks noGrp="1"/>
          </p:cNvSpPr>
          <p:nvPr>
            <p:ph type="sldNum" sz="quarter" idx="12"/>
          </p:nvPr>
        </p:nvSpPr>
        <p:spPr/>
        <p:txBody>
          <a:bodyPr/>
          <a:lstStyle/>
          <a:p>
            <a:fld id="{505FC2AE-8407-467B-8610-30DD73F3E3E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D15E60B-42FF-4EF1-B501-D78E602667FD}" type="datetime1">
              <a:rPr lang="en-US" smtClean="0"/>
              <a:t>7/17/2020</a:t>
            </a:fld>
            <a:endParaRPr lang="en-US" dirty="0"/>
          </a:p>
        </p:txBody>
      </p:sp>
      <p:sp>
        <p:nvSpPr>
          <p:cNvPr id="4" name="Footer Placeholder 3"/>
          <p:cNvSpPr>
            <a:spLocks noGrp="1"/>
          </p:cNvSpPr>
          <p:nvPr>
            <p:ph type="ftr" sz="quarter" idx="11"/>
          </p:nvPr>
        </p:nvSpPr>
        <p:spPr/>
        <p:txBody>
          <a:bodyPr/>
          <a:lstStyle/>
          <a:p>
            <a:r>
              <a:rPr lang="en-US" smtClean="0"/>
              <a:t>Unclassified                                                                   Foreign Military Studies Office</a:t>
            </a:r>
            <a:endParaRPr lang="en-US" dirty="0"/>
          </a:p>
        </p:txBody>
      </p:sp>
      <p:sp>
        <p:nvSpPr>
          <p:cNvPr id="5" name="Slide Number Placeholder 4"/>
          <p:cNvSpPr>
            <a:spLocks noGrp="1"/>
          </p:cNvSpPr>
          <p:nvPr>
            <p:ph type="sldNum" sz="quarter" idx="12"/>
          </p:nvPr>
        </p:nvSpPr>
        <p:spPr/>
        <p:txBody>
          <a:bodyPr/>
          <a:lstStyle/>
          <a:p>
            <a:fld id="{505FC2AE-8407-467B-8610-30DD73F3E3E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ACABF6-ED5F-4BC7-8FC7-9D91EC497B9C}" type="datetime1">
              <a:rPr lang="en-US" smtClean="0"/>
              <a:t>7/17/2020</a:t>
            </a:fld>
            <a:endParaRPr lang="en-US" dirty="0"/>
          </a:p>
        </p:txBody>
      </p:sp>
      <p:sp>
        <p:nvSpPr>
          <p:cNvPr id="3" name="Footer Placeholder 2"/>
          <p:cNvSpPr>
            <a:spLocks noGrp="1"/>
          </p:cNvSpPr>
          <p:nvPr>
            <p:ph type="ftr" sz="quarter" idx="11"/>
          </p:nvPr>
        </p:nvSpPr>
        <p:spPr/>
        <p:txBody>
          <a:bodyPr/>
          <a:lstStyle/>
          <a:p>
            <a:r>
              <a:rPr lang="en-US" smtClean="0"/>
              <a:t>Unclassified                                                                   Foreign Military Studies Office</a:t>
            </a:r>
            <a:endParaRPr lang="en-US" dirty="0"/>
          </a:p>
        </p:txBody>
      </p:sp>
      <p:sp>
        <p:nvSpPr>
          <p:cNvPr id="4" name="Slide Number Placeholder 3"/>
          <p:cNvSpPr>
            <a:spLocks noGrp="1"/>
          </p:cNvSpPr>
          <p:nvPr>
            <p:ph type="sldNum" sz="quarter" idx="12"/>
          </p:nvPr>
        </p:nvSpPr>
        <p:spPr/>
        <p:txBody>
          <a:bodyPr/>
          <a:lstStyle/>
          <a:p>
            <a:fld id="{505FC2AE-8407-467B-8610-30DD73F3E3E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7D6773-3575-4596-B5FD-3979F2F646D6}" type="datetime1">
              <a:rPr lang="en-US" smtClean="0"/>
              <a:t>7/17/2020</a:t>
            </a:fld>
            <a:endParaRPr lang="en-US" dirty="0"/>
          </a:p>
        </p:txBody>
      </p:sp>
      <p:sp>
        <p:nvSpPr>
          <p:cNvPr id="6" name="Footer Placeholder 5"/>
          <p:cNvSpPr>
            <a:spLocks noGrp="1"/>
          </p:cNvSpPr>
          <p:nvPr>
            <p:ph type="ftr" sz="quarter" idx="11"/>
          </p:nvPr>
        </p:nvSpPr>
        <p:spPr/>
        <p:txBody>
          <a:bodyPr/>
          <a:lstStyle/>
          <a:p>
            <a:r>
              <a:rPr lang="en-US" smtClean="0"/>
              <a:t>Unclassified                                                                   Foreign Military Studies Office</a:t>
            </a:r>
            <a:endParaRPr lang="en-US" dirty="0"/>
          </a:p>
        </p:txBody>
      </p:sp>
      <p:sp>
        <p:nvSpPr>
          <p:cNvPr id="7" name="Slide Number Placeholder 6"/>
          <p:cNvSpPr>
            <a:spLocks noGrp="1"/>
          </p:cNvSpPr>
          <p:nvPr>
            <p:ph type="sldNum" sz="quarter" idx="12"/>
          </p:nvPr>
        </p:nvSpPr>
        <p:spPr/>
        <p:txBody>
          <a:bodyPr/>
          <a:lstStyle/>
          <a:p>
            <a:fld id="{505FC2AE-8407-467B-8610-30DD73F3E3E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2DFD78-E2CD-4046-BC19-89B85CDEC904}" type="datetime1">
              <a:rPr lang="en-US" smtClean="0"/>
              <a:t>7/17/2020</a:t>
            </a:fld>
            <a:endParaRPr lang="en-US" dirty="0"/>
          </a:p>
        </p:txBody>
      </p:sp>
      <p:sp>
        <p:nvSpPr>
          <p:cNvPr id="6" name="Footer Placeholder 5"/>
          <p:cNvSpPr>
            <a:spLocks noGrp="1"/>
          </p:cNvSpPr>
          <p:nvPr>
            <p:ph type="ftr" sz="quarter" idx="11"/>
          </p:nvPr>
        </p:nvSpPr>
        <p:spPr/>
        <p:txBody>
          <a:bodyPr/>
          <a:lstStyle/>
          <a:p>
            <a:r>
              <a:rPr lang="en-US" smtClean="0"/>
              <a:t>Unclassified                                                                   Foreign Military Studies Office</a:t>
            </a:r>
            <a:endParaRPr lang="en-US" dirty="0"/>
          </a:p>
        </p:txBody>
      </p:sp>
      <p:sp>
        <p:nvSpPr>
          <p:cNvPr id="7" name="Slide Number Placeholder 6"/>
          <p:cNvSpPr>
            <a:spLocks noGrp="1"/>
          </p:cNvSpPr>
          <p:nvPr>
            <p:ph type="sldNum" sz="quarter" idx="12"/>
          </p:nvPr>
        </p:nvSpPr>
        <p:spPr/>
        <p:txBody>
          <a:bodyPr/>
          <a:lstStyle/>
          <a:p>
            <a:fld id="{505FC2AE-8407-467B-8610-30DD73F3E3E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EC009C-DB73-4B21-BE81-FD78F9B00228}" type="datetime1">
              <a:rPr lang="en-US" smtClean="0"/>
              <a:t>7/17/2020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Unclassified                                                                   Foreign Military Studies Office</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5FC2AE-8407-467B-8610-30DD73F3E3E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png"/><Relationship Id="rId7" Type="http://schemas.openxmlformats.org/officeDocument/2006/relationships/image" Target="../media/image43.gif"/><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42.jpg"/><Relationship Id="rId11" Type="http://schemas.openxmlformats.org/officeDocument/2006/relationships/image" Target="../media/image47.jpeg"/><Relationship Id="rId5" Type="http://schemas.openxmlformats.org/officeDocument/2006/relationships/image" Target="../media/image41.jpg"/><Relationship Id="rId10" Type="http://schemas.openxmlformats.org/officeDocument/2006/relationships/image" Target="../media/image46.jpg"/><Relationship Id="rId4" Type="http://schemas.openxmlformats.org/officeDocument/2006/relationships/image" Target="../media/image2.png"/><Relationship Id="rId9"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50.jpeg"/><Relationship Id="rId4" Type="http://schemas.openxmlformats.org/officeDocument/2006/relationships/image" Target="../media/image49.gif"/></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51.jpe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5.jp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54.png"/><Relationship Id="rId4" Type="http://schemas.openxmlformats.org/officeDocument/2006/relationships/image" Target="../media/image5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2.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3.jp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jpeg"/><Relationship Id="rId10" Type="http://schemas.openxmlformats.org/officeDocument/2006/relationships/image" Target="../media/image18.emf"/><Relationship Id="rId4" Type="http://schemas.openxmlformats.org/officeDocument/2006/relationships/image" Target="../media/image14.jpg"/><Relationship Id="rId9" Type="http://schemas.openxmlformats.org/officeDocument/2006/relationships/image" Target="../media/image17.jpg"/></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9.png"/><Relationship Id="rId7" Type="http://schemas.openxmlformats.org/officeDocument/2006/relationships/diagramQuickStyle" Target="../diagrams/quickStyle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png"/><Relationship Id="rId9" Type="http://schemas.microsoft.com/office/2007/relationships/diagramDrawing" Target="../diagrams/drawing1.xml"/></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29.jpeg"/><Relationship Id="rId18" Type="http://schemas.openxmlformats.org/officeDocument/2006/relationships/image" Target="../media/image33.png"/><Relationship Id="rId3" Type="http://schemas.openxmlformats.org/officeDocument/2006/relationships/image" Target="../media/image20.jpeg"/><Relationship Id="rId7" Type="http://schemas.openxmlformats.org/officeDocument/2006/relationships/image" Target="../media/image24.png"/><Relationship Id="rId12" Type="http://schemas.openxmlformats.org/officeDocument/2006/relationships/image" Target="../media/image28.jpeg"/><Relationship Id="rId17" Type="http://schemas.openxmlformats.org/officeDocument/2006/relationships/image" Target="../media/image32.jpeg"/><Relationship Id="rId2" Type="http://schemas.openxmlformats.org/officeDocument/2006/relationships/notesSlide" Target="../notesSlides/notesSlide8.xml"/><Relationship Id="rId16" Type="http://schemas.openxmlformats.org/officeDocument/2006/relationships/image" Target="../media/image18.emf"/><Relationship Id="rId1" Type="http://schemas.openxmlformats.org/officeDocument/2006/relationships/slideLayout" Target="../slideLayouts/slideLayout7.xml"/><Relationship Id="rId6" Type="http://schemas.openxmlformats.org/officeDocument/2006/relationships/image" Target="../media/image23.jpeg"/><Relationship Id="rId11" Type="http://schemas.openxmlformats.org/officeDocument/2006/relationships/image" Target="../media/image27.jpeg"/><Relationship Id="rId5" Type="http://schemas.openxmlformats.org/officeDocument/2006/relationships/image" Target="../media/image22.jpeg"/><Relationship Id="rId15" Type="http://schemas.openxmlformats.org/officeDocument/2006/relationships/image" Target="../media/image31.jpeg"/><Relationship Id="rId10" Type="http://schemas.openxmlformats.org/officeDocument/2006/relationships/image" Target="../media/image26.jpeg"/><Relationship Id="rId4" Type="http://schemas.openxmlformats.org/officeDocument/2006/relationships/image" Target="../media/image21.jpeg"/><Relationship Id="rId9" Type="http://schemas.openxmlformats.org/officeDocument/2006/relationships/image" Target="../media/image25.jpeg"/><Relationship Id="rId14" Type="http://schemas.openxmlformats.org/officeDocument/2006/relationships/image" Target="../media/image30.jpe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2.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8141059" y="105076"/>
            <a:ext cx="1231541" cy="685799"/>
          </a:xfrm>
          <a:prstGeom prst="rect">
            <a:avLst/>
          </a:prstGeom>
        </p:spPr>
      </p:pic>
      <p:sp>
        <p:nvSpPr>
          <p:cNvPr id="10" name="Rectangle 3"/>
          <p:cNvSpPr txBox="1">
            <a:spLocks noChangeArrowheads="1"/>
          </p:cNvSpPr>
          <p:nvPr/>
        </p:nvSpPr>
        <p:spPr>
          <a:xfrm>
            <a:off x="228600" y="1343968"/>
            <a:ext cx="8915400" cy="2200275"/>
          </a:xfrm>
          <a:prstGeom prst="rect">
            <a:avLst/>
          </a:prstGeom>
        </p:spPr>
        <p:txBody>
          <a:bodyPr vert="horz" lIns="91440" tIns="45720" rIns="91440" bIns="45720" rtlCol="0" anchor="b">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altLang="en-US" sz="3600" b="1" i="1" dirty="0" smtClean="0">
                <a:solidFill>
                  <a:srgbClr val="FF0000"/>
                </a:solidFill>
              </a:rPr>
              <a:t>Thinking Like a Russian Officer</a:t>
            </a:r>
          </a:p>
          <a:p>
            <a:pPr>
              <a:defRPr/>
            </a:pPr>
            <a:endParaRPr lang="ru-RU" sz="2000" b="1" dirty="0" smtClean="0">
              <a:solidFill>
                <a:srgbClr val="E81404"/>
              </a:solidFill>
              <a:latin typeface="Tahoma" pitchFamily="34" charset="0"/>
            </a:endParaRPr>
          </a:p>
        </p:txBody>
      </p:sp>
      <p:sp>
        <p:nvSpPr>
          <p:cNvPr id="2" name="TextBox 1"/>
          <p:cNvSpPr txBox="1"/>
          <p:nvPr/>
        </p:nvSpPr>
        <p:spPr>
          <a:xfrm>
            <a:off x="3180342" y="5791200"/>
            <a:ext cx="3011915" cy="646331"/>
          </a:xfrm>
          <a:prstGeom prst="rect">
            <a:avLst/>
          </a:prstGeom>
          <a:noFill/>
        </p:spPr>
        <p:txBody>
          <a:bodyPr wrap="none" rtlCol="0">
            <a:spAutoFit/>
          </a:bodyPr>
          <a:lstStyle/>
          <a:p>
            <a:pPr algn="ctr"/>
            <a:r>
              <a:rPr lang="en-US" dirty="0" smtClean="0"/>
              <a:t>Foreign Military Studies Office</a:t>
            </a:r>
          </a:p>
          <a:p>
            <a:pPr algn="ctr"/>
            <a:r>
              <a:rPr lang="en-US" dirty="0" smtClean="0"/>
              <a:t>2020</a:t>
            </a:r>
          </a:p>
        </p:txBody>
      </p:sp>
      <p:pic>
        <p:nvPicPr>
          <p:cNvPr id="11" name="Picture 10"/>
          <p:cNvPicPr>
            <a:picLocks noChangeAspect="1"/>
          </p:cNvPicPr>
          <p:nvPr/>
        </p:nvPicPr>
        <p:blipFill>
          <a:blip r:embed="rId4"/>
          <a:stretch>
            <a:fillRect/>
          </a:stretch>
        </p:blipFill>
        <p:spPr>
          <a:xfrm>
            <a:off x="8305800" y="41989"/>
            <a:ext cx="762000" cy="756852"/>
          </a:xfrm>
          <a:prstGeom prst="rect">
            <a:avLst/>
          </a:prstGeom>
        </p:spPr>
      </p:pic>
      <p:pic>
        <p:nvPicPr>
          <p:cNvPr id="12" name="Picture 11"/>
          <p:cNvPicPr>
            <a:picLocks noChangeAspect="1"/>
          </p:cNvPicPr>
          <p:nvPr/>
        </p:nvPicPr>
        <p:blipFill rotWithShape="1">
          <a:blip r:embed="rId5" cstate="print">
            <a:extLst>
              <a:ext uri="{28A0092B-C50C-407E-A947-70E740481C1C}">
                <a14:useLocalDpi xmlns:a14="http://schemas.microsoft.com/office/drawing/2010/main" val="0"/>
              </a:ext>
            </a:extLst>
          </a:blip>
          <a:srcRect l="15341" t="-202" r="22727" b="202"/>
          <a:stretch/>
        </p:blipFill>
        <p:spPr>
          <a:xfrm>
            <a:off x="3391" y="2054"/>
            <a:ext cx="691934" cy="628454"/>
          </a:xfrm>
          <a:prstGeom prst="rect">
            <a:avLst/>
          </a:prstGeom>
        </p:spPr>
      </p:pic>
    </p:spTree>
    <p:extLst>
      <p:ext uri="{BB962C8B-B14F-4D97-AF65-F5344CB8AC3E}">
        <p14:creationId xmlns:p14="http://schemas.microsoft.com/office/powerpoint/2010/main" val="7121098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5341" t="-202" r="22727" b="202"/>
          <a:stretch/>
        </p:blipFill>
        <p:spPr>
          <a:xfrm>
            <a:off x="104257" y="70039"/>
            <a:ext cx="518951" cy="471341"/>
          </a:xfrm>
          <a:prstGeom prst="rect">
            <a:avLst/>
          </a:prstGeom>
        </p:spPr>
      </p:pic>
      <p:pic>
        <p:nvPicPr>
          <p:cNvPr id="5" name="Picture 4"/>
          <p:cNvPicPr>
            <a:picLocks noChangeAspect="1"/>
          </p:cNvPicPr>
          <p:nvPr/>
        </p:nvPicPr>
        <p:blipFill>
          <a:blip r:embed="rId4"/>
          <a:stretch>
            <a:fillRect/>
          </a:stretch>
        </p:blipFill>
        <p:spPr>
          <a:xfrm>
            <a:off x="8608566" y="123093"/>
            <a:ext cx="421133" cy="418288"/>
          </a:xfrm>
          <a:prstGeom prst="rect">
            <a:avLst/>
          </a:prstGeom>
        </p:spPr>
      </p:pic>
      <p:pic>
        <p:nvPicPr>
          <p:cNvPr id="9" name="Picture 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47447" y="1788341"/>
            <a:ext cx="6067240" cy="3763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286000" y="5791200"/>
            <a:ext cx="5928687" cy="369332"/>
          </a:xfrm>
          <a:prstGeom prst="rect">
            <a:avLst/>
          </a:prstGeom>
          <a:noFill/>
        </p:spPr>
        <p:txBody>
          <a:bodyPr wrap="square" rtlCol="0">
            <a:spAutoFit/>
          </a:bodyPr>
          <a:lstStyle/>
          <a:p>
            <a:r>
              <a:rPr lang="en-US" altLang="en-US" dirty="0" smtClean="0">
                <a:solidFill>
                  <a:srgbClr val="FF0000"/>
                </a:solidFill>
              </a:rPr>
              <a:t>Persistent, “</a:t>
            </a:r>
            <a:r>
              <a:rPr lang="en-US" altLang="en-US" dirty="0" err="1" smtClean="0">
                <a:solidFill>
                  <a:srgbClr val="FF0000"/>
                </a:solidFill>
              </a:rPr>
              <a:t>informatized</a:t>
            </a:r>
            <a:r>
              <a:rPr lang="en-US" altLang="en-US" dirty="0" smtClean="0">
                <a:solidFill>
                  <a:srgbClr val="FF0000"/>
                </a:solidFill>
              </a:rPr>
              <a:t>” systems </a:t>
            </a:r>
            <a:r>
              <a:rPr lang="en-US" altLang="en-US" dirty="0">
                <a:solidFill>
                  <a:srgbClr val="FF0000"/>
                </a:solidFill>
              </a:rPr>
              <a:t>warfare, 80% </a:t>
            </a:r>
            <a:r>
              <a:rPr lang="en-US" altLang="en-US" dirty="0" smtClean="0">
                <a:solidFill>
                  <a:srgbClr val="FF0000"/>
                </a:solidFill>
              </a:rPr>
              <a:t>non-military</a:t>
            </a:r>
            <a:endParaRPr lang="en-US" dirty="0"/>
          </a:p>
        </p:txBody>
      </p:sp>
      <p:sp>
        <p:nvSpPr>
          <p:cNvPr id="15" name="TextBox 14"/>
          <p:cNvSpPr txBox="1"/>
          <p:nvPr/>
        </p:nvSpPr>
        <p:spPr>
          <a:xfrm>
            <a:off x="7162800" y="811196"/>
            <a:ext cx="1809749" cy="861774"/>
          </a:xfrm>
          <a:prstGeom prst="rect">
            <a:avLst/>
          </a:prstGeom>
          <a:noFill/>
        </p:spPr>
        <p:txBody>
          <a:bodyPr wrap="square" rtlCol="0">
            <a:spAutoFit/>
          </a:bodyPr>
          <a:lstStyle/>
          <a:p>
            <a:r>
              <a:rPr lang="en-US" sz="1000" b="1" dirty="0">
                <a:solidFill>
                  <a:srgbClr val="FF0000"/>
                </a:solidFill>
              </a:rPr>
              <a:t>Changes in Character of War</a:t>
            </a:r>
          </a:p>
          <a:p>
            <a:pPr marL="628650" lvl="1" indent="-171450">
              <a:buFont typeface="Arial" panose="020B0604020202020204" pitchFamily="34" charset="0"/>
              <a:buChar char="•"/>
            </a:pPr>
            <a:r>
              <a:rPr lang="en-US" sz="1000" b="1" dirty="0">
                <a:solidFill>
                  <a:srgbClr val="FF0000"/>
                </a:solidFill>
              </a:rPr>
              <a:t>Actors</a:t>
            </a:r>
          </a:p>
          <a:p>
            <a:pPr marL="628650" lvl="1" indent="-171450">
              <a:buFont typeface="Arial" panose="020B0604020202020204" pitchFamily="34" charset="0"/>
              <a:buChar char="•"/>
            </a:pPr>
            <a:r>
              <a:rPr lang="en-US" sz="1000" b="1" dirty="0">
                <a:solidFill>
                  <a:srgbClr val="FF0000"/>
                </a:solidFill>
              </a:rPr>
              <a:t>Events/Conditions</a:t>
            </a:r>
          </a:p>
          <a:p>
            <a:pPr marL="628650" lvl="1" indent="-171450">
              <a:buFont typeface="Arial" panose="020B0604020202020204" pitchFamily="34" charset="0"/>
              <a:buChar char="•"/>
            </a:pPr>
            <a:r>
              <a:rPr lang="en-US" sz="1000" b="1" dirty="0">
                <a:solidFill>
                  <a:srgbClr val="FF0000"/>
                </a:solidFill>
              </a:rPr>
              <a:t>Technology</a:t>
            </a:r>
          </a:p>
          <a:p>
            <a:pPr marL="628650" lvl="1" indent="-171450">
              <a:buFont typeface="Arial" panose="020B0604020202020204" pitchFamily="34" charset="0"/>
              <a:buChar char="•"/>
            </a:pPr>
            <a:r>
              <a:rPr lang="en-US" sz="1000" b="1" dirty="0">
                <a:solidFill>
                  <a:srgbClr val="FF0000"/>
                </a:solidFill>
              </a:rPr>
              <a:t>Weapons</a:t>
            </a:r>
          </a:p>
        </p:txBody>
      </p:sp>
      <p:grpSp>
        <p:nvGrpSpPr>
          <p:cNvPr id="10" name="Group 9"/>
          <p:cNvGrpSpPr/>
          <p:nvPr/>
        </p:nvGrpSpPr>
        <p:grpSpPr>
          <a:xfrm>
            <a:off x="7507752" y="97397"/>
            <a:ext cx="914400" cy="687535"/>
            <a:chOff x="1636241" y="1352959"/>
            <a:chExt cx="1653617" cy="1653617"/>
          </a:xfrm>
        </p:grpSpPr>
        <p:sp>
          <p:nvSpPr>
            <p:cNvPr id="11" name="Shape 10"/>
            <p:cNvSpPr/>
            <p:nvPr/>
          </p:nvSpPr>
          <p:spPr>
            <a:xfrm>
              <a:off x="1636241" y="1352959"/>
              <a:ext cx="1653617" cy="1653617"/>
            </a:xfrm>
            <a:prstGeom prst="gear9">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Shape 4"/>
            <p:cNvSpPr/>
            <p:nvPr/>
          </p:nvSpPr>
          <p:spPr>
            <a:xfrm>
              <a:off x="1968692" y="1740311"/>
              <a:ext cx="988715" cy="8499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2000" b="1" kern="1200" dirty="0" smtClean="0"/>
                <a:t> </a:t>
              </a:r>
              <a:r>
                <a:rPr lang="en-US" sz="1000" b="1" dirty="0" smtClean="0"/>
                <a:t>TRENDS</a:t>
              </a:r>
              <a:endParaRPr lang="en-US" sz="1000" b="1" kern="1200" dirty="0" smtClean="0"/>
            </a:p>
          </p:txBody>
        </p:sp>
      </p:grpSp>
      <p:sp>
        <p:nvSpPr>
          <p:cNvPr id="17" name="TextBox 16"/>
          <p:cNvSpPr txBox="1"/>
          <p:nvPr/>
        </p:nvSpPr>
        <p:spPr>
          <a:xfrm>
            <a:off x="649754" y="202879"/>
            <a:ext cx="7772398" cy="369332"/>
          </a:xfrm>
          <a:prstGeom prst="rect">
            <a:avLst/>
          </a:prstGeom>
          <a:noFill/>
        </p:spPr>
        <p:txBody>
          <a:bodyPr wrap="square" rtlCol="0">
            <a:spAutoFit/>
          </a:bodyPr>
          <a:lstStyle/>
          <a:p>
            <a:pPr algn="ctr"/>
            <a:r>
              <a:rPr lang="en-US" b="1" dirty="0" smtClean="0">
                <a:solidFill>
                  <a:srgbClr val="FF0000"/>
                </a:solidFill>
              </a:rPr>
              <a:t>Russian Military Science: Trends </a:t>
            </a:r>
          </a:p>
        </p:txBody>
      </p:sp>
    </p:spTree>
    <p:extLst>
      <p:ext uri="{BB962C8B-B14F-4D97-AF65-F5344CB8AC3E}">
        <p14:creationId xmlns:p14="http://schemas.microsoft.com/office/powerpoint/2010/main" val="19146048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15341" t="-202" r="22727" b="202"/>
          <a:stretch/>
        </p:blipFill>
        <p:spPr>
          <a:xfrm>
            <a:off x="15240" y="-12206"/>
            <a:ext cx="408489" cy="371013"/>
          </a:xfrm>
          <a:prstGeom prst="rect">
            <a:avLst/>
          </a:prstGeom>
        </p:spPr>
      </p:pic>
      <p:pic>
        <p:nvPicPr>
          <p:cNvPr id="8" name="Picture 7"/>
          <p:cNvPicPr>
            <a:picLocks noChangeAspect="1"/>
          </p:cNvPicPr>
          <p:nvPr/>
        </p:nvPicPr>
        <p:blipFill>
          <a:blip r:embed="rId4"/>
          <a:stretch>
            <a:fillRect/>
          </a:stretch>
        </p:blipFill>
        <p:spPr>
          <a:xfrm>
            <a:off x="8649764" y="41989"/>
            <a:ext cx="418035" cy="415211"/>
          </a:xfrm>
          <a:prstGeom prst="rect">
            <a:avLst/>
          </a:prstGeom>
        </p:spPr>
      </p:pic>
      <p:sp>
        <p:nvSpPr>
          <p:cNvPr id="9" name="TextBox 8"/>
          <p:cNvSpPr txBox="1"/>
          <p:nvPr/>
        </p:nvSpPr>
        <p:spPr>
          <a:xfrm>
            <a:off x="6219938" y="1320029"/>
            <a:ext cx="2669285" cy="2246769"/>
          </a:xfrm>
          <a:prstGeom prst="rect">
            <a:avLst/>
          </a:prstGeom>
          <a:noFill/>
        </p:spPr>
        <p:txBody>
          <a:bodyPr wrap="square" rtlCol="0">
            <a:spAutoFit/>
          </a:bodyPr>
          <a:lstStyle/>
          <a:p>
            <a:pPr marL="171450" indent="-171450">
              <a:buFont typeface="Arial" panose="020B0604020202020204" pitchFamily="34" charset="0"/>
              <a:buChar char="•"/>
            </a:pPr>
            <a:r>
              <a:rPr lang="en-US" altLang="en-US" sz="1000" b="1" dirty="0">
                <a:solidFill>
                  <a:srgbClr val="FF0000"/>
                </a:solidFill>
              </a:rPr>
              <a:t>Quantitative and qualitative analysis results in an intellectual contest between </a:t>
            </a:r>
            <a:r>
              <a:rPr lang="en-US" altLang="en-US" sz="1000" b="1" dirty="0" smtClean="0">
                <a:solidFill>
                  <a:srgbClr val="FF0000"/>
                </a:solidFill>
              </a:rPr>
              <a:t>friendly </a:t>
            </a:r>
            <a:r>
              <a:rPr lang="en-US" altLang="en-US" sz="1000" b="1" dirty="0">
                <a:solidFill>
                  <a:srgbClr val="FF0000"/>
                </a:solidFill>
              </a:rPr>
              <a:t>and enemy commanders</a:t>
            </a:r>
            <a:r>
              <a:rPr lang="en-US" altLang="en-US" sz="1000" b="1" dirty="0" smtClean="0">
                <a:solidFill>
                  <a:srgbClr val="FF0000"/>
                </a:solidFill>
              </a:rPr>
              <a:t>.</a:t>
            </a:r>
          </a:p>
          <a:p>
            <a:endParaRPr lang="en-US" altLang="en-US" sz="1000" b="1" dirty="0">
              <a:solidFill>
                <a:srgbClr val="FF0000"/>
              </a:solidFill>
            </a:endParaRPr>
          </a:p>
          <a:p>
            <a:pPr marL="171450" indent="-171450">
              <a:buFont typeface="Arial" panose="020B0604020202020204" pitchFamily="34" charset="0"/>
              <a:buChar char="•"/>
            </a:pPr>
            <a:r>
              <a:rPr lang="en-US" altLang="en-US" sz="1000" b="1" dirty="0" smtClean="0">
                <a:solidFill>
                  <a:srgbClr val="FF0000"/>
                </a:solidFill>
              </a:rPr>
              <a:t>Offers </a:t>
            </a:r>
            <a:r>
              <a:rPr lang="en-US" altLang="en-US" sz="1000" b="1" dirty="0">
                <a:solidFill>
                  <a:srgbClr val="FF0000"/>
                </a:solidFill>
              </a:rPr>
              <a:t>a unique logic for each military operation based on the character of </a:t>
            </a:r>
            <a:r>
              <a:rPr lang="en-US" altLang="en-US" sz="1000" b="1" dirty="0" smtClean="0">
                <a:solidFill>
                  <a:srgbClr val="FF0000"/>
                </a:solidFill>
              </a:rPr>
              <a:t>war and military affairs.</a:t>
            </a:r>
          </a:p>
          <a:p>
            <a:pPr marL="171450" indent="-171450">
              <a:buFont typeface="Arial" panose="020B0604020202020204" pitchFamily="34" charset="0"/>
              <a:buChar char="•"/>
            </a:pPr>
            <a:endParaRPr lang="en-US" altLang="en-US" sz="1000" b="1" dirty="0" smtClean="0">
              <a:solidFill>
                <a:srgbClr val="FF0000"/>
              </a:solidFill>
            </a:endParaRPr>
          </a:p>
          <a:p>
            <a:pPr marL="171450" indent="-171450">
              <a:buFont typeface="Arial" panose="020B0604020202020204" pitchFamily="34" charset="0"/>
              <a:buChar char="•"/>
            </a:pPr>
            <a:r>
              <a:rPr lang="en-US" altLang="en-US" sz="1000" b="1" dirty="0" smtClean="0">
                <a:solidFill>
                  <a:srgbClr val="FF0000"/>
                </a:solidFill>
              </a:rPr>
              <a:t>How </a:t>
            </a:r>
            <a:r>
              <a:rPr lang="en-US" altLang="en-US" sz="1000" b="1" dirty="0">
                <a:solidFill>
                  <a:srgbClr val="FF0000"/>
                </a:solidFill>
              </a:rPr>
              <a:t>things are arranged to gain a strategic </a:t>
            </a:r>
            <a:r>
              <a:rPr lang="en-US" altLang="en-US" sz="1000" b="1" dirty="0" smtClean="0">
                <a:solidFill>
                  <a:srgbClr val="FF0000"/>
                </a:solidFill>
              </a:rPr>
              <a:t>advantage.</a:t>
            </a:r>
          </a:p>
          <a:p>
            <a:pPr marL="171450" indent="-171450">
              <a:buFont typeface="Arial" panose="020B0604020202020204" pitchFamily="34" charset="0"/>
              <a:buChar char="•"/>
            </a:pPr>
            <a:endParaRPr lang="en-US" sz="1000" b="1" dirty="0">
              <a:solidFill>
                <a:srgbClr val="FF0000"/>
              </a:solidFill>
            </a:endParaRPr>
          </a:p>
          <a:p>
            <a:pPr marL="171450" indent="-171450">
              <a:buFont typeface="Arial" panose="020B0604020202020204" pitchFamily="34" charset="0"/>
              <a:buChar char="•"/>
            </a:pPr>
            <a:r>
              <a:rPr lang="en-US" sz="1000" b="1" dirty="0" smtClean="0">
                <a:solidFill>
                  <a:srgbClr val="FF0000"/>
                </a:solidFill>
              </a:rPr>
              <a:t>Mathematical </a:t>
            </a:r>
            <a:r>
              <a:rPr lang="en-US" sz="1000" b="1" dirty="0">
                <a:solidFill>
                  <a:srgbClr val="FF0000"/>
                </a:solidFill>
              </a:rPr>
              <a:t>calculation of how much combat capability needed to achieve desired </a:t>
            </a:r>
            <a:r>
              <a:rPr lang="en-US" sz="1000" b="1" dirty="0" smtClean="0">
                <a:solidFill>
                  <a:srgbClr val="FF0000"/>
                </a:solidFill>
              </a:rPr>
              <a:t>effect</a:t>
            </a:r>
          </a:p>
        </p:txBody>
      </p:sp>
      <p:grpSp>
        <p:nvGrpSpPr>
          <p:cNvPr id="11" name="Group 10"/>
          <p:cNvGrpSpPr/>
          <p:nvPr/>
        </p:nvGrpSpPr>
        <p:grpSpPr>
          <a:xfrm>
            <a:off x="7467600" y="127478"/>
            <a:ext cx="1074420" cy="786922"/>
            <a:chOff x="1636241" y="1352959"/>
            <a:chExt cx="1653617" cy="1653617"/>
          </a:xfrm>
        </p:grpSpPr>
        <p:sp>
          <p:nvSpPr>
            <p:cNvPr id="12" name="Shape 11"/>
            <p:cNvSpPr/>
            <p:nvPr/>
          </p:nvSpPr>
          <p:spPr>
            <a:xfrm>
              <a:off x="1636241" y="1352959"/>
              <a:ext cx="1653617" cy="1653617"/>
            </a:xfrm>
            <a:prstGeom prst="gear9">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Shape 4"/>
            <p:cNvSpPr/>
            <p:nvPr/>
          </p:nvSpPr>
          <p:spPr>
            <a:xfrm>
              <a:off x="1968692" y="1740311"/>
              <a:ext cx="988715" cy="8499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800" b="1" dirty="0" smtClean="0"/>
                <a:t>CORRELATION</a:t>
              </a:r>
            </a:p>
            <a:p>
              <a:pPr lvl="0" algn="ctr" defTabSz="533400">
                <a:lnSpc>
                  <a:spcPct val="90000"/>
                </a:lnSpc>
                <a:spcBef>
                  <a:spcPct val="0"/>
                </a:spcBef>
                <a:spcAft>
                  <a:spcPct val="35000"/>
                </a:spcAft>
              </a:pPr>
              <a:r>
                <a:rPr lang="en-US" sz="800" b="1" dirty="0" smtClean="0"/>
                <a:t>of FORCES</a:t>
              </a:r>
            </a:p>
          </p:txBody>
        </p:sp>
      </p:grpSp>
      <p:pic>
        <p:nvPicPr>
          <p:cNvPr id="10" name="Picture 9"/>
          <p:cNvPicPr>
            <a:picLocks noChangeAspect="1"/>
          </p:cNvPicPr>
          <p:nvPr/>
        </p:nvPicPr>
        <p:blipFill>
          <a:blip r:embed="rId5"/>
          <a:stretch>
            <a:fillRect/>
          </a:stretch>
        </p:blipFill>
        <p:spPr>
          <a:xfrm>
            <a:off x="323555" y="790982"/>
            <a:ext cx="5715000" cy="5400001"/>
          </a:xfrm>
          <a:prstGeom prst="rect">
            <a:avLst/>
          </a:prstGeom>
        </p:spPr>
      </p:pic>
      <p:sp>
        <p:nvSpPr>
          <p:cNvPr id="14" name="TextBox 13"/>
          <p:cNvSpPr txBox="1"/>
          <p:nvPr/>
        </p:nvSpPr>
        <p:spPr>
          <a:xfrm>
            <a:off x="144715" y="6234824"/>
            <a:ext cx="8923084" cy="307777"/>
          </a:xfrm>
          <a:prstGeom prst="rect">
            <a:avLst/>
          </a:prstGeom>
          <a:noFill/>
        </p:spPr>
        <p:txBody>
          <a:bodyPr wrap="none" rtlCol="0">
            <a:spAutoFit/>
          </a:bodyPr>
          <a:lstStyle/>
          <a:p>
            <a:r>
              <a:rPr lang="en-US" sz="1400" i="1" dirty="0" smtClean="0"/>
              <a:t>(An example of an equation for a future war scenario based on historical analysis of US capabilities in the first Gulf War)</a:t>
            </a:r>
            <a:endParaRPr lang="en-US" sz="1400" i="1" dirty="0"/>
          </a:p>
        </p:txBody>
      </p:sp>
      <p:sp>
        <p:nvSpPr>
          <p:cNvPr id="15" name="TextBox 14"/>
          <p:cNvSpPr txBox="1"/>
          <p:nvPr/>
        </p:nvSpPr>
        <p:spPr>
          <a:xfrm>
            <a:off x="684478" y="74595"/>
            <a:ext cx="7772398" cy="369332"/>
          </a:xfrm>
          <a:prstGeom prst="rect">
            <a:avLst/>
          </a:prstGeom>
          <a:noFill/>
        </p:spPr>
        <p:txBody>
          <a:bodyPr wrap="square" rtlCol="0">
            <a:spAutoFit/>
          </a:bodyPr>
          <a:lstStyle/>
          <a:p>
            <a:pPr algn="ctr"/>
            <a:r>
              <a:rPr lang="en-US" b="1" dirty="0" smtClean="0">
                <a:solidFill>
                  <a:srgbClr val="FF0000"/>
                </a:solidFill>
              </a:rPr>
              <a:t>Russian Military Science: Correlation of Forces and Means </a:t>
            </a:r>
          </a:p>
        </p:txBody>
      </p:sp>
    </p:spTree>
    <p:extLst>
      <p:ext uri="{BB962C8B-B14F-4D97-AF65-F5344CB8AC3E}">
        <p14:creationId xmlns:p14="http://schemas.microsoft.com/office/powerpoint/2010/main" val="14119264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5341" t="-202" r="22727" b="202"/>
          <a:stretch/>
        </p:blipFill>
        <p:spPr>
          <a:xfrm>
            <a:off x="15240" y="-12206"/>
            <a:ext cx="408489" cy="371013"/>
          </a:xfrm>
          <a:prstGeom prst="rect">
            <a:avLst/>
          </a:prstGeom>
        </p:spPr>
      </p:pic>
      <p:pic>
        <p:nvPicPr>
          <p:cNvPr id="5" name="Picture 4"/>
          <p:cNvPicPr>
            <a:picLocks noChangeAspect="1"/>
          </p:cNvPicPr>
          <p:nvPr/>
        </p:nvPicPr>
        <p:blipFill>
          <a:blip r:embed="rId4"/>
          <a:stretch>
            <a:fillRect/>
          </a:stretch>
        </p:blipFill>
        <p:spPr>
          <a:xfrm>
            <a:off x="8649764" y="41989"/>
            <a:ext cx="418035" cy="415211"/>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84632" y="483272"/>
            <a:ext cx="2665952" cy="1732869"/>
          </a:xfrm>
          <a:prstGeom prst="rect">
            <a:avLst/>
          </a:prstGeom>
          <a:ln w="12700">
            <a:solidFill>
              <a:schemeClr val="tx1"/>
            </a:solidFill>
          </a:ln>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1123" y="469430"/>
            <a:ext cx="2653049" cy="1760554"/>
          </a:xfrm>
          <a:prstGeom prst="rect">
            <a:avLst/>
          </a:prstGeom>
        </p:spPr>
      </p:pic>
      <p:pic>
        <p:nvPicPr>
          <p:cNvPr id="13" name="Picture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7313" y="2416507"/>
            <a:ext cx="2161065" cy="3241598"/>
          </a:xfrm>
          <a:prstGeom prst="rect">
            <a:avLst/>
          </a:prstGeom>
          <a:ln w="9525">
            <a:solidFill>
              <a:schemeClr val="tx1"/>
            </a:solidFill>
          </a:ln>
        </p:spPr>
      </p:pic>
      <p:sp>
        <p:nvSpPr>
          <p:cNvPr id="15" name="TextBox 14"/>
          <p:cNvSpPr txBox="1"/>
          <p:nvPr/>
        </p:nvSpPr>
        <p:spPr>
          <a:xfrm>
            <a:off x="6692673" y="1021096"/>
            <a:ext cx="2311851" cy="1938992"/>
          </a:xfrm>
          <a:prstGeom prst="rect">
            <a:avLst/>
          </a:prstGeom>
          <a:noFill/>
        </p:spPr>
        <p:txBody>
          <a:bodyPr wrap="square" rtlCol="0">
            <a:spAutoFit/>
          </a:bodyPr>
          <a:lstStyle/>
          <a:p>
            <a:r>
              <a:rPr lang="en-US" altLang="en-US" sz="1000" b="1" dirty="0" smtClean="0">
                <a:solidFill>
                  <a:srgbClr val="FF0000"/>
                </a:solidFill>
              </a:rPr>
              <a:t>Forms: Organization </a:t>
            </a:r>
            <a:r>
              <a:rPr lang="en-US" altLang="en-US" sz="1000" b="1" dirty="0">
                <a:solidFill>
                  <a:srgbClr val="FF0000"/>
                </a:solidFill>
              </a:rPr>
              <a:t>of the substance of modes of combat </a:t>
            </a:r>
            <a:r>
              <a:rPr lang="en-US" altLang="en-US" sz="1000" b="1" dirty="0" smtClean="0">
                <a:solidFill>
                  <a:srgbClr val="FF0000"/>
                </a:solidFill>
              </a:rPr>
              <a:t>actions</a:t>
            </a:r>
            <a:endParaRPr lang="en-US" altLang="en-US" sz="1000" b="1" dirty="0">
              <a:solidFill>
                <a:srgbClr val="FF0000"/>
              </a:solidFill>
            </a:endParaRPr>
          </a:p>
          <a:p>
            <a:pPr marL="171450" indent="-171450">
              <a:buFont typeface="Arial" panose="020B0604020202020204" pitchFamily="34" charset="0"/>
              <a:buChar char="•"/>
            </a:pPr>
            <a:r>
              <a:rPr lang="en-US" altLang="en-US" sz="1000" b="1" dirty="0" smtClean="0">
                <a:solidFill>
                  <a:srgbClr val="FF0000"/>
                </a:solidFill>
              </a:rPr>
              <a:t> Operations</a:t>
            </a:r>
            <a:r>
              <a:rPr lang="en-US" altLang="en-US" sz="1000" b="1" dirty="0">
                <a:solidFill>
                  <a:srgbClr val="FF0000"/>
                </a:solidFill>
              </a:rPr>
              <a:t>, </a:t>
            </a:r>
            <a:r>
              <a:rPr lang="en-US" altLang="en-US" sz="1000" b="1" dirty="0" smtClean="0">
                <a:solidFill>
                  <a:srgbClr val="FF0000"/>
                </a:solidFill>
              </a:rPr>
              <a:t>engagements</a:t>
            </a:r>
          </a:p>
          <a:p>
            <a:pPr marL="171450" indent="-171450">
              <a:buFont typeface="Arial" panose="020B0604020202020204" pitchFamily="34" charset="0"/>
              <a:buChar char="•"/>
            </a:pPr>
            <a:r>
              <a:rPr lang="en-US" altLang="en-US" sz="1000" b="1" dirty="0" smtClean="0">
                <a:solidFill>
                  <a:srgbClr val="FF0000"/>
                </a:solidFill>
              </a:rPr>
              <a:t>Represents </a:t>
            </a:r>
            <a:r>
              <a:rPr lang="en-US" altLang="en-US" sz="1000" b="1" dirty="0">
                <a:solidFill>
                  <a:srgbClr val="FF0000"/>
                </a:solidFill>
              </a:rPr>
              <a:t>the goal-oriented, organizational, spatial, temporal, and quantitative </a:t>
            </a:r>
            <a:r>
              <a:rPr lang="en-US" altLang="en-US" sz="1000" b="1" dirty="0" smtClean="0">
                <a:solidFill>
                  <a:srgbClr val="FF0000"/>
                </a:solidFill>
              </a:rPr>
              <a:t>confines </a:t>
            </a:r>
            <a:r>
              <a:rPr lang="en-US" altLang="en-US" sz="1000" b="1" dirty="0">
                <a:solidFill>
                  <a:srgbClr val="FF0000"/>
                </a:solidFill>
              </a:rPr>
              <a:t>of </a:t>
            </a:r>
            <a:r>
              <a:rPr lang="en-US" altLang="en-US" sz="1000" b="1" dirty="0" smtClean="0">
                <a:solidFill>
                  <a:srgbClr val="FF0000"/>
                </a:solidFill>
              </a:rPr>
              <a:t>armed </a:t>
            </a:r>
            <a:r>
              <a:rPr lang="en-US" altLang="en-US" sz="1000" b="1" dirty="0">
                <a:solidFill>
                  <a:srgbClr val="FF0000"/>
                </a:solidFill>
              </a:rPr>
              <a:t>f</a:t>
            </a:r>
            <a:r>
              <a:rPr lang="en-US" altLang="en-US" sz="1000" b="1" dirty="0" smtClean="0">
                <a:solidFill>
                  <a:srgbClr val="FF0000"/>
                </a:solidFill>
              </a:rPr>
              <a:t>orces employment</a:t>
            </a:r>
          </a:p>
          <a:p>
            <a:pPr marL="171450" indent="-171450">
              <a:buFont typeface="Arial" panose="020B0604020202020204" pitchFamily="34" charset="0"/>
              <a:buChar char="•"/>
            </a:pPr>
            <a:r>
              <a:rPr lang="en-US" altLang="en-US" sz="1000" b="1" dirty="0" smtClean="0">
                <a:solidFill>
                  <a:srgbClr val="FF0000"/>
                </a:solidFill>
              </a:rPr>
              <a:t> </a:t>
            </a:r>
            <a:r>
              <a:rPr lang="en-US" altLang="en-US" sz="1000" b="1" dirty="0">
                <a:solidFill>
                  <a:srgbClr val="FF0000"/>
                </a:solidFill>
              </a:rPr>
              <a:t>Organizational side of troop actions</a:t>
            </a:r>
          </a:p>
          <a:p>
            <a:r>
              <a:rPr lang="en-US" altLang="en-US" sz="1000" b="1" dirty="0">
                <a:solidFill>
                  <a:srgbClr val="FF0000"/>
                </a:solidFill>
              </a:rPr>
              <a:t>	</a:t>
            </a:r>
          </a:p>
          <a:p>
            <a:r>
              <a:rPr lang="en-US" altLang="en-US" sz="1000" b="1" dirty="0" smtClean="0">
                <a:solidFill>
                  <a:srgbClr val="FF0000"/>
                </a:solidFill>
              </a:rPr>
              <a:t>Methods: Sequence </a:t>
            </a:r>
            <a:r>
              <a:rPr lang="en-US" altLang="en-US" sz="1000" b="1" dirty="0">
                <a:solidFill>
                  <a:srgbClr val="FF0000"/>
                </a:solidFill>
              </a:rPr>
              <a:t>and technique of employing forces and means to fulfill tasks in </a:t>
            </a:r>
            <a:r>
              <a:rPr lang="en-US" altLang="en-US" sz="1000" b="1" dirty="0" smtClean="0">
                <a:solidFill>
                  <a:srgbClr val="FF0000"/>
                </a:solidFill>
              </a:rPr>
              <a:t>an operation</a:t>
            </a:r>
            <a:endParaRPr lang="en-US" altLang="en-US" sz="1000" b="1" dirty="0">
              <a:solidFill>
                <a:srgbClr val="FF0000"/>
              </a:solidFill>
            </a:endParaRPr>
          </a:p>
        </p:txBody>
      </p:sp>
      <p:grpSp>
        <p:nvGrpSpPr>
          <p:cNvPr id="18" name="Group 17"/>
          <p:cNvGrpSpPr/>
          <p:nvPr/>
        </p:nvGrpSpPr>
        <p:grpSpPr>
          <a:xfrm>
            <a:off x="7372501" y="147675"/>
            <a:ext cx="932867" cy="771241"/>
            <a:chOff x="1636241" y="1352959"/>
            <a:chExt cx="1653617" cy="1653617"/>
          </a:xfrm>
        </p:grpSpPr>
        <p:sp>
          <p:nvSpPr>
            <p:cNvPr id="19" name="Shape 18"/>
            <p:cNvSpPr/>
            <p:nvPr/>
          </p:nvSpPr>
          <p:spPr>
            <a:xfrm>
              <a:off x="1636241" y="1352959"/>
              <a:ext cx="1653617" cy="1653617"/>
            </a:xfrm>
            <a:prstGeom prst="gear9">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Shape 4"/>
            <p:cNvSpPr/>
            <p:nvPr/>
          </p:nvSpPr>
          <p:spPr>
            <a:xfrm>
              <a:off x="1951560" y="1561914"/>
              <a:ext cx="988715" cy="84999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2000" b="1" kern="1200" dirty="0" smtClean="0"/>
                <a:t> </a:t>
              </a:r>
              <a:r>
                <a:rPr lang="en-US" sz="800" b="1" dirty="0" smtClean="0"/>
                <a:t>FORMS</a:t>
              </a:r>
            </a:p>
            <a:p>
              <a:pPr lvl="0" algn="ctr" defTabSz="533400">
                <a:lnSpc>
                  <a:spcPct val="90000"/>
                </a:lnSpc>
                <a:spcBef>
                  <a:spcPct val="0"/>
                </a:spcBef>
                <a:spcAft>
                  <a:spcPct val="35000"/>
                </a:spcAft>
              </a:pPr>
              <a:r>
                <a:rPr lang="en-US" sz="800" b="1" dirty="0" smtClean="0"/>
                <a:t>METHODS</a:t>
              </a:r>
              <a:endParaRPr lang="en-US" sz="800" b="1" kern="1200" dirty="0" smtClean="0"/>
            </a:p>
          </p:txBody>
        </p:sp>
      </p:grpSp>
      <p:pic>
        <p:nvPicPr>
          <p:cNvPr id="33" name="Picture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99565" y="2211163"/>
            <a:ext cx="4581085" cy="2667000"/>
          </a:xfrm>
          <a:prstGeom prst="rect">
            <a:avLst/>
          </a:prstGeom>
          <a:ln w="12700">
            <a:solidFill>
              <a:schemeClr val="tx1"/>
            </a:solidFill>
          </a:ln>
        </p:spPr>
      </p:pic>
      <p:pic>
        <p:nvPicPr>
          <p:cNvPr id="17" name="Picture 2" descr="National Guard of Russia patch.sv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02793" y="2823428"/>
            <a:ext cx="1846971" cy="2427756"/>
          </a:xfrm>
          <a:prstGeom prst="rect">
            <a:avLst/>
          </a:prstGeom>
          <a:noFill/>
          <a:ln w="9525">
            <a:noFill/>
          </a:ln>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684478" y="74595"/>
            <a:ext cx="7772398" cy="369332"/>
          </a:xfrm>
          <a:prstGeom prst="rect">
            <a:avLst/>
          </a:prstGeom>
          <a:noFill/>
        </p:spPr>
        <p:txBody>
          <a:bodyPr wrap="square" rtlCol="0">
            <a:spAutoFit/>
          </a:bodyPr>
          <a:lstStyle/>
          <a:p>
            <a:pPr algn="ctr"/>
            <a:r>
              <a:rPr lang="en-US" b="1" dirty="0" smtClean="0">
                <a:solidFill>
                  <a:srgbClr val="FF0000"/>
                </a:solidFill>
              </a:rPr>
              <a:t>Russian Military Science: Forms and Methods </a:t>
            </a:r>
          </a:p>
        </p:txBody>
      </p:sp>
      <p:pic>
        <p:nvPicPr>
          <p:cNvPr id="11" name="Picture 1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98905" y="4591305"/>
            <a:ext cx="3200400" cy="2133600"/>
          </a:xfrm>
          <a:prstGeom prst="rect">
            <a:avLst/>
          </a:prstGeom>
          <a:ln w="9525">
            <a:solidFill>
              <a:schemeClr val="tx1"/>
            </a:solidFill>
          </a:ln>
        </p:spPr>
      </p:pic>
      <p:pic>
        <p:nvPicPr>
          <p:cNvPr id="32" name="Picture 3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804915" y="4647424"/>
            <a:ext cx="3135314" cy="2077481"/>
          </a:xfrm>
          <a:prstGeom prst="rect">
            <a:avLst/>
          </a:prstGeom>
          <a:ln w="12700">
            <a:solidFill>
              <a:schemeClr val="tx1"/>
            </a:solidFill>
          </a:ln>
        </p:spPr>
      </p:pic>
    </p:spTree>
    <p:extLst>
      <p:ext uri="{BB962C8B-B14F-4D97-AF65-F5344CB8AC3E}">
        <p14:creationId xmlns:p14="http://schemas.microsoft.com/office/powerpoint/2010/main" val="10168861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595" y="1041023"/>
            <a:ext cx="9067800" cy="5816977"/>
          </a:xfrm>
          <a:prstGeom prst="rect">
            <a:avLst/>
          </a:prstGeom>
        </p:spPr>
        <p:txBody>
          <a:bodyPr wrap="square">
            <a:spAutoFit/>
          </a:bodyPr>
          <a:lstStyle/>
          <a:p>
            <a:pPr marL="285750" indent="-285750">
              <a:buFont typeface="Arial" panose="020B0604020202020204" pitchFamily="34" charset="0"/>
              <a:buChar char="•"/>
            </a:pPr>
            <a:r>
              <a:rPr lang="en-US" b="1" dirty="0" smtClean="0"/>
              <a:t>Threat Context </a:t>
            </a:r>
            <a:r>
              <a:rPr lang="en-US" dirty="0" smtClean="0"/>
              <a:t>=</a:t>
            </a:r>
            <a:r>
              <a:rPr lang="en-US" dirty="0" smtClean="0">
                <a:solidFill>
                  <a:srgbClr val="FF0000"/>
                </a:solidFill>
              </a:rPr>
              <a:t> Threat-based </a:t>
            </a:r>
            <a:r>
              <a:rPr lang="en-US" dirty="0"/>
              <a:t>(</a:t>
            </a:r>
            <a:r>
              <a:rPr lang="en-US" dirty="0" smtClean="0"/>
              <a:t>vs. Between Capabilities and Threat)</a:t>
            </a:r>
          </a:p>
          <a:p>
            <a:endParaRPr lang="en-US" dirty="0" smtClean="0"/>
          </a:p>
          <a:p>
            <a:pPr marL="285750" indent="-285750">
              <a:buFont typeface="Arial" panose="020B0604020202020204" pitchFamily="34" charset="0"/>
              <a:buChar char="•"/>
            </a:pPr>
            <a:r>
              <a:rPr lang="en-US" b="1" dirty="0" smtClean="0"/>
              <a:t>Going </a:t>
            </a:r>
            <a:r>
              <a:rPr lang="en-US" b="1" dirty="0"/>
              <a:t>to war </a:t>
            </a:r>
            <a:r>
              <a:rPr lang="en-US" dirty="0"/>
              <a:t>= </a:t>
            </a:r>
            <a:r>
              <a:rPr lang="en-US" dirty="0">
                <a:solidFill>
                  <a:srgbClr val="FF0000"/>
                </a:solidFill>
              </a:rPr>
              <a:t>all of Russia</a:t>
            </a:r>
            <a:r>
              <a:rPr lang="en-US" dirty="0"/>
              <a:t> </a:t>
            </a:r>
            <a:r>
              <a:rPr lang="en-US" dirty="0" smtClean="0"/>
              <a:t>(vs. </a:t>
            </a:r>
            <a:r>
              <a:rPr lang="en-US" dirty="0"/>
              <a:t>Regional Commands </a:t>
            </a:r>
            <a:r>
              <a:rPr lang="en-US" dirty="0" smtClean="0"/>
              <a:t>+)</a:t>
            </a:r>
            <a:endParaRPr lang="en-US" dirty="0"/>
          </a:p>
          <a:p>
            <a:endParaRPr lang="en-US" dirty="0"/>
          </a:p>
          <a:p>
            <a:pPr marL="285750" indent="-285750">
              <a:buFont typeface="Arial" panose="020B0604020202020204" pitchFamily="34" charset="0"/>
              <a:buChar char="•"/>
            </a:pPr>
            <a:r>
              <a:rPr lang="en-US" b="1" dirty="0" smtClean="0"/>
              <a:t>Military strategy </a:t>
            </a:r>
            <a:r>
              <a:rPr lang="en-US" dirty="0"/>
              <a:t>= </a:t>
            </a:r>
            <a:r>
              <a:rPr lang="en-US" dirty="0" smtClean="0">
                <a:solidFill>
                  <a:srgbClr val="FF0000"/>
                </a:solidFill>
              </a:rPr>
              <a:t>President’s Security Council-“an </a:t>
            </a:r>
            <a:r>
              <a:rPr lang="en-US" dirty="0">
                <a:solidFill>
                  <a:srgbClr val="FF0000"/>
                </a:solidFill>
              </a:rPr>
              <a:t>investigation</a:t>
            </a:r>
            <a:r>
              <a:rPr lang="en-US" dirty="0" smtClean="0">
                <a:solidFill>
                  <a:srgbClr val="FF0000"/>
                </a:solidFill>
              </a:rPr>
              <a:t>”</a:t>
            </a:r>
            <a:r>
              <a:rPr lang="en-US" dirty="0" smtClean="0"/>
              <a:t> (vs. COCOM/Joint </a:t>
            </a:r>
            <a:r>
              <a:rPr lang="en-US" dirty="0"/>
              <a:t>Staff  </a:t>
            </a:r>
            <a:r>
              <a:rPr lang="en-US" dirty="0" smtClean="0"/>
              <a:t>+ NSC, DoD, Congress, Alliance/Coalition, etc. -“</a:t>
            </a:r>
            <a:r>
              <a:rPr lang="en-US" dirty="0"/>
              <a:t>a prudent idea</a:t>
            </a:r>
            <a:r>
              <a:rPr lang="en-US" dirty="0" smtClean="0"/>
              <a:t>”)</a:t>
            </a:r>
          </a:p>
          <a:p>
            <a:pPr marL="285750" indent="-285750">
              <a:buFont typeface="Arial" panose="020B0604020202020204" pitchFamily="34" charset="0"/>
              <a:buChar char="•"/>
            </a:pPr>
            <a:endParaRPr lang="en-US" dirty="0">
              <a:solidFill>
                <a:srgbClr val="00B0F0"/>
              </a:solidFill>
            </a:endParaRPr>
          </a:p>
          <a:p>
            <a:pPr marL="285750" indent="-285750">
              <a:buFont typeface="Arial" panose="020B0604020202020204" pitchFamily="34" charset="0"/>
              <a:buChar char="•"/>
            </a:pPr>
            <a:r>
              <a:rPr lang="en-US" b="1" dirty="0"/>
              <a:t>Military doctrine </a:t>
            </a:r>
            <a:r>
              <a:rPr lang="en-US" dirty="0"/>
              <a:t>= </a:t>
            </a:r>
            <a:r>
              <a:rPr lang="en-US" dirty="0">
                <a:solidFill>
                  <a:srgbClr val="FF0000"/>
                </a:solidFill>
              </a:rPr>
              <a:t>National </a:t>
            </a:r>
            <a:r>
              <a:rPr lang="en-US" dirty="0" smtClean="0">
                <a:solidFill>
                  <a:srgbClr val="FF0000"/>
                </a:solidFill>
              </a:rPr>
              <a:t>policy </a:t>
            </a:r>
            <a:r>
              <a:rPr lang="en-US" dirty="0" smtClean="0"/>
              <a:t>(vs.</a:t>
            </a:r>
            <a:r>
              <a:rPr lang="en-US" dirty="0" smtClean="0">
                <a:solidFill>
                  <a:srgbClr val="FF0000"/>
                </a:solidFill>
              </a:rPr>
              <a:t> </a:t>
            </a:r>
            <a:r>
              <a:rPr lang="en-US" dirty="0" smtClean="0"/>
              <a:t>Service theory and practice)</a:t>
            </a:r>
          </a:p>
          <a:p>
            <a:endParaRPr lang="en-US" dirty="0">
              <a:solidFill>
                <a:srgbClr val="FF0000"/>
              </a:solidFill>
            </a:endParaRPr>
          </a:p>
          <a:p>
            <a:pPr marL="285750" indent="-285750">
              <a:buFont typeface="Arial" panose="020B0604020202020204" pitchFamily="34" charset="0"/>
              <a:buChar char="•"/>
            </a:pPr>
            <a:r>
              <a:rPr lang="en-US" b="1" dirty="0"/>
              <a:t>Oversight/Authorities</a:t>
            </a:r>
            <a:r>
              <a:rPr lang="en-US" dirty="0"/>
              <a:t> = </a:t>
            </a:r>
            <a:r>
              <a:rPr lang="en-US" dirty="0">
                <a:solidFill>
                  <a:srgbClr val="FF0000"/>
                </a:solidFill>
              </a:rPr>
              <a:t>Not tethered to oversight </a:t>
            </a:r>
            <a:r>
              <a:rPr lang="en-US" dirty="0"/>
              <a:t>(</a:t>
            </a:r>
            <a:r>
              <a:rPr lang="en-US" dirty="0" smtClean="0"/>
              <a:t>vs. Civilian control)</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smtClean="0"/>
              <a:t>Military </a:t>
            </a:r>
            <a:r>
              <a:rPr lang="en-US" b="1" dirty="0"/>
              <a:t>science </a:t>
            </a:r>
            <a:r>
              <a:rPr lang="en-US" dirty="0" smtClean="0"/>
              <a:t>= </a:t>
            </a:r>
            <a:r>
              <a:rPr lang="en-US" dirty="0" smtClean="0">
                <a:solidFill>
                  <a:srgbClr val="FF0000"/>
                </a:solidFill>
              </a:rPr>
              <a:t>Analytical process </a:t>
            </a:r>
            <a:r>
              <a:rPr lang="en-US" dirty="0">
                <a:solidFill>
                  <a:srgbClr val="FF0000"/>
                </a:solidFill>
              </a:rPr>
              <a:t>to get to </a:t>
            </a:r>
            <a:r>
              <a:rPr lang="en-US" b="1" dirty="0">
                <a:solidFill>
                  <a:srgbClr val="FF0000"/>
                </a:solidFill>
              </a:rPr>
              <a:t>precise battlefield </a:t>
            </a:r>
            <a:r>
              <a:rPr lang="en-US" b="1" dirty="0" smtClean="0">
                <a:solidFill>
                  <a:srgbClr val="FF0000"/>
                </a:solidFill>
              </a:rPr>
              <a:t>tactics, includes operational art </a:t>
            </a:r>
            <a:r>
              <a:rPr lang="en-US" dirty="0" smtClean="0"/>
              <a:t>(vs. </a:t>
            </a:r>
            <a:r>
              <a:rPr lang="en-US" dirty="0"/>
              <a:t>Multiple </a:t>
            </a:r>
            <a:r>
              <a:rPr lang="en-US" dirty="0" smtClean="0"/>
              <a:t>frameworks</a:t>
            </a:r>
            <a:r>
              <a:rPr lang="ru-RU" dirty="0" smtClean="0"/>
              <a:t> </a:t>
            </a:r>
            <a:r>
              <a:rPr lang="en-US" dirty="0" smtClean="0"/>
              <a:t>to get best result)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smtClean="0"/>
              <a:t>Planning</a:t>
            </a:r>
            <a:r>
              <a:rPr lang="en-US" dirty="0" smtClean="0"/>
              <a:t> =  </a:t>
            </a:r>
            <a:r>
              <a:rPr lang="en-US" dirty="0" smtClean="0">
                <a:solidFill>
                  <a:srgbClr val="FF0000"/>
                </a:solidFill>
              </a:rPr>
              <a:t>General Staff of </a:t>
            </a:r>
            <a:r>
              <a:rPr lang="en-US" dirty="0">
                <a:solidFill>
                  <a:srgbClr val="FF0000"/>
                </a:solidFill>
              </a:rPr>
              <a:t>p</a:t>
            </a:r>
            <a:r>
              <a:rPr lang="en-US" dirty="0" smtClean="0">
                <a:solidFill>
                  <a:srgbClr val="FF0000"/>
                </a:solidFill>
              </a:rPr>
              <a:t>ermanent</a:t>
            </a:r>
            <a:r>
              <a:rPr lang="en-US" dirty="0">
                <a:solidFill>
                  <a:srgbClr val="FF0000"/>
                </a:solidFill>
              </a:rPr>
              <a:t>, specially educated staff for </a:t>
            </a:r>
            <a:r>
              <a:rPr lang="en-US" b="1" dirty="0">
                <a:solidFill>
                  <a:srgbClr val="FF0000"/>
                </a:solidFill>
              </a:rPr>
              <a:t>planning operational </a:t>
            </a:r>
            <a:r>
              <a:rPr lang="en-US" b="1" dirty="0" smtClean="0">
                <a:solidFill>
                  <a:srgbClr val="FF0000"/>
                </a:solidFill>
              </a:rPr>
              <a:t>art </a:t>
            </a:r>
            <a:r>
              <a:rPr lang="en-US" i="1" dirty="0" smtClean="0">
                <a:solidFill>
                  <a:srgbClr val="FF0000"/>
                </a:solidFill>
              </a:rPr>
              <a:t>ICW General </a:t>
            </a:r>
            <a:r>
              <a:rPr lang="en-US" i="1" dirty="0">
                <a:solidFill>
                  <a:srgbClr val="FF0000"/>
                </a:solidFill>
              </a:rPr>
              <a:t>Staff Academy of </a:t>
            </a:r>
            <a:r>
              <a:rPr lang="en-US" i="1" dirty="0" smtClean="0">
                <a:solidFill>
                  <a:srgbClr val="FF0000"/>
                </a:solidFill>
              </a:rPr>
              <a:t>Science </a:t>
            </a:r>
            <a:r>
              <a:rPr lang="en-US" dirty="0" smtClean="0"/>
              <a:t>(vs. </a:t>
            </a:r>
            <a:r>
              <a:rPr lang="en-US" dirty="0"/>
              <a:t>Rotating </a:t>
            </a:r>
            <a:r>
              <a:rPr lang="en-US" dirty="0" smtClean="0"/>
              <a:t>officers</a:t>
            </a:r>
            <a:r>
              <a:rPr lang="en-US" dirty="0"/>
              <a:t> </a:t>
            </a:r>
            <a:r>
              <a:rPr lang="en-US" dirty="0" smtClean="0"/>
              <a:t>in multiple </a:t>
            </a:r>
            <a:r>
              <a:rPr lang="en-US" dirty="0"/>
              <a:t>military headquarters engaging multiple sources of information </a:t>
            </a:r>
            <a:r>
              <a:rPr lang="en-US" i="1" dirty="0"/>
              <a:t>(from doctrinal manuals to think tanks to </a:t>
            </a:r>
            <a:r>
              <a:rPr lang="en-US" i="1" dirty="0" smtClean="0"/>
              <a:t>blogs)</a:t>
            </a:r>
          </a:p>
          <a:p>
            <a:endParaRPr lang="en-US" i="1" dirty="0" smtClean="0">
              <a:solidFill>
                <a:srgbClr val="00B0F0"/>
              </a:solidFill>
            </a:endParaRPr>
          </a:p>
          <a:p>
            <a:pPr marL="742950" lvl="1" indent="-285750">
              <a:buFont typeface="Arial" panose="020B0604020202020204" pitchFamily="34" charset="0"/>
              <a:buChar char="•"/>
            </a:pPr>
            <a:r>
              <a:rPr lang="en-US" sz="1600" b="1" dirty="0" smtClean="0"/>
              <a:t>Operations</a:t>
            </a:r>
            <a:r>
              <a:rPr lang="en-US" sz="1600" dirty="0" smtClean="0"/>
              <a:t> =  </a:t>
            </a:r>
            <a:r>
              <a:rPr lang="en-US" sz="1600" dirty="0" smtClean="0">
                <a:solidFill>
                  <a:srgbClr val="FF0000"/>
                </a:solidFill>
              </a:rPr>
              <a:t>Major army formations [armies, fronts] </a:t>
            </a:r>
            <a:r>
              <a:rPr lang="en-US" sz="1600" dirty="0" smtClean="0"/>
              <a:t> (vs. Depends…including </a:t>
            </a:r>
            <a:r>
              <a:rPr lang="en-US" sz="1600" dirty="0" err="1" smtClean="0"/>
              <a:t>brigade&amp;lower</a:t>
            </a:r>
            <a:endParaRPr lang="en-US" sz="1600" dirty="0" smtClean="0"/>
          </a:p>
          <a:p>
            <a:pPr marL="285750" indent="-285750">
              <a:buFont typeface="Arial" panose="020B0604020202020204" pitchFamily="34" charset="0"/>
              <a:buChar char="•"/>
            </a:pPr>
            <a:endParaRPr lang="en-US" sz="1600" dirty="0" smtClean="0">
              <a:solidFill>
                <a:srgbClr val="FF0000"/>
              </a:solidFill>
            </a:endParaRPr>
          </a:p>
          <a:p>
            <a:pPr marL="742950" lvl="1" indent="-285750">
              <a:buFont typeface="Arial" panose="020B0604020202020204" pitchFamily="34" charset="0"/>
              <a:buChar char="•"/>
            </a:pPr>
            <a:r>
              <a:rPr lang="en-US" sz="1600" b="1" dirty="0" smtClean="0"/>
              <a:t>Tactics</a:t>
            </a:r>
            <a:r>
              <a:rPr lang="en-US" sz="1600" dirty="0" smtClean="0"/>
              <a:t> </a:t>
            </a:r>
            <a:r>
              <a:rPr lang="en-US" sz="1600" dirty="0"/>
              <a:t>= </a:t>
            </a:r>
            <a:r>
              <a:rPr lang="en-US" sz="1600" dirty="0">
                <a:solidFill>
                  <a:srgbClr val="FF0000"/>
                </a:solidFill>
              </a:rPr>
              <a:t>Corps, Division, </a:t>
            </a:r>
            <a:r>
              <a:rPr lang="en-US" sz="1600" dirty="0" smtClean="0">
                <a:solidFill>
                  <a:srgbClr val="FF0000"/>
                </a:solidFill>
              </a:rPr>
              <a:t>Brigade</a:t>
            </a:r>
            <a:r>
              <a:rPr lang="en-US" sz="1600" dirty="0"/>
              <a:t> [</a:t>
            </a:r>
            <a:r>
              <a:rPr lang="en-US" sz="1600" dirty="0" smtClean="0"/>
              <a:t>Below </a:t>
            </a:r>
            <a:r>
              <a:rPr lang="en-US" sz="1600" dirty="0"/>
              <a:t>Brigade = </a:t>
            </a:r>
            <a:r>
              <a:rPr lang="en-US" sz="1600" dirty="0">
                <a:solidFill>
                  <a:srgbClr val="FF0000"/>
                </a:solidFill>
              </a:rPr>
              <a:t>Battle </a:t>
            </a:r>
            <a:r>
              <a:rPr lang="en-US" sz="1600" dirty="0" smtClean="0">
                <a:solidFill>
                  <a:srgbClr val="FF0000"/>
                </a:solidFill>
              </a:rPr>
              <a:t>Drills/Execution] (</a:t>
            </a:r>
            <a:r>
              <a:rPr lang="en-US" sz="1600" dirty="0" smtClean="0"/>
              <a:t>vs.</a:t>
            </a:r>
            <a:r>
              <a:rPr lang="en-US" sz="1600" dirty="0" smtClean="0">
                <a:solidFill>
                  <a:srgbClr val="FF0000"/>
                </a:solidFill>
              </a:rPr>
              <a:t> </a:t>
            </a:r>
            <a:r>
              <a:rPr lang="en-US" sz="1600" dirty="0" smtClean="0"/>
              <a:t>Depends…)</a:t>
            </a:r>
            <a:endParaRPr lang="en-US" sz="1600" dirty="0"/>
          </a:p>
        </p:txBody>
      </p:sp>
      <p:sp>
        <p:nvSpPr>
          <p:cNvPr id="4" name="TextBox 3"/>
          <p:cNvSpPr txBox="1"/>
          <p:nvPr/>
        </p:nvSpPr>
        <p:spPr>
          <a:xfrm>
            <a:off x="1125428" y="177466"/>
            <a:ext cx="7772400" cy="923330"/>
          </a:xfrm>
          <a:prstGeom prst="rect">
            <a:avLst/>
          </a:prstGeom>
          <a:noFill/>
        </p:spPr>
        <p:txBody>
          <a:bodyPr wrap="square" rtlCol="0">
            <a:spAutoFit/>
          </a:bodyPr>
          <a:lstStyle/>
          <a:p>
            <a:r>
              <a:rPr lang="en-US" b="1" dirty="0" smtClean="0"/>
              <a:t>Comparing Some Basic Concepts of </a:t>
            </a:r>
            <a:r>
              <a:rPr lang="en-US" b="1" dirty="0" smtClean="0">
                <a:solidFill>
                  <a:srgbClr val="FF0000"/>
                </a:solidFill>
              </a:rPr>
              <a:t>RUSSIAN </a:t>
            </a:r>
            <a:r>
              <a:rPr lang="en-US" b="1" dirty="0" smtClean="0"/>
              <a:t>AND </a:t>
            </a:r>
            <a:r>
              <a:rPr lang="en-US" b="1" dirty="0" smtClean="0">
                <a:solidFill>
                  <a:srgbClr val="0070C0"/>
                </a:solidFill>
              </a:rPr>
              <a:t>US </a:t>
            </a:r>
            <a:r>
              <a:rPr lang="en-US" b="1" dirty="0" smtClean="0"/>
              <a:t>Military Thought</a:t>
            </a:r>
          </a:p>
          <a:p>
            <a:r>
              <a:rPr lang="en-US" i="1" dirty="0" smtClean="0"/>
              <a:t>		“</a:t>
            </a:r>
            <a:r>
              <a:rPr lang="en-US" i="1" dirty="0"/>
              <a:t>I can’t believe you don’t </a:t>
            </a:r>
            <a:r>
              <a:rPr lang="en-US" i="1" dirty="0" smtClean="0"/>
              <a:t>do military science.” </a:t>
            </a:r>
          </a:p>
          <a:p>
            <a:r>
              <a:rPr lang="en-US" i="1" dirty="0"/>
              <a:t>	</a:t>
            </a:r>
            <a:r>
              <a:rPr lang="en-US" i="1" dirty="0" smtClean="0"/>
              <a:t>		</a:t>
            </a:r>
            <a:r>
              <a:rPr lang="en-US" sz="1400" i="1" dirty="0" smtClean="0"/>
              <a:t>--</a:t>
            </a:r>
            <a:r>
              <a:rPr lang="en-US" sz="1400" dirty="0" smtClean="0"/>
              <a:t>GEN M. </a:t>
            </a:r>
            <a:r>
              <a:rPr lang="en-US" sz="1400" dirty="0" err="1" smtClean="0"/>
              <a:t>Gareev</a:t>
            </a:r>
            <a:r>
              <a:rPr lang="en-US" sz="1400" dirty="0"/>
              <a:t>, Chief of </a:t>
            </a:r>
            <a:r>
              <a:rPr lang="en-US" sz="1400" dirty="0" err="1"/>
              <a:t>GenStaff</a:t>
            </a:r>
            <a:r>
              <a:rPr lang="en-US" sz="1400" dirty="0"/>
              <a:t> Academy, at Ft </a:t>
            </a:r>
            <a:r>
              <a:rPr lang="en-US" sz="1400" dirty="0" smtClean="0"/>
              <a:t>Leavenworth</a:t>
            </a:r>
            <a:r>
              <a:rPr lang="en-US" dirty="0" smtClean="0"/>
              <a:t> </a:t>
            </a:r>
            <a:endParaRPr lang="en-US" b="1" dirty="0"/>
          </a:p>
        </p:txBody>
      </p:sp>
      <p:pic>
        <p:nvPicPr>
          <p:cNvPr id="12" name="Picture 11"/>
          <p:cNvPicPr>
            <a:picLocks noChangeAspect="1"/>
          </p:cNvPicPr>
          <p:nvPr/>
        </p:nvPicPr>
        <p:blipFill>
          <a:blip r:embed="rId3"/>
          <a:stretch>
            <a:fillRect/>
          </a:stretch>
        </p:blipFill>
        <p:spPr>
          <a:xfrm>
            <a:off x="8685551" y="39089"/>
            <a:ext cx="371214" cy="368706"/>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val="0"/>
              </a:ext>
            </a:extLst>
          </a:blip>
          <a:srcRect l="15341" t="-202" r="22727" b="202"/>
          <a:stretch/>
        </p:blipFill>
        <p:spPr>
          <a:xfrm>
            <a:off x="76595" y="62108"/>
            <a:ext cx="380605" cy="345687"/>
          </a:xfrm>
          <a:prstGeom prst="rect">
            <a:avLst/>
          </a:prstGeom>
        </p:spPr>
      </p:pic>
    </p:spTree>
    <p:extLst>
      <p:ext uri="{BB962C8B-B14F-4D97-AF65-F5344CB8AC3E}">
        <p14:creationId xmlns:p14="http://schemas.microsoft.com/office/powerpoint/2010/main" val="16138780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l="15341" t="-202" r="22727" b="202"/>
          <a:stretch/>
        </p:blipFill>
        <p:spPr>
          <a:xfrm>
            <a:off x="3391" y="-29119"/>
            <a:ext cx="1233128" cy="1119997"/>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20828" y="56133"/>
            <a:ext cx="948835" cy="949491"/>
          </a:xfrm>
          <a:prstGeom prst="rect">
            <a:avLst/>
          </a:prstGeom>
        </p:spPr>
      </p:pic>
      <p:pic>
        <p:nvPicPr>
          <p:cNvPr id="8" name="Picture 4" descr="Гому мал"/>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514600" y="1090878"/>
            <a:ext cx="3819380" cy="4816253"/>
          </a:xfrm>
          <a:prstGeom prst="rect">
            <a:avLst/>
          </a:prstGeom>
          <a:noFill/>
          <a:effectLst>
            <a:outerShdw dist="107763" dir="2700000" algn="ctr" rotWithShape="0">
              <a:srgbClr val="808080">
                <a:alpha val="50000"/>
              </a:srgbClr>
            </a:outerShdw>
          </a:effectLst>
        </p:spPr>
      </p:pic>
      <p:sp>
        <p:nvSpPr>
          <p:cNvPr id="9" name="Rectangle 3"/>
          <p:cNvSpPr txBox="1">
            <a:spLocks noChangeArrowheads="1"/>
          </p:cNvSpPr>
          <p:nvPr/>
        </p:nvSpPr>
        <p:spPr>
          <a:xfrm>
            <a:off x="1143000" y="3200400"/>
            <a:ext cx="7124701" cy="923925"/>
          </a:xfrm>
          <a:prstGeom prst="rect">
            <a:avLst/>
          </a:prstGeom>
        </p:spPr>
        <p:txBody>
          <a:bodyPr vert="horz" lIns="91440" tIns="45720" rIns="91440" bIns="45720" rtlCol="0" anchor="b">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az-Cyrl-AZ" sz="4800" b="1" dirty="0" smtClean="0">
                <a:solidFill>
                  <a:srgbClr val="E81404"/>
                </a:solidFill>
                <a:effectLst>
                  <a:outerShdw blurRad="38100" dist="38100" dir="2700000" algn="tl">
                    <a:srgbClr val="000000"/>
                  </a:outerShdw>
                </a:effectLst>
                <a:latin typeface="Tahoma" pitchFamily="34" charset="0"/>
              </a:rPr>
              <a:t>Вопросы?</a:t>
            </a:r>
            <a:endParaRPr lang="en-US" sz="4800" b="1" dirty="0" smtClean="0">
              <a:solidFill>
                <a:srgbClr val="E81404"/>
              </a:solidFill>
              <a:effectLst>
                <a:outerShdw blurRad="38100" dist="38100" dir="2700000" algn="tl">
                  <a:srgbClr val="000000"/>
                </a:outerShdw>
              </a:effectLst>
              <a:latin typeface="Tahoma" pitchFamily="34" charset="0"/>
            </a:endParaRPr>
          </a:p>
          <a:p>
            <a:pPr>
              <a:defRPr/>
            </a:pPr>
            <a:r>
              <a:rPr lang="en-US" sz="4800" b="1" dirty="0" smtClean="0">
                <a:solidFill>
                  <a:srgbClr val="E81404"/>
                </a:solidFill>
                <a:effectLst>
                  <a:outerShdw blurRad="38100" dist="38100" dir="2700000" algn="tl">
                    <a:srgbClr val="000000"/>
                  </a:outerShdw>
                </a:effectLst>
                <a:latin typeface="Tahoma" pitchFamily="34" charset="0"/>
              </a:rPr>
              <a:t>Questions?</a:t>
            </a:r>
            <a:endParaRPr lang="ru-RU" sz="4800" b="1" dirty="0" smtClean="0">
              <a:solidFill>
                <a:srgbClr val="E81404"/>
              </a:solidFill>
              <a:effectLst>
                <a:outerShdw blurRad="38100" dist="38100" dir="2700000" algn="tl">
                  <a:srgbClr val="000000"/>
                </a:outerShdw>
              </a:effectLst>
              <a:latin typeface="Tahoma" pitchFamily="34" charset="0"/>
            </a:endParaRPr>
          </a:p>
        </p:txBody>
      </p:sp>
    </p:spTree>
    <p:extLst>
      <p:ext uri="{BB962C8B-B14F-4D97-AF65-F5344CB8AC3E}">
        <p14:creationId xmlns:p14="http://schemas.microsoft.com/office/powerpoint/2010/main" val="11434078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180" y="367129"/>
            <a:ext cx="9144000" cy="4031873"/>
          </a:xfrm>
          <a:prstGeom prst="rect">
            <a:avLst/>
          </a:prstGeom>
        </p:spPr>
        <p:txBody>
          <a:bodyPr wrap="square">
            <a:spAutoFit/>
          </a:bodyPr>
          <a:lstStyle/>
          <a:p>
            <a:endParaRPr lang="en-US" sz="1600" b="1" dirty="0"/>
          </a:p>
          <a:p>
            <a:pPr marL="342900" indent="-342900">
              <a:buFont typeface="Arial" panose="020B0604020202020204" pitchFamily="34" charset="0"/>
              <a:buChar char="•"/>
            </a:pPr>
            <a:r>
              <a:rPr lang="en-US" sz="2000" dirty="0"/>
              <a:t>Familiar to US officer…patriotic, brave, professional, competent, sense of humor</a:t>
            </a:r>
          </a:p>
          <a:p>
            <a:pPr marL="285750" indent="-285750">
              <a:buFont typeface="Arial" panose="020B0604020202020204" pitchFamily="34" charset="0"/>
              <a:buChar char="•"/>
            </a:pPr>
            <a:r>
              <a:rPr lang="en-US" sz="2000" dirty="0"/>
              <a:t>Fighting force only; </a:t>
            </a:r>
            <a:r>
              <a:rPr lang="en-US" sz="2000" dirty="0" smtClean="0"/>
              <a:t>some humanitarian assistance, no nation-building</a:t>
            </a:r>
          </a:p>
          <a:p>
            <a:pPr marL="285750" indent="-285750">
              <a:buFont typeface="Arial" panose="020B0604020202020204" pitchFamily="34" charset="0"/>
              <a:buChar char="•"/>
            </a:pPr>
            <a:r>
              <a:rPr lang="en-US" sz="2000" dirty="0" smtClean="0"/>
              <a:t>War </a:t>
            </a:r>
            <a:r>
              <a:rPr lang="en-US" sz="2000" dirty="0"/>
              <a:t>is won or lost at the operational </a:t>
            </a:r>
            <a:r>
              <a:rPr lang="en-US" sz="2000" dirty="0" smtClean="0"/>
              <a:t>level</a:t>
            </a:r>
            <a:endParaRPr lang="en-US" sz="2000" dirty="0"/>
          </a:p>
          <a:p>
            <a:pPr marL="285750" indent="-285750">
              <a:buFont typeface="Arial" panose="020B0604020202020204" pitchFamily="34" charset="0"/>
              <a:buChar char="•"/>
            </a:pPr>
            <a:r>
              <a:rPr lang="en-US" sz="2000" dirty="0" smtClean="0"/>
              <a:t>Tactical </a:t>
            </a:r>
            <a:r>
              <a:rPr lang="en-US" sz="2000" dirty="0"/>
              <a:t>menu gives calculation of combat </a:t>
            </a:r>
            <a:r>
              <a:rPr lang="en-US" sz="2000" dirty="0" err="1"/>
              <a:t>output&amp;operational</a:t>
            </a:r>
            <a:r>
              <a:rPr lang="en-US" sz="2000" dirty="0"/>
              <a:t> flexibility </a:t>
            </a:r>
          </a:p>
          <a:p>
            <a:pPr marL="742950" lvl="1" indent="-285750">
              <a:buFont typeface="Arial" panose="020B0604020202020204" pitchFamily="34" charset="0"/>
              <a:buChar char="•"/>
            </a:pPr>
            <a:r>
              <a:rPr lang="en-US" sz="2000" dirty="0"/>
              <a:t>Initiative is situational </a:t>
            </a:r>
            <a:r>
              <a:rPr lang="en-US" sz="2000" dirty="0" smtClean="0"/>
              <a:t>flexibility</a:t>
            </a:r>
            <a:endParaRPr lang="en-US" sz="2000" dirty="0"/>
          </a:p>
          <a:p>
            <a:pPr marL="285750" indent="-285750">
              <a:buFont typeface="Arial" panose="020B0604020202020204" pitchFamily="34" charset="0"/>
              <a:buChar char="•"/>
            </a:pPr>
            <a:r>
              <a:rPr lang="en-US" sz="2000" dirty="0"/>
              <a:t>Professional military education, often and for </a:t>
            </a:r>
            <a:r>
              <a:rPr lang="en-US" sz="2000" dirty="0" smtClean="0"/>
              <a:t>most (Focus </a:t>
            </a:r>
            <a:r>
              <a:rPr lang="en-US" sz="2000" dirty="0"/>
              <a:t>on technical competency, not western-style </a:t>
            </a:r>
            <a:r>
              <a:rPr lang="en-US" sz="2000" dirty="0" smtClean="0"/>
              <a:t>education)</a:t>
            </a:r>
            <a:endParaRPr lang="en-US" sz="2000" dirty="0"/>
          </a:p>
          <a:p>
            <a:pPr marL="285750" indent="-285750">
              <a:buFont typeface="Arial" panose="020B0604020202020204" pitchFamily="34" charset="0"/>
              <a:buChar char="•"/>
            </a:pPr>
            <a:r>
              <a:rPr lang="en-US" sz="2000" dirty="0"/>
              <a:t>Specialists (Command Track and Staff Track)</a:t>
            </a:r>
          </a:p>
          <a:p>
            <a:pPr marL="285750" indent="-285750">
              <a:buFont typeface="Arial" panose="020B0604020202020204" pitchFamily="34" charset="0"/>
              <a:buChar char="•"/>
            </a:pPr>
            <a:r>
              <a:rPr lang="en-US" sz="2000" dirty="0"/>
              <a:t>The Commander is The </a:t>
            </a:r>
            <a:r>
              <a:rPr lang="en-US" sz="2000" dirty="0" smtClean="0"/>
              <a:t>Law (not UCMJ custodian)</a:t>
            </a:r>
            <a:endParaRPr lang="en-US" sz="2000" dirty="0"/>
          </a:p>
          <a:p>
            <a:pPr marL="742950" lvl="1" indent="-285750">
              <a:buFont typeface="Arial" panose="020B0604020202020204" pitchFamily="34" charset="0"/>
              <a:buChar char="•"/>
            </a:pPr>
            <a:r>
              <a:rPr lang="en-US" sz="2000" dirty="0" smtClean="0"/>
              <a:t>Job </a:t>
            </a:r>
            <a:r>
              <a:rPr lang="en-US" sz="2000" dirty="0"/>
              <a:t>of the Ops Shop = Record Commander’s decisions; Track the plan</a:t>
            </a:r>
            <a:r>
              <a:rPr lang="en-US" sz="2000" dirty="0" smtClean="0"/>
              <a:t>.</a:t>
            </a:r>
          </a:p>
          <a:p>
            <a:pPr marL="742950" lvl="1" indent="-285750">
              <a:buFont typeface="Arial" panose="020B0604020202020204" pitchFamily="34" charset="0"/>
              <a:buChar char="•"/>
            </a:pPr>
            <a:endParaRPr lang="en-US" sz="2000" dirty="0"/>
          </a:p>
          <a:p>
            <a:r>
              <a:rPr lang="en-US" sz="2000" b="1" i="1" dirty="0">
                <a:solidFill>
                  <a:srgbClr val="FF0000"/>
                </a:solidFill>
              </a:rPr>
              <a:t>	 </a:t>
            </a:r>
            <a:r>
              <a:rPr lang="en-US" sz="2000" b="1" i="1" dirty="0" smtClean="0">
                <a:solidFill>
                  <a:srgbClr val="FF0000"/>
                </a:solidFill>
              </a:rPr>
              <a:t>       The </a:t>
            </a:r>
            <a:r>
              <a:rPr lang="en-US" sz="2000" b="1" i="1" dirty="0">
                <a:solidFill>
                  <a:srgbClr val="FF0000"/>
                </a:solidFill>
              </a:rPr>
              <a:t>plan’s the thing! </a:t>
            </a:r>
            <a:r>
              <a:rPr lang="en-US" sz="2000" b="1" i="1" dirty="0"/>
              <a:t>c</a:t>
            </a:r>
            <a:r>
              <a:rPr lang="en-US" sz="2000" b="1" i="1" dirty="0" smtClean="0"/>
              <a:t>ompared to </a:t>
            </a:r>
            <a:r>
              <a:rPr lang="en-US" sz="2000" b="1" i="1" dirty="0">
                <a:solidFill>
                  <a:srgbClr val="00B0F0"/>
                </a:solidFill>
              </a:rPr>
              <a:t>The mission’s the thing!</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5341" t="-202" r="22727" b="202"/>
          <a:stretch/>
        </p:blipFill>
        <p:spPr>
          <a:xfrm>
            <a:off x="76595" y="62108"/>
            <a:ext cx="380605" cy="345687"/>
          </a:xfrm>
          <a:prstGeom prst="rect">
            <a:avLst/>
          </a:prstGeom>
        </p:spPr>
      </p:pic>
      <p:pic>
        <p:nvPicPr>
          <p:cNvPr id="7" name="Picture 6"/>
          <p:cNvPicPr>
            <a:picLocks noChangeAspect="1"/>
          </p:cNvPicPr>
          <p:nvPr/>
        </p:nvPicPr>
        <p:blipFill>
          <a:blip r:embed="rId4"/>
          <a:stretch>
            <a:fillRect/>
          </a:stretch>
        </p:blipFill>
        <p:spPr>
          <a:xfrm>
            <a:off x="8685551" y="39089"/>
            <a:ext cx="371214" cy="368706"/>
          </a:xfrm>
          <a:prstGeom prst="rect">
            <a:avLst/>
          </a:prstGeom>
        </p:spPr>
      </p:pic>
      <p:sp>
        <p:nvSpPr>
          <p:cNvPr id="8" name="TextBox 7"/>
          <p:cNvSpPr txBox="1"/>
          <p:nvPr/>
        </p:nvSpPr>
        <p:spPr>
          <a:xfrm>
            <a:off x="363726" y="189190"/>
            <a:ext cx="8610600" cy="400110"/>
          </a:xfrm>
          <a:prstGeom prst="rect">
            <a:avLst/>
          </a:prstGeom>
          <a:noFill/>
        </p:spPr>
        <p:txBody>
          <a:bodyPr wrap="square" rtlCol="0">
            <a:spAutoFit/>
          </a:bodyPr>
          <a:lstStyle/>
          <a:p>
            <a:pPr algn="ctr"/>
            <a:r>
              <a:rPr lang="en-US" sz="2000" b="1" dirty="0">
                <a:solidFill>
                  <a:srgbClr val="FF0000"/>
                </a:solidFill>
              </a:rPr>
              <a:t> </a:t>
            </a:r>
            <a:r>
              <a:rPr lang="en-US" sz="2000" b="1" dirty="0" smtClean="0">
                <a:solidFill>
                  <a:srgbClr val="FF0000"/>
                </a:solidFill>
              </a:rPr>
              <a:t>One Day in a Russian Brigade…</a:t>
            </a:r>
          </a:p>
        </p:txBody>
      </p:sp>
      <p:pic>
        <p:nvPicPr>
          <p:cNvPr id="9" name="Content Placeholder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35029" y="4706779"/>
            <a:ext cx="2667994" cy="1984245"/>
          </a:xfrm>
          <a:prstGeom prst="rect">
            <a:avLst/>
          </a:prstGeom>
        </p:spPr>
      </p:pic>
    </p:spTree>
    <p:extLst>
      <p:ext uri="{BB962C8B-B14F-4D97-AF65-F5344CB8AC3E}">
        <p14:creationId xmlns:p14="http://schemas.microsoft.com/office/powerpoint/2010/main" val="28023615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6942" y="704023"/>
            <a:ext cx="6084788" cy="3293209"/>
          </a:xfrm>
          <a:prstGeom prst="rect">
            <a:avLst/>
          </a:prstGeom>
          <a:noFill/>
        </p:spPr>
        <p:txBody>
          <a:bodyPr wrap="square" rtlCol="0">
            <a:spAutoFit/>
          </a:bodyPr>
          <a:lstStyle/>
          <a:p>
            <a:r>
              <a:rPr lang="en-US" sz="1600" b="1" dirty="0" smtClean="0"/>
              <a:t>Lessons Learned:</a:t>
            </a:r>
          </a:p>
          <a:p>
            <a:pPr marL="285750" indent="-285750">
              <a:buFont typeface="Arial" panose="020B0604020202020204" pitchFamily="34" charset="0"/>
              <a:buChar char="•"/>
            </a:pPr>
            <a:r>
              <a:rPr lang="en-US" sz="1600" dirty="0" smtClean="0"/>
              <a:t>Defy “international law”</a:t>
            </a:r>
          </a:p>
          <a:p>
            <a:pPr marL="285750" indent="-285750">
              <a:buFont typeface="Arial" panose="020B0604020202020204" pitchFamily="34" charset="0"/>
              <a:buChar char="•"/>
            </a:pPr>
            <a:r>
              <a:rPr lang="en-US" sz="1600" dirty="0" smtClean="0"/>
              <a:t>State sovereignty and territorial integrity not protected</a:t>
            </a:r>
          </a:p>
          <a:p>
            <a:pPr marL="285750" indent="-285750">
              <a:buFont typeface="Arial" panose="020B0604020202020204" pitchFamily="34" charset="0"/>
              <a:buChar char="•"/>
            </a:pPr>
            <a:r>
              <a:rPr lang="en-US" sz="1600" dirty="0"/>
              <a:t>U</a:t>
            </a:r>
            <a:r>
              <a:rPr lang="en-US" sz="1600" dirty="0" smtClean="0"/>
              <a:t>se humanitarian emergency for military purpose</a:t>
            </a:r>
          </a:p>
          <a:p>
            <a:pPr marL="285750" indent="-285750">
              <a:buFont typeface="Arial" panose="020B0604020202020204" pitchFamily="34" charset="0"/>
              <a:buChar char="•"/>
            </a:pPr>
            <a:r>
              <a:rPr lang="en-US" sz="1600" dirty="0" smtClean="0"/>
              <a:t>Slavs isolated</a:t>
            </a:r>
          </a:p>
          <a:p>
            <a:pPr marL="285750" indent="-285750">
              <a:buFont typeface="Arial" panose="020B0604020202020204" pitchFamily="34" charset="0"/>
              <a:buChar char="•"/>
            </a:pPr>
            <a:r>
              <a:rPr lang="en-US" sz="1600" dirty="0" smtClean="0"/>
              <a:t>General staff “debate” on western transformation</a:t>
            </a:r>
          </a:p>
          <a:p>
            <a:pPr lvl="1"/>
            <a:r>
              <a:rPr lang="en-US" sz="1600" dirty="0" smtClean="0"/>
              <a:t> resolved: Anti-NATO</a:t>
            </a:r>
          </a:p>
          <a:p>
            <a:endParaRPr lang="en-US" sz="1600" dirty="0"/>
          </a:p>
          <a:p>
            <a:r>
              <a:rPr lang="en-US" sz="1600" b="1" dirty="0" smtClean="0"/>
              <a:t>Application:</a:t>
            </a:r>
          </a:p>
          <a:p>
            <a:pPr marL="285750" indent="-285750">
              <a:buFont typeface="Arial" panose="020B0604020202020204" pitchFamily="34" charset="0"/>
              <a:buChar char="•"/>
            </a:pPr>
            <a:r>
              <a:rPr lang="en-US" sz="1600" dirty="0" smtClean="0"/>
              <a:t>Crimea, Ukraine, South Ossetia, Abkhazia incursions</a:t>
            </a:r>
          </a:p>
          <a:p>
            <a:pPr lvl="1"/>
            <a:r>
              <a:rPr lang="en-US" sz="1600" dirty="0"/>
              <a:t>	</a:t>
            </a:r>
            <a:r>
              <a:rPr lang="en-US" sz="1600" dirty="0" smtClean="0"/>
              <a:t>and separations, and recognitions</a:t>
            </a:r>
          </a:p>
          <a:p>
            <a:pPr marL="285750" indent="-285750">
              <a:buFont typeface="Arial" panose="020B0604020202020204" pitchFamily="34" charset="0"/>
              <a:buChar char="•"/>
            </a:pPr>
            <a:r>
              <a:rPr lang="en-US" sz="1600" dirty="0"/>
              <a:t>Revival of (persecuted) Slavic Brotherhood</a:t>
            </a:r>
          </a:p>
          <a:p>
            <a:pPr marL="285750" indent="-285750">
              <a:buFont typeface="Arial" panose="020B0604020202020204" pitchFamily="34" charset="0"/>
              <a:buChar char="•"/>
            </a:pPr>
            <a:r>
              <a:rPr lang="en-US" sz="1600" dirty="0" smtClean="0"/>
              <a:t>US/NATO threat formation and Anti-NATO partnerships</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0200" y="704023"/>
            <a:ext cx="2994196" cy="2343977"/>
          </a:xfrm>
          <a:prstGeom prst="rect">
            <a:avLst/>
          </a:prstGeom>
        </p:spPr>
      </p:pic>
      <p:pic>
        <p:nvPicPr>
          <p:cNvPr id="4" name="Picture 3"/>
          <p:cNvPicPr>
            <a:picLocks noChangeAspect="1"/>
          </p:cNvPicPr>
          <p:nvPr/>
        </p:nvPicPr>
        <p:blipFill>
          <a:blip r:embed="rId4"/>
          <a:stretch>
            <a:fillRect/>
          </a:stretch>
        </p:blipFill>
        <p:spPr>
          <a:xfrm>
            <a:off x="5181600" y="2889179"/>
            <a:ext cx="3565664" cy="3800966"/>
          </a:xfrm>
          <a:prstGeom prst="rect">
            <a:avLst/>
          </a:prstGeom>
          <a:ln w="12700">
            <a:solidFill>
              <a:schemeClr val="tx1"/>
            </a:solidFill>
          </a:ln>
        </p:spPr>
      </p:pic>
      <p:sp>
        <p:nvSpPr>
          <p:cNvPr id="7" name="Curved Left Arrow 6"/>
          <p:cNvSpPr/>
          <p:nvPr/>
        </p:nvSpPr>
        <p:spPr>
          <a:xfrm rot="20159394">
            <a:off x="8307942" y="2290623"/>
            <a:ext cx="535775" cy="103388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l="15341" t="-202" r="22727" b="202"/>
          <a:stretch/>
        </p:blipFill>
        <p:spPr>
          <a:xfrm>
            <a:off x="152400" y="0"/>
            <a:ext cx="490395" cy="445405"/>
          </a:xfrm>
          <a:prstGeom prst="rect">
            <a:avLst/>
          </a:prstGeom>
        </p:spPr>
      </p:pic>
      <p:pic>
        <p:nvPicPr>
          <p:cNvPr id="10" name="Picture 9"/>
          <p:cNvPicPr>
            <a:picLocks noChangeAspect="1"/>
          </p:cNvPicPr>
          <p:nvPr/>
        </p:nvPicPr>
        <p:blipFill>
          <a:blip r:embed="rId6"/>
          <a:stretch>
            <a:fillRect/>
          </a:stretch>
        </p:blipFill>
        <p:spPr>
          <a:xfrm>
            <a:off x="8573046" y="41989"/>
            <a:ext cx="494754" cy="491411"/>
          </a:xfrm>
          <a:prstGeom prst="rect">
            <a:avLst/>
          </a:prstGeom>
        </p:spPr>
      </p:pic>
      <p:sp>
        <p:nvSpPr>
          <p:cNvPr id="11" name="TextBox 10"/>
          <p:cNvSpPr txBox="1"/>
          <p:nvPr/>
        </p:nvSpPr>
        <p:spPr>
          <a:xfrm>
            <a:off x="914400" y="146963"/>
            <a:ext cx="7315199" cy="646331"/>
          </a:xfrm>
          <a:prstGeom prst="rect">
            <a:avLst/>
          </a:prstGeom>
          <a:noFill/>
        </p:spPr>
        <p:txBody>
          <a:bodyPr wrap="square" rtlCol="0">
            <a:spAutoFit/>
          </a:bodyPr>
          <a:lstStyle/>
          <a:p>
            <a:pPr algn="ctr"/>
            <a:r>
              <a:rPr lang="en-US" dirty="0" smtClean="0">
                <a:solidFill>
                  <a:srgbClr val="FF0000"/>
                </a:solidFill>
              </a:rPr>
              <a:t>Russian Military Historical Analysis</a:t>
            </a:r>
          </a:p>
          <a:p>
            <a:pPr algn="ctr"/>
            <a:r>
              <a:rPr lang="en-US" dirty="0" smtClean="0">
                <a:solidFill>
                  <a:srgbClr val="FF0000"/>
                </a:solidFill>
              </a:rPr>
              <a:t>The Year it Changed: Kosovo 1999</a:t>
            </a:r>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09528" y="4447393"/>
            <a:ext cx="3429000" cy="2242752"/>
          </a:xfrm>
          <a:prstGeom prst="rect">
            <a:avLst/>
          </a:prstGeom>
          <a:ln w="12700">
            <a:solidFill>
              <a:schemeClr val="tx1"/>
            </a:solidFill>
          </a:ln>
        </p:spPr>
      </p:pic>
      <p:grpSp>
        <p:nvGrpSpPr>
          <p:cNvPr id="12" name="Group 11"/>
          <p:cNvGrpSpPr/>
          <p:nvPr/>
        </p:nvGrpSpPr>
        <p:grpSpPr>
          <a:xfrm>
            <a:off x="7533387" y="117815"/>
            <a:ext cx="967817" cy="838200"/>
            <a:chOff x="1636241" y="1352959"/>
            <a:chExt cx="1653617" cy="1653617"/>
          </a:xfrm>
        </p:grpSpPr>
        <p:sp>
          <p:nvSpPr>
            <p:cNvPr id="13" name="Shape 12"/>
            <p:cNvSpPr/>
            <p:nvPr/>
          </p:nvSpPr>
          <p:spPr>
            <a:xfrm>
              <a:off x="1636241" y="1352959"/>
              <a:ext cx="1653617" cy="1653617"/>
            </a:xfrm>
            <a:prstGeom prst="gear9">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Shape 4"/>
            <p:cNvSpPr/>
            <p:nvPr/>
          </p:nvSpPr>
          <p:spPr>
            <a:xfrm>
              <a:off x="1968692" y="1740311"/>
              <a:ext cx="988715" cy="8499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800" b="1" kern="1200" dirty="0" smtClean="0"/>
                <a:t> HISTORICAL ANALYSIS</a:t>
              </a:r>
            </a:p>
          </p:txBody>
        </p:sp>
      </p:grpSp>
    </p:spTree>
    <p:extLst>
      <p:ext uri="{BB962C8B-B14F-4D97-AF65-F5344CB8AC3E}">
        <p14:creationId xmlns:p14="http://schemas.microsoft.com/office/powerpoint/2010/main" val="27883693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5341" t="-202" r="22727" b="202"/>
          <a:stretch/>
        </p:blipFill>
        <p:spPr>
          <a:xfrm>
            <a:off x="152400" y="57480"/>
            <a:ext cx="376052" cy="341552"/>
          </a:xfrm>
          <a:prstGeom prst="rect">
            <a:avLst/>
          </a:prstGeom>
        </p:spPr>
      </p:pic>
      <p:pic>
        <p:nvPicPr>
          <p:cNvPr id="11" name="Picture 10"/>
          <p:cNvPicPr>
            <a:picLocks noChangeAspect="1"/>
          </p:cNvPicPr>
          <p:nvPr/>
        </p:nvPicPr>
        <p:blipFill>
          <a:blip r:embed="rId4"/>
          <a:stretch>
            <a:fillRect/>
          </a:stretch>
        </p:blipFill>
        <p:spPr>
          <a:xfrm>
            <a:off x="8708328" y="41989"/>
            <a:ext cx="359472" cy="357043"/>
          </a:xfrm>
          <a:prstGeom prst="rect">
            <a:avLst/>
          </a:prstGeom>
        </p:spPr>
      </p:pic>
      <p:sp>
        <p:nvSpPr>
          <p:cNvPr id="12" name="TextBox 11"/>
          <p:cNvSpPr txBox="1"/>
          <p:nvPr/>
        </p:nvSpPr>
        <p:spPr>
          <a:xfrm>
            <a:off x="173927" y="111205"/>
            <a:ext cx="8610600" cy="707886"/>
          </a:xfrm>
          <a:prstGeom prst="rect">
            <a:avLst/>
          </a:prstGeom>
          <a:noFill/>
        </p:spPr>
        <p:txBody>
          <a:bodyPr wrap="square" rtlCol="0">
            <a:spAutoFit/>
          </a:bodyPr>
          <a:lstStyle/>
          <a:p>
            <a:pPr algn="ctr"/>
            <a:r>
              <a:rPr lang="en-US" sz="2000" b="1" dirty="0">
                <a:solidFill>
                  <a:srgbClr val="FF0000"/>
                </a:solidFill>
              </a:rPr>
              <a:t> </a:t>
            </a:r>
            <a:r>
              <a:rPr lang="en-US" sz="2000" b="1" dirty="0" smtClean="0">
                <a:solidFill>
                  <a:srgbClr val="FF0000"/>
                </a:solidFill>
              </a:rPr>
              <a:t>Forming a Russian Perspective of Security</a:t>
            </a:r>
          </a:p>
          <a:p>
            <a:pPr algn="ctr"/>
            <a:r>
              <a:rPr lang="en-US" sz="2000" b="1" dirty="0" smtClean="0">
                <a:solidFill>
                  <a:srgbClr val="FF0000"/>
                </a:solidFill>
              </a:rPr>
              <a:t>Geography and Authority</a:t>
            </a:r>
            <a:endParaRPr lang="en-US" sz="2000" b="1" dirty="0">
              <a:solidFill>
                <a:srgbClr val="FF0000"/>
              </a:solidFill>
            </a:endParaRPr>
          </a:p>
        </p:txBody>
      </p:sp>
      <p:sp>
        <p:nvSpPr>
          <p:cNvPr id="6" name="Rectangle 5"/>
          <p:cNvSpPr/>
          <p:nvPr/>
        </p:nvSpPr>
        <p:spPr>
          <a:xfrm>
            <a:off x="-228600" y="2057109"/>
            <a:ext cx="9126344" cy="369332"/>
          </a:xfrm>
          <a:prstGeom prst="rect">
            <a:avLst/>
          </a:prstGeom>
        </p:spPr>
        <p:txBody>
          <a:bodyPr wrap="square">
            <a:spAutoFit/>
          </a:bodyPr>
          <a:lstStyle/>
          <a:p>
            <a:r>
              <a:rPr lang="en-US" b="1" dirty="0" smtClean="0"/>
              <a:t>                              </a:t>
            </a:r>
            <a:endParaRPr lang="en-US" dirty="0"/>
          </a:p>
        </p:txBody>
      </p:sp>
      <p:sp>
        <p:nvSpPr>
          <p:cNvPr id="16" name="TextBox 15"/>
          <p:cNvSpPr txBox="1"/>
          <p:nvPr/>
        </p:nvSpPr>
        <p:spPr>
          <a:xfrm>
            <a:off x="224133" y="1440786"/>
            <a:ext cx="8956187" cy="6063198"/>
          </a:xfrm>
          <a:prstGeom prst="rect">
            <a:avLst/>
          </a:prstGeom>
          <a:noFill/>
        </p:spPr>
        <p:txBody>
          <a:bodyPr wrap="square" rtlCol="0">
            <a:spAutoFit/>
          </a:bodyPr>
          <a:lstStyle/>
          <a:p>
            <a:pPr marL="342900" indent="-342900">
              <a:buFont typeface="Arial" panose="020B0604020202020204" pitchFamily="34" charset="0"/>
              <a:buChar char="•"/>
            </a:pPr>
            <a:endParaRPr lang="en-US" sz="2400" b="1" dirty="0" smtClean="0"/>
          </a:p>
          <a:p>
            <a:pPr marL="342900" indent="-342900">
              <a:buFont typeface="Arial" panose="020B0604020202020204" pitchFamily="34" charset="0"/>
              <a:buChar char="•"/>
            </a:pPr>
            <a:endParaRPr lang="en-US" sz="2400" b="1" dirty="0"/>
          </a:p>
          <a:p>
            <a:pPr marL="342900" indent="-342900">
              <a:buFont typeface="Arial" panose="020B0604020202020204" pitchFamily="34" charset="0"/>
              <a:buChar char="•"/>
            </a:pPr>
            <a:r>
              <a:rPr lang="en-US" sz="2400" b="1" dirty="0" smtClean="0"/>
              <a:t>Vast</a:t>
            </a:r>
          </a:p>
          <a:p>
            <a:r>
              <a:rPr lang="en-US" dirty="0" smtClean="0"/>
              <a:t>-- East and West and North</a:t>
            </a:r>
          </a:p>
          <a:p>
            <a:r>
              <a:rPr lang="en-US" dirty="0" smtClean="0"/>
              <a:t>-- 11 Time Zones (or 24 if you count the North Pole?)</a:t>
            </a:r>
            <a:endParaRPr lang="en-US" i="1" dirty="0" smtClean="0"/>
          </a:p>
          <a:p>
            <a:r>
              <a:rPr lang="en-US" sz="1600" b="1" dirty="0"/>
              <a:t>	</a:t>
            </a:r>
            <a:endParaRPr lang="en-US" sz="2400" b="1" dirty="0" smtClean="0"/>
          </a:p>
          <a:p>
            <a:pPr marL="285750" indent="-285750">
              <a:buFont typeface="Arial" panose="020B0604020202020204" pitchFamily="34" charset="0"/>
              <a:buChar char="•"/>
            </a:pPr>
            <a:r>
              <a:rPr lang="en-US" sz="2400" b="1" dirty="0" smtClean="0"/>
              <a:t>(At least) Two </a:t>
            </a:r>
            <a:r>
              <a:rPr lang="en-US" sz="2400" b="1" dirty="0" err="1" smtClean="0"/>
              <a:t>Russias</a:t>
            </a:r>
            <a:r>
              <a:rPr lang="en-US" sz="2400" dirty="0" smtClean="0"/>
              <a:t>: </a:t>
            </a:r>
          </a:p>
          <a:p>
            <a:r>
              <a:rPr lang="en-US" i="1" dirty="0" smtClean="0"/>
              <a:t>-- </a:t>
            </a:r>
            <a:r>
              <a:rPr lang="en-US" i="1" dirty="0" err="1" smtClean="0"/>
              <a:t>Stolitsa</a:t>
            </a:r>
            <a:r>
              <a:rPr lang="en-US" i="1" dirty="0" smtClean="0"/>
              <a:t> vs. </a:t>
            </a:r>
            <a:r>
              <a:rPr lang="en-US" i="1" dirty="0" err="1" smtClean="0"/>
              <a:t>Provintsiia</a:t>
            </a:r>
            <a:r>
              <a:rPr lang="en-US" i="1" dirty="0" smtClean="0"/>
              <a:t> </a:t>
            </a:r>
            <a:r>
              <a:rPr lang="en-US" dirty="0" smtClean="0"/>
              <a:t>(The Capital vs The Provinces)</a:t>
            </a:r>
          </a:p>
          <a:p>
            <a:r>
              <a:rPr lang="en-US" i="1" dirty="0" smtClean="0"/>
              <a:t>-- </a:t>
            </a:r>
            <a:r>
              <a:rPr lang="en-US" dirty="0" smtClean="0"/>
              <a:t>Western and Eastern outlooks</a:t>
            </a:r>
          </a:p>
          <a:p>
            <a:endParaRPr lang="en-US" b="1" dirty="0"/>
          </a:p>
          <a:p>
            <a:r>
              <a:rPr lang="en-US" dirty="0" smtClean="0">
                <a:solidFill>
                  <a:srgbClr val="FF0000"/>
                </a:solidFill>
              </a:rPr>
              <a:t>Vacuum that the Center fills</a:t>
            </a:r>
          </a:p>
          <a:p>
            <a:r>
              <a:rPr lang="en-US" dirty="0" smtClean="0">
                <a:solidFill>
                  <a:srgbClr val="FF0000"/>
                </a:solidFill>
              </a:rPr>
              <a:t>Science and legalism </a:t>
            </a:r>
            <a:r>
              <a:rPr lang="en-US" dirty="0">
                <a:solidFill>
                  <a:srgbClr val="FF0000"/>
                </a:solidFill>
              </a:rPr>
              <a:t>with more </a:t>
            </a:r>
            <a:r>
              <a:rPr lang="en-US" dirty="0" smtClean="0">
                <a:solidFill>
                  <a:srgbClr val="FF0000"/>
                </a:solidFill>
              </a:rPr>
              <a:t>fatalism</a:t>
            </a:r>
          </a:p>
          <a:p>
            <a:r>
              <a:rPr lang="en-US" dirty="0" smtClean="0">
                <a:solidFill>
                  <a:srgbClr val="FF0000"/>
                </a:solidFill>
              </a:rPr>
              <a:t>Holy Russia/</a:t>
            </a:r>
            <a:r>
              <a:rPr lang="en-US" i="1" dirty="0" smtClean="0">
                <a:solidFill>
                  <a:srgbClr val="FF0000"/>
                </a:solidFill>
              </a:rPr>
              <a:t>Rodina </a:t>
            </a:r>
            <a:r>
              <a:rPr lang="en-US" dirty="0" smtClean="0">
                <a:solidFill>
                  <a:srgbClr val="FF0000"/>
                </a:solidFill>
              </a:rPr>
              <a:t>(Patriotism)</a:t>
            </a:r>
            <a:endParaRPr lang="en-US" dirty="0">
              <a:solidFill>
                <a:srgbClr val="FF0000"/>
              </a:solidFill>
            </a:endParaRPr>
          </a:p>
          <a:p>
            <a:endParaRPr lang="en-US" sz="2400" b="1" dirty="0" smtClean="0"/>
          </a:p>
          <a:p>
            <a:endParaRPr lang="en-US" i="1" dirty="0"/>
          </a:p>
          <a:p>
            <a:r>
              <a:rPr lang="en-US" i="1" dirty="0" smtClean="0"/>
              <a:t>		</a:t>
            </a:r>
            <a:endParaRPr lang="en-US" i="1" dirty="0"/>
          </a:p>
          <a:p>
            <a:endParaRPr lang="en-US" dirty="0" smtClean="0"/>
          </a:p>
          <a:p>
            <a:endParaRPr lang="en-US" dirty="0" smtClean="0"/>
          </a:p>
          <a:p>
            <a:endParaRPr lang="en-US" dirty="0" smtClean="0"/>
          </a:p>
          <a:p>
            <a:endParaRPr lang="en-US" dirty="0"/>
          </a:p>
        </p:txBody>
      </p:sp>
      <p:sp>
        <p:nvSpPr>
          <p:cNvPr id="3" name="TextBox 2"/>
          <p:cNvSpPr txBox="1"/>
          <p:nvPr/>
        </p:nvSpPr>
        <p:spPr>
          <a:xfrm>
            <a:off x="9677400" y="6248400"/>
            <a:ext cx="184731" cy="369332"/>
          </a:xfrm>
          <a:prstGeom prst="rect">
            <a:avLst/>
          </a:prstGeom>
          <a:noFill/>
        </p:spPr>
        <p:txBody>
          <a:bodyPr wrap="none" rtlCol="0">
            <a:spAutoFit/>
          </a:bodyPr>
          <a:lstStyle/>
          <a:p>
            <a:endParaRPr lang="en-US"/>
          </a:p>
        </p:txBody>
      </p:sp>
      <p:sp>
        <p:nvSpPr>
          <p:cNvPr id="9" name="TextBox 8"/>
          <p:cNvSpPr txBox="1"/>
          <p:nvPr/>
        </p:nvSpPr>
        <p:spPr>
          <a:xfrm>
            <a:off x="250127" y="7543800"/>
            <a:ext cx="8458201" cy="584775"/>
          </a:xfrm>
          <a:prstGeom prst="rect">
            <a:avLst/>
          </a:prstGeom>
          <a:noFill/>
        </p:spPr>
        <p:txBody>
          <a:bodyPr wrap="square" rtlCol="0">
            <a:spAutoFit/>
          </a:bodyPr>
          <a:lstStyle/>
          <a:p>
            <a:r>
              <a:rPr lang="en-US" sz="1600" b="1" i="1" dirty="0" smtClean="0"/>
              <a:t>“It is hardly to be doubted that the basic theses of </a:t>
            </a:r>
            <a:r>
              <a:rPr lang="en-US" sz="1600" b="1" i="1" dirty="0" smtClean="0">
                <a:solidFill>
                  <a:srgbClr val="FF0000"/>
                </a:solidFill>
              </a:rPr>
              <a:t>Marxist methodology </a:t>
            </a:r>
            <a:r>
              <a:rPr lang="en-US" sz="1600" b="1" i="1" dirty="0" smtClean="0"/>
              <a:t>have withstood the test of time and have lost none of their importance to this day. </a:t>
            </a:r>
            <a:r>
              <a:rPr lang="en-US" sz="1400" b="1" dirty="0" smtClean="0"/>
              <a:t> --V.P. </a:t>
            </a:r>
            <a:r>
              <a:rPr lang="en-US" sz="1400" b="1" dirty="0" err="1" smtClean="0"/>
              <a:t>Zimonin</a:t>
            </a:r>
            <a:r>
              <a:rPr lang="en-US" sz="1400" b="1" dirty="0" smtClean="0"/>
              <a:t>, </a:t>
            </a:r>
            <a:r>
              <a:rPr lang="en-US" sz="1400" b="1" i="1" dirty="0" smtClean="0"/>
              <a:t>Military Thought</a:t>
            </a:r>
            <a:endParaRPr lang="en-US" sz="1400" b="1" i="1" dirty="0"/>
          </a:p>
        </p:txBody>
      </p:sp>
      <p:pic>
        <p:nvPicPr>
          <p:cNvPr id="13" name="Picture 12"/>
          <p:cNvPicPr>
            <a:picLocks noChangeAspect="1"/>
          </p:cNvPicPr>
          <p:nvPr/>
        </p:nvPicPr>
        <p:blipFill>
          <a:blip r:embed="rId4"/>
          <a:stretch>
            <a:fillRect/>
          </a:stretch>
        </p:blipFill>
        <p:spPr>
          <a:xfrm>
            <a:off x="8649764" y="41989"/>
            <a:ext cx="418035" cy="41521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2019" y="4261466"/>
            <a:ext cx="3710420" cy="2458225"/>
          </a:xfrm>
          <a:prstGeom prst="rect">
            <a:avLst/>
          </a:prstGeom>
        </p:spPr>
      </p:pic>
      <p:sp>
        <p:nvSpPr>
          <p:cNvPr id="5" name="Rectangle 4"/>
          <p:cNvSpPr/>
          <p:nvPr/>
        </p:nvSpPr>
        <p:spPr>
          <a:xfrm>
            <a:off x="123719" y="806731"/>
            <a:ext cx="9056601" cy="1138773"/>
          </a:xfrm>
          <a:prstGeom prst="rect">
            <a:avLst/>
          </a:prstGeom>
        </p:spPr>
        <p:txBody>
          <a:bodyPr wrap="square">
            <a:spAutoFit/>
          </a:bodyPr>
          <a:lstStyle/>
          <a:p>
            <a:r>
              <a:rPr lang="en-US" i="1" dirty="0"/>
              <a:t>“All these new ideas, reforms, and theories  --it’s all reached us or in the provinces, but to see everything and see it clearly, one must be in Petersburg.” </a:t>
            </a:r>
            <a:r>
              <a:rPr lang="en-US" i="1" dirty="0" smtClean="0"/>
              <a:t>– </a:t>
            </a:r>
            <a:r>
              <a:rPr lang="en-US" sz="1600" b="1" dirty="0" smtClean="0"/>
              <a:t>Dostoevsky</a:t>
            </a:r>
          </a:p>
          <a:p>
            <a:endParaRPr lang="en-US" sz="1600" b="1" dirty="0" smtClean="0"/>
          </a:p>
          <a:p>
            <a:r>
              <a:rPr lang="en-US" sz="1600" i="1" dirty="0" smtClean="0"/>
              <a:t>“I really felt I wasn’t in Russia at all, but somewhere in Patagonia or Texas.” </a:t>
            </a:r>
            <a:r>
              <a:rPr lang="en-US" sz="1600" dirty="0" smtClean="0"/>
              <a:t>– </a:t>
            </a:r>
            <a:r>
              <a:rPr lang="en-US" sz="1600" b="1" dirty="0" smtClean="0"/>
              <a:t>A. Chekhov</a:t>
            </a:r>
            <a:endParaRPr lang="en-US" sz="1600" b="1" dirty="0"/>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12964" y="2360343"/>
            <a:ext cx="3398291" cy="2123932"/>
          </a:xfrm>
          <a:prstGeom prst="rect">
            <a:avLst/>
          </a:prstGeom>
          <a:ln w="6350">
            <a:solidFill>
              <a:schemeClr val="tx1"/>
            </a:solidFill>
          </a:ln>
        </p:spPr>
      </p:pic>
    </p:spTree>
    <p:extLst>
      <p:ext uri="{BB962C8B-B14F-4D97-AF65-F5344CB8AC3E}">
        <p14:creationId xmlns:p14="http://schemas.microsoft.com/office/powerpoint/2010/main" val="8481721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7107" y="2571320"/>
            <a:ext cx="7133416" cy="4134362"/>
          </a:xfrm>
          <a:prstGeom prst="rect">
            <a:avLst/>
          </a:prstGeom>
        </p:spPr>
      </p:pic>
      <p:sp>
        <p:nvSpPr>
          <p:cNvPr id="8" name="TextBox 7"/>
          <p:cNvSpPr txBox="1"/>
          <p:nvPr/>
        </p:nvSpPr>
        <p:spPr>
          <a:xfrm>
            <a:off x="152400" y="81171"/>
            <a:ext cx="8610600" cy="707886"/>
          </a:xfrm>
          <a:prstGeom prst="rect">
            <a:avLst/>
          </a:prstGeom>
          <a:noFill/>
        </p:spPr>
        <p:txBody>
          <a:bodyPr wrap="square" rtlCol="0">
            <a:spAutoFit/>
          </a:bodyPr>
          <a:lstStyle/>
          <a:p>
            <a:pPr algn="ctr"/>
            <a:r>
              <a:rPr lang="en-US" sz="2000" b="1" dirty="0">
                <a:solidFill>
                  <a:srgbClr val="FF0000"/>
                </a:solidFill>
              </a:rPr>
              <a:t> </a:t>
            </a:r>
            <a:r>
              <a:rPr lang="en-US" sz="2000" b="1" dirty="0" smtClean="0">
                <a:solidFill>
                  <a:srgbClr val="FF0000"/>
                </a:solidFill>
              </a:rPr>
              <a:t>Forming a Russian Security Perspective</a:t>
            </a:r>
          </a:p>
          <a:p>
            <a:pPr algn="ctr"/>
            <a:r>
              <a:rPr lang="en-US" sz="2000" b="1" dirty="0" smtClean="0">
                <a:solidFill>
                  <a:srgbClr val="FF0000"/>
                </a:solidFill>
              </a:rPr>
              <a:t>Ideation of Threat</a:t>
            </a:r>
            <a:endParaRPr lang="en-US" sz="2000" b="1" dirty="0">
              <a:solidFill>
                <a:srgbClr val="FF0000"/>
              </a:solidFill>
            </a:endParaRPr>
          </a:p>
        </p:txBody>
      </p: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15341" t="-202" r="22727" b="202"/>
          <a:stretch/>
        </p:blipFill>
        <p:spPr>
          <a:xfrm>
            <a:off x="3391" y="2054"/>
            <a:ext cx="417223" cy="378946"/>
          </a:xfrm>
          <a:prstGeom prst="rect">
            <a:avLst/>
          </a:prstGeom>
        </p:spPr>
      </p:pic>
      <p:pic>
        <p:nvPicPr>
          <p:cNvPr id="10" name="Picture 9"/>
          <p:cNvPicPr>
            <a:picLocks noChangeAspect="1"/>
          </p:cNvPicPr>
          <p:nvPr/>
        </p:nvPicPr>
        <p:blipFill>
          <a:blip r:embed="rId5"/>
          <a:stretch>
            <a:fillRect/>
          </a:stretch>
        </p:blipFill>
        <p:spPr>
          <a:xfrm>
            <a:off x="8649764" y="41989"/>
            <a:ext cx="418035" cy="415211"/>
          </a:xfrm>
          <a:prstGeom prst="rect">
            <a:avLst/>
          </a:prstGeom>
        </p:spPr>
      </p:pic>
      <p:sp>
        <p:nvSpPr>
          <p:cNvPr id="11" name="Rectangle 10"/>
          <p:cNvSpPr/>
          <p:nvPr/>
        </p:nvSpPr>
        <p:spPr>
          <a:xfrm>
            <a:off x="-1" y="975089"/>
            <a:ext cx="9105899" cy="1477328"/>
          </a:xfrm>
          <a:prstGeom prst="rect">
            <a:avLst/>
          </a:prstGeom>
        </p:spPr>
        <p:txBody>
          <a:bodyPr wrap="square">
            <a:spAutoFit/>
          </a:bodyPr>
          <a:lstStyle/>
          <a:p>
            <a:endParaRPr lang="en-US" i="1" dirty="0" smtClean="0"/>
          </a:p>
          <a:p>
            <a:r>
              <a:rPr lang="en-US" i="1" dirty="0" smtClean="0"/>
              <a:t>“</a:t>
            </a:r>
            <a:r>
              <a:rPr lang="en-US" i="1" dirty="0"/>
              <a:t>We are behind at least two hundred years, as yet we have absolutely nothing, no definite attitude toward the past. We only spout philosophy, complain, and drink vodka.” </a:t>
            </a:r>
            <a:r>
              <a:rPr lang="en-US" sz="1600" b="1" dirty="0"/>
              <a:t>--A. Chekov</a:t>
            </a:r>
          </a:p>
          <a:p>
            <a:endParaRPr lang="en-US" i="1" dirty="0"/>
          </a:p>
          <a:p>
            <a:r>
              <a:rPr lang="en-US" i="1" dirty="0"/>
              <a:t>“Russians learn history but the facts are not as important as the emotions </a:t>
            </a:r>
            <a:r>
              <a:rPr lang="en-US" sz="1600" b="1" dirty="0"/>
              <a:t>--Alina </a:t>
            </a:r>
            <a:r>
              <a:rPr lang="en-US" sz="1600" b="1" dirty="0" err="1"/>
              <a:t>Newburn</a:t>
            </a:r>
            <a:endParaRPr lang="en-US" sz="1600" b="1" dirty="0"/>
          </a:p>
        </p:txBody>
      </p:sp>
      <p:sp>
        <p:nvSpPr>
          <p:cNvPr id="12" name="Rectangle 11"/>
          <p:cNvSpPr/>
          <p:nvPr/>
        </p:nvSpPr>
        <p:spPr>
          <a:xfrm>
            <a:off x="114298" y="631607"/>
            <a:ext cx="8991600" cy="1938992"/>
          </a:xfrm>
          <a:prstGeom prst="rect">
            <a:avLst/>
          </a:prstGeom>
        </p:spPr>
        <p:txBody>
          <a:bodyPr wrap="square">
            <a:spAutoFit/>
          </a:bodyPr>
          <a:lstStyle/>
          <a:p>
            <a:pPr marL="285750" indent="-285750">
              <a:buFont typeface="Arial" panose="020B0604020202020204" pitchFamily="34" charset="0"/>
              <a:buChar char="•"/>
            </a:pPr>
            <a:r>
              <a:rPr lang="en-US" sz="2400" b="1" dirty="0"/>
              <a:t>Generational </a:t>
            </a:r>
            <a:r>
              <a:rPr lang="en-US" sz="2400" b="1" dirty="0" smtClean="0"/>
              <a:t>Disasters</a:t>
            </a:r>
          </a:p>
          <a:p>
            <a:pPr marL="285750" indent="-285750">
              <a:buFont typeface="Arial" panose="020B0604020202020204" pitchFamily="34" charset="0"/>
              <a:buChar char="•"/>
            </a:pPr>
            <a:endParaRPr lang="en-US" sz="2400" b="1" dirty="0"/>
          </a:p>
          <a:p>
            <a:endParaRPr lang="en-US" i="1" dirty="0" smtClean="0"/>
          </a:p>
          <a:p>
            <a:endParaRPr lang="en-US" i="1" dirty="0"/>
          </a:p>
          <a:p>
            <a:endParaRPr lang="en-US" i="1" dirty="0" smtClean="0"/>
          </a:p>
          <a:p>
            <a:endParaRPr lang="en-US" dirty="0" smtClean="0"/>
          </a:p>
        </p:txBody>
      </p:sp>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10297" y="3201112"/>
            <a:ext cx="2857502" cy="1437389"/>
          </a:xfrm>
          <a:prstGeom prst="rect">
            <a:avLst/>
          </a:prstGeom>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31500" y="4960891"/>
            <a:ext cx="2857502" cy="1422400"/>
          </a:xfrm>
          <a:prstGeom prst="rect">
            <a:avLst/>
          </a:prstGeom>
        </p:spPr>
      </p:pic>
    </p:spTree>
    <p:extLst>
      <p:ext uri="{BB962C8B-B14F-4D97-AF65-F5344CB8AC3E}">
        <p14:creationId xmlns:p14="http://schemas.microsoft.com/office/powerpoint/2010/main" val="39004800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5341" t="-202" r="22727" b="202"/>
          <a:stretch/>
        </p:blipFill>
        <p:spPr>
          <a:xfrm>
            <a:off x="3391" y="2054"/>
            <a:ext cx="417223" cy="378946"/>
          </a:xfrm>
          <a:prstGeom prst="rect">
            <a:avLst/>
          </a:prstGeom>
        </p:spPr>
      </p:pic>
      <p:pic>
        <p:nvPicPr>
          <p:cNvPr id="11" name="Picture 10"/>
          <p:cNvPicPr>
            <a:picLocks noChangeAspect="1"/>
          </p:cNvPicPr>
          <p:nvPr/>
        </p:nvPicPr>
        <p:blipFill>
          <a:blip r:embed="rId4"/>
          <a:stretch>
            <a:fillRect/>
          </a:stretch>
        </p:blipFill>
        <p:spPr>
          <a:xfrm>
            <a:off x="8649764" y="41989"/>
            <a:ext cx="418035" cy="415211"/>
          </a:xfrm>
          <a:prstGeom prst="rect">
            <a:avLst/>
          </a:prstGeom>
        </p:spPr>
      </p:pic>
      <p:sp>
        <p:nvSpPr>
          <p:cNvPr id="6" name="Rectangle 5"/>
          <p:cNvSpPr/>
          <p:nvPr/>
        </p:nvSpPr>
        <p:spPr>
          <a:xfrm>
            <a:off x="-228600" y="2057109"/>
            <a:ext cx="9126344" cy="369332"/>
          </a:xfrm>
          <a:prstGeom prst="rect">
            <a:avLst/>
          </a:prstGeom>
        </p:spPr>
        <p:txBody>
          <a:bodyPr wrap="square">
            <a:spAutoFit/>
          </a:bodyPr>
          <a:lstStyle/>
          <a:p>
            <a:r>
              <a:rPr lang="en-US" b="1" dirty="0" smtClean="0"/>
              <a:t>                              </a:t>
            </a:r>
            <a:endParaRPr lang="en-US" dirty="0"/>
          </a:p>
        </p:txBody>
      </p:sp>
      <p:sp>
        <p:nvSpPr>
          <p:cNvPr id="7" name="TextBox 6"/>
          <p:cNvSpPr txBox="1"/>
          <p:nvPr/>
        </p:nvSpPr>
        <p:spPr>
          <a:xfrm>
            <a:off x="39164" y="103257"/>
            <a:ext cx="8610600" cy="707886"/>
          </a:xfrm>
          <a:prstGeom prst="rect">
            <a:avLst/>
          </a:prstGeom>
          <a:noFill/>
        </p:spPr>
        <p:txBody>
          <a:bodyPr wrap="square" rtlCol="0">
            <a:spAutoFit/>
          </a:bodyPr>
          <a:lstStyle/>
          <a:p>
            <a:pPr algn="ctr"/>
            <a:r>
              <a:rPr lang="en-US" sz="2000" b="1" dirty="0">
                <a:solidFill>
                  <a:srgbClr val="FF0000"/>
                </a:solidFill>
              </a:rPr>
              <a:t> </a:t>
            </a:r>
            <a:r>
              <a:rPr lang="en-US" sz="2000" b="1" dirty="0" smtClean="0">
                <a:solidFill>
                  <a:srgbClr val="FF0000"/>
                </a:solidFill>
              </a:rPr>
              <a:t>Forming a Russian Security Perspective</a:t>
            </a:r>
          </a:p>
          <a:p>
            <a:pPr algn="ctr"/>
            <a:r>
              <a:rPr lang="en-US" sz="2000" b="1" dirty="0" smtClean="0">
                <a:solidFill>
                  <a:srgbClr val="FF0000"/>
                </a:solidFill>
              </a:rPr>
              <a:t>Chaos: The Individual</a:t>
            </a:r>
            <a:endParaRPr lang="en-US" sz="2000" b="1" dirty="0">
              <a:solidFill>
                <a:srgbClr val="FF0000"/>
              </a:solidFill>
            </a:endParaRPr>
          </a:p>
        </p:txBody>
      </p:sp>
      <p:sp>
        <p:nvSpPr>
          <p:cNvPr id="3" name="TextBox 2"/>
          <p:cNvSpPr txBox="1"/>
          <p:nvPr/>
        </p:nvSpPr>
        <p:spPr>
          <a:xfrm>
            <a:off x="221279" y="757017"/>
            <a:ext cx="9038526" cy="1292662"/>
          </a:xfrm>
          <a:prstGeom prst="rect">
            <a:avLst/>
          </a:prstGeom>
          <a:noFill/>
        </p:spPr>
        <p:txBody>
          <a:bodyPr wrap="square" rtlCol="0">
            <a:spAutoFit/>
          </a:bodyPr>
          <a:lstStyle/>
          <a:p>
            <a:r>
              <a:rPr lang="en-US" sz="2400" b="1" dirty="0"/>
              <a:t>Chaos </a:t>
            </a:r>
            <a:r>
              <a:rPr lang="en-US" sz="2400" dirty="0" smtClean="0"/>
              <a:t>[</a:t>
            </a:r>
            <a:r>
              <a:rPr lang="en-US" sz="2400" i="1" dirty="0" err="1" smtClean="0"/>
              <a:t>Khaos</a:t>
            </a:r>
            <a:r>
              <a:rPr lang="en-US" sz="2400" dirty="0" smtClean="0"/>
              <a:t>] </a:t>
            </a:r>
            <a:r>
              <a:rPr lang="en-US" b="1" dirty="0" err="1" smtClean="0"/>
              <a:t>Instability&amp;Unpredictability</a:t>
            </a:r>
            <a:endParaRPr lang="en-US" b="1" dirty="0" smtClean="0"/>
          </a:p>
          <a:p>
            <a:endParaRPr lang="en-US" b="1" dirty="0"/>
          </a:p>
          <a:p>
            <a:r>
              <a:rPr lang="en-US" i="1" dirty="0" smtClean="0"/>
              <a:t>“Catastrophic </a:t>
            </a:r>
            <a:r>
              <a:rPr lang="en-US" i="1" dirty="0"/>
              <a:t>change is inevitable – sooner or later it </a:t>
            </a:r>
            <a:r>
              <a:rPr lang="en-US" i="1" dirty="0" smtClean="0"/>
              <a:t>will come </a:t>
            </a:r>
            <a:r>
              <a:rPr lang="en-US" i="1" dirty="0"/>
              <a:t>and impose itself upon us</a:t>
            </a:r>
            <a:r>
              <a:rPr lang="en-US" i="1" dirty="0" smtClean="0"/>
              <a:t>.</a:t>
            </a:r>
          </a:p>
          <a:p>
            <a:r>
              <a:rPr lang="en-US" i="1" dirty="0" smtClean="0"/>
              <a:t> </a:t>
            </a:r>
            <a:r>
              <a:rPr lang="en-US" i="1" dirty="0"/>
              <a:t>It is folly to think one can avoid it</a:t>
            </a:r>
            <a:r>
              <a:rPr lang="en-US" i="1" dirty="0" smtClean="0"/>
              <a:t>.”  </a:t>
            </a:r>
            <a:r>
              <a:rPr lang="en-US" dirty="0" smtClean="0"/>
              <a:t>-- </a:t>
            </a:r>
            <a:r>
              <a:rPr lang="en-US" b="1" dirty="0" err="1" smtClean="0"/>
              <a:t>Moscovite</a:t>
            </a:r>
            <a:r>
              <a:rPr lang="en-US" b="1" dirty="0" smtClean="0"/>
              <a:t> </a:t>
            </a:r>
            <a:r>
              <a:rPr lang="en-US" b="1" i="1" dirty="0" smtClean="0"/>
              <a:t>(Russia for the Advanced, </a:t>
            </a:r>
            <a:r>
              <a:rPr lang="en-US" b="1" dirty="0" smtClean="0"/>
              <a:t>D. Stanaford</a:t>
            </a:r>
            <a:r>
              <a:rPr lang="en-US" b="1" i="1" dirty="0" smtClean="0"/>
              <a:t>)</a:t>
            </a:r>
            <a:endParaRPr lang="en-US" b="1" i="1" dirty="0"/>
          </a:p>
        </p:txBody>
      </p:sp>
      <p:sp>
        <p:nvSpPr>
          <p:cNvPr id="8" name="TextBox 7"/>
          <p:cNvSpPr txBox="1"/>
          <p:nvPr/>
        </p:nvSpPr>
        <p:spPr>
          <a:xfrm>
            <a:off x="126078" y="2046366"/>
            <a:ext cx="8865522" cy="3754874"/>
          </a:xfrm>
          <a:prstGeom prst="rect">
            <a:avLst/>
          </a:prstGeom>
          <a:noFill/>
        </p:spPr>
        <p:txBody>
          <a:bodyPr wrap="square" rtlCol="0">
            <a:spAutoFit/>
          </a:bodyPr>
          <a:lstStyle/>
          <a:p>
            <a:pPr marL="342900" indent="-342900">
              <a:buFont typeface="Arial" panose="020B0604020202020204" pitchFamily="34" charset="0"/>
              <a:buChar char="•"/>
            </a:pPr>
            <a:r>
              <a:rPr lang="en-US" sz="2400" b="1" dirty="0" smtClean="0"/>
              <a:t>Laws</a:t>
            </a:r>
            <a:r>
              <a:rPr lang="en-US" b="1" dirty="0" smtClean="0"/>
              <a:t> </a:t>
            </a:r>
            <a:r>
              <a:rPr lang="en-US" dirty="0" smtClean="0"/>
              <a:t>= </a:t>
            </a:r>
            <a:r>
              <a:rPr lang="en-US" dirty="0"/>
              <a:t>T</a:t>
            </a:r>
            <a:r>
              <a:rPr lang="en-US" dirty="0" smtClean="0"/>
              <a:t>emporary, conditional, not universal</a:t>
            </a:r>
          </a:p>
          <a:p>
            <a:endParaRPr lang="en-US" sz="2400" dirty="0" smtClean="0"/>
          </a:p>
          <a:p>
            <a:pPr marL="285750" indent="-285750">
              <a:buFont typeface="Arial" panose="020B0604020202020204" pitchFamily="34" charset="0"/>
              <a:buChar char="•"/>
            </a:pPr>
            <a:r>
              <a:rPr lang="en-US" sz="2400" b="1" dirty="0" smtClean="0"/>
              <a:t>Authority</a:t>
            </a:r>
            <a:r>
              <a:rPr lang="en-US" sz="2400" dirty="0" smtClean="0"/>
              <a:t> </a:t>
            </a:r>
            <a:r>
              <a:rPr lang="en-US" dirty="0"/>
              <a:t>= </a:t>
            </a:r>
            <a:r>
              <a:rPr lang="en-US" dirty="0" smtClean="0"/>
              <a:t>Personified</a:t>
            </a:r>
            <a:r>
              <a:rPr lang="en-US" dirty="0"/>
              <a:t>, not </a:t>
            </a:r>
            <a:r>
              <a:rPr lang="en-US" dirty="0" smtClean="0"/>
              <a:t>representative </a:t>
            </a:r>
          </a:p>
          <a:p>
            <a:pPr lvl="1"/>
            <a:r>
              <a:rPr lang="en-US" dirty="0" smtClean="0"/>
              <a:t>         </a:t>
            </a:r>
            <a:endParaRPr lang="en-US" sz="2400" dirty="0"/>
          </a:p>
          <a:p>
            <a:pPr marL="285750" indent="-285750">
              <a:buFont typeface="Arial" panose="020B0604020202020204" pitchFamily="34" charset="0"/>
              <a:buChar char="•"/>
            </a:pPr>
            <a:r>
              <a:rPr lang="en-US" sz="2400" b="1" dirty="0"/>
              <a:t>Individuals</a:t>
            </a:r>
            <a:r>
              <a:rPr lang="en-US" sz="2400" dirty="0"/>
              <a:t> </a:t>
            </a:r>
            <a:r>
              <a:rPr lang="en-US" dirty="0" smtClean="0"/>
              <a:t>= Serve </a:t>
            </a:r>
            <a:r>
              <a:rPr lang="en-US" dirty="0"/>
              <a:t>the </a:t>
            </a:r>
            <a:r>
              <a:rPr lang="en-US" dirty="0" smtClean="0"/>
              <a:t>state,</a:t>
            </a:r>
          </a:p>
          <a:p>
            <a:r>
              <a:rPr lang="en-US" dirty="0"/>
              <a:t>	</a:t>
            </a:r>
            <a:r>
              <a:rPr lang="en-US" dirty="0" smtClean="0"/>
              <a:t>      or </a:t>
            </a:r>
            <a:r>
              <a:rPr lang="en-US" dirty="0"/>
              <a:t>at least not </a:t>
            </a:r>
            <a:r>
              <a:rPr lang="en-US" dirty="0" smtClean="0"/>
              <a:t>bother it.</a:t>
            </a:r>
          </a:p>
          <a:p>
            <a:endParaRPr lang="en-US" dirty="0" smtClean="0"/>
          </a:p>
          <a:p>
            <a:r>
              <a:rPr lang="en-US" dirty="0" smtClean="0"/>
              <a:t>	“Don’t bring your problems home.”</a:t>
            </a:r>
          </a:p>
          <a:p>
            <a:r>
              <a:rPr lang="en-US" dirty="0" smtClean="0"/>
              <a:t>                                  --</a:t>
            </a:r>
            <a:r>
              <a:rPr lang="en-US" sz="1600" dirty="0" smtClean="0"/>
              <a:t>GEN </a:t>
            </a:r>
            <a:r>
              <a:rPr lang="en-US" sz="1600" dirty="0"/>
              <a:t>M. </a:t>
            </a:r>
            <a:r>
              <a:rPr lang="en-US" sz="1600" dirty="0" err="1" smtClean="0"/>
              <a:t>Gareev</a:t>
            </a:r>
            <a:r>
              <a:rPr lang="en-US" sz="1600" dirty="0" smtClean="0"/>
              <a:t>, </a:t>
            </a:r>
            <a:r>
              <a:rPr lang="en-US" sz="1600" i="1" dirty="0" smtClean="0"/>
              <a:t>My Last War</a:t>
            </a:r>
          </a:p>
          <a:p>
            <a:endParaRPr lang="en-US" sz="1600" i="1" dirty="0" smtClean="0"/>
          </a:p>
          <a:p>
            <a:pPr lvl="1"/>
            <a:r>
              <a:rPr lang="en-US" i="1" dirty="0"/>
              <a:t> </a:t>
            </a:r>
            <a:r>
              <a:rPr lang="en-US" i="1" dirty="0" smtClean="0"/>
              <a:t>        </a:t>
            </a:r>
            <a:r>
              <a:rPr lang="en-US" i="1" dirty="0" err="1" smtClean="0"/>
              <a:t>Siloviki</a:t>
            </a:r>
            <a:r>
              <a:rPr lang="en-US" dirty="0" smtClean="0"/>
              <a:t> </a:t>
            </a:r>
            <a:r>
              <a:rPr lang="en-US" dirty="0"/>
              <a:t>[</a:t>
            </a:r>
            <a:r>
              <a:rPr lang="en-US" dirty="0" smtClean="0"/>
              <a:t>Security services/powerbrokers]</a:t>
            </a:r>
          </a:p>
          <a:p>
            <a:pPr lvl="1"/>
            <a:r>
              <a:rPr lang="en-US" dirty="0"/>
              <a:t> </a:t>
            </a:r>
            <a:r>
              <a:rPr lang="en-US" dirty="0" smtClean="0"/>
              <a:t>               ensure stability</a:t>
            </a:r>
            <a:endParaRPr lang="en-US" dirty="0"/>
          </a:p>
        </p:txBody>
      </p:sp>
      <p:sp>
        <p:nvSpPr>
          <p:cNvPr id="2" name="TextBox 1"/>
          <p:cNvSpPr txBox="1"/>
          <p:nvPr/>
        </p:nvSpPr>
        <p:spPr>
          <a:xfrm>
            <a:off x="1981200" y="5808670"/>
            <a:ext cx="7620000" cy="923330"/>
          </a:xfrm>
          <a:prstGeom prst="rect">
            <a:avLst/>
          </a:prstGeom>
          <a:noFill/>
        </p:spPr>
        <p:txBody>
          <a:bodyPr wrap="square" rtlCol="0">
            <a:spAutoFit/>
          </a:bodyPr>
          <a:lstStyle/>
          <a:p>
            <a:r>
              <a:rPr lang="en-US" dirty="0">
                <a:solidFill>
                  <a:srgbClr val="FF0000"/>
                </a:solidFill>
              </a:rPr>
              <a:t>Personal relationships over social contract = </a:t>
            </a:r>
            <a:r>
              <a:rPr lang="en-US" i="1" dirty="0" err="1">
                <a:solidFill>
                  <a:srgbClr val="FF0000"/>
                </a:solidFill>
              </a:rPr>
              <a:t>Khozyain</a:t>
            </a:r>
            <a:r>
              <a:rPr lang="en-US" dirty="0">
                <a:solidFill>
                  <a:srgbClr val="FF0000"/>
                </a:solidFill>
              </a:rPr>
              <a:t> [Boss]</a:t>
            </a:r>
            <a:endParaRPr lang="en-US" i="1" dirty="0">
              <a:solidFill>
                <a:srgbClr val="FF0000"/>
              </a:solidFill>
            </a:endParaRPr>
          </a:p>
          <a:p>
            <a:r>
              <a:rPr lang="en-US" dirty="0" smtClean="0">
                <a:solidFill>
                  <a:srgbClr val="FF0000"/>
                </a:solidFill>
              </a:rPr>
              <a:t>Personal </a:t>
            </a:r>
            <a:r>
              <a:rPr lang="en-US" dirty="0">
                <a:solidFill>
                  <a:srgbClr val="FF0000"/>
                </a:solidFill>
              </a:rPr>
              <a:t>Relationship to Power =  </a:t>
            </a:r>
            <a:r>
              <a:rPr lang="en-US" dirty="0" smtClean="0">
                <a:solidFill>
                  <a:srgbClr val="FF0000"/>
                </a:solidFill>
              </a:rPr>
              <a:t>the</a:t>
            </a:r>
            <a:r>
              <a:rPr lang="en-US" i="1" dirty="0" smtClean="0">
                <a:solidFill>
                  <a:srgbClr val="FF0000"/>
                </a:solidFill>
              </a:rPr>
              <a:t> </a:t>
            </a:r>
            <a:r>
              <a:rPr lang="en-US" i="1" dirty="0" err="1" smtClean="0">
                <a:solidFill>
                  <a:srgbClr val="FF0000"/>
                </a:solidFill>
              </a:rPr>
              <a:t>Vertikal</a:t>
            </a:r>
            <a:r>
              <a:rPr lang="en-US" i="1" dirty="0" smtClean="0">
                <a:solidFill>
                  <a:srgbClr val="FF0000"/>
                </a:solidFill>
              </a:rPr>
              <a:t> [Vertical]</a:t>
            </a:r>
          </a:p>
          <a:p>
            <a:r>
              <a:rPr lang="en-US" dirty="0" smtClean="0">
                <a:solidFill>
                  <a:srgbClr val="FF0000"/>
                </a:solidFill>
              </a:rPr>
              <a:t>Align </a:t>
            </a:r>
            <a:r>
              <a:rPr lang="en-US" dirty="0">
                <a:solidFill>
                  <a:srgbClr val="FF0000"/>
                </a:solidFill>
              </a:rPr>
              <a:t>yourself under your </a:t>
            </a:r>
            <a:r>
              <a:rPr lang="en-US" i="1" dirty="0" err="1" smtClean="0">
                <a:solidFill>
                  <a:srgbClr val="FF0000"/>
                </a:solidFill>
              </a:rPr>
              <a:t>Krisha</a:t>
            </a:r>
            <a:r>
              <a:rPr lang="en-US" i="1" dirty="0" smtClean="0">
                <a:solidFill>
                  <a:srgbClr val="FF0000"/>
                </a:solidFill>
              </a:rPr>
              <a:t> </a:t>
            </a:r>
            <a:r>
              <a:rPr lang="en-US" dirty="0" smtClean="0">
                <a:solidFill>
                  <a:srgbClr val="FF0000"/>
                </a:solidFill>
              </a:rPr>
              <a:t>[Roof] </a:t>
            </a:r>
            <a:r>
              <a:rPr lang="en-US" dirty="0">
                <a:solidFill>
                  <a:srgbClr val="FF0000"/>
                </a:solidFill>
              </a:rPr>
              <a:t>= </a:t>
            </a:r>
            <a:r>
              <a:rPr lang="az-Cyrl-AZ" i="1" dirty="0" smtClean="0">
                <a:solidFill>
                  <a:srgbClr val="FF0000"/>
                </a:solidFill>
              </a:rPr>
              <a:t>Наш</a:t>
            </a:r>
            <a:r>
              <a:rPr lang="en-US" dirty="0" smtClean="0">
                <a:solidFill>
                  <a:srgbClr val="FF0000"/>
                </a:solidFill>
              </a:rPr>
              <a:t> [One </a:t>
            </a:r>
            <a:r>
              <a:rPr lang="en-US" dirty="0">
                <a:solidFill>
                  <a:srgbClr val="FF0000"/>
                </a:solidFill>
              </a:rPr>
              <a:t>of </a:t>
            </a:r>
            <a:r>
              <a:rPr lang="en-US" dirty="0" err="1" smtClean="0">
                <a:solidFill>
                  <a:srgbClr val="FF0000"/>
                </a:solidFill>
              </a:rPr>
              <a:t>our’s</a:t>
            </a:r>
            <a:r>
              <a:rPr lang="en-US" dirty="0" smtClean="0">
                <a:solidFill>
                  <a:srgbClr val="FF0000"/>
                </a:solidFill>
              </a:rPr>
              <a:t>]</a:t>
            </a:r>
            <a:endParaRPr lang="en-US" dirty="0">
              <a:solidFill>
                <a:srgbClr val="FF0000"/>
              </a:solidFill>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08979" y="2414864"/>
            <a:ext cx="3982621" cy="2493599"/>
          </a:xfrm>
          <a:prstGeom prst="rect">
            <a:avLst/>
          </a:prstGeom>
        </p:spPr>
      </p:pic>
    </p:spTree>
    <p:extLst>
      <p:ext uri="{BB962C8B-B14F-4D97-AF65-F5344CB8AC3E}">
        <p14:creationId xmlns:p14="http://schemas.microsoft.com/office/powerpoint/2010/main" val="37389212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6164" y="1587658"/>
            <a:ext cx="9045724" cy="1754326"/>
          </a:xfrm>
          <a:prstGeom prst="rect">
            <a:avLst/>
          </a:prstGeom>
        </p:spPr>
        <p:txBody>
          <a:bodyPr wrap="square">
            <a:spAutoFit/>
          </a:bodyPr>
          <a:lstStyle/>
          <a:p>
            <a:r>
              <a:rPr lang="en-US" i="1" dirty="0" smtClean="0"/>
              <a:t>“ </a:t>
            </a:r>
            <a:r>
              <a:rPr lang="en-US" i="1" dirty="0"/>
              <a:t>At the bottom of the Kremlin’s neurotic view of world affairs in the traditional and instinctive Russian sense of insecurity.” </a:t>
            </a:r>
            <a:r>
              <a:rPr lang="en-US" sz="1600" b="1" dirty="0"/>
              <a:t>--George </a:t>
            </a:r>
            <a:r>
              <a:rPr lang="en-US" sz="1600" b="1" dirty="0" smtClean="0"/>
              <a:t>Kennan</a:t>
            </a:r>
          </a:p>
          <a:p>
            <a:endParaRPr lang="en-US" dirty="0"/>
          </a:p>
          <a:p>
            <a:r>
              <a:rPr lang="en-US" i="1" dirty="0"/>
              <a:t>“Anything you </a:t>
            </a:r>
            <a:r>
              <a:rPr lang="en-US" b="1" i="1" dirty="0"/>
              <a:t>control </a:t>
            </a:r>
            <a:r>
              <a:rPr lang="en-US" i="1" dirty="0"/>
              <a:t>is safe.  Anything you don’t control by definition represents a threat.”</a:t>
            </a:r>
          </a:p>
          <a:p>
            <a:r>
              <a:rPr lang="en-US" i="1" dirty="0"/>
              <a:t>							  </a:t>
            </a:r>
            <a:r>
              <a:rPr lang="en-US" sz="1600" b="1" dirty="0"/>
              <a:t>--</a:t>
            </a:r>
            <a:r>
              <a:rPr lang="en-US" sz="1600" b="1" dirty="0" err="1"/>
              <a:t>Arkady</a:t>
            </a:r>
            <a:r>
              <a:rPr lang="en-US" sz="1600" b="1" dirty="0"/>
              <a:t> </a:t>
            </a:r>
            <a:r>
              <a:rPr lang="en-US" sz="1600" b="1" dirty="0" err="1"/>
              <a:t>Ostrovsky</a:t>
            </a:r>
            <a:endParaRPr lang="en-US" sz="1600" b="1" dirty="0"/>
          </a:p>
          <a:p>
            <a:r>
              <a:rPr lang="en-US" i="1" dirty="0"/>
              <a:t>“</a:t>
            </a:r>
            <a:r>
              <a:rPr lang="en-US" b="1" i="1" dirty="0"/>
              <a:t>Scientific </a:t>
            </a:r>
            <a:r>
              <a:rPr lang="en-US" i="1" dirty="0"/>
              <a:t>prophecy is a fact.”   </a:t>
            </a:r>
            <a:r>
              <a:rPr lang="en-US" sz="1600" b="1" i="1" dirty="0"/>
              <a:t>--</a:t>
            </a:r>
            <a:r>
              <a:rPr lang="en-US" sz="1600" b="1" dirty="0"/>
              <a:t>V.I. </a:t>
            </a:r>
            <a:r>
              <a:rPr lang="en-US" sz="1600" b="1" dirty="0" smtClean="0"/>
              <a:t>Lenin</a:t>
            </a:r>
            <a:endParaRPr lang="en-US" sz="1600" b="1" dirty="0"/>
          </a:p>
        </p:txBody>
      </p:sp>
      <p:sp>
        <p:nvSpPr>
          <p:cNvPr id="11" name="TextBox 10"/>
          <p:cNvSpPr txBox="1"/>
          <p:nvPr/>
        </p:nvSpPr>
        <p:spPr>
          <a:xfrm>
            <a:off x="363726" y="189190"/>
            <a:ext cx="8610600" cy="707886"/>
          </a:xfrm>
          <a:prstGeom prst="rect">
            <a:avLst/>
          </a:prstGeom>
          <a:noFill/>
        </p:spPr>
        <p:txBody>
          <a:bodyPr wrap="square" rtlCol="0">
            <a:spAutoFit/>
          </a:bodyPr>
          <a:lstStyle/>
          <a:p>
            <a:pPr algn="ctr"/>
            <a:r>
              <a:rPr lang="en-US" sz="2000" b="1" dirty="0">
                <a:solidFill>
                  <a:srgbClr val="FF0000"/>
                </a:solidFill>
              </a:rPr>
              <a:t> </a:t>
            </a:r>
            <a:r>
              <a:rPr lang="en-US" sz="2000" b="1" dirty="0" smtClean="0">
                <a:solidFill>
                  <a:srgbClr val="FF0000"/>
                </a:solidFill>
              </a:rPr>
              <a:t>Forming a Russian Security Perspective</a:t>
            </a:r>
          </a:p>
          <a:p>
            <a:pPr algn="ctr"/>
            <a:r>
              <a:rPr lang="en-US" sz="2000" b="1" dirty="0" smtClean="0">
                <a:solidFill>
                  <a:srgbClr val="FF0000"/>
                </a:solidFill>
              </a:rPr>
              <a:t>Chaos: The State</a:t>
            </a:r>
            <a:endParaRPr lang="en-US" sz="2000" b="1" dirty="0">
              <a:solidFill>
                <a:srgbClr val="FF0000"/>
              </a:solidFill>
            </a:endParaRP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l="15341" t="-202" r="22727" b="202"/>
          <a:stretch/>
        </p:blipFill>
        <p:spPr>
          <a:xfrm>
            <a:off x="3391" y="2054"/>
            <a:ext cx="417223" cy="378946"/>
          </a:xfrm>
          <a:prstGeom prst="rect">
            <a:avLst/>
          </a:prstGeom>
        </p:spPr>
      </p:pic>
      <p:pic>
        <p:nvPicPr>
          <p:cNvPr id="13" name="Picture 12"/>
          <p:cNvPicPr>
            <a:picLocks noChangeAspect="1"/>
          </p:cNvPicPr>
          <p:nvPr/>
        </p:nvPicPr>
        <p:blipFill>
          <a:blip r:embed="rId4"/>
          <a:stretch>
            <a:fillRect/>
          </a:stretch>
        </p:blipFill>
        <p:spPr>
          <a:xfrm>
            <a:off x="8649764" y="41989"/>
            <a:ext cx="418035" cy="415211"/>
          </a:xfrm>
          <a:prstGeom prst="rect">
            <a:avLst/>
          </a:prstGeom>
        </p:spPr>
      </p:pic>
      <p:sp>
        <p:nvSpPr>
          <p:cNvPr id="20" name="Rectangle 19"/>
          <p:cNvSpPr/>
          <p:nvPr/>
        </p:nvSpPr>
        <p:spPr>
          <a:xfrm>
            <a:off x="76200" y="3581400"/>
            <a:ext cx="9140608" cy="2831544"/>
          </a:xfrm>
          <a:prstGeom prst="rect">
            <a:avLst/>
          </a:prstGeom>
        </p:spPr>
        <p:txBody>
          <a:bodyPr wrap="square">
            <a:spAutoFit/>
          </a:bodyPr>
          <a:lstStyle/>
          <a:p>
            <a:r>
              <a:rPr lang="en-US" dirty="0" smtClean="0">
                <a:solidFill>
                  <a:srgbClr val="FF0000"/>
                </a:solidFill>
              </a:rPr>
              <a:t>Control the present; Forecast the future</a:t>
            </a:r>
            <a:endParaRPr lang="en-US" i="1" dirty="0"/>
          </a:p>
          <a:p>
            <a:endParaRPr lang="en-US" sz="1600" i="1" dirty="0"/>
          </a:p>
          <a:p>
            <a:r>
              <a:rPr lang="en-US" dirty="0" smtClean="0">
                <a:solidFill>
                  <a:srgbClr val="FF0000"/>
                </a:solidFill>
              </a:rPr>
              <a:t>-- Vigilance to invasions </a:t>
            </a:r>
            <a:r>
              <a:rPr lang="en-US" dirty="0">
                <a:solidFill>
                  <a:srgbClr val="FF0000"/>
                </a:solidFill>
              </a:rPr>
              <a:t>(incl. </a:t>
            </a:r>
            <a:r>
              <a:rPr lang="en-US" dirty="0" smtClean="0">
                <a:solidFill>
                  <a:srgbClr val="FF0000"/>
                </a:solidFill>
              </a:rPr>
              <a:t>economic)</a:t>
            </a:r>
          </a:p>
          <a:p>
            <a:r>
              <a:rPr lang="en-US" dirty="0" smtClean="0">
                <a:solidFill>
                  <a:srgbClr val="FF0000"/>
                </a:solidFill>
              </a:rPr>
              <a:t>-- Control </a:t>
            </a:r>
            <a:r>
              <a:rPr lang="en-US" dirty="0">
                <a:solidFill>
                  <a:srgbClr val="FF0000"/>
                </a:solidFill>
              </a:rPr>
              <a:t>of </a:t>
            </a:r>
            <a:r>
              <a:rPr lang="en-US" dirty="0" smtClean="0">
                <a:solidFill>
                  <a:srgbClr val="FF0000"/>
                </a:solidFill>
              </a:rPr>
              <a:t>Near Abroad</a:t>
            </a:r>
          </a:p>
          <a:p>
            <a:r>
              <a:rPr lang="en-US" dirty="0" smtClean="0">
                <a:solidFill>
                  <a:srgbClr val="FF0000"/>
                </a:solidFill>
              </a:rPr>
              <a:t>-- Great </a:t>
            </a:r>
            <a:r>
              <a:rPr lang="en-US" dirty="0">
                <a:solidFill>
                  <a:srgbClr val="FF0000"/>
                </a:solidFill>
              </a:rPr>
              <a:t>P</a:t>
            </a:r>
            <a:r>
              <a:rPr lang="en-US" dirty="0" smtClean="0">
                <a:solidFill>
                  <a:srgbClr val="FF0000"/>
                </a:solidFill>
              </a:rPr>
              <a:t>ower status</a:t>
            </a:r>
          </a:p>
          <a:p>
            <a:r>
              <a:rPr lang="en-US" dirty="0" smtClean="0">
                <a:solidFill>
                  <a:srgbClr val="FF0000"/>
                </a:solidFill>
              </a:rPr>
              <a:t>-- Control </a:t>
            </a:r>
            <a:r>
              <a:rPr lang="en-US" dirty="0">
                <a:solidFill>
                  <a:srgbClr val="FF0000"/>
                </a:solidFill>
              </a:rPr>
              <a:t>of population (incl. mobilization</a:t>
            </a:r>
            <a:r>
              <a:rPr lang="en-US" dirty="0" smtClean="0">
                <a:solidFill>
                  <a:srgbClr val="FF0000"/>
                </a:solidFill>
              </a:rPr>
              <a:t>)</a:t>
            </a:r>
          </a:p>
          <a:p>
            <a:endParaRPr lang="en-US" dirty="0">
              <a:solidFill>
                <a:srgbClr val="FF0000"/>
              </a:solidFill>
            </a:endParaRPr>
          </a:p>
          <a:p>
            <a:r>
              <a:rPr lang="en-US" dirty="0" smtClean="0">
                <a:solidFill>
                  <a:srgbClr val="FF0000"/>
                </a:solidFill>
              </a:rPr>
              <a:t>Fortress Russia</a:t>
            </a:r>
          </a:p>
          <a:p>
            <a:r>
              <a:rPr lang="en-US" dirty="0">
                <a:solidFill>
                  <a:srgbClr val="FF0000"/>
                </a:solidFill>
              </a:rPr>
              <a:t>G</a:t>
            </a:r>
            <a:r>
              <a:rPr lang="en-US" dirty="0" smtClean="0">
                <a:solidFill>
                  <a:srgbClr val="FF0000"/>
                </a:solidFill>
              </a:rPr>
              <a:t>eneral Staff system based on military science</a:t>
            </a:r>
            <a:endParaRPr lang="en-US" sz="1600" dirty="0">
              <a:solidFill>
                <a:srgbClr val="FF0000"/>
              </a:solidFill>
            </a:endParaRPr>
          </a:p>
          <a:p>
            <a:endParaRPr lang="en-US" b="1" dirty="0"/>
          </a:p>
        </p:txBody>
      </p:sp>
      <p:sp>
        <p:nvSpPr>
          <p:cNvPr id="22" name="TextBox 21"/>
          <p:cNvSpPr txBox="1"/>
          <p:nvPr/>
        </p:nvSpPr>
        <p:spPr>
          <a:xfrm>
            <a:off x="181945" y="1039743"/>
            <a:ext cx="8839200" cy="461665"/>
          </a:xfrm>
          <a:prstGeom prst="rect">
            <a:avLst/>
          </a:prstGeom>
          <a:noFill/>
        </p:spPr>
        <p:txBody>
          <a:bodyPr wrap="square" rtlCol="0">
            <a:spAutoFit/>
          </a:bodyPr>
          <a:lstStyle/>
          <a:p>
            <a:pPr marL="285750" indent="-285750">
              <a:buFont typeface="Arial" panose="020B0604020202020204" pitchFamily="34" charset="0"/>
              <a:buChar char="•"/>
            </a:pPr>
            <a:r>
              <a:rPr lang="en-US" sz="2400" b="1" dirty="0"/>
              <a:t>Chaos </a:t>
            </a:r>
            <a:r>
              <a:rPr lang="en-US" b="1" dirty="0"/>
              <a:t>(</a:t>
            </a:r>
            <a:r>
              <a:rPr lang="en-US" b="1" dirty="0" err="1"/>
              <a:t>Instability&amp;Unpredictability</a:t>
            </a:r>
            <a:r>
              <a:rPr lang="en-US" b="1" dirty="0"/>
              <a:t>)</a:t>
            </a: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53000" y="3415590"/>
            <a:ext cx="3810421" cy="2572436"/>
          </a:xfrm>
          <a:prstGeom prst="rect">
            <a:avLst/>
          </a:prstGeom>
          <a:effectLst>
            <a:glow rad="63500">
              <a:schemeClr val="accent1">
                <a:satMod val="175000"/>
                <a:alpha val="40000"/>
              </a:schemeClr>
            </a:glow>
          </a:effectLst>
        </p:spPr>
      </p:pic>
    </p:spTree>
    <p:extLst>
      <p:ext uri="{BB962C8B-B14F-4D97-AF65-F5344CB8AC3E}">
        <p14:creationId xmlns:p14="http://schemas.microsoft.com/office/powerpoint/2010/main" val="38796800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3545" y="872043"/>
            <a:ext cx="2913750" cy="1794318"/>
          </a:xfrm>
          <a:prstGeom prst="rect">
            <a:avLst/>
          </a:prstGeom>
          <a:ln w="12700">
            <a:solidFill>
              <a:schemeClr val="tx1"/>
            </a:solidFill>
          </a:ln>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16622" y="4120919"/>
            <a:ext cx="3167597" cy="2121884"/>
          </a:xfrm>
          <a:prstGeom prst="rect">
            <a:avLst/>
          </a:prstGeom>
          <a:ln w="6350">
            <a:solidFill>
              <a:schemeClr val="tx1"/>
            </a:solidFill>
          </a:ln>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9192" y="4579336"/>
            <a:ext cx="2792065" cy="1852770"/>
          </a:xfrm>
          <a:prstGeom prst="rect">
            <a:avLst/>
          </a:prstGeom>
          <a:ln w="12700">
            <a:solidFill>
              <a:schemeClr val="tx1"/>
            </a:solidFill>
          </a:ln>
        </p:spPr>
      </p:pic>
      <p:sp>
        <p:nvSpPr>
          <p:cNvPr id="4" name="Rectangle 3"/>
          <p:cNvSpPr/>
          <p:nvPr/>
        </p:nvSpPr>
        <p:spPr>
          <a:xfrm>
            <a:off x="349358" y="1024050"/>
            <a:ext cx="8991600" cy="3693319"/>
          </a:xfrm>
          <a:prstGeom prst="rect">
            <a:avLst/>
          </a:prstGeom>
        </p:spPr>
        <p:txBody>
          <a:bodyPr wrap="square">
            <a:spAutoFit/>
          </a:bodyPr>
          <a:lstStyle/>
          <a:p>
            <a:pPr marL="285750" indent="-285750">
              <a:buFont typeface="Arial" panose="020B0604020202020204" pitchFamily="34" charset="0"/>
              <a:buChar char="•"/>
            </a:pPr>
            <a:r>
              <a:rPr lang="en-US" dirty="0" smtClean="0"/>
              <a:t>Demise </a:t>
            </a:r>
            <a:r>
              <a:rPr lang="en-US" dirty="0"/>
              <a:t>of the Red </a:t>
            </a:r>
            <a:r>
              <a:rPr lang="en-US" dirty="0" smtClean="0"/>
              <a:t>Army</a:t>
            </a:r>
            <a:endParaRPr lang="en-US" i="1" dirty="0" smtClean="0"/>
          </a:p>
          <a:p>
            <a:endParaRPr lang="en-US" dirty="0"/>
          </a:p>
          <a:p>
            <a:pPr marL="285750" indent="-285750">
              <a:buFont typeface="Arial" panose="020B0604020202020204" pitchFamily="34" charset="0"/>
              <a:buChar char="•"/>
            </a:pPr>
            <a:r>
              <a:rPr lang="en-US" dirty="0" smtClean="0"/>
              <a:t>Loss of security space</a:t>
            </a:r>
          </a:p>
          <a:p>
            <a:endParaRPr lang="en-US" dirty="0" smtClean="0"/>
          </a:p>
          <a:p>
            <a:pPr marL="285750" indent="-285750">
              <a:buFont typeface="Arial" panose="020B0604020202020204" pitchFamily="34" charset="0"/>
              <a:buChar char="•"/>
            </a:pPr>
            <a:r>
              <a:rPr lang="en-US" dirty="0" smtClean="0"/>
              <a:t>Economic instability</a:t>
            </a:r>
          </a:p>
          <a:p>
            <a:endParaRPr lang="en-US" dirty="0" smtClean="0"/>
          </a:p>
          <a:p>
            <a:pPr marL="285750" indent="-285750">
              <a:buFont typeface="Arial" panose="020B0604020202020204" pitchFamily="34" charset="0"/>
              <a:buChar char="•"/>
            </a:pPr>
            <a:r>
              <a:rPr lang="en-US" dirty="0" smtClean="0"/>
              <a:t>An </a:t>
            </a:r>
            <a:r>
              <a:rPr lang="en-US" dirty="0"/>
              <a:t>e</a:t>
            </a:r>
            <a:r>
              <a:rPr lang="en-US" dirty="0" smtClean="0"/>
              <a:t>ncircling NATO</a:t>
            </a:r>
            <a:endParaRPr lang="en-US" i="1" dirty="0" smtClean="0"/>
          </a:p>
          <a:p>
            <a:endParaRPr lang="en-US" dirty="0" smtClean="0"/>
          </a:p>
          <a:p>
            <a:pPr marL="285750" indent="-285750">
              <a:buFont typeface="Arial" panose="020B0604020202020204" pitchFamily="34" charset="0"/>
              <a:buChar char="•"/>
            </a:pPr>
            <a:r>
              <a:rPr lang="en-US" dirty="0" smtClean="0"/>
              <a:t>Internal political instability/Regime change</a:t>
            </a:r>
          </a:p>
          <a:p>
            <a:endParaRPr lang="en-US" dirty="0" smtClean="0"/>
          </a:p>
          <a:p>
            <a:pPr marL="285750" indent="-285750">
              <a:buFont typeface="Arial" panose="020B0604020202020204" pitchFamily="34" charset="0"/>
              <a:buChar char="•"/>
            </a:pPr>
            <a:r>
              <a:rPr lang="en-US" dirty="0" smtClean="0"/>
              <a:t>Return of existential threat</a:t>
            </a:r>
            <a:endParaRPr lang="en-US" sz="1400" dirty="0">
              <a:solidFill>
                <a:srgbClr val="FF0000"/>
              </a:solidFill>
            </a:endParaRPr>
          </a:p>
          <a:p>
            <a:endParaRPr lang="en-US" dirty="0">
              <a:solidFill>
                <a:srgbClr val="FF0000"/>
              </a:solidFill>
            </a:endParaRPr>
          </a:p>
          <a:p>
            <a:endParaRPr lang="en-US" dirty="0">
              <a:solidFill>
                <a:srgbClr val="FF0000"/>
              </a:solidFill>
            </a:endParaRPr>
          </a:p>
        </p:txBody>
      </p:sp>
      <p:sp>
        <p:nvSpPr>
          <p:cNvPr id="6" name="Rectangle 5"/>
          <p:cNvSpPr/>
          <p:nvPr/>
        </p:nvSpPr>
        <p:spPr>
          <a:xfrm>
            <a:off x="76200" y="1497272"/>
            <a:ext cx="184731" cy="1477328"/>
          </a:xfrm>
          <a:prstGeom prst="rect">
            <a:avLst/>
          </a:prstGeom>
        </p:spPr>
        <p:txBody>
          <a:bodyPr wrap="none">
            <a:spAutoFit/>
          </a:bodyPr>
          <a:lstStyle/>
          <a:p>
            <a:endParaRPr lang="en-US" dirty="0"/>
          </a:p>
          <a:p>
            <a:endParaRPr lang="en-US" dirty="0"/>
          </a:p>
          <a:p>
            <a:endParaRPr lang="en-US" dirty="0"/>
          </a:p>
          <a:p>
            <a:endParaRPr lang="en-US" dirty="0"/>
          </a:p>
          <a:p>
            <a:endParaRPr lang="en-US" dirty="0"/>
          </a:p>
        </p:txBody>
      </p:sp>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30995" y="2824554"/>
            <a:ext cx="4905385" cy="2141884"/>
          </a:xfrm>
          <a:prstGeom prst="rect">
            <a:avLst/>
          </a:prstGeom>
        </p:spPr>
      </p:pic>
      <p:pic>
        <p:nvPicPr>
          <p:cNvPr id="12" name="Picture 11"/>
          <p:cNvPicPr>
            <a:picLocks noChangeAspect="1"/>
          </p:cNvPicPr>
          <p:nvPr/>
        </p:nvPicPr>
        <p:blipFill rotWithShape="1">
          <a:blip r:embed="rId7" cstate="print">
            <a:extLst>
              <a:ext uri="{28A0092B-C50C-407E-A947-70E740481C1C}">
                <a14:useLocalDpi xmlns:a14="http://schemas.microsoft.com/office/drawing/2010/main" val="0"/>
              </a:ext>
            </a:extLst>
          </a:blip>
          <a:srcRect l="15341" t="-202" r="22727" b="202"/>
          <a:stretch/>
        </p:blipFill>
        <p:spPr>
          <a:xfrm>
            <a:off x="3391" y="2054"/>
            <a:ext cx="691934" cy="628454"/>
          </a:xfrm>
          <a:prstGeom prst="rect">
            <a:avLst/>
          </a:prstGeom>
        </p:spPr>
      </p:pic>
      <p:pic>
        <p:nvPicPr>
          <p:cNvPr id="13" name="Picture 12"/>
          <p:cNvPicPr>
            <a:picLocks noChangeAspect="1"/>
          </p:cNvPicPr>
          <p:nvPr/>
        </p:nvPicPr>
        <p:blipFill>
          <a:blip r:embed="rId8"/>
          <a:stretch>
            <a:fillRect/>
          </a:stretch>
        </p:blipFill>
        <p:spPr>
          <a:xfrm>
            <a:off x="8305800" y="41989"/>
            <a:ext cx="762000" cy="756852"/>
          </a:xfrm>
          <a:prstGeom prst="rect">
            <a:avLst/>
          </a:prstGeom>
        </p:spPr>
      </p:pic>
      <p:pic>
        <p:nvPicPr>
          <p:cNvPr id="2" name="Picture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81800" y="4098059"/>
            <a:ext cx="1066800" cy="747439"/>
          </a:xfrm>
          <a:prstGeom prst="rect">
            <a:avLst/>
          </a:prstGeom>
        </p:spPr>
      </p:pic>
      <p:sp>
        <p:nvSpPr>
          <p:cNvPr id="3" name="TextBox 2"/>
          <p:cNvSpPr txBox="1"/>
          <p:nvPr/>
        </p:nvSpPr>
        <p:spPr>
          <a:xfrm>
            <a:off x="6688797" y="4920176"/>
            <a:ext cx="2395207" cy="1323439"/>
          </a:xfrm>
          <a:prstGeom prst="rect">
            <a:avLst/>
          </a:prstGeom>
          <a:noFill/>
        </p:spPr>
        <p:txBody>
          <a:bodyPr wrap="none" rtlCol="0">
            <a:spAutoFit/>
          </a:bodyPr>
          <a:lstStyle/>
          <a:p>
            <a:r>
              <a:rPr lang="en-US" sz="1000" dirty="0" smtClean="0">
                <a:solidFill>
                  <a:schemeClr val="tx2">
                    <a:lumMod val="75000"/>
                  </a:schemeClr>
                </a:solidFill>
              </a:rPr>
              <a:t>Blue</a:t>
            </a:r>
            <a:r>
              <a:rPr lang="en-US" sz="1000" dirty="0" smtClean="0"/>
              <a:t>: </a:t>
            </a:r>
            <a:r>
              <a:rPr lang="en-US" sz="1000" b="1" dirty="0" smtClean="0"/>
              <a:t>NATO</a:t>
            </a:r>
          </a:p>
          <a:p>
            <a:r>
              <a:rPr lang="en-US" sz="1000" dirty="0" smtClean="0"/>
              <a:t>Light Blue: </a:t>
            </a:r>
            <a:r>
              <a:rPr lang="en-US" sz="1000" b="1" dirty="0" smtClean="0"/>
              <a:t>Membership Action Plan </a:t>
            </a:r>
          </a:p>
          <a:p>
            <a:r>
              <a:rPr lang="en-US" sz="1000" dirty="0" smtClean="0">
                <a:solidFill>
                  <a:srgbClr val="FF0000"/>
                </a:solidFill>
              </a:rPr>
              <a:t>Red</a:t>
            </a:r>
            <a:r>
              <a:rPr lang="en-US" sz="1000" dirty="0" smtClean="0"/>
              <a:t>: </a:t>
            </a:r>
            <a:r>
              <a:rPr lang="en-US" sz="1000" b="1" dirty="0" err="1" smtClean="0"/>
              <a:t>Mediterranian</a:t>
            </a:r>
            <a:r>
              <a:rPr lang="en-US" sz="1000" b="1" dirty="0" smtClean="0"/>
              <a:t> Dialog</a:t>
            </a:r>
          </a:p>
          <a:p>
            <a:r>
              <a:rPr lang="en-US" sz="1000" dirty="0" smtClean="0">
                <a:solidFill>
                  <a:schemeClr val="accent6">
                    <a:lumMod val="75000"/>
                  </a:schemeClr>
                </a:solidFill>
              </a:rPr>
              <a:t>Orange</a:t>
            </a:r>
            <a:r>
              <a:rPr lang="en-US" sz="1000" dirty="0" smtClean="0"/>
              <a:t>: </a:t>
            </a:r>
            <a:r>
              <a:rPr lang="en-US" sz="1000" b="1" dirty="0" smtClean="0"/>
              <a:t>Partnership for Peace</a:t>
            </a:r>
          </a:p>
          <a:p>
            <a:r>
              <a:rPr lang="en-US" sz="1000" dirty="0" smtClean="0"/>
              <a:t>Green: </a:t>
            </a:r>
            <a:r>
              <a:rPr lang="en-US" sz="1000" b="1" dirty="0" smtClean="0"/>
              <a:t>Global Partner</a:t>
            </a:r>
          </a:p>
          <a:p>
            <a:r>
              <a:rPr lang="en-US" sz="1000" dirty="0" smtClean="0">
                <a:solidFill>
                  <a:srgbClr val="FFC000"/>
                </a:solidFill>
              </a:rPr>
              <a:t>Yellow</a:t>
            </a:r>
            <a:r>
              <a:rPr lang="en-US" sz="1000" dirty="0" smtClean="0"/>
              <a:t>: </a:t>
            </a:r>
            <a:r>
              <a:rPr lang="en-US" sz="1000" b="1" dirty="0" smtClean="0"/>
              <a:t>Partner </a:t>
            </a:r>
            <a:r>
              <a:rPr lang="en-US" sz="1000" b="1" dirty="0"/>
              <a:t>Action </a:t>
            </a:r>
            <a:r>
              <a:rPr lang="en-US" sz="1000" b="1" dirty="0" smtClean="0"/>
              <a:t>Plan</a:t>
            </a:r>
          </a:p>
          <a:p>
            <a:r>
              <a:rPr lang="en-US" sz="1000" dirty="0" smtClean="0">
                <a:solidFill>
                  <a:schemeClr val="accent2">
                    <a:lumMod val="75000"/>
                  </a:schemeClr>
                </a:solidFill>
              </a:rPr>
              <a:t>Magenta</a:t>
            </a:r>
            <a:r>
              <a:rPr lang="en-US" sz="1000" dirty="0" smtClean="0"/>
              <a:t>: </a:t>
            </a:r>
            <a:r>
              <a:rPr lang="en-US" sz="1000" b="1" dirty="0" smtClean="0"/>
              <a:t>Istanbul Cooperative Initiative</a:t>
            </a:r>
            <a:endParaRPr lang="en-US" sz="1000" b="1" dirty="0"/>
          </a:p>
          <a:p>
            <a:endParaRPr lang="en-US" sz="1000" dirty="0"/>
          </a:p>
        </p:txBody>
      </p:sp>
      <p:pic>
        <p:nvPicPr>
          <p:cNvPr id="8" name="Picture 7"/>
          <p:cNvPicPr>
            <a:picLocks noChangeAspect="1"/>
          </p:cNvPicPr>
          <p:nvPr/>
        </p:nvPicPr>
        <p:blipFill>
          <a:blip r:embed="rId10"/>
          <a:stretch>
            <a:fillRect/>
          </a:stretch>
        </p:blipFill>
        <p:spPr>
          <a:xfrm>
            <a:off x="6111592" y="1174634"/>
            <a:ext cx="2913750" cy="1749600"/>
          </a:xfrm>
          <a:prstGeom prst="rect">
            <a:avLst/>
          </a:prstGeom>
        </p:spPr>
      </p:pic>
      <p:sp>
        <p:nvSpPr>
          <p:cNvPr id="17" name="TextBox 16"/>
          <p:cNvSpPr txBox="1"/>
          <p:nvPr/>
        </p:nvSpPr>
        <p:spPr>
          <a:xfrm>
            <a:off x="375693" y="101623"/>
            <a:ext cx="8610600" cy="707886"/>
          </a:xfrm>
          <a:prstGeom prst="rect">
            <a:avLst/>
          </a:prstGeom>
          <a:noFill/>
        </p:spPr>
        <p:txBody>
          <a:bodyPr wrap="square" rtlCol="0">
            <a:spAutoFit/>
          </a:bodyPr>
          <a:lstStyle/>
          <a:p>
            <a:pPr algn="ctr"/>
            <a:r>
              <a:rPr lang="en-US" sz="2000" b="1" dirty="0">
                <a:solidFill>
                  <a:srgbClr val="FF0000"/>
                </a:solidFill>
              </a:rPr>
              <a:t> </a:t>
            </a:r>
            <a:r>
              <a:rPr lang="en-US" sz="2000" b="1" dirty="0" smtClean="0">
                <a:solidFill>
                  <a:srgbClr val="FF0000"/>
                </a:solidFill>
              </a:rPr>
              <a:t>Forming a Russian Security Perspective</a:t>
            </a:r>
          </a:p>
          <a:p>
            <a:pPr algn="ctr"/>
            <a:r>
              <a:rPr lang="en-US" sz="2000" b="1" dirty="0" smtClean="0">
                <a:solidFill>
                  <a:srgbClr val="FF0000"/>
                </a:solidFill>
              </a:rPr>
              <a:t>Today’s </a:t>
            </a:r>
            <a:r>
              <a:rPr lang="en-US" sz="2000" b="1" i="1" dirty="0" err="1" smtClean="0">
                <a:solidFill>
                  <a:srgbClr val="FF0000"/>
                </a:solidFill>
              </a:rPr>
              <a:t>Khaos</a:t>
            </a:r>
            <a:r>
              <a:rPr lang="en-US" sz="2000" b="1" dirty="0" smtClean="0">
                <a:solidFill>
                  <a:srgbClr val="FF0000"/>
                </a:solidFill>
              </a:rPr>
              <a:t>: from the West</a:t>
            </a:r>
            <a:endParaRPr lang="en-US" sz="2000" b="1" dirty="0">
              <a:solidFill>
                <a:srgbClr val="FF0000"/>
              </a:solidFill>
            </a:endParaRPr>
          </a:p>
        </p:txBody>
      </p:sp>
    </p:spTree>
    <p:extLst>
      <p:ext uri="{BB962C8B-B14F-4D97-AF65-F5344CB8AC3E}">
        <p14:creationId xmlns:p14="http://schemas.microsoft.com/office/powerpoint/2010/main" val="7726952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15341" t="-202" r="22727" b="202"/>
          <a:stretch/>
        </p:blipFill>
        <p:spPr>
          <a:xfrm>
            <a:off x="228601" y="152401"/>
            <a:ext cx="381000" cy="346046"/>
          </a:xfrm>
          <a:prstGeom prst="rect">
            <a:avLst/>
          </a:prstGeom>
        </p:spPr>
      </p:pic>
      <p:pic>
        <p:nvPicPr>
          <p:cNvPr id="19" name="Picture 18"/>
          <p:cNvPicPr>
            <a:picLocks noChangeAspect="1"/>
          </p:cNvPicPr>
          <p:nvPr/>
        </p:nvPicPr>
        <p:blipFill>
          <a:blip r:embed="rId4"/>
          <a:stretch>
            <a:fillRect/>
          </a:stretch>
        </p:blipFill>
        <p:spPr>
          <a:xfrm>
            <a:off x="8622604" y="123092"/>
            <a:ext cx="407095" cy="404345"/>
          </a:xfrm>
          <a:prstGeom prst="rect">
            <a:avLst/>
          </a:prstGeom>
        </p:spPr>
      </p:pic>
      <p:grpSp>
        <p:nvGrpSpPr>
          <p:cNvPr id="12" name="Group 11"/>
          <p:cNvGrpSpPr/>
          <p:nvPr/>
        </p:nvGrpSpPr>
        <p:grpSpPr>
          <a:xfrm>
            <a:off x="1066800" y="2183702"/>
            <a:ext cx="7162800" cy="4217098"/>
            <a:chOff x="1376380" y="1441257"/>
            <a:chExt cx="5405421" cy="3399790"/>
          </a:xfrm>
        </p:grpSpPr>
        <p:graphicFrame>
          <p:nvGraphicFramePr>
            <p:cNvPr id="21" name="Diagram 20"/>
            <p:cNvGraphicFramePr/>
            <p:nvPr>
              <p:extLst/>
            </p:nvPr>
          </p:nvGraphicFramePr>
          <p:xfrm>
            <a:off x="1376380" y="1592746"/>
            <a:ext cx="2924265" cy="283413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3" name="Group 2"/>
            <p:cNvGrpSpPr/>
            <p:nvPr/>
          </p:nvGrpSpPr>
          <p:grpSpPr>
            <a:xfrm>
              <a:off x="3431119" y="1441257"/>
              <a:ext cx="3350682" cy="3399790"/>
              <a:chOff x="5592740" y="1616199"/>
              <a:chExt cx="2948046" cy="2896231"/>
            </a:xfrm>
          </p:grpSpPr>
          <p:sp>
            <p:nvSpPr>
              <p:cNvPr id="4" name="Freeform 3"/>
              <p:cNvSpPr/>
              <p:nvPr/>
            </p:nvSpPr>
            <p:spPr>
              <a:xfrm>
                <a:off x="6519744" y="2733422"/>
                <a:ext cx="2021042" cy="1779008"/>
              </a:xfrm>
              <a:custGeom>
                <a:avLst/>
                <a:gdLst>
                  <a:gd name="connsiteX0" fmla="*/ 1346027 w 1896336"/>
                  <a:gd name="connsiteY0" fmla="*/ 302349 h 1896336"/>
                  <a:gd name="connsiteX1" fmla="*/ 1493532 w 1896336"/>
                  <a:gd name="connsiteY1" fmla="*/ 178571 h 1896336"/>
                  <a:gd name="connsiteX2" fmla="*/ 1611372 w 1896336"/>
                  <a:gd name="connsiteY2" fmla="*/ 277450 h 1896336"/>
                  <a:gd name="connsiteX3" fmla="*/ 1515088 w 1896336"/>
                  <a:gd name="connsiteY3" fmla="*/ 444208 h 1896336"/>
                  <a:gd name="connsiteX4" fmla="*/ 1668070 w 1896336"/>
                  <a:gd name="connsiteY4" fmla="*/ 709181 h 1896336"/>
                  <a:gd name="connsiteX5" fmla="*/ 1860629 w 1896336"/>
                  <a:gd name="connsiteY5" fmla="*/ 709176 h 1896336"/>
                  <a:gd name="connsiteX6" fmla="*/ 1887341 w 1896336"/>
                  <a:gd name="connsiteY6" fmla="*/ 860667 h 1896336"/>
                  <a:gd name="connsiteX7" fmla="*/ 1706393 w 1896336"/>
                  <a:gd name="connsiteY7" fmla="*/ 926521 h 1896336"/>
                  <a:gd name="connsiteX8" fmla="*/ 1653263 w 1896336"/>
                  <a:gd name="connsiteY8" fmla="*/ 1227837 h 1896336"/>
                  <a:gd name="connsiteX9" fmla="*/ 1800775 w 1896336"/>
                  <a:gd name="connsiteY9" fmla="*/ 1351608 h 1896336"/>
                  <a:gd name="connsiteX10" fmla="*/ 1723860 w 1896336"/>
                  <a:gd name="connsiteY10" fmla="*/ 1484827 h 1896336"/>
                  <a:gd name="connsiteX11" fmla="*/ 1542917 w 1896336"/>
                  <a:gd name="connsiteY11" fmla="*/ 1418964 h 1896336"/>
                  <a:gd name="connsiteX12" fmla="*/ 1308535 w 1896336"/>
                  <a:gd name="connsiteY12" fmla="*/ 1615634 h 1896336"/>
                  <a:gd name="connsiteX13" fmla="*/ 1341976 w 1896336"/>
                  <a:gd name="connsiteY13" fmla="*/ 1805266 h 1896336"/>
                  <a:gd name="connsiteX14" fmla="*/ 1197425 w 1896336"/>
                  <a:gd name="connsiteY14" fmla="*/ 1857878 h 1896336"/>
                  <a:gd name="connsiteX15" fmla="*/ 1101150 w 1896336"/>
                  <a:gd name="connsiteY15" fmla="*/ 1691115 h 1896336"/>
                  <a:gd name="connsiteX16" fmla="*/ 795185 w 1896336"/>
                  <a:gd name="connsiteY16" fmla="*/ 1691115 h 1896336"/>
                  <a:gd name="connsiteX17" fmla="*/ 698911 w 1896336"/>
                  <a:gd name="connsiteY17" fmla="*/ 1857878 h 1896336"/>
                  <a:gd name="connsiteX18" fmla="*/ 554360 w 1896336"/>
                  <a:gd name="connsiteY18" fmla="*/ 1805266 h 1896336"/>
                  <a:gd name="connsiteX19" fmla="*/ 587802 w 1896336"/>
                  <a:gd name="connsiteY19" fmla="*/ 1615634 h 1896336"/>
                  <a:gd name="connsiteX20" fmla="*/ 353419 w 1896336"/>
                  <a:gd name="connsiteY20" fmla="*/ 1418964 h 1896336"/>
                  <a:gd name="connsiteX21" fmla="*/ 172476 w 1896336"/>
                  <a:gd name="connsiteY21" fmla="*/ 1484827 h 1896336"/>
                  <a:gd name="connsiteX22" fmla="*/ 95561 w 1896336"/>
                  <a:gd name="connsiteY22" fmla="*/ 1351608 h 1896336"/>
                  <a:gd name="connsiteX23" fmla="*/ 243073 w 1896336"/>
                  <a:gd name="connsiteY23" fmla="*/ 1227838 h 1896336"/>
                  <a:gd name="connsiteX24" fmla="*/ 189943 w 1896336"/>
                  <a:gd name="connsiteY24" fmla="*/ 926522 h 1896336"/>
                  <a:gd name="connsiteX25" fmla="*/ 8995 w 1896336"/>
                  <a:gd name="connsiteY25" fmla="*/ 860667 h 1896336"/>
                  <a:gd name="connsiteX26" fmla="*/ 35707 w 1896336"/>
                  <a:gd name="connsiteY26" fmla="*/ 709176 h 1896336"/>
                  <a:gd name="connsiteX27" fmla="*/ 228265 w 1896336"/>
                  <a:gd name="connsiteY27" fmla="*/ 709181 h 1896336"/>
                  <a:gd name="connsiteX28" fmla="*/ 381247 w 1896336"/>
                  <a:gd name="connsiteY28" fmla="*/ 444208 h 1896336"/>
                  <a:gd name="connsiteX29" fmla="*/ 284964 w 1896336"/>
                  <a:gd name="connsiteY29" fmla="*/ 277450 h 1896336"/>
                  <a:gd name="connsiteX30" fmla="*/ 402804 w 1896336"/>
                  <a:gd name="connsiteY30" fmla="*/ 178571 h 1896336"/>
                  <a:gd name="connsiteX31" fmla="*/ 550309 w 1896336"/>
                  <a:gd name="connsiteY31" fmla="*/ 302349 h 1896336"/>
                  <a:gd name="connsiteX32" fmla="*/ 837822 w 1896336"/>
                  <a:gd name="connsiteY32" fmla="*/ 197703 h 1896336"/>
                  <a:gd name="connsiteX33" fmla="*/ 871254 w 1896336"/>
                  <a:gd name="connsiteY33" fmla="*/ 8069 h 1896336"/>
                  <a:gd name="connsiteX34" fmla="*/ 1025082 w 1896336"/>
                  <a:gd name="connsiteY34" fmla="*/ 8069 h 1896336"/>
                  <a:gd name="connsiteX35" fmla="*/ 1058515 w 1896336"/>
                  <a:gd name="connsiteY35" fmla="*/ 197703 h 1896336"/>
                  <a:gd name="connsiteX36" fmla="*/ 1346028 w 1896336"/>
                  <a:gd name="connsiteY36" fmla="*/ 302349 h 1896336"/>
                  <a:gd name="connsiteX37" fmla="*/ 1346027 w 1896336"/>
                  <a:gd name="connsiteY37" fmla="*/ 302349 h 189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6336" h="1896336">
                    <a:moveTo>
                      <a:pt x="1346027" y="302349"/>
                    </a:moveTo>
                    <a:lnTo>
                      <a:pt x="1493532" y="178571"/>
                    </a:lnTo>
                    <a:lnTo>
                      <a:pt x="1611372" y="277450"/>
                    </a:lnTo>
                    <a:lnTo>
                      <a:pt x="1515088" y="444208"/>
                    </a:lnTo>
                    <a:cubicBezTo>
                      <a:pt x="1583551" y="521224"/>
                      <a:pt x="1635604" y="611382"/>
                      <a:pt x="1668070" y="709181"/>
                    </a:cubicBezTo>
                    <a:lnTo>
                      <a:pt x="1860629" y="709176"/>
                    </a:lnTo>
                    <a:lnTo>
                      <a:pt x="1887341" y="860667"/>
                    </a:lnTo>
                    <a:lnTo>
                      <a:pt x="1706393" y="926521"/>
                    </a:lnTo>
                    <a:cubicBezTo>
                      <a:pt x="1709334" y="1029526"/>
                      <a:pt x="1691256" y="1132050"/>
                      <a:pt x="1653263" y="1227837"/>
                    </a:cubicBezTo>
                    <a:lnTo>
                      <a:pt x="1800775" y="1351608"/>
                    </a:lnTo>
                    <a:lnTo>
                      <a:pt x="1723860" y="1484827"/>
                    </a:lnTo>
                    <a:lnTo>
                      <a:pt x="1542917" y="1418964"/>
                    </a:lnTo>
                    <a:cubicBezTo>
                      <a:pt x="1478959" y="1499761"/>
                      <a:pt x="1399210" y="1566679"/>
                      <a:pt x="1308535" y="1615634"/>
                    </a:cubicBezTo>
                    <a:lnTo>
                      <a:pt x="1341976" y="1805266"/>
                    </a:lnTo>
                    <a:lnTo>
                      <a:pt x="1197425" y="1857878"/>
                    </a:lnTo>
                    <a:lnTo>
                      <a:pt x="1101150" y="1691115"/>
                    </a:lnTo>
                    <a:cubicBezTo>
                      <a:pt x="1000221" y="1711898"/>
                      <a:pt x="896115" y="1711898"/>
                      <a:pt x="795185" y="1691115"/>
                    </a:cubicBezTo>
                    <a:lnTo>
                      <a:pt x="698911" y="1857878"/>
                    </a:lnTo>
                    <a:lnTo>
                      <a:pt x="554360" y="1805266"/>
                    </a:lnTo>
                    <a:lnTo>
                      <a:pt x="587802" y="1615634"/>
                    </a:lnTo>
                    <a:cubicBezTo>
                      <a:pt x="497127" y="1566678"/>
                      <a:pt x="417377" y="1499760"/>
                      <a:pt x="353419" y="1418964"/>
                    </a:cubicBezTo>
                    <a:lnTo>
                      <a:pt x="172476" y="1484827"/>
                    </a:lnTo>
                    <a:lnTo>
                      <a:pt x="95561" y="1351608"/>
                    </a:lnTo>
                    <a:lnTo>
                      <a:pt x="243073" y="1227838"/>
                    </a:lnTo>
                    <a:cubicBezTo>
                      <a:pt x="205080" y="1132051"/>
                      <a:pt x="187002" y="1029527"/>
                      <a:pt x="189943" y="926522"/>
                    </a:cubicBezTo>
                    <a:lnTo>
                      <a:pt x="8995" y="860667"/>
                    </a:lnTo>
                    <a:lnTo>
                      <a:pt x="35707" y="709176"/>
                    </a:lnTo>
                    <a:lnTo>
                      <a:pt x="228265" y="709181"/>
                    </a:lnTo>
                    <a:cubicBezTo>
                      <a:pt x="260731" y="611382"/>
                      <a:pt x="312784" y="521224"/>
                      <a:pt x="381247" y="444208"/>
                    </a:cubicBezTo>
                    <a:lnTo>
                      <a:pt x="284964" y="277450"/>
                    </a:lnTo>
                    <a:lnTo>
                      <a:pt x="402804" y="178571"/>
                    </a:lnTo>
                    <a:lnTo>
                      <a:pt x="550309" y="302349"/>
                    </a:lnTo>
                    <a:cubicBezTo>
                      <a:pt x="638044" y="248300"/>
                      <a:pt x="735871" y="212693"/>
                      <a:pt x="837822" y="197703"/>
                    </a:cubicBezTo>
                    <a:lnTo>
                      <a:pt x="871254" y="8069"/>
                    </a:lnTo>
                    <a:lnTo>
                      <a:pt x="1025082" y="8069"/>
                    </a:lnTo>
                    <a:lnTo>
                      <a:pt x="1058515" y="197703"/>
                    </a:lnTo>
                    <a:cubicBezTo>
                      <a:pt x="1160466" y="212694"/>
                      <a:pt x="1258293" y="248300"/>
                      <a:pt x="1346028" y="302349"/>
                    </a:cubicBezTo>
                    <a:lnTo>
                      <a:pt x="1346027" y="30234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1728" tIns="474688" rIns="411728" bIns="507852" numCol="1" spcCol="1270" anchor="ctr" anchorCtr="0">
                <a:noAutofit/>
              </a:bodyPr>
              <a:lstStyle/>
              <a:p>
                <a:pPr lvl="0" algn="ctr" defTabSz="1066800">
                  <a:lnSpc>
                    <a:spcPct val="90000"/>
                  </a:lnSpc>
                  <a:spcBef>
                    <a:spcPct val="0"/>
                  </a:spcBef>
                  <a:spcAft>
                    <a:spcPct val="35000"/>
                  </a:spcAft>
                </a:pPr>
                <a:r>
                  <a:rPr lang="en-US" b="1" dirty="0" smtClean="0"/>
                  <a:t>CORRELATION OF FORCES AND MEANS</a:t>
                </a:r>
                <a:endParaRPr lang="en-US" b="1" kern="1200" dirty="0"/>
              </a:p>
            </p:txBody>
          </p:sp>
          <p:sp>
            <p:nvSpPr>
              <p:cNvPr id="5" name="Freeform 4"/>
              <p:cNvSpPr/>
              <p:nvPr/>
            </p:nvSpPr>
            <p:spPr>
              <a:xfrm>
                <a:off x="5802699" y="1904546"/>
                <a:ext cx="1506755" cy="1353421"/>
              </a:xfrm>
              <a:custGeom>
                <a:avLst/>
                <a:gdLst>
                  <a:gd name="connsiteX0" fmla="*/ 1031948 w 1379154"/>
                  <a:gd name="connsiteY0" fmla="*/ 349305 h 1379154"/>
                  <a:gd name="connsiteX1" fmla="*/ 1235420 w 1379154"/>
                  <a:gd name="connsiteY1" fmla="*/ 287982 h 1379154"/>
                  <a:gd name="connsiteX2" fmla="*/ 1310290 w 1379154"/>
                  <a:gd name="connsiteY2" fmla="*/ 417661 h 1379154"/>
                  <a:gd name="connsiteX3" fmla="*/ 1155447 w 1379154"/>
                  <a:gd name="connsiteY3" fmla="*/ 563211 h 1379154"/>
                  <a:gd name="connsiteX4" fmla="*/ 1155447 w 1379154"/>
                  <a:gd name="connsiteY4" fmla="*/ 815942 h 1379154"/>
                  <a:gd name="connsiteX5" fmla="*/ 1310290 w 1379154"/>
                  <a:gd name="connsiteY5" fmla="*/ 961493 h 1379154"/>
                  <a:gd name="connsiteX6" fmla="*/ 1235420 w 1379154"/>
                  <a:gd name="connsiteY6" fmla="*/ 1091172 h 1379154"/>
                  <a:gd name="connsiteX7" fmla="*/ 1031948 w 1379154"/>
                  <a:gd name="connsiteY7" fmla="*/ 1029849 h 1379154"/>
                  <a:gd name="connsiteX8" fmla="*/ 813076 w 1379154"/>
                  <a:gd name="connsiteY8" fmla="*/ 1156215 h 1379154"/>
                  <a:gd name="connsiteX9" fmla="*/ 764447 w 1379154"/>
                  <a:gd name="connsiteY9" fmla="*/ 1363088 h 1379154"/>
                  <a:gd name="connsiteX10" fmla="*/ 614707 w 1379154"/>
                  <a:gd name="connsiteY10" fmla="*/ 1363088 h 1379154"/>
                  <a:gd name="connsiteX11" fmla="*/ 566078 w 1379154"/>
                  <a:gd name="connsiteY11" fmla="*/ 1156215 h 1379154"/>
                  <a:gd name="connsiteX12" fmla="*/ 347206 w 1379154"/>
                  <a:gd name="connsiteY12" fmla="*/ 1029849 h 1379154"/>
                  <a:gd name="connsiteX13" fmla="*/ 143734 w 1379154"/>
                  <a:gd name="connsiteY13" fmla="*/ 1091172 h 1379154"/>
                  <a:gd name="connsiteX14" fmla="*/ 68864 w 1379154"/>
                  <a:gd name="connsiteY14" fmla="*/ 961493 h 1379154"/>
                  <a:gd name="connsiteX15" fmla="*/ 223707 w 1379154"/>
                  <a:gd name="connsiteY15" fmla="*/ 815943 h 1379154"/>
                  <a:gd name="connsiteX16" fmla="*/ 223707 w 1379154"/>
                  <a:gd name="connsiteY16" fmla="*/ 563212 h 1379154"/>
                  <a:gd name="connsiteX17" fmla="*/ 68864 w 1379154"/>
                  <a:gd name="connsiteY17" fmla="*/ 417661 h 1379154"/>
                  <a:gd name="connsiteX18" fmla="*/ 143734 w 1379154"/>
                  <a:gd name="connsiteY18" fmla="*/ 287982 h 1379154"/>
                  <a:gd name="connsiteX19" fmla="*/ 347206 w 1379154"/>
                  <a:gd name="connsiteY19" fmla="*/ 349305 h 1379154"/>
                  <a:gd name="connsiteX20" fmla="*/ 566078 w 1379154"/>
                  <a:gd name="connsiteY20" fmla="*/ 222939 h 1379154"/>
                  <a:gd name="connsiteX21" fmla="*/ 614707 w 1379154"/>
                  <a:gd name="connsiteY21" fmla="*/ 16066 h 1379154"/>
                  <a:gd name="connsiteX22" fmla="*/ 764447 w 1379154"/>
                  <a:gd name="connsiteY22" fmla="*/ 16066 h 1379154"/>
                  <a:gd name="connsiteX23" fmla="*/ 813076 w 1379154"/>
                  <a:gd name="connsiteY23" fmla="*/ 222939 h 1379154"/>
                  <a:gd name="connsiteX24" fmla="*/ 1031948 w 1379154"/>
                  <a:gd name="connsiteY24" fmla="*/ 349305 h 1379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79154" h="1379154">
                    <a:moveTo>
                      <a:pt x="1031948" y="349305"/>
                    </a:moveTo>
                    <a:lnTo>
                      <a:pt x="1235420" y="287982"/>
                    </a:lnTo>
                    <a:lnTo>
                      <a:pt x="1310290" y="417661"/>
                    </a:lnTo>
                    <a:lnTo>
                      <a:pt x="1155447" y="563211"/>
                    </a:lnTo>
                    <a:cubicBezTo>
                      <a:pt x="1177892" y="645960"/>
                      <a:pt x="1177892" y="733194"/>
                      <a:pt x="1155447" y="815942"/>
                    </a:cubicBezTo>
                    <a:lnTo>
                      <a:pt x="1310290" y="961493"/>
                    </a:lnTo>
                    <a:lnTo>
                      <a:pt x="1235420" y="1091172"/>
                    </a:lnTo>
                    <a:lnTo>
                      <a:pt x="1031948" y="1029849"/>
                    </a:lnTo>
                    <a:cubicBezTo>
                      <a:pt x="971508" y="1090662"/>
                      <a:pt x="895961" y="1134279"/>
                      <a:pt x="813076" y="1156215"/>
                    </a:cubicBezTo>
                    <a:lnTo>
                      <a:pt x="764447" y="1363088"/>
                    </a:lnTo>
                    <a:lnTo>
                      <a:pt x="614707" y="1363088"/>
                    </a:lnTo>
                    <a:lnTo>
                      <a:pt x="566078" y="1156215"/>
                    </a:lnTo>
                    <a:cubicBezTo>
                      <a:pt x="483193" y="1134279"/>
                      <a:pt x="407646" y="1090662"/>
                      <a:pt x="347206" y="1029849"/>
                    </a:cubicBezTo>
                    <a:lnTo>
                      <a:pt x="143734" y="1091172"/>
                    </a:lnTo>
                    <a:lnTo>
                      <a:pt x="68864" y="961493"/>
                    </a:lnTo>
                    <a:lnTo>
                      <a:pt x="223707" y="815943"/>
                    </a:lnTo>
                    <a:cubicBezTo>
                      <a:pt x="201262" y="733194"/>
                      <a:pt x="201262" y="645960"/>
                      <a:pt x="223707" y="563212"/>
                    </a:cubicBezTo>
                    <a:lnTo>
                      <a:pt x="68864" y="417661"/>
                    </a:lnTo>
                    <a:lnTo>
                      <a:pt x="143734" y="287982"/>
                    </a:lnTo>
                    <a:lnTo>
                      <a:pt x="347206" y="349305"/>
                    </a:lnTo>
                    <a:cubicBezTo>
                      <a:pt x="407646" y="288492"/>
                      <a:pt x="483193" y="244875"/>
                      <a:pt x="566078" y="222939"/>
                    </a:cubicBezTo>
                    <a:lnTo>
                      <a:pt x="614707" y="16066"/>
                    </a:lnTo>
                    <a:lnTo>
                      <a:pt x="764447" y="16066"/>
                    </a:lnTo>
                    <a:lnTo>
                      <a:pt x="813076" y="222939"/>
                    </a:lnTo>
                    <a:cubicBezTo>
                      <a:pt x="895961" y="244875"/>
                      <a:pt x="971508" y="288492"/>
                      <a:pt x="1031948" y="34930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7686" tIns="379785" rIns="377686" bIns="379785" numCol="1" spcCol="1270" anchor="ctr" anchorCtr="0">
                <a:noAutofit/>
              </a:bodyPr>
              <a:lstStyle/>
              <a:p>
                <a:pPr lvl="0" algn="ctr" defTabSz="1066800">
                  <a:lnSpc>
                    <a:spcPct val="90000"/>
                  </a:lnSpc>
                  <a:spcBef>
                    <a:spcPct val="0"/>
                  </a:spcBef>
                  <a:spcAft>
                    <a:spcPct val="35000"/>
                  </a:spcAft>
                </a:pPr>
                <a:r>
                  <a:rPr lang="en-US" sz="1200" b="1" kern="1200" dirty="0" smtClean="0"/>
                  <a:t>FORMS</a:t>
                </a:r>
              </a:p>
              <a:p>
                <a:pPr lvl="0" algn="ctr" defTabSz="1066800">
                  <a:lnSpc>
                    <a:spcPct val="90000"/>
                  </a:lnSpc>
                  <a:spcBef>
                    <a:spcPct val="0"/>
                  </a:spcBef>
                  <a:spcAft>
                    <a:spcPct val="35000"/>
                  </a:spcAft>
                </a:pPr>
                <a:r>
                  <a:rPr lang="en-US" sz="1200" b="1" dirty="0" smtClean="0"/>
                  <a:t>&amp;</a:t>
                </a:r>
              </a:p>
              <a:p>
                <a:pPr lvl="0" algn="ctr" defTabSz="1066800">
                  <a:lnSpc>
                    <a:spcPct val="90000"/>
                  </a:lnSpc>
                  <a:spcBef>
                    <a:spcPct val="0"/>
                  </a:spcBef>
                  <a:spcAft>
                    <a:spcPct val="35000"/>
                  </a:spcAft>
                </a:pPr>
                <a:r>
                  <a:rPr lang="en-US" sz="1200" b="1" kern="1200" dirty="0" smtClean="0"/>
                  <a:t>METHODS</a:t>
                </a:r>
                <a:endParaRPr lang="en-US" sz="1200" b="1" kern="1200" dirty="0"/>
              </a:p>
            </p:txBody>
          </p:sp>
          <p:sp>
            <p:nvSpPr>
              <p:cNvPr id="9" name="Shape 8"/>
              <p:cNvSpPr/>
              <p:nvPr/>
            </p:nvSpPr>
            <p:spPr>
              <a:xfrm rot="1274417">
                <a:off x="5592740" y="1616199"/>
                <a:ext cx="1763593" cy="1763593"/>
              </a:xfrm>
              <a:prstGeom prst="leftCircularArrow">
                <a:avLst>
                  <a:gd name="adj1" fmla="val 6452"/>
                  <a:gd name="adj2" fmla="val 429999"/>
                  <a:gd name="adj3" fmla="val 10489124"/>
                  <a:gd name="adj4" fmla="val 14837806"/>
                  <a:gd name="adj5" fmla="val 7527"/>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sp>
        <p:nvSpPr>
          <p:cNvPr id="29" name="TextBox 28"/>
          <p:cNvSpPr txBox="1"/>
          <p:nvPr/>
        </p:nvSpPr>
        <p:spPr>
          <a:xfrm>
            <a:off x="609602" y="131137"/>
            <a:ext cx="7772398" cy="923330"/>
          </a:xfrm>
          <a:prstGeom prst="rect">
            <a:avLst/>
          </a:prstGeom>
          <a:noFill/>
        </p:spPr>
        <p:txBody>
          <a:bodyPr wrap="square" rtlCol="0">
            <a:spAutoFit/>
          </a:bodyPr>
          <a:lstStyle/>
          <a:p>
            <a:pPr algn="ctr"/>
            <a:r>
              <a:rPr lang="en-US" b="1" dirty="0" smtClean="0">
                <a:solidFill>
                  <a:srgbClr val="FF0000"/>
                </a:solidFill>
              </a:rPr>
              <a:t>Russian Military Science </a:t>
            </a:r>
          </a:p>
          <a:p>
            <a:pPr algn="ctr"/>
            <a:r>
              <a:rPr lang="en-US" dirty="0" smtClean="0">
                <a:solidFill>
                  <a:srgbClr val="FF0000"/>
                </a:solidFill>
              </a:rPr>
              <a:t>Calculable, Consistent Process to  “</a:t>
            </a:r>
            <a:r>
              <a:rPr lang="en-US" i="1" dirty="0" smtClean="0">
                <a:solidFill>
                  <a:srgbClr val="FF0000"/>
                </a:solidFill>
              </a:rPr>
              <a:t>Get </a:t>
            </a:r>
            <a:r>
              <a:rPr lang="en-US" i="1" dirty="0">
                <a:solidFill>
                  <a:srgbClr val="FF0000"/>
                </a:solidFill>
              </a:rPr>
              <a:t>to precise battlefield </a:t>
            </a:r>
            <a:r>
              <a:rPr lang="en-US" i="1" dirty="0" smtClean="0">
                <a:solidFill>
                  <a:srgbClr val="FF0000"/>
                </a:solidFill>
              </a:rPr>
              <a:t>tactics”</a:t>
            </a:r>
            <a:endParaRPr lang="en-US" i="1" dirty="0">
              <a:solidFill>
                <a:srgbClr val="FF0000"/>
              </a:solidFill>
            </a:endParaRPr>
          </a:p>
          <a:p>
            <a:pPr algn="ctr"/>
            <a:endParaRPr lang="en-US" dirty="0" smtClean="0">
              <a:solidFill>
                <a:srgbClr val="FF0000"/>
              </a:solidFill>
            </a:endParaRPr>
          </a:p>
        </p:txBody>
      </p:sp>
      <p:sp>
        <p:nvSpPr>
          <p:cNvPr id="30" name="Rectangle 29"/>
          <p:cNvSpPr/>
          <p:nvPr/>
        </p:nvSpPr>
        <p:spPr>
          <a:xfrm>
            <a:off x="474700" y="1012194"/>
            <a:ext cx="8534400" cy="646331"/>
          </a:xfrm>
          <a:prstGeom prst="rect">
            <a:avLst/>
          </a:prstGeom>
        </p:spPr>
        <p:txBody>
          <a:bodyPr wrap="square">
            <a:spAutoFit/>
          </a:bodyPr>
          <a:lstStyle/>
          <a:p>
            <a:pPr marL="0" lvl="1" indent="0">
              <a:buNone/>
            </a:pPr>
            <a:r>
              <a:rPr lang="en-US" dirty="0"/>
              <a:t>“…</a:t>
            </a:r>
            <a:r>
              <a:rPr lang="en-US" i="1" dirty="0"/>
              <a:t>each war represents a partial case, requiring the establishment of its own peculiar logic, and not the application of some sort of model</a:t>
            </a:r>
            <a:r>
              <a:rPr lang="en-US" i="1" dirty="0" smtClean="0"/>
              <a:t>.</a:t>
            </a:r>
            <a:r>
              <a:rPr lang="en-US" dirty="0" smtClean="0"/>
              <a:t>“ </a:t>
            </a:r>
            <a:r>
              <a:rPr lang="en-US" b="1" dirty="0" smtClean="0"/>
              <a:t>--</a:t>
            </a:r>
            <a:r>
              <a:rPr lang="en-US" sz="1600" b="1" dirty="0" smtClean="0"/>
              <a:t>A.A</a:t>
            </a:r>
            <a:r>
              <a:rPr lang="en-US" sz="1600" b="1" dirty="0"/>
              <a:t>. </a:t>
            </a:r>
            <a:r>
              <a:rPr lang="en-US" sz="1600" b="1" dirty="0" err="1" smtClean="0"/>
              <a:t>Svechin</a:t>
            </a:r>
            <a:r>
              <a:rPr lang="en-US" sz="1600" b="1" dirty="0" smtClean="0"/>
              <a:t>/V. Gerasimov</a:t>
            </a:r>
            <a:endParaRPr lang="en-US" altLang="en-US" sz="1600" b="1" i="1" dirty="0"/>
          </a:p>
        </p:txBody>
      </p:sp>
      <p:sp>
        <p:nvSpPr>
          <p:cNvPr id="23" name="Circular Arrow 22"/>
          <p:cNvSpPr/>
          <p:nvPr/>
        </p:nvSpPr>
        <p:spPr>
          <a:xfrm>
            <a:off x="5548780" y="2423596"/>
            <a:ext cx="1128400" cy="1290605"/>
          </a:xfrm>
          <a:prstGeom prst="circularArrow">
            <a:avLst>
              <a:gd name="adj1" fmla="val 4687"/>
              <a:gd name="adj2" fmla="val 299029"/>
              <a:gd name="adj3" fmla="val 2471486"/>
              <a:gd name="adj4" fmla="val 15961120"/>
              <a:gd name="adj5" fmla="val 546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Tree>
    <p:extLst>
      <p:ext uri="{BB962C8B-B14F-4D97-AF65-F5344CB8AC3E}">
        <p14:creationId xmlns:p14="http://schemas.microsoft.com/office/powerpoint/2010/main" val="7972771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bartlesc\Desktop\на горных тропах прикроет только друг,  фото П. Герасимова.JPG"/>
          <p:cNvPicPr>
            <a:picLocks noChangeAspect="1" noChangeArrowheads="1"/>
          </p:cNvPicPr>
          <p:nvPr/>
        </p:nvPicPr>
        <p:blipFill>
          <a:blip r:embed="rId3" cstate="print"/>
          <a:srcRect/>
          <a:stretch>
            <a:fillRect/>
          </a:stretch>
        </p:blipFill>
        <p:spPr bwMode="auto">
          <a:xfrm>
            <a:off x="3094182" y="1019513"/>
            <a:ext cx="807793" cy="1148191"/>
          </a:xfrm>
          <a:prstGeom prst="rect">
            <a:avLst/>
          </a:prstGeom>
          <a:noFill/>
          <a:ln>
            <a:solidFill>
              <a:srgbClr val="FF0000"/>
            </a:solidFill>
          </a:ln>
        </p:spPr>
      </p:pic>
      <p:pic>
        <p:nvPicPr>
          <p:cNvPr id="7" name="Picture 2" descr="http://www.forbes.ru/sites/default/files/users/user4018/17_sm6171.jpe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903" r="28065"/>
          <a:stretch/>
        </p:blipFill>
        <p:spPr bwMode="auto">
          <a:xfrm>
            <a:off x="4893131" y="2973098"/>
            <a:ext cx="787949" cy="1105505"/>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pic>
        <p:nvPicPr>
          <p:cNvPr id="9" name="Picture 3" descr="C:\Users\ChuckTop-3\Desktop\Cossack\cossacks-ukraine-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5151" t="8834" r="29698"/>
          <a:stretch/>
        </p:blipFill>
        <p:spPr bwMode="auto">
          <a:xfrm>
            <a:off x="5992962" y="2979696"/>
            <a:ext cx="769078" cy="1098907"/>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11480" y="2177231"/>
            <a:ext cx="934121" cy="207749"/>
          </a:xfrm>
          <a:prstGeom prst="rect">
            <a:avLst/>
          </a:prstGeom>
          <a:noFill/>
        </p:spPr>
        <p:txBody>
          <a:bodyPr wrap="square" rtlCol="0">
            <a:spAutoFit/>
          </a:bodyPr>
          <a:lstStyle/>
          <a:p>
            <a:pPr algn="ctr"/>
            <a:r>
              <a:rPr lang="en-US" sz="750" dirty="0"/>
              <a:t>Afghanistan‘79-89</a:t>
            </a:r>
          </a:p>
        </p:txBody>
      </p:sp>
      <p:sp>
        <p:nvSpPr>
          <p:cNvPr id="11" name="TextBox 10"/>
          <p:cNvSpPr txBox="1"/>
          <p:nvPr/>
        </p:nvSpPr>
        <p:spPr>
          <a:xfrm>
            <a:off x="5260937" y="2184790"/>
            <a:ext cx="686910" cy="207749"/>
          </a:xfrm>
          <a:prstGeom prst="rect">
            <a:avLst/>
          </a:prstGeom>
          <a:noFill/>
        </p:spPr>
        <p:txBody>
          <a:bodyPr wrap="square" rtlCol="0">
            <a:spAutoFit/>
          </a:bodyPr>
          <a:lstStyle/>
          <a:p>
            <a:r>
              <a:rPr lang="en-US" sz="750" dirty="0"/>
              <a:t>Georgia ’08</a:t>
            </a:r>
          </a:p>
        </p:txBody>
      </p:sp>
      <p:sp>
        <p:nvSpPr>
          <p:cNvPr id="12" name="TextBox 11"/>
          <p:cNvSpPr txBox="1"/>
          <p:nvPr/>
        </p:nvSpPr>
        <p:spPr>
          <a:xfrm>
            <a:off x="5850076" y="4139159"/>
            <a:ext cx="1170538" cy="207749"/>
          </a:xfrm>
          <a:prstGeom prst="rect">
            <a:avLst/>
          </a:prstGeom>
          <a:noFill/>
        </p:spPr>
        <p:txBody>
          <a:bodyPr wrap="square" rtlCol="0">
            <a:spAutoFit/>
          </a:bodyPr>
          <a:lstStyle/>
          <a:p>
            <a:pPr algn="ctr"/>
            <a:r>
              <a:rPr lang="en-US" sz="750" dirty="0"/>
              <a:t>Eastern Ukraine ’14…</a:t>
            </a:r>
          </a:p>
        </p:txBody>
      </p:sp>
      <p:sp>
        <p:nvSpPr>
          <p:cNvPr id="13" name="TextBox 12"/>
          <p:cNvSpPr txBox="1"/>
          <p:nvPr/>
        </p:nvSpPr>
        <p:spPr>
          <a:xfrm>
            <a:off x="4917606" y="4136067"/>
            <a:ext cx="797509" cy="207749"/>
          </a:xfrm>
          <a:prstGeom prst="rect">
            <a:avLst/>
          </a:prstGeom>
          <a:noFill/>
        </p:spPr>
        <p:txBody>
          <a:bodyPr wrap="square" rtlCol="0">
            <a:spAutoFit/>
          </a:bodyPr>
          <a:lstStyle/>
          <a:p>
            <a:pPr algn="ctr"/>
            <a:r>
              <a:rPr lang="en-US" sz="750" dirty="0"/>
              <a:t>Crimea ’14</a:t>
            </a:r>
          </a:p>
        </p:txBody>
      </p:sp>
      <p:sp>
        <p:nvSpPr>
          <p:cNvPr id="14" name="TextBox 13"/>
          <p:cNvSpPr txBox="1"/>
          <p:nvPr/>
        </p:nvSpPr>
        <p:spPr>
          <a:xfrm>
            <a:off x="1956966" y="2177232"/>
            <a:ext cx="911829" cy="207749"/>
          </a:xfrm>
          <a:prstGeom prst="rect">
            <a:avLst/>
          </a:prstGeom>
          <a:noFill/>
        </p:spPr>
        <p:txBody>
          <a:bodyPr wrap="square" rtlCol="0">
            <a:spAutoFit/>
          </a:bodyPr>
          <a:lstStyle/>
          <a:p>
            <a:pPr algn="ctr"/>
            <a:r>
              <a:rPr lang="en-US" sz="750" dirty="0"/>
              <a:t>Chechnya ‘94-96</a:t>
            </a:r>
            <a:r>
              <a:rPr lang="en-US" sz="750" b="1" dirty="0"/>
              <a:t> </a:t>
            </a:r>
            <a:endParaRPr lang="en-US" sz="750" dirty="0"/>
          </a:p>
        </p:txBody>
      </p:sp>
      <p:sp>
        <p:nvSpPr>
          <p:cNvPr id="15" name="TextBox 14"/>
          <p:cNvSpPr txBox="1"/>
          <p:nvPr/>
        </p:nvSpPr>
        <p:spPr>
          <a:xfrm>
            <a:off x="3073295" y="2168071"/>
            <a:ext cx="907792" cy="323165"/>
          </a:xfrm>
          <a:prstGeom prst="rect">
            <a:avLst/>
          </a:prstGeom>
          <a:noFill/>
        </p:spPr>
        <p:txBody>
          <a:bodyPr wrap="square" rtlCol="0">
            <a:spAutoFit/>
          </a:bodyPr>
          <a:lstStyle/>
          <a:p>
            <a:pPr algn="ctr"/>
            <a:r>
              <a:rPr lang="en-US" sz="750" dirty="0"/>
              <a:t>Chechnya  ‘99-00</a:t>
            </a:r>
          </a:p>
          <a:p>
            <a:endParaRPr lang="en-US" sz="750" dirty="0"/>
          </a:p>
        </p:txBody>
      </p:sp>
      <p:sp>
        <p:nvSpPr>
          <p:cNvPr id="16" name="TextBox 15"/>
          <p:cNvSpPr txBox="1"/>
          <p:nvPr/>
        </p:nvSpPr>
        <p:spPr>
          <a:xfrm>
            <a:off x="7206653" y="4136067"/>
            <a:ext cx="581648" cy="207749"/>
          </a:xfrm>
          <a:prstGeom prst="rect">
            <a:avLst/>
          </a:prstGeom>
          <a:noFill/>
        </p:spPr>
        <p:txBody>
          <a:bodyPr wrap="square" rtlCol="0">
            <a:spAutoFit/>
          </a:bodyPr>
          <a:lstStyle/>
          <a:p>
            <a:r>
              <a:rPr lang="en-US" sz="750" dirty="0"/>
              <a:t>Syria ‘15… </a:t>
            </a:r>
          </a:p>
        </p:txBody>
      </p:sp>
      <p:pic>
        <p:nvPicPr>
          <p:cNvPr id="17" name="Picture 16"/>
          <p:cNvPicPr>
            <a:picLocks noChangeAspect="1"/>
          </p:cNvPicPr>
          <p:nvPr/>
        </p:nvPicPr>
        <p:blipFill rotWithShape="1">
          <a:blip r:embed="rId6" cstate="print">
            <a:extLst>
              <a:ext uri="{28A0092B-C50C-407E-A947-70E740481C1C}">
                <a14:useLocalDpi xmlns:a14="http://schemas.microsoft.com/office/drawing/2010/main" val="0"/>
              </a:ext>
            </a:extLst>
          </a:blip>
          <a:srcRect r="47392"/>
          <a:stretch/>
        </p:blipFill>
        <p:spPr>
          <a:xfrm>
            <a:off x="7073922" y="2991202"/>
            <a:ext cx="767593" cy="1087401"/>
          </a:xfrm>
          <a:prstGeom prst="rect">
            <a:avLst/>
          </a:prstGeom>
          <a:ln>
            <a:solidFill>
              <a:srgbClr val="FF0000"/>
            </a:solidFill>
          </a:ln>
        </p:spPr>
      </p:pic>
      <p:pic>
        <p:nvPicPr>
          <p:cNvPr id="19" name="Picture 18"/>
          <p:cNvPicPr>
            <a:picLocks noChangeAspect="1"/>
          </p:cNvPicPr>
          <p:nvPr/>
        </p:nvPicPr>
        <p:blipFill rotWithShape="1">
          <a:blip r:embed="rId7" cstate="print">
            <a:extLst>
              <a:ext uri="{28A0092B-C50C-407E-A947-70E740481C1C}">
                <a14:useLocalDpi xmlns:a14="http://schemas.microsoft.com/office/drawing/2010/main" val="0"/>
              </a:ext>
            </a:extLst>
          </a:blip>
          <a:srcRect l="15341" t="-202" r="22727" b="202"/>
          <a:stretch/>
        </p:blipFill>
        <p:spPr>
          <a:xfrm>
            <a:off x="228600" y="152400"/>
            <a:ext cx="455878" cy="414054"/>
          </a:xfrm>
          <a:prstGeom prst="rect">
            <a:avLst/>
          </a:prstGeom>
        </p:spPr>
      </p:pic>
      <p:pic>
        <p:nvPicPr>
          <p:cNvPr id="20" name="Picture 19"/>
          <p:cNvPicPr>
            <a:picLocks noChangeAspect="1"/>
          </p:cNvPicPr>
          <p:nvPr/>
        </p:nvPicPr>
        <p:blipFill>
          <a:blip r:embed="rId8"/>
          <a:stretch>
            <a:fillRect/>
          </a:stretch>
        </p:blipFill>
        <p:spPr>
          <a:xfrm>
            <a:off x="8458200" y="146941"/>
            <a:ext cx="421489" cy="418641"/>
          </a:xfrm>
          <a:prstGeom prst="rect">
            <a:avLst/>
          </a:prstGeom>
        </p:spPr>
      </p:pic>
      <p:sp>
        <p:nvSpPr>
          <p:cNvPr id="22" name="TextBox 21"/>
          <p:cNvSpPr txBox="1"/>
          <p:nvPr/>
        </p:nvSpPr>
        <p:spPr>
          <a:xfrm>
            <a:off x="111480" y="2307785"/>
            <a:ext cx="8640496" cy="4616648"/>
          </a:xfrm>
          <a:prstGeom prst="rect">
            <a:avLst/>
          </a:prstGeom>
          <a:noFill/>
        </p:spPr>
        <p:txBody>
          <a:bodyPr wrap="square" rtlCol="0">
            <a:spAutoFit/>
          </a:bodyPr>
          <a:lstStyle/>
          <a:p>
            <a:pPr marL="171450" indent="-171450">
              <a:buFont typeface="Arial" panose="020B0604020202020204" pitchFamily="34" charset="0"/>
              <a:buChar char="•"/>
            </a:pPr>
            <a:r>
              <a:rPr lang="en-US" sz="1400" b="1" dirty="0" smtClean="0"/>
              <a:t>“Near Abroad” security belt and non-NATO security partnerships</a:t>
            </a:r>
          </a:p>
          <a:p>
            <a:endParaRPr lang="en-US" sz="1400" b="1" dirty="0"/>
          </a:p>
          <a:p>
            <a:pPr marL="214313" indent="-214313">
              <a:buFont typeface="Arial" panose="020B0604020202020204" pitchFamily="34" charset="0"/>
              <a:buChar char="•"/>
            </a:pPr>
            <a:r>
              <a:rPr lang="en-US" sz="1400" b="1" dirty="0" smtClean="0"/>
              <a:t>“New Type War”</a:t>
            </a:r>
          </a:p>
          <a:p>
            <a:pPr marL="214313" indent="-214313">
              <a:buFont typeface="Arial" panose="020B0604020202020204" pitchFamily="34" charset="0"/>
              <a:buChar char="•"/>
            </a:pPr>
            <a:endParaRPr lang="en-US" sz="1400" b="1" dirty="0"/>
          </a:p>
          <a:p>
            <a:pPr marL="214313" indent="-214313">
              <a:buFont typeface="Arial" panose="020B0604020202020204" pitchFamily="34" charset="0"/>
              <a:buChar char="•"/>
            </a:pPr>
            <a:r>
              <a:rPr lang="en-US" sz="1400" b="1" dirty="0"/>
              <a:t>D</a:t>
            </a:r>
            <a:r>
              <a:rPr lang="en-US" sz="1400" b="1" dirty="0" smtClean="0"/>
              <a:t>efy “international” law</a:t>
            </a:r>
          </a:p>
          <a:p>
            <a:endParaRPr lang="en-US" sz="1400" b="1" dirty="0" smtClean="0"/>
          </a:p>
          <a:p>
            <a:pPr marL="214313" indent="-214313">
              <a:buFont typeface="Arial" panose="020B0604020202020204" pitchFamily="34" charset="0"/>
              <a:buChar char="•"/>
            </a:pPr>
            <a:r>
              <a:rPr lang="en-US" sz="1400" b="1" dirty="0"/>
              <a:t>“</a:t>
            </a:r>
            <a:r>
              <a:rPr lang="en-US" sz="1400" b="1" dirty="0" err="1"/>
              <a:t>Informationization</a:t>
            </a:r>
            <a:r>
              <a:rPr lang="en-US" sz="1400" b="1" dirty="0"/>
              <a:t>” of military </a:t>
            </a:r>
            <a:r>
              <a:rPr lang="en-US" sz="1400" b="1" dirty="0" smtClean="0"/>
              <a:t>affairs</a:t>
            </a:r>
          </a:p>
          <a:p>
            <a:pPr marL="214313" indent="-214313">
              <a:buFont typeface="Arial" panose="020B0604020202020204" pitchFamily="34" charset="0"/>
              <a:buChar char="•"/>
            </a:pPr>
            <a:endParaRPr lang="en-US" sz="1400" b="1" dirty="0"/>
          </a:p>
          <a:p>
            <a:pPr marL="214313" indent="-214313">
              <a:buFont typeface="Arial" panose="020B0604020202020204" pitchFamily="34" charset="0"/>
              <a:buChar char="•"/>
            </a:pPr>
            <a:r>
              <a:rPr lang="en-US" sz="1400" b="1" dirty="0"/>
              <a:t>P</a:t>
            </a:r>
            <a:r>
              <a:rPr lang="en-US" sz="1400" b="1" dirty="0" smtClean="0"/>
              <a:t>recision </a:t>
            </a:r>
            <a:r>
              <a:rPr lang="en-US" sz="1400" b="1" dirty="0"/>
              <a:t>and New Physical Principle </a:t>
            </a:r>
            <a:r>
              <a:rPr lang="en-US" sz="1400" b="1" dirty="0" smtClean="0"/>
              <a:t>weapons</a:t>
            </a:r>
            <a:endParaRPr lang="en-US" sz="1400" b="1" dirty="0"/>
          </a:p>
          <a:p>
            <a:pPr marL="214313" indent="-214313">
              <a:buFont typeface="Arial" panose="020B0604020202020204" pitchFamily="34" charset="0"/>
              <a:buChar char="•"/>
            </a:pPr>
            <a:endParaRPr lang="en-US" sz="1400" b="1" dirty="0" smtClean="0"/>
          </a:p>
          <a:p>
            <a:pPr marL="214313" indent="-214313">
              <a:buFont typeface="Arial" panose="020B0604020202020204" pitchFamily="34" charset="0"/>
              <a:buChar char="•"/>
            </a:pPr>
            <a:r>
              <a:rPr lang="en-US" sz="1400" b="1" dirty="0" smtClean="0"/>
              <a:t>Projectable power v. Expeditionary force</a:t>
            </a:r>
            <a:endParaRPr lang="en-US" sz="1400" b="1" dirty="0"/>
          </a:p>
          <a:p>
            <a:pPr marL="214313" indent="-214313">
              <a:buFont typeface="Arial" panose="020B0604020202020204" pitchFamily="34" charset="0"/>
              <a:buChar char="•"/>
            </a:pPr>
            <a:endParaRPr lang="en-US" sz="1400" b="1" dirty="0" smtClean="0"/>
          </a:p>
          <a:p>
            <a:pPr marL="214313" indent="-214313">
              <a:buFont typeface="Arial" panose="020B0604020202020204" pitchFamily="34" charset="0"/>
              <a:buChar char="•"/>
            </a:pPr>
            <a:r>
              <a:rPr lang="en-US" sz="1400" b="1" dirty="0" smtClean="0"/>
              <a:t>Military </a:t>
            </a:r>
            <a:r>
              <a:rPr lang="en-US" sz="1400" b="1" dirty="0"/>
              <a:t>action under the auspices of “peacekeeping” and “humanitarian relief”</a:t>
            </a:r>
          </a:p>
          <a:p>
            <a:pPr marL="214313" indent="-214313">
              <a:buFont typeface="Arial" panose="020B0604020202020204" pitchFamily="34" charset="0"/>
              <a:buChar char="•"/>
            </a:pPr>
            <a:endParaRPr lang="en-US" sz="1400" b="1" dirty="0"/>
          </a:p>
          <a:p>
            <a:pPr marL="214313" indent="-214313">
              <a:buFont typeface="Arial" panose="020B0604020202020204" pitchFamily="34" charset="0"/>
              <a:buChar char="•"/>
            </a:pPr>
            <a:r>
              <a:rPr lang="en-US" sz="1400" b="1" dirty="0" smtClean="0"/>
              <a:t>Do-able Force </a:t>
            </a:r>
            <a:r>
              <a:rPr lang="en-US" sz="1400" b="1" dirty="0"/>
              <a:t>M</a:t>
            </a:r>
            <a:r>
              <a:rPr lang="en-US" sz="1400" b="1" dirty="0" smtClean="0"/>
              <a:t>odernization</a:t>
            </a:r>
            <a:endParaRPr lang="en-US" sz="1400" b="1" dirty="0"/>
          </a:p>
          <a:p>
            <a:pPr marL="214313" indent="-214313">
              <a:buFont typeface="Arial" panose="020B0604020202020204" pitchFamily="34" charset="0"/>
              <a:buChar char="•"/>
            </a:pPr>
            <a:endParaRPr lang="en-US" sz="1400" b="1" dirty="0"/>
          </a:p>
          <a:p>
            <a:pPr marL="214313" indent="-214313">
              <a:buFont typeface="Arial" panose="020B0604020202020204" pitchFamily="34" charset="0"/>
              <a:buChar char="•"/>
            </a:pPr>
            <a:r>
              <a:rPr lang="en-US" sz="1400" b="1" dirty="0" smtClean="0"/>
              <a:t>Mix </a:t>
            </a:r>
            <a:r>
              <a:rPr lang="en-US" sz="1400" b="1" dirty="0"/>
              <a:t>of contract soldiers and </a:t>
            </a:r>
            <a:r>
              <a:rPr lang="en-US" sz="1400" b="1" dirty="0" smtClean="0"/>
              <a:t>conscripts</a:t>
            </a:r>
            <a:endParaRPr lang="en-US" sz="1400" b="1" dirty="0"/>
          </a:p>
          <a:p>
            <a:pPr marL="214313" indent="-214313">
              <a:buFont typeface="Arial" panose="020B0604020202020204" pitchFamily="34" charset="0"/>
              <a:buChar char="•"/>
            </a:pPr>
            <a:endParaRPr lang="en-US" sz="1400" b="1" dirty="0"/>
          </a:p>
          <a:p>
            <a:pPr marL="214313" indent="-214313">
              <a:buFont typeface="Arial" panose="020B0604020202020204" pitchFamily="34" charset="0"/>
              <a:buChar char="•"/>
            </a:pPr>
            <a:r>
              <a:rPr lang="en-US" sz="1400" b="1" dirty="0" smtClean="0"/>
              <a:t>Control: National </a:t>
            </a:r>
            <a:r>
              <a:rPr lang="en-US" sz="1400" b="1" dirty="0"/>
              <a:t>Defense Control </a:t>
            </a:r>
            <a:r>
              <a:rPr lang="en-US" sz="1400" b="1" dirty="0" smtClean="0"/>
              <a:t>Center, military </a:t>
            </a:r>
            <a:r>
              <a:rPr lang="en-US" sz="1400" b="1" dirty="0" err="1" smtClean="0"/>
              <a:t>cultural&amp;spiritual</a:t>
            </a:r>
            <a:r>
              <a:rPr lang="en-US" sz="1400" b="1" dirty="0" smtClean="0"/>
              <a:t> development, return of the political officer</a:t>
            </a:r>
            <a:endParaRPr lang="en-US" sz="1400" b="1" dirty="0"/>
          </a:p>
          <a:p>
            <a:endParaRPr lang="en-US" sz="1400" b="1" dirty="0"/>
          </a:p>
          <a:p>
            <a:pPr marL="214313" indent="-214313">
              <a:buFont typeface="Arial" panose="020B0604020202020204" pitchFamily="34" charset="0"/>
              <a:buChar char="•"/>
            </a:pPr>
            <a:r>
              <a:rPr lang="en-US" sz="1400" b="1" dirty="0" smtClean="0"/>
              <a:t>Mobilization of population</a:t>
            </a:r>
          </a:p>
        </p:txBody>
      </p:sp>
      <p:pic>
        <p:nvPicPr>
          <p:cNvPr id="8" name="Picture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400309" y="578666"/>
            <a:ext cx="1086731" cy="706375"/>
          </a:xfrm>
          <a:prstGeom prst="rect">
            <a:avLst/>
          </a:prstGeom>
          <a:ln>
            <a:solidFill>
              <a:srgbClr val="0070C0"/>
            </a:solidFill>
          </a:ln>
        </p:spPr>
      </p:pic>
      <p:sp>
        <p:nvSpPr>
          <p:cNvPr id="18" name="TextBox 17"/>
          <p:cNvSpPr txBox="1"/>
          <p:nvPr/>
        </p:nvSpPr>
        <p:spPr>
          <a:xfrm>
            <a:off x="3589604" y="416308"/>
            <a:ext cx="611065" cy="207749"/>
          </a:xfrm>
          <a:prstGeom prst="rect">
            <a:avLst/>
          </a:prstGeom>
          <a:noFill/>
        </p:spPr>
        <p:txBody>
          <a:bodyPr wrap="none" rtlCol="0">
            <a:spAutoFit/>
          </a:bodyPr>
          <a:lstStyle/>
          <a:p>
            <a:r>
              <a:rPr lang="en-US" sz="750" dirty="0"/>
              <a:t>Kosovo ‘99</a:t>
            </a:r>
          </a:p>
        </p:txBody>
      </p:sp>
      <p:sp>
        <p:nvSpPr>
          <p:cNvPr id="24" name="TextBox 23"/>
          <p:cNvSpPr txBox="1"/>
          <p:nvPr/>
        </p:nvSpPr>
        <p:spPr>
          <a:xfrm>
            <a:off x="1115054" y="2184790"/>
            <a:ext cx="678391" cy="207749"/>
          </a:xfrm>
          <a:prstGeom prst="rect">
            <a:avLst/>
          </a:prstGeom>
          <a:noFill/>
        </p:spPr>
        <p:txBody>
          <a:bodyPr wrap="none" rtlCol="0">
            <a:spAutoFit/>
          </a:bodyPr>
          <a:lstStyle/>
          <a:p>
            <a:r>
              <a:rPr lang="en-US" sz="750" dirty="0"/>
              <a:t>Gulf War ‘91</a:t>
            </a:r>
          </a:p>
        </p:txBody>
      </p:sp>
      <p:pic>
        <p:nvPicPr>
          <p:cNvPr id="25" name="Picture 2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991440" y="1362963"/>
            <a:ext cx="1035470" cy="689160"/>
          </a:xfrm>
          <a:prstGeom prst="rect">
            <a:avLst/>
          </a:prstGeom>
          <a:ln>
            <a:solidFill>
              <a:srgbClr val="0070C0"/>
            </a:solidFill>
          </a:ln>
        </p:spPr>
      </p:pic>
      <p:pic>
        <p:nvPicPr>
          <p:cNvPr id="26" name="Picture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52234" y="657618"/>
            <a:ext cx="1083111" cy="723785"/>
          </a:xfrm>
          <a:prstGeom prst="rect">
            <a:avLst/>
          </a:prstGeom>
          <a:ln>
            <a:solidFill>
              <a:srgbClr val="0070C0"/>
            </a:solidFill>
          </a:ln>
        </p:spPr>
      </p:pic>
      <p:sp>
        <p:nvSpPr>
          <p:cNvPr id="27" name="TextBox 26"/>
          <p:cNvSpPr txBox="1"/>
          <p:nvPr/>
        </p:nvSpPr>
        <p:spPr>
          <a:xfrm>
            <a:off x="4056473" y="2017419"/>
            <a:ext cx="861133" cy="207749"/>
          </a:xfrm>
          <a:prstGeom prst="rect">
            <a:avLst/>
          </a:prstGeom>
          <a:noFill/>
        </p:spPr>
        <p:txBody>
          <a:bodyPr wrap="none" rtlCol="0">
            <a:spAutoFit/>
          </a:bodyPr>
          <a:lstStyle/>
          <a:p>
            <a:r>
              <a:rPr lang="en-US" sz="750" dirty="0"/>
              <a:t>Afghanistan ’01…</a:t>
            </a:r>
          </a:p>
        </p:txBody>
      </p:sp>
      <p:sp>
        <p:nvSpPr>
          <p:cNvPr id="28" name="TextBox 27"/>
          <p:cNvSpPr txBox="1"/>
          <p:nvPr/>
        </p:nvSpPr>
        <p:spPr>
          <a:xfrm>
            <a:off x="5762804" y="448627"/>
            <a:ext cx="548548" cy="207749"/>
          </a:xfrm>
          <a:prstGeom prst="rect">
            <a:avLst/>
          </a:prstGeom>
          <a:noFill/>
        </p:spPr>
        <p:txBody>
          <a:bodyPr wrap="none" rtlCol="0">
            <a:spAutoFit/>
          </a:bodyPr>
          <a:lstStyle/>
          <a:p>
            <a:r>
              <a:rPr lang="en-US" sz="750" dirty="0"/>
              <a:t>Iraq ’03…</a:t>
            </a:r>
          </a:p>
        </p:txBody>
      </p:sp>
      <p:grpSp>
        <p:nvGrpSpPr>
          <p:cNvPr id="29" name="Group 28"/>
          <p:cNvGrpSpPr/>
          <p:nvPr/>
        </p:nvGrpSpPr>
        <p:grpSpPr>
          <a:xfrm>
            <a:off x="7341240" y="61563"/>
            <a:ext cx="967817" cy="838200"/>
            <a:chOff x="1636241" y="1352959"/>
            <a:chExt cx="1653617" cy="1653617"/>
          </a:xfrm>
        </p:grpSpPr>
        <p:sp>
          <p:nvSpPr>
            <p:cNvPr id="30" name="Shape 29"/>
            <p:cNvSpPr/>
            <p:nvPr/>
          </p:nvSpPr>
          <p:spPr>
            <a:xfrm>
              <a:off x="1636241" y="1352959"/>
              <a:ext cx="1653617" cy="1653617"/>
            </a:xfrm>
            <a:prstGeom prst="gear9">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 name="Shape 4"/>
            <p:cNvSpPr/>
            <p:nvPr/>
          </p:nvSpPr>
          <p:spPr>
            <a:xfrm>
              <a:off x="1968692" y="1740311"/>
              <a:ext cx="988715" cy="8499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800" b="1" kern="1200" dirty="0" smtClean="0"/>
                <a:t> HISTORICAL ANALYSIS</a:t>
              </a:r>
            </a:p>
          </p:txBody>
        </p:sp>
      </p:grpSp>
      <p:pic>
        <p:nvPicPr>
          <p:cNvPr id="32" name="Picture 3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25514" y="578666"/>
            <a:ext cx="1061594" cy="697114"/>
          </a:xfrm>
          <a:prstGeom prst="rect">
            <a:avLst/>
          </a:prstGeom>
          <a:ln w="19050">
            <a:solidFill>
              <a:schemeClr val="tx1"/>
            </a:solidFill>
          </a:ln>
        </p:spPr>
      </p:pic>
      <p:sp>
        <p:nvSpPr>
          <p:cNvPr id="35" name="TextBox 34"/>
          <p:cNvSpPr txBox="1"/>
          <p:nvPr/>
        </p:nvSpPr>
        <p:spPr>
          <a:xfrm>
            <a:off x="2030712" y="385403"/>
            <a:ext cx="1309701" cy="207749"/>
          </a:xfrm>
          <a:prstGeom prst="rect">
            <a:avLst/>
          </a:prstGeom>
          <a:noFill/>
        </p:spPr>
        <p:txBody>
          <a:bodyPr wrap="square" rtlCol="0">
            <a:spAutoFit/>
          </a:bodyPr>
          <a:lstStyle/>
          <a:p>
            <a:pPr algn="ctr"/>
            <a:r>
              <a:rPr lang="en-US" sz="750" dirty="0" smtClean="0"/>
              <a:t>Economic Crises 93-Present</a:t>
            </a:r>
            <a:endParaRPr lang="en-US" sz="750" dirty="0"/>
          </a:p>
        </p:txBody>
      </p:sp>
      <p:sp>
        <p:nvSpPr>
          <p:cNvPr id="36" name="TextBox 35"/>
          <p:cNvSpPr txBox="1"/>
          <p:nvPr/>
        </p:nvSpPr>
        <p:spPr>
          <a:xfrm>
            <a:off x="745003" y="378506"/>
            <a:ext cx="1291248" cy="207749"/>
          </a:xfrm>
          <a:prstGeom prst="rect">
            <a:avLst/>
          </a:prstGeom>
          <a:noFill/>
        </p:spPr>
        <p:txBody>
          <a:bodyPr wrap="square" rtlCol="0">
            <a:spAutoFit/>
          </a:bodyPr>
          <a:lstStyle/>
          <a:p>
            <a:pPr algn="ctr"/>
            <a:r>
              <a:rPr lang="en-US" sz="750" dirty="0" smtClean="0"/>
              <a:t>Post-Soviet Conflicts 91-93</a:t>
            </a:r>
            <a:endParaRPr lang="en-US" sz="750" dirty="0"/>
          </a:p>
        </p:txBody>
      </p:sp>
      <p:pic>
        <p:nvPicPr>
          <p:cNvPr id="23" name="Picture 2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47836" y="1378452"/>
            <a:ext cx="1085582" cy="723721"/>
          </a:xfrm>
          <a:prstGeom prst="rect">
            <a:avLst/>
          </a:prstGeom>
          <a:ln>
            <a:solidFill>
              <a:srgbClr val="0070C0"/>
            </a:solidFill>
          </a:ln>
        </p:spPr>
      </p:pic>
      <p:pic>
        <p:nvPicPr>
          <p:cNvPr id="3" name="Picture 2" descr="http://i081.radikal.ru/0910/45/4e64e295e261.jpg"/>
          <p:cNvPicPr>
            <a:picLocks noChangeAspect="1" noChangeArrowheads="1"/>
          </p:cNvPicPr>
          <p:nvPr/>
        </p:nvPicPr>
        <p:blipFill>
          <a:blip r:embed="rId14" cstate="print"/>
          <a:srcRect l="64197" b="20197"/>
          <a:stretch>
            <a:fillRect/>
          </a:stretch>
        </p:blipFill>
        <p:spPr bwMode="auto">
          <a:xfrm>
            <a:off x="181070" y="883868"/>
            <a:ext cx="772232" cy="1092463"/>
          </a:xfrm>
          <a:prstGeom prst="rect">
            <a:avLst/>
          </a:prstGeom>
          <a:noFill/>
          <a:ln>
            <a:solidFill>
              <a:srgbClr val="FF0000"/>
            </a:solidFill>
          </a:ln>
        </p:spPr>
      </p:pic>
      <p:pic>
        <p:nvPicPr>
          <p:cNvPr id="4" name="Picture 2" descr="http://www.special-ops.org/wp-content/uploads/2012/09/1995-grozny.jpg"/>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l="19531" r="32969"/>
          <a:stretch/>
        </p:blipFill>
        <p:spPr bwMode="auto">
          <a:xfrm>
            <a:off x="2036083" y="1065220"/>
            <a:ext cx="792064" cy="1120839"/>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pic>
        <p:nvPicPr>
          <p:cNvPr id="33" name="Picture 32"/>
          <p:cNvPicPr>
            <a:picLocks noChangeAspect="1"/>
          </p:cNvPicPr>
          <p:nvPr/>
        </p:nvPicPr>
        <p:blipFill>
          <a:blip r:embed="rId16"/>
          <a:stretch>
            <a:fillRect/>
          </a:stretch>
        </p:blipFill>
        <p:spPr>
          <a:xfrm>
            <a:off x="2180053" y="590494"/>
            <a:ext cx="1117643" cy="671104"/>
          </a:xfrm>
          <a:prstGeom prst="rect">
            <a:avLst/>
          </a:prstGeom>
          <a:ln w="12700">
            <a:solidFill>
              <a:schemeClr val="tx1"/>
            </a:solidFill>
          </a:ln>
        </p:spPr>
      </p:pic>
      <p:pic>
        <p:nvPicPr>
          <p:cNvPr id="6" name="Picture 2" descr="http://stmedia.startribune.com/images/486*328/12geor0814.jpg"/>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l="32442" r="22131"/>
          <a:stretch/>
        </p:blipFill>
        <p:spPr bwMode="auto">
          <a:xfrm>
            <a:off x="5186024" y="1045870"/>
            <a:ext cx="785304" cy="1121834"/>
          </a:xfrm>
          <a:prstGeom prst="rect">
            <a:avLst/>
          </a:prstGeom>
          <a:noFill/>
          <a:ln>
            <a:solidFill>
              <a:srgbClr val="FFC000"/>
            </a:solidFill>
          </a:ln>
          <a:extLst>
            <a:ext uri="{909E8E84-426E-40DD-AFC4-6F175D3DCCD1}">
              <a14:hiddenFill xmlns:a14="http://schemas.microsoft.com/office/drawing/2010/main">
                <a:solidFill>
                  <a:srgbClr val="FFFFFF"/>
                </a:solidFill>
              </a14:hiddenFill>
            </a:ext>
          </a:extLst>
        </p:spPr>
      </p:pic>
      <p:pic>
        <p:nvPicPr>
          <p:cNvPr id="38" name="Picture 3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447459" y="639463"/>
            <a:ext cx="1029353" cy="499122"/>
          </a:xfrm>
          <a:prstGeom prst="rect">
            <a:avLst/>
          </a:prstGeom>
        </p:spPr>
      </p:pic>
      <p:sp>
        <p:nvSpPr>
          <p:cNvPr id="40" name="TextBox 39"/>
          <p:cNvSpPr txBox="1"/>
          <p:nvPr/>
        </p:nvSpPr>
        <p:spPr>
          <a:xfrm>
            <a:off x="4497569" y="405717"/>
            <a:ext cx="1306768" cy="207749"/>
          </a:xfrm>
          <a:prstGeom prst="rect">
            <a:avLst/>
          </a:prstGeom>
          <a:noFill/>
        </p:spPr>
        <p:txBody>
          <a:bodyPr wrap="none" rtlCol="0">
            <a:spAutoFit/>
          </a:bodyPr>
          <a:lstStyle/>
          <a:p>
            <a:r>
              <a:rPr lang="en-US" sz="750" dirty="0" smtClean="0"/>
              <a:t>NATO Expansion ’99-Present</a:t>
            </a:r>
            <a:endParaRPr lang="en-US" sz="750" dirty="0"/>
          </a:p>
        </p:txBody>
      </p:sp>
      <p:sp>
        <p:nvSpPr>
          <p:cNvPr id="39" name="TextBox 38"/>
          <p:cNvSpPr txBox="1"/>
          <p:nvPr/>
        </p:nvSpPr>
        <p:spPr>
          <a:xfrm>
            <a:off x="6520152" y="1010545"/>
            <a:ext cx="2905349" cy="1015663"/>
          </a:xfrm>
          <a:prstGeom prst="rect">
            <a:avLst/>
          </a:prstGeom>
          <a:noFill/>
        </p:spPr>
        <p:txBody>
          <a:bodyPr wrap="square" rtlCol="0">
            <a:spAutoFit/>
          </a:bodyPr>
          <a:lstStyle/>
          <a:p>
            <a:pPr marL="285750" indent="-285750">
              <a:buFont typeface="Arial" panose="020B0604020202020204" pitchFamily="34" charset="0"/>
              <a:buChar char="•"/>
            </a:pPr>
            <a:r>
              <a:rPr lang="en-US" sz="1000" b="1" dirty="0" smtClean="0">
                <a:solidFill>
                  <a:srgbClr val="FF0000"/>
                </a:solidFill>
              </a:rPr>
              <a:t>Detailed studies and analysis</a:t>
            </a:r>
          </a:p>
          <a:p>
            <a:pPr marL="285750" indent="-285750">
              <a:buFont typeface="Arial" panose="020B0604020202020204" pitchFamily="34" charset="0"/>
              <a:buChar char="•"/>
            </a:pPr>
            <a:r>
              <a:rPr lang="en-US" sz="1000" b="1" dirty="0" smtClean="0">
                <a:solidFill>
                  <a:srgbClr val="FF0000"/>
                </a:solidFill>
              </a:rPr>
              <a:t>Long internal debates</a:t>
            </a:r>
          </a:p>
          <a:p>
            <a:pPr marL="285750" indent="-285750">
              <a:buFont typeface="Arial" panose="020B0604020202020204" pitchFamily="34" charset="0"/>
              <a:buChar char="•"/>
            </a:pPr>
            <a:r>
              <a:rPr lang="en-US" sz="1000" b="1" dirty="0" smtClean="0">
                <a:solidFill>
                  <a:srgbClr val="FF0000"/>
                </a:solidFill>
              </a:rPr>
              <a:t>Experience of Russia and others over time</a:t>
            </a:r>
          </a:p>
          <a:p>
            <a:pPr marL="285750" indent="-285750">
              <a:buFont typeface="Arial" panose="020B0604020202020204" pitchFamily="34" charset="0"/>
              <a:buChar char="•"/>
            </a:pPr>
            <a:r>
              <a:rPr lang="en-US" sz="1000" b="1" dirty="0" smtClean="0">
                <a:solidFill>
                  <a:srgbClr val="FF0000"/>
                </a:solidFill>
              </a:rPr>
              <a:t>Designed to support other parts of General Staff processes </a:t>
            </a:r>
          </a:p>
          <a:p>
            <a:pPr marL="285750" indent="-285750">
              <a:buFont typeface="Arial" panose="020B0604020202020204" pitchFamily="34" charset="0"/>
              <a:buChar char="•"/>
            </a:pPr>
            <a:r>
              <a:rPr lang="en-US" sz="1000" b="1" dirty="0" smtClean="0">
                <a:solidFill>
                  <a:srgbClr val="FF0000"/>
                </a:solidFill>
              </a:rPr>
              <a:t>Politically acceptable</a:t>
            </a:r>
            <a:endParaRPr lang="en-US" sz="1000" b="1" dirty="0">
              <a:solidFill>
                <a:srgbClr val="FF0000"/>
              </a:solidFill>
            </a:endParaRPr>
          </a:p>
        </p:txBody>
      </p:sp>
      <p:sp>
        <p:nvSpPr>
          <p:cNvPr id="41" name="TextBox 40"/>
          <p:cNvSpPr txBox="1"/>
          <p:nvPr/>
        </p:nvSpPr>
        <p:spPr>
          <a:xfrm>
            <a:off x="684478" y="74595"/>
            <a:ext cx="7772398" cy="369332"/>
          </a:xfrm>
          <a:prstGeom prst="rect">
            <a:avLst/>
          </a:prstGeom>
          <a:noFill/>
        </p:spPr>
        <p:txBody>
          <a:bodyPr wrap="square" rtlCol="0">
            <a:spAutoFit/>
          </a:bodyPr>
          <a:lstStyle/>
          <a:p>
            <a:pPr algn="ctr"/>
            <a:r>
              <a:rPr lang="en-US" b="1" dirty="0" smtClean="0">
                <a:solidFill>
                  <a:srgbClr val="FF0000"/>
                </a:solidFill>
              </a:rPr>
              <a:t>Russian Military Science: Historical Analysis </a:t>
            </a:r>
          </a:p>
        </p:txBody>
      </p:sp>
    </p:spTree>
    <p:extLst>
      <p:ext uri="{BB962C8B-B14F-4D97-AF65-F5344CB8AC3E}">
        <p14:creationId xmlns:p14="http://schemas.microsoft.com/office/powerpoint/2010/main" val="39054485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258708" y="703227"/>
            <a:ext cx="4034746" cy="5504988"/>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15341" t="-202" r="22727" b="202"/>
          <a:stretch/>
        </p:blipFill>
        <p:spPr>
          <a:xfrm>
            <a:off x="79615" y="32157"/>
            <a:ext cx="453786" cy="412154"/>
          </a:xfrm>
          <a:prstGeom prst="rect">
            <a:avLst/>
          </a:prstGeom>
        </p:spPr>
      </p:pic>
      <p:pic>
        <p:nvPicPr>
          <p:cNvPr id="5" name="Picture 4"/>
          <p:cNvPicPr>
            <a:picLocks noChangeAspect="1"/>
          </p:cNvPicPr>
          <p:nvPr/>
        </p:nvPicPr>
        <p:blipFill>
          <a:blip r:embed="rId5"/>
          <a:stretch>
            <a:fillRect/>
          </a:stretch>
        </p:blipFill>
        <p:spPr>
          <a:xfrm>
            <a:off x="8595070" y="39089"/>
            <a:ext cx="461695" cy="458576"/>
          </a:xfrm>
          <a:prstGeom prst="rect">
            <a:avLst/>
          </a:prstGeom>
        </p:spPr>
      </p:pic>
      <p:sp>
        <p:nvSpPr>
          <p:cNvPr id="10" name="TextBox 9"/>
          <p:cNvSpPr txBox="1"/>
          <p:nvPr/>
        </p:nvSpPr>
        <p:spPr>
          <a:xfrm>
            <a:off x="849816" y="6145953"/>
            <a:ext cx="2675185" cy="461665"/>
          </a:xfrm>
          <a:prstGeom prst="rect">
            <a:avLst/>
          </a:prstGeom>
          <a:noFill/>
        </p:spPr>
        <p:txBody>
          <a:bodyPr wrap="square" rtlCol="0">
            <a:spAutoFit/>
          </a:bodyPr>
          <a:lstStyle/>
          <a:p>
            <a:r>
              <a:rPr lang="en-US" sz="800" dirty="0"/>
              <a:t>Col (Res) S.G. </a:t>
            </a:r>
            <a:r>
              <a:rPr lang="en-US" sz="800" dirty="0" err="1"/>
              <a:t>Chekinov</a:t>
            </a:r>
            <a:r>
              <a:rPr lang="en-US" sz="800" dirty="0"/>
              <a:t>, </a:t>
            </a:r>
            <a:r>
              <a:rPr lang="en-US" sz="800" dirty="0" err="1"/>
              <a:t>LtGen</a:t>
            </a:r>
            <a:r>
              <a:rPr lang="en-US" sz="800" dirty="0"/>
              <a:t> (Ret) S.A. </a:t>
            </a:r>
            <a:r>
              <a:rPr lang="en-US" sz="800" dirty="0" err="1"/>
              <a:t>Bogdanov</a:t>
            </a:r>
            <a:r>
              <a:rPr lang="en-US" sz="800" dirty="0"/>
              <a:t>, “Of the Nature and Content of a New-generation War,” Military Thought, No 10, 2013</a:t>
            </a:r>
          </a:p>
        </p:txBody>
      </p:sp>
      <p:pic>
        <p:nvPicPr>
          <p:cNvPr id="7" name="Picture 6"/>
          <p:cNvPicPr>
            <a:picLocks noChangeAspect="1"/>
          </p:cNvPicPr>
          <p:nvPr/>
        </p:nvPicPr>
        <p:blipFill>
          <a:blip r:embed="rId6"/>
          <a:stretch>
            <a:fillRect/>
          </a:stretch>
        </p:blipFill>
        <p:spPr>
          <a:xfrm>
            <a:off x="4146589" y="2099537"/>
            <a:ext cx="3318001" cy="4141437"/>
          </a:xfrm>
          <a:prstGeom prst="rect">
            <a:avLst/>
          </a:prstGeom>
        </p:spPr>
      </p:pic>
      <p:sp>
        <p:nvSpPr>
          <p:cNvPr id="8" name="TextBox 7"/>
          <p:cNvSpPr txBox="1"/>
          <p:nvPr/>
        </p:nvSpPr>
        <p:spPr>
          <a:xfrm>
            <a:off x="4863434" y="6150623"/>
            <a:ext cx="2433609" cy="584775"/>
          </a:xfrm>
          <a:prstGeom prst="rect">
            <a:avLst/>
          </a:prstGeom>
          <a:noFill/>
        </p:spPr>
        <p:txBody>
          <a:bodyPr wrap="square" rtlCol="0">
            <a:spAutoFit/>
          </a:bodyPr>
          <a:lstStyle/>
          <a:p>
            <a:r>
              <a:rPr lang="en-US" sz="800" dirty="0" smtClean="0"/>
              <a:t>Janis </a:t>
            </a:r>
            <a:r>
              <a:rPr lang="en-US" sz="800" dirty="0" err="1" smtClean="0"/>
              <a:t>Berzins</a:t>
            </a:r>
            <a:r>
              <a:rPr lang="en-US" sz="800" dirty="0" smtClean="0"/>
              <a:t>, “Russia’s New Generation Warfare in Ukraine Implications for Latvian Defense Policy”,</a:t>
            </a:r>
          </a:p>
          <a:p>
            <a:r>
              <a:rPr lang="en-US" sz="800" dirty="0" smtClean="0"/>
              <a:t> </a:t>
            </a:r>
            <a:r>
              <a:rPr lang="en-US" sz="800" i="1" dirty="0" smtClean="0"/>
              <a:t>Policy Paper 2</a:t>
            </a:r>
            <a:r>
              <a:rPr lang="en-US" sz="800" dirty="0" smtClean="0"/>
              <a:t>, National Defense Academy of Latvia Center for Security Research </a:t>
            </a:r>
            <a:endParaRPr lang="en-US" sz="800" dirty="0"/>
          </a:p>
        </p:txBody>
      </p:sp>
      <p:sp>
        <p:nvSpPr>
          <p:cNvPr id="9" name="TextBox 8"/>
          <p:cNvSpPr txBox="1"/>
          <p:nvPr/>
        </p:nvSpPr>
        <p:spPr>
          <a:xfrm>
            <a:off x="4073600" y="1870997"/>
            <a:ext cx="3485762" cy="369332"/>
          </a:xfrm>
          <a:prstGeom prst="rect">
            <a:avLst/>
          </a:prstGeom>
          <a:noFill/>
        </p:spPr>
        <p:txBody>
          <a:bodyPr wrap="none" rtlCol="0">
            <a:spAutoFit/>
          </a:bodyPr>
          <a:lstStyle/>
          <a:p>
            <a:r>
              <a:rPr lang="en-US" dirty="0" smtClean="0"/>
              <a:t>“Russian New Generation Warfare”</a:t>
            </a:r>
            <a:endParaRPr lang="en-US" dirty="0"/>
          </a:p>
        </p:txBody>
      </p:sp>
      <p:cxnSp>
        <p:nvCxnSpPr>
          <p:cNvPr id="20" name="Straight Connector 19"/>
          <p:cNvCxnSpPr/>
          <p:nvPr/>
        </p:nvCxnSpPr>
        <p:spPr>
          <a:xfrm>
            <a:off x="990600" y="2743200"/>
            <a:ext cx="152400"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4374022" y="652987"/>
            <a:ext cx="2884919" cy="1169551"/>
          </a:xfrm>
          <a:prstGeom prst="rect">
            <a:avLst/>
          </a:prstGeom>
        </p:spPr>
        <p:txBody>
          <a:bodyPr wrap="square">
            <a:spAutoFit/>
          </a:bodyPr>
          <a:lstStyle/>
          <a:p>
            <a:pPr marL="171450" indent="-171450">
              <a:buFont typeface="Arial" panose="020B0604020202020204" pitchFamily="34" charset="0"/>
              <a:buChar char="•"/>
            </a:pPr>
            <a:r>
              <a:rPr lang="en-US" altLang="en-US" sz="1000" b="1" dirty="0" smtClean="0">
                <a:solidFill>
                  <a:srgbClr val="FF0000"/>
                </a:solidFill>
              </a:rPr>
              <a:t>Foresight: Changes in </a:t>
            </a:r>
            <a:r>
              <a:rPr lang="en-US" altLang="en-US" sz="1000" b="1" dirty="0">
                <a:solidFill>
                  <a:srgbClr val="FF0000"/>
                </a:solidFill>
              </a:rPr>
              <a:t>m</a:t>
            </a:r>
            <a:r>
              <a:rPr lang="en-US" altLang="en-US" sz="1000" b="1" dirty="0" smtClean="0">
                <a:solidFill>
                  <a:srgbClr val="FF0000"/>
                </a:solidFill>
              </a:rPr>
              <a:t>ilitary affairs</a:t>
            </a:r>
            <a:r>
              <a:rPr lang="en-US" altLang="en-US" sz="1000" b="1" i="1" dirty="0" smtClean="0">
                <a:solidFill>
                  <a:srgbClr val="FF0000"/>
                </a:solidFill>
              </a:rPr>
              <a:t> (as a result of the changing character of war)</a:t>
            </a:r>
          </a:p>
          <a:p>
            <a:endParaRPr lang="en-US" altLang="en-US" sz="1000" b="1" dirty="0">
              <a:solidFill>
                <a:srgbClr val="FF0000"/>
              </a:solidFill>
            </a:endParaRPr>
          </a:p>
          <a:p>
            <a:pPr marL="171450" indent="-171450">
              <a:buFont typeface="Arial" panose="020B0604020202020204" pitchFamily="34" charset="0"/>
              <a:buChar char="•"/>
            </a:pPr>
            <a:r>
              <a:rPr lang="en-US" altLang="en-US" sz="1000" b="1" dirty="0" smtClean="0">
                <a:solidFill>
                  <a:srgbClr val="FF0000"/>
                </a:solidFill>
              </a:rPr>
              <a:t>Forecasting: Scientifically </a:t>
            </a:r>
            <a:r>
              <a:rPr lang="en-US" altLang="en-US" sz="1000" b="1" dirty="0">
                <a:solidFill>
                  <a:srgbClr val="FF0000"/>
                </a:solidFill>
              </a:rPr>
              <a:t>substantiated developments in fields </a:t>
            </a:r>
            <a:r>
              <a:rPr lang="en-US" altLang="en-US" sz="1000" b="1" dirty="0" smtClean="0">
                <a:solidFill>
                  <a:srgbClr val="FF0000"/>
                </a:solidFill>
              </a:rPr>
              <a:t>of military-strategic, operational, tactical, military-economics, and  military-technical</a:t>
            </a:r>
            <a:endParaRPr lang="en-US" altLang="en-US" sz="1000" b="1" dirty="0">
              <a:solidFill>
                <a:srgbClr val="FF0000"/>
              </a:solidFill>
            </a:endParaRPr>
          </a:p>
        </p:txBody>
      </p:sp>
      <p:grpSp>
        <p:nvGrpSpPr>
          <p:cNvPr id="19" name="Group 18"/>
          <p:cNvGrpSpPr/>
          <p:nvPr/>
        </p:nvGrpSpPr>
        <p:grpSpPr>
          <a:xfrm>
            <a:off x="7391400" y="121150"/>
            <a:ext cx="1059781" cy="945650"/>
            <a:chOff x="1636241" y="1352959"/>
            <a:chExt cx="1653617" cy="1653617"/>
          </a:xfrm>
        </p:grpSpPr>
        <p:sp>
          <p:nvSpPr>
            <p:cNvPr id="21" name="Shape 20"/>
            <p:cNvSpPr/>
            <p:nvPr/>
          </p:nvSpPr>
          <p:spPr>
            <a:xfrm>
              <a:off x="1636241" y="1352959"/>
              <a:ext cx="1653617" cy="1653617"/>
            </a:xfrm>
            <a:prstGeom prst="gear9">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Shape 4"/>
            <p:cNvSpPr/>
            <p:nvPr/>
          </p:nvSpPr>
          <p:spPr>
            <a:xfrm>
              <a:off x="1968692" y="1740311"/>
              <a:ext cx="988715" cy="84999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800" b="1" kern="1200" dirty="0" smtClean="0"/>
                <a:t> </a:t>
              </a:r>
              <a:r>
                <a:rPr lang="en-US" sz="800" b="1" dirty="0" smtClean="0"/>
                <a:t>FORESIGHT</a:t>
              </a:r>
            </a:p>
            <a:p>
              <a:pPr lvl="0" algn="ctr" defTabSz="533400">
                <a:lnSpc>
                  <a:spcPct val="90000"/>
                </a:lnSpc>
                <a:spcBef>
                  <a:spcPct val="0"/>
                </a:spcBef>
                <a:spcAft>
                  <a:spcPct val="35000"/>
                </a:spcAft>
              </a:pPr>
              <a:r>
                <a:rPr lang="en-US" sz="800" b="1" kern="1200" dirty="0" smtClean="0"/>
                <a:t>FORECASTING</a:t>
              </a:r>
            </a:p>
          </p:txBody>
        </p:sp>
      </p:grpSp>
      <p:sp>
        <p:nvSpPr>
          <p:cNvPr id="11" name="Right Arrow 10"/>
          <p:cNvSpPr/>
          <p:nvPr/>
        </p:nvSpPr>
        <p:spPr>
          <a:xfrm>
            <a:off x="3168181" y="322986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684478" y="74595"/>
            <a:ext cx="7772398" cy="369332"/>
          </a:xfrm>
          <a:prstGeom prst="rect">
            <a:avLst/>
          </a:prstGeom>
          <a:noFill/>
        </p:spPr>
        <p:txBody>
          <a:bodyPr wrap="square" rtlCol="0">
            <a:spAutoFit/>
          </a:bodyPr>
          <a:lstStyle/>
          <a:p>
            <a:pPr algn="ctr"/>
            <a:r>
              <a:rPr lang="en-US" b="1" dirty="0" smtClean="0">
                <a:solidFill>
                  <a:srgbClr val="FF0000"/>
                </a:solidFill>
              </a:rPr>
              <a:t>Russian Military Science: </a:t>
            </a:r>
            <a:r>
              <a:rPr lang="en-US" b="1" dirty="0" err="1" smtClean="0">
                <a:solidFill>
                  <a:srgbClr val="FF0000"/>
                </a:solidFill>
              </a:rPr>
              <a:t>Foresight&amp;Forecasting</a:t>
            </a:r>
            <a:r>
              <a:rPr lang="en-US" b="1" dirty="0" smtClean="0">
                <a:solidFill>
                  <a:srgbClr val="FF0000"/>
                </a:solidFill>
              </a:rPr>
              <a:t> </a:t>
            </a:r>
          </a:p>
        </p:txBody>
      </p:sp>
    </p:spTree>
    <p:extLst>
      <p:ext uri="{BB962C8B-B14F-4D97-AF65-F5344CB8AC3E}">
        <p14:creationId xmlns:p14="http://schemas.microsoft.com/office/powerpoint/2010/main" val="32027017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7179</TotalTime>
  <Words>3372</Words>
  <Application>Microsoft Office PowerPoint</Application>
  <PresentationFormat>On-screen Show (4:3)</PresentationFormat>
  <Paragraphs>452</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Tahoma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United States Army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Thomas.wilhelm</dc:creator>
  <cp:lastModifiedBy>Wilhelm, Thomas Mr CIV USA TRADOC</cp:lastModifiedBy>
  <cp:revision>1127</cp:revision>
  <cp:lastPrinted>2020-07-17T15:25:10Z</cp:lastPrinted>
  <dcterms:created xsi:type="dcterms:W3CDTF">2014-01-27T19:37:05Z</dcterms:created>
  <dcterms:modified xsi:type="dcterms:W3CDTF">2020-07-17T15:31:19Z</dcterms:modified>
</cp:coreProperties>
</file>