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64"/>
  </p:notesMasterIdLst>
  <p:handoutMasterIdLst>
    <p:handoutMasterId r:id="rId65"/>
  </p:handoutMasterIdLst>
  <p:sldIdLst>
    <p:sldId id="267" r:id="rId2"/>
    <p:sldId id="306" r:id="rId3"/>
    <p:sldId id="268" r:id="rId4"/>
    <p:sldId id="269" r:id="rId5"/>
    <p:sldId id="270" r:id="rId6"/>
    <p:sldId id="271" r:id="rId7"/>
    <p:sldId id="288" r:id="rId8"/>
    <p:sldId id="272" r:id="rId9"/>
    <p:sldId id="289" r:id="rId10"/>
    <p:sldId id="273" r:id="rId11"/>
    <p:sldId id="287" r:id="rId12"/>
    <p:sldId id="290" r:id="rId13"/>
    <p:sldId id="300" r:id="rId14"/>
    <p:sldId id="337" r:id="rId15"/>
    <p:sldId id="276" r:id="rId16"/>
    <p:sldId id="338" r:id="rId17"/>
    <p:sldId id="339" r:id="rId18"/>
    <p:sldId id="277" r:id="rId19"/>
    <p:sldId id="340" r:id="rId20"/>
    <p:sldId id="319" r:id="rId21"/>
    <p:sldId id="341" r:id="rId22"/>
    <p:sldId id="317" r:id="rId23"/>
    <p:sldId id="320" r:id="rId24"/>
    <p:sldId id="297" r:id="rId25"/>
    <p:sldId id="321" r:id="rId26"/>
    <p:sldId id="294" r:id="rId27"/>
    <p:sldId id="322" r:id="rId28"/>
    <p:sldId id="296" r:id="rId29"/>
    <p:sldId id="323" r:id="rId30"/>
    <p:sldId id="298" r:id="rId31"/>
    <p:sldId id="324" r:id="rId32"/>
    <p:sldId id="295" r:id="rId33"/>
    <p:sldId id="308" r:id="rId34"/>
    <p:sldId id="325" r:id="rId35"/>
    <p:sldId id="307" r:id="rId36"/>
    <p:sldId id="286" r:id="rId37"/>
    <p:sldId id="333" r:id="rId38"/>
    <p:sldId id="342" r:id="rId39"/>
    <p:sldId id="316" r:id="rId40"/>
    <p:sldId id="278" r:id="rId41"/>
    <p:sldId id="343" r:id="rId42"/>
    <p:sldId id="344" r:id="rId43"/>
    <p:sldId id="345" r:id="rId44"/>
    <p:sldId id="332" r:id="rId45"/>
    <p:sldId id="279" r:id="rId46"/>
    <p:sldId id="280" r:id="rId47"/>
    <p:sldId id="281" r:id="rId48"/>
    <p:sldId id="346" r:id="rId49"/>
    <p:sldId id="347" r:id="rId50"/>
    <p:sldId id="348" r:id="rId51"/>
    <p:sldId id="351" r:id="rId52"/>
    <p:sldId id="350" r:id="rId53"/>
    <p:sldId id="284" r:id="rId54"/>
    <p:sldId id="314" r:id="rId55"/>
    <p:sldId id="334" r:id="rId56"/>
    <p:sldId id="335" r:id="rId57"/>
    <p:sldId id="336" r:id="rId58"/>
    <p:sldId id="315" r:id="rId59"/>
    <p:sldId id="318" r:id="rId60"/>
    <p:sldId id="313" r:id="rId61"/>
    <p:sldId id="329" r:id="rId62"/>
    <p:sldId id="327" r:id="rId63"/>
  </p:sldIdLst>
  <p:sldSz cx="9144000" cy="6858000" type="letter"/>
  <p:notesSz cx="6858000" cy="91440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9">
          <p15:clr>
            <a:srgbClr val="A4A3A4"/>
          </p15:clr>
        </p15:guide>
        <p15:guide id="2" pos="57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0000FF"/>
    <a:srgbClr val="CC0000"/>
    <a:srgbClr val="CC33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22" d="100"/>
          <a:sy n="122" d="100"/>
        </p:scale>
        <p:origin x="1206" y="90"/>
      </p:cViewPr>
      <p:guideLst>
        <p:guide orient="horz" pos="2169"/>
        <p:guide pos="576"/>
      </p:guideLst>
    </p:cSldViewPr>
  </p:slideViewPr>
  <p:notesTextViewPr>
    <p:cViewPr>
      <p:scale>
        <a:sx n="100" d="100"/>
        <a:sy n="100" d="100"/>
      </p:scale>
      <p:origin x="0" y="0"/>
    </p:cViewPr>
  </p:notesTextViewPr>
  <p:sorterViewPr>
    <p:cViewPr>
      <p:scale>
        <a:sx n="33" d="100"/>
        <a:sy n="33" d="100"/>
      </p:scale>
      <p:origin x="0" y="0"/>
    </p:cViewPr>
  </p:sorterViewPr>
  <p:notesViewPr>
    <p:cSldViewPr snapToGrid="0">
      <p:cViewPr varScale="1">
        <p:scale>
          <a:sx n="53" d="100"/>
          <a:sy n="53" d="100"/>
        </p:scale>
        <p:origin x="-1872" y="-90"/>
      </p:cViewPr>
      <p:guideLst>
        <p:guide orient="horz" pos="2880"/>
        <p:guide pos="2160"/>
      </p:guideLst>
    </p:cSldViewPr>
  </p:notesViewPr>
  <p:gridSpacing cx="75895" cy="7589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20819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smtClean="0"/>
              <a:t>Click to edit Master notes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1" name="Rectangle 3"/>
          <p:cNvSpPr>
            <a:spLocks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41027823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ChangeArrowheads="1" noTextEdit="1"/>
          </p:cNvSpPr>
          <p:nvPr>
            <p:ph type="sldImg"/>
          </p:nvPr>
        </p:nvSpPr>
        <p:spPr>
          <a:xfrm>
            <a:off x="1150938" y="692150"/>
            <a:ext cx="4556125" cy="3416300"/>
          </a:xfrm>
          <a:ln/>
        </p:spPr>
      </p:sp>
      <p:sp>
        <p:nvSpPr>
          <p:cNvPr id="1628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99990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ChangeArrowheads="1" noTextEdit="1"/>
          </p:cNvSpPr>
          <p:nvPr>
            <p:ph type="sldImg"/>
          </p:nvPr>
        </p:nvSpPr>
        <p:spPr>
          <a:xfrm>
            <a:off x="2300288" y="347663"/>
            <a:ext cx="2636837" cy="1976437"/>
          </a:xfrm>
          <a:ln/>
        </p:spPr>
      </p:sp>
      <p:sp>
        <p:nvSpPr>
          <p:cNvPr id="179203" name="Rectangle 3"/>
          <p:cNvSpPr>
            <a:spLocks noGrp="1" noChangeArrowheads="1"/>
          </p:cNvSpPr>
          <p:nvPr>
            <p:ph type="body" idx="1"/>
          </p:nvPr>
        </p:nvSpPr>
        <p:spPr>
          <a:xfrm>
            <a:off x="266700" y="2371725"/>
            <a:ext cx="6357938" cy="5853113"/>
          </a:xfrm>
        </p:spPr>
        <p:txBody>
          <a:bodyPr/>
          <a:lstStyle/>
          <a:p>
            <a:r>
              <a:rPr lang="en-US" altLang="en-US" sz="1400"/>
              <a:t>168IN now marooned</a:t>
            </a:r>
          </a:p>
          <a:p>
            <a:r>
              <a:rPr lang="en-US" altLang="en-US" sz="1400"/>
              <a:t>CCC pulled out of their defensive psn to the north and establish  a “Rescue Party” along with a Tank Bn from CCB (Army Reserve)  </a:t>
            </a:r>
          </a:p>
          <a:p>
            <a:r>
              <a:rPr lang="en-US" altLang="en-US" sz="1400"/>
              <a:t>Fredendalls Orders to Ward late on 14 Feb: </a:t>
            </a:r>
            <a:r>
              <a:rPr lang="en-US" altLang="en-US" sz="1400">
                <a:solidFill>
                  <a:srgbClr val="0000FF"/>
                </a:solidFill>
              </a:rPr>
              <a:t>“Concentrate tomorrow on </a:t>
            </a:r>
            <a:r>
              <a:rPr lang="en-US" altLang="en-US" sz="1400" u="sng">
                <a:solidFill>
                  <a:srgbClr val="0000FF"/>
                </a:solidFill>
              </a:rPr>
              <a:t>clearing up the situation</a:t>
            </a:r>
            <a:r>
              <a:rPr lang="en-US" altLang="en-US" sz="1400">
                <a:solidFill>
                  <a:srgbClr val="0000FF"/>
                </a:solidFill>
              </a:rPr>
              <a:t> there and destroying the enemy”</a:t>
            </a:r>
          </a:p>
          <a:p>
            <a:r>
              <a:rPr lang="en-US" altLang="en-US" sz="1400"/>
              <a:t>0140, 15 Feb – Order to COL Stack of CCC from Ward:  </a:t>
            </a:r>
            <a:r>
              <a:rPr lang="en-US" altLang="en-US" sz="1400">
                <a:solidFill>
                  <a:srgbClr val="0000FF"/>
                </a:solidFill>
              </a:rPr>
              <a:t>“destroy the enemy armored forces which have threatened our hold on the Sbeitla area.  It will so conduct its maneuver as to aid in the withdrawal of our forces in the vicinity of Djebel Ksaira” </a:t>
            </a:r>
          </a:p>
          <a:p>
            <a:r>
              <a:rPr lang="en-US" altLang="en-US" sz="1400"/>
              <a:t>Col Stack positions himself on a hill overwatching the attack and places the Tank Bn Cdr, LTC Alger, in tactical control of the entire force. The CC is formed just as it is shown and moves in almost parade field accuracy. The Tank destroyers on placed on each flank of the Armor Bn.</a:t>
            </a:r>
          </a:p>
          <a:p>
            <a:r>
              <a:rPr lang="en-US" altLang="en-US" sz="1400"/>
              <a:t>1230 – attack begins – essentially a Mvmt to Contact due to severe lack of intel on the enemy.  The formations begin to break up due to deep wadis, then they are hit by German AT fires.</a:t>
            </a:r>
          </a:p>
          <a:p>
            <a:r>
              <a:rPr lang="en-US" altLang="en-US" sz="1400"/>
              <a:t>Tanks from KG Gerhhardt and Stenkhoff attach LTC Alger from the North and South respectively. LTC Alger redirects his three Tank Companies to meet each attack.  The Reserve Company was directed to intercept KG Gerhardt, but misses them.  </a:t>
            </a:r>
          </a:p>
          <a:p>
            <a:r>
              <a:rPr lang="en-US" altLang="en-US" sz="1400"/>
              <a:t>By 1740, LTC Alger's Bn is destroyed.  The rest of the CC withdraw in tack, but only 4 tanks from LTC Alger return.</a:t>
            </a:r>
          </a:p>
          <a:p>
            <a:endParaRPr lang="en-US" altLang="en-US" sz="1400"/>
          </a:p>
          <a:p>
            <a:r>
              <a:rPr lang="en-US" altLang="en-US" sz="1400"/>
              <a:t>Evening of the 15</a:t>
            </a:r>
            <a:r>
              <a:rPr lang="en-US" altLang="en-US" sz="1400" baseline="30000"/>
              <a:t>th</a:t>
            </a:r>
            <a:r>
              <a:rPr lang="en-US" altLang="en-US" sz="1400"/>
              <a:t> – Lassouda attempts to withdraw – only 200 of the original 600 make it back to friendly lines.</a:t>
            </a:r>
          </a:p>
          <a:p>
            <a:r>
              <a:rPr lang="en-US" altLang="en-US" sz="1400"/>
              <a:t>Evening of the 16th – the rest of 168</a:t>
            </a:r>
            <a:r>
              <a:rPr lang="en-US" altLang="en-US" sz="1400" baseline="30000"/>
              <a:t>th</a:t>
            </a:r>
            <a:r>
              <a:rPr lang="en-US" altLang="en-US" sz="1400"/>
              <a:t> attempt to withdraw, but due to the longer distance to travel, the are in the middle of the German forces as the sun comes up and surrender. </a:t>
            </a:r>
          </a:p>
        </p:txBody>
      </p:sp>
    </p:spTree>
    <p:extLst>
      <p:ext uri="{BB962C8B-B14F-4D97-AF65-F5344CB8AC3E}">
        <p14:creationId xmlns:p14="http://schemas.microsoft.com/office/powerpoint/2010/main" val="1073203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ChangeArrowheads="1" noTextEdit="1"/>
          </p:cNvSpPr>
          <p:nvPr>
            <p:ph type="sldImg"/>
          </p:nvPr>
        </p:nvSpPr>
        <p:spPr>
          <a:xfrm>
            <a:off x="1150938" y="692150"/>
            <a:ext cx="4556125" cy="3416300"/>
          </a:xfrm>
          <a:ln/>
        </p:spPr>
      </p:sp>
      <p:sp>
        <p:nvSpPr>
          <p:cNvPr id="1812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76100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ChangeArrowheads="1" noTextEdit="1"/>
          </p:cNvSpPr>
          <p:nvPr>
            <p:ph type="sldImg"/>
          </p:nvPr>
        </p:nvSpPr>
        <p:spPr>
          <a:xfrm>
            <a:off x="1150938" y="692150"/>
            <a:ext cx="4556125" cy="3416300"/>
          </a:xfrm>
          <a:ln/>
        </p:spPr>
      </p:sp>
      <p:sp>
        <p:nvSpPr>
          <p:cNvPr id="183299" name="Rectangle 3"/>
          <p:cNvSpPr>
            <a:spLocks noGrp="1" noChangeArrowheads="1"/>
          </p:cNvSpPr>
          <p:nvPr>
            <p:ph type="body" idx="1"/>
          </p:nvPr>
        </p:nvSpPr>
        <p:spPr>
          <a:xfrm>
            <a:off x="200025" y="4343400"/>
            <a:ext cx="6323013" cy="4114800"/>
          </a:xfrm>
        </p:spPr>
        <p:txBody>
          <a:bodyPr/>
          <a:lstStyle/>
          <a:p>
            <a:pPr marL="228600" indent="-228600"/>
            <a:r>
              <a:rPr lang="en-US" altLang="en-US" sz="1400" b="1" u="sng"/>
              <a:t>Thread of Continuity – Doctrine</a:t>
            </a:r>
          </a:p>
          <a:p>
            <a:pPr marL="228600" indent="-228600"/>
            <a:r>
              <a:rPr lang="en-US" altLang="en-US" sz="1400" u="sng"/>
              <a:t>Cause and effect</a:t>
            </a:r>
          </a:p>
          <a:p>
            <a:pPr marL="228600" indent="-228600"/>
            <a:r>
              <a:rPr lang="en-US" altLang="en-US" sz="1400"/>
              <a:t>US Doctrine designed to defeat the German Panzers that were witnessed in 1939-1941.   Recon Identifies, TD destroy, Tanks exploit enemy rear.</a:t>
            </a:r>
          </a:p>
          <a:p>
            <a:pPr marL="228600" indent="-228600"/>
            <a:r>
              <a:rPr lang="en-US" altLang="en-US" sz="1400"/>
              <a:t>Reality – LTC Hightower uses TD as ‘center tank company’ in stationary blocking psn.  TDs too light for this mission.</a:t>
            </a:r>
          </a:p>
          <a:p>
            <a:pPr marL="228600" indent="-228600"/>
            <a:r>
              <a:rPr lang="en-US" altLang="en-US" sz="1400"/>
              <a:t>Reality – LTC Alger puts TD’s on flanks – his entire force is destroyed.</a:t>
            </a:r>
          </a:p>
          <a:p>
            <a:pPr marL="228600" indent="-228600"/>
            <a:r>
              <a:rPr lang="en-US" altLang="en-US" sz="1400"/>
              <a:t>In both cases – no Reconnaissance.</a:t>
            </a:r>
          </a:p>
          <a:p>
            <a:pPr marL="228600" indent="-228600"/>
            <a:r>
              <a:rPr lang="en-US" altLang="en-US" sz="1400"/>
              <a:t>Insight</a:t>
            </a:r>
          </a:p>
          <a:p>
            <a:pPr marL="228600" indent="-228600">
              <a:buFontTx/>
              <a:buAutoNum type="arabicPeriod"/>
            </a:pPr>
            <a:r>
              <a:rPr lang="en-US" altLang="en-US" sz="1400"/>
              <a:t>Is this a case of not using/understanding doctrine, or the doctrine itself being flawed. Neither Cdr followed doctrine, and worse, did not use any recon at all.  The equipment was put into situations it was not designed to handle.  Who’s fault.  Could the doctrine have been used?</a:t>
            </a:r>
          </a:p>
          <a:p>
            <a:pPr marL="228600" indent="-228600">
              <a:buFontTx/>
              <a:buAutoNum type="arabicPeriod"/>
            </a:pPr>
            <a:r>
              <a:rPr lang="en-US" altLang="en-US" sz="1400"/>
              <a:t>Doctrine is a living, breathing document.  Only a guideline, but in this case, proved a fatal flaw.  This is doctrine directing technology, but sometimes technology drives doctrine. </a:t>
            </a:r>
          </a:p>
        </p:txBody>
      </p:sp>
    </p:spTree>
    <p:extLst>
      <p:ext uri="{BB962C8B-B14F-4D97-AF65-F5344CB8AC3E}">
        <p14:creationId xmlns:p14="http://schemas.microsoft.com/office/powerpoint/2010/main" val="4266159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ChangeArrowheads="1" noTextEdit="1"/>
          </p:cNvSpPr>
          <p:nvPr>
            <p:ph type="sldImg"/>
          </p:nvPr>
        </p:nvSpPr>
        <p:spPr>
          <a:xfrm>
            <a:off x="1150938" y="692150"/>
            <a:ext cx="4556125" cy="3416300"/>
          </a:xfrm>
          <a:ln/>
        </p:spPr>
      </p:sp>
      <p:sp>
        <p:nvSpPr>
          <p:cNvPr id="185347" name="Rectangle 3"/>
          <p:cNvSpPr>
            <a:spLocks noGrp="1" noChangeArrowheads="1"/>
          </p:cNvSpPr>
          <p:nvPr>
            <p:ph type="body" idx="1"/>
          </p:nvPr>
        </p:nvSpPr>
        <p:spPr/>
        <p:txBody>
          <a:bodyPr/>
          <a:lstStyle/>
          <a:p>
            <a:r>
              <a:rPr lang="en-US" altLang="en-US" b="1" u="sng"/>
              <a:t>Warfighting Function/Principle of War</a:t>
            </a:r>
          </a:p>
          <a:p>
            <a:r>
              <a:rPr lang="en-US" altLang="en-US"/>
              <a:t>Intelligence fails at almost EVERY level</a:t>
            </a:r>
          </a:p>
          <a:p>
            <a:endParaRPr lang="en-US" altLang="en-US"/>
          </a:p>
          <a:p>
            <a:r>
              <a:rPr lang="en-US" altLang="en-US"/>
              <a:t>Security: Never permit the enemy to acquire an unexpected advantage.</a:t>
            </a:r>
          </a:p>
          <a:p>
            <a:endParaRPr lang="en-US" altLang="en-US"/>
          </a:p>
          <a:p>
            <a:r>
              <a:rPr lang="en-US" altLang="en-US"/>
              <a:t>Note that a POW was used to reinforce a Warfighting Function.</a:t>
            </a:r>
          </a:p>
        </p:txBody>
      </p:sp>
    </p:spTree>
    <p:extLst>
      <p:ext uri="{BB962C8B-B14F-4D97-AF65-F5344CB8AC3E}">
        <p14:creationId xmlns:p14="http://schemas.microsoft.com/office/powerpoint/2010/main" val="3774436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ChangeArrowheads="1" noTextEdit="1"/>
          </p:cNvSpPr>
          <p:nvPr>
            <p:ph type="sldImg"/>
          </p:nvPr>
        </p:nvSpPr>
        <p:spPr>
          <a:xfrm>
            <a:off x="1150938" y="692150"/>
            <a:ext cx="4556125" cy="3416300"/>
          </a:xfrm>
          <a:ln/>
        </p:spPr>
      </p:sp>
      <p:sp>
        <p:nvSpPr>
          <p:cNvPr id="187395" name="Rectangle 3"/>
          <p:cNvSpPr>
            <a:spLocks noGrp="1" noChangeArrowheads="1"/>
          </p:cNvSpPr>
          <p:nvPr>
            <p:ph type="body" idx="1"/>
          </p:nvPr>
        </p:nvSpPr>
        <p:spPr/>
        <p:txBody>
          <a:bodyPr/>
          <a:lstStyle/>
          <a:p>
            <a:pPr>
              <a:lnSpc>
                <a:spcPct val="90000"/>
              </a:lnSpc>
            </a:pPr>
            <a:r>
              <a:rPr lang="en-US" altLang="en-US" sz="1400" b="1" u="sng"/>
              <a:t>Principle of War – Mass</a:t>
            </a:r>
          </a:p>
          <a:p>
            <a:pPr>
              <a:lnSpc>
                <a:spcPct val="90000"/>
              </a:lnSpc>
            </a:pPr>
            <a:r>
              <a:rPr lang="en-US" altLang="en-US" sz="1400"/>
              <a:t>Concentrate the effects of combat power at the decisive place and time.</a:t>
            </a:r>
          </a:p>
          <a:p>
            <a:pPr>
              <a:lnSpc>
                <a:spcPct val="90000"/>
              </a:lnSpc>
            </a:pPr>
            <a:endParaRPr lang="en-US" altLang="en-US" sz="1400"/>
          </a:p>
          <a:p>
            <a:pPr>
              <a:lnSpc>
                <a:spcPct val="90000"/>
              </a:lnSpc>
            </a:pPr>
            <a:r>
              <a:rPr lang="en-US" altLang="en-US" sz="1400"/>
              <a:t>Had CCA combined the combat power of its Bn, it would have had a fighting chance – Remember the tanks in the big blue square (Mk IIIs) are inferior to the Sherman……and its not just numbers (concentrate):</a:t>
            </a:r>
          </a:p>
          <a:p>
            <a:pPr>
              <a:lnSpc>
                <a:spcPct val="90000"/>
              </a:lnSpc>
            </a:pPr>
            <a:endParaRPr lang="en-US" altLang="en-US" sz="1400"/>
          </a:p>
          <a:p>
            <a:pPr>
              <a:lnSpc>
                <a:spcPct val="90000"/>
              </a:lnSpc>
            </a:pPr>
            <a:r>
              <a:rPr lang="en-US" altLang="en-US" sz="1400"/>
              <a:t>“at the decisive time and place”  - oriented on the pass</a:t>
            </a:r>
          </a:p>
          <a:p>
            <a:pPr>
              <a:lnSpc>
                <a:spcPct val="90000"/>
              </a:lnSpc>
            </a:pPr>
            <a:r>
              <a:rPr lang="en-US" altLang="en-US" sz="1400"/>
              <a:t>Utilizing engineer efforts</a:t>
            </a:r>
          </a:p>
          <a:p>
            <a:pPr>
              <a:lnSpc>
                <a:spcPct val="90000"/>
              </a:lnSpc>
            </a:pPr>
            <a:r>
              <a:rPr lang="en-US" altLang="en-US" sz="1400"/>
              <a:t>Coordinating with artillery fires</a:t>
            </a:r>
          </a:p>
          <a:p>
            <a:pPr>
              <a:lnSpc>
                <a:spcPct val="90000"/>
              </a:lnSpc>
            </a:pPr>
            <a:r>
              <a:rPr lang="en-US" altLang="en-US" sz="1400"/>
              <a:t>Infantry/Armor operations</a:t>
            </a:r>
          </a:p>
          <a:p>
            <a:pPr>
              <a:lnSpc>
                <a:spcPct val="90000"/>
              </a:lnSpc>
            </a:pPr>
            <a:r>
              <a:rPr lang="en-US" altLang="en-US" sz="1400"/>
              <a:t>Air</a:t>
            </a:r>
          </a:p>
          <a:p>
            <a:pPr>
              <a:lnSpc>
                <a:spcPct val="90000"/>
              </a:lnSpc>
            </a:pPr>
            <a:endParaRPr lang="en-US" altLang="en-US" sz="1400"/>
          </a:p>
          <a:p>
            <a:pPr>
              <a:lnSpc>
                <a:spcPct val="90000"/>
              </a:lnSpc>
            </a:pPr>
            <a:r>
              <a:rPr lang="en-US" altLang="en-US" sz="1400"/>
              <a:t>This battle was not a demonstration of the poor quality of the Sherman – next slide</a:t>
            </a:r>
          </a:p>
          <a:p>
            <a:pPr>
              <a:lnSpc>
                <a:spcPct val="90000"/>
              </a:lnSpc>
            </a:pPr>
            <a:endParaRPr lang="en-US" altLang="en-US" sz="1400"/>
          </a:p>
          <a:p>
            <a:pPr>
              <a:lnSpc>
                <a:spcPct val="90000"/>
              </a:lnSpc>
            </a:pPr>
            <a:endParaRPr lang="en-US" altLang="en-US" sz="1400"/>
          </a:p>
        </p:txBody>
      </p:sp>
    </p:spTree>
    <p:extLst>
      <p:ext uri="{BB962C8B-B14F-4D97-AF65-F5344CB8AC3E}">
        <p14:creationId xmlns:p14="http://schemas.microsoft.com/office/powerpoint/2010/main" val="1147964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ChangeArrowheads="1" noTextEdit="1"/>
          </p:cNvSpPr>
          <p:nvPr>
            <p:ph type="sldImg"/>
          </p:nvPr>
        </p:nvSpPr>
        <p:spPr>
          <a:xfrm>
            <a:off x="1150938" y="692150"/>
            <a:ext cx="4556125" cy="3416300"/>
          </a:xfrm>
          <a:ln/>
        </p:spPr>
      </p:sp>
      <p:sp>
        <p:nvSpPr>
          <p:cNvPr id="190467" name="Rectangle 3"/>
          <p:cNvSpPr>
            <a:spLocks noGrp="1" noChangeArrowheads="1"/>
          </p:cNvSpPr>
          <p:nvPr>
            <p:ph type="body" idx="1"/>
          </p:nvPr>
        </p:nvSpPr>
        <p:spPr/>
        <p:txBody>
          <a:bodyPr/>
          <a:lstStyle/>
          <a:p>
            <a:r>
              <a:rPr lang="en-US" altLang="en-US" b="1" u="sng"/>
              <a:t>Thread of Continuity – Leadership</a:t>
            </a:r>
          </a:p>
          <a:p>
            <a:r>
              <a:rPr lang="en-US" altLang="en-US"/>
              <a:t>End with MG Fredendall</a:t>
            </a:r>
          </a:p>
          <a:p>
            <a:r>
              <a:rPr lang="en-US" altLang="en-US"/>
              <a:t>Even if there is no leaders Recon, a more flexible plan and a trust in your subordinates could have fixed this problem.</a:t>
            </a:r>
          </a:p>
          <a:p>
            <a:endParaRPr lang="en-US" altLang="en-US"/>
          </a:p>
          <a:p>
            <a:r>
              <a:rPr lang="en-US" altLang="en-US"/>
              <a:t>Fredendall simply had no faith in anyone but himself </a:t>
            </a:r>
          </a:p>
          <a:p>
            <a:endParaRPr lang="en-US" altLang="en-US"/>
          </a:p>
          <a:p>
            <a:r>
              <a:rPr lang="en-US" altLang="en-US"/>
              <a:t>We are not here to condemn the man – he was simply the wrong man at the wrong time. But certainly we also don’t want to commit this same mistake.  </a:t>
            </a:r>
          </a:p>
          <a:p>
            <a:endParaRPr lang="en-US" altLang="en-US"/>
          </a:p>
          <a:p>
            <a:r>
              <a:rPr lang="en-US" altLang="en-US"/>
              <a:t>These are all timeless principles and insights.  We are in a very unique war right now, but we have just learned from a tank battle, lessons that are going to make our future officers think and can probably apply to any battle, at any time.</a:t>
            </a:r>
          </a:p>
          <a:p>
            <a:endParaRPr lang="en-US" altLang="en-US"/>
          </a:p>
          <a:p>
            <a:r>
              <a:rPr lang="en-US" altLang="en-US"/>
              <a:t>Yes I had to talk about 88’s and Halftracks, but put them in a context that is relevant today.</a:t>
            </a:r>
          </a:p>
        </p:txBody>
      </p:sp>
    </p:spTree>
    <p:extLst>
      <p:ext uri="{BB962C8B-B14F-4D97-AF65-F5344CB8AC3E}">
        <p14:creationId xmlns:p14="http://schemas.microsoft.com/office/powerpoint/2010/main" val="3390594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ChangeArrowheads="1" noTextEdit="1"/>
          </p:cNvSpPr>
          <p:nvPr>
            <p:ph type="sldImg"/>
          </p:nvPr>
        </p:nvSpPr>
        <p:spPr>
          <a:xfrm>
            <a:off x="1874838" y="392113"/>
            <a:ext cx="3051175" cy="2287587"/>
          </a:xfrm>
          <a:ln/>
        </p:spPr>
      </p:sp>
      <p:sp>
        <p:nvSpPr>
          <p:cNvPr id="164867" name="Rectangle 3"/>
          <p:cNvSpPr>
            <a:spLocks noGrp="1" noChangeArrowheads="1"/>
          </p:cNvSpPr>
          <p:nvPr>
            <p:ph type="body" idx="1"/>
          </p:nvPr>
        </p:nvSpPr>
        <p:spPr>
          <a:xfrm>
            <a:off x="222250" y="3017838"/>
            <a:ext cx="6457950" cy="5440362"/>
          </a:xfrm>
        </p:spPr>
        <p:txBody>
          <a:bodyPr/>
          <a:lstStyle/>
          <a:p>
            <a:pPr>
              <a:lnSpc>
                <a:spcPct val="90000"/>
              </a:lnSpc>
            </a:pPr>
            <a:r>
              <a:rPr lang="en-US" altLang="en-US" sz="1600"/>
              <a:t>By January – Axis forces won the race to secure Tunisia ports:</a:t>
            </a:r>
          </a:p>
          <a:p>
            <a:pPr>
              <a:lnSpc>
                <a:spcPct val="90000"/>
              </a:lnSpc>
            </a:pPr>
            <a:r>
              <a:rPr lang="en-US" altLang="en-US" sz="1600"/>
              <a:t>	- Terrible weather turned terrain into quagmire</a:t>
            </a:r>
          </a:p>
          <a:p>
            <a:pPr>
              <a:lnSpc>
                <a:spcPct val="90000"/>
              </a:lnSpc>
            </a:pPr>
            <a:r>
              <a:rPr lang="en-US" altLang="en-US" sz="1600"/>
              <a:t>	- Stiff Axis resistance</a:t>
            </a:r>
          </a:p>
          <a:p>
            <a:pPr>
              <a:lnSpc>
                <a:spcPct val="90000"/>
              </a:lnSpc>
            </a:pPr>
            <a:r>
              <a:rPr lang="en-US" altLang="en-US" sz="1600"/>
              <a:t>	- Overextended Allied Supply Lines</a:t>
            </a:r>
          </a:p>
          <a:p>
            <a:pPr>
              <a:lnSpc>
                <a:spcPct val="90000"/>
              </a:lnSpc>
            </a:pPr>
            <a:r>
              <a:rPr lang="en-US" altLang="en-US" sz="1600"/>
              <a:t>Thus, the Allies decide to go on the defensive to let the weather clear, and allow supplies/more forces to catch up.</a:t>
            </a:r>
          </a:p>
          <a:p>
            <a:pPr>
              <a:lnSpc>
                <a:spcPct val="90000"/>
              </a:lnSpc>
            </a:pPr>
            <a:endParaRPr lang="en-US" altLang="en-US" sz="1600"/>
          </a:p>
          <a:p>
            <a:pPr>
              <a:lnSpc>
                <a:spcPct val="90000"/>
              </a:lnSpc>
            </a:pPr>
            <a:r>
              <a:rPr lang="en-US" altLang="en-US" sz="1600"/>
              <a:t>II US Corps is pushed south to protect the right flank.</a:t>
            </a:r>
          </a:p>
          <a:p>
            <a:pPr>
              <a:lnSpc>
                <a:spcPct val="90000"/>
              </a:lnSpc>
            </a:pPr>
            <a:r>
              <a:rPr lang="en-US" altLang="en-US" sz="1600"/>
              <a:t>BUT:</a:t>
            </a:r>
          </a:p>
          <a:p>
            <a:pPr>
              <a:lnSpc>
                <a:spcPct val="90000"/>
              </a:lnSpc>
            </a:pPr>
            <a:r>
              <a:rPr lang="en-US" altLang="en-US" sz="1600"/>
              <a:t>Several German Counterattacks along the Allied Defensive line reveal the French XIX Corps is very weak.  Since Allied First Army (General Anderson) identified the center as the most likely area for the Germans to attack, 1/3 of the II Corps (1</a:t>
            </a:r>
            <a:r>
              <a:rPr lang="en-US" altLang="en-US" sz="1600" baseline="30000"/>
              <a:t>st</a:t>
            </a:r>
            <a:r>
              <a:rPr lang="en-US" altLang="en-US" sz="1600"/>
              <a:t> Armored Division) was sent to back up the French.  This spread the rest of II Corps dangerously thin.</a:t>
            </a:r>
          </a:p>
          <a:p>
            <a:pPr>
              <a:lnSpc>
                <a:spcPct val="90000"/>
              </a:lnSpc>
            </a:pPr>
            <a:r>
              <a:rPr lang="en-US" altLang="en-US" sz="1600"/>
              <a:t>About this time, PAA Shows up.  Rommel arrived well ahead of Montgomery and was preparing a defensive line (Mareth).  Seeing an opportunity to relieve pressure from his rear, he proposes an attack by forces from his army and the 5</a:t>
            </a:r>
            <a:r>
              <a:rPr lang="en-US" altLang="en-US" sz="1600" baseline="30000"/>
              <a:t>th</a:t>
            </a:r>
            <a:r>
              <a:rPr lang="en-US" altLang="en-US" sz="1600"/>
              <a:t> Panzer Army on the weak Allied right flank.  If successful, he would continue the attack into the Allied rear, and possibly reach the coast.</a:t>
            </a:r>
          </a:p>
        </p:txBody>
      </p:sp>
    </p:spTree>
    <p:extLst>
      <p:ext uri="{BB962C8B-B14F-4D97-AF65-F5344CB8AC3E}">
        <p14:creationId xmlns:p14="http://schemas.microsoft.com/office/powerpoint/2010/main" val="2633295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ChangeArrowheads="1" noTextEdit="1"/>
          </p:cNvSpPr>
          <p:nvPr>
            <p:ph type="sldImg"/>
          </p:nvPr>
        </p:nvSpPr>
        <p:spPr>
          <a:xfrm>
            <a:off x="1150938" y="692150"/>
            <a:ext cx="4556125" cy="3416300"/>
          </a:xfrm>
          <a:ln/>
        </p:spPr>
      </p:sp>
      <p:sp>
        <p:nvSpPr>
          <p:cNvPr id="1607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49955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ChangeArrowheads="1" noTextEdit="1"/>
          </p:cNvSpPr>
          <p:nvPr>
            <p:ph type="sldImg"/>
          </p:nvPr>
        </p:nvSpPr>
        <p:spPr>
          <a:xfrm>
            <a:off x="1150938" y="692150"/>
            <a:ext cx="4556125" cy="3416300"/>
          </a:xfrm>
          <a:ln/>
        </p:spPr>
      </p:sp>
      <p:sp>
        <p:nvSpPr>
          <p:cNvPr id="166915" name="Rectangle 3"/>
          <p:cNvSpPr>
            <a:spLocks noGrp="1" noChangeArrowheads="1"/>
          </p:cNvSpPr>
          <p:nvPr>
            <p:ph type="body" idx="1"/>
          </p:nvPr>
        </p:nvSpPr>
        <p:spPr/>
        <p:txBody>
          <a:bodyPr/>
          <a:lstStyle/>
          <a:p>
            <a:r>
              <a:rPr lang="en-US" altLang="en-US" u="sng"/>
              <a:t>PART B of Set the Stage</a:t>
            </a:r>
            <a:r>
              <a:rPr lang="en-US" altLang="en-US"/>
              <a:t> – Study of the Area</a:t>
            </a:r>
          </a:p>
          <a:p>
            <a:r>
              <a:rPr lang="en-US" altLang="en-US"/>
              <a:t>While the weather played little part in the events of the battle, it was significant in the events leading to the battle.  As mentioned earlier, the weather was critical in slowing the Allied advance and forced them over to the defensive.</a:t>
            </a:r>
          </a:p>
          <a:p>
            <a:r>
              <a:rPr lang="en-US" altLang="en-US"/>
              <a:t>This sent the II Corp to defend the Allied Right flank vicinity the two mountain ranges that split Tunisia in half – the Western and the more dominant Eastern Dorsal.  If you intend to travel either East or West, the only way to get through these ranges are through a series of passes.  It was thus, these passes that the Americans placed forces to defeat any Axis forces trying to exit on the Western side. </a:t>
            </a:r>
          </a:p>
          <a:p>
            <a:endParaRPr lang="en-US" altLang="en-US"/>
          </a:p>
          <a:p>
            <a:r>
              <a:rPr lang="en-US" altLang="en-US"/>
              <a:t>Lets take a look at the Faid Pass, where the Battle of Sidi-Bou-Zid took place.</a:t>
            </a:r>
          </a:p>
          <a:p>
            <a:endParaRPr lang="en-US" altLang="en-US" u="sng"/>
          </a:p>
        </p:txBody>
      </p:sp>
    </p:spTree>
    <p:extLst>
      <p:ext uri="{BB962C8B-B14F-4D97-AF65-F5344CB8AC3E}">
        <p14:creationId xmlns:p14="http://schemas.microsoft.com/office/powerpoint/2010/main" val="3129086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ChangeArrowheads="1" noTextEdit="1"/>
          </p:cNvSpPr>
          <p:nvPr>
            <p:ph type="sldImg"/>
          </p:nvPr>
        </p:nvSpPr>
        <p:spPr>
          <a:xfrm>
            <a:off x="1920875" y="268288"/>
            <a:ext cx="2947988" cy="2211387"/>
          </a:xfrm>
          <a:ln/>
        </p:spPr>
      </p:sp>
      <p:sp>
        <p:nvSpPr>
          <p:cNvPr id="168963" name="Rectangle 3"/>
          <p:cNvSpPr>
            <a:spLocks noGrp="1" noChangeArrowheads="1"/>
          </p:cNvSpPr>
          <p:nvPr>
            <p:ph type="body" idx="1"/>
          </p:nvPr>
        </p:nvSpPr>
        <p:spPr>
          <a:xfrm>
            <a:off x="312738" y="2787650"/>
            <a:ext cx="6311900" cy="4114800"/>
          </a:xfrm>
        </p:spPr>
        <p:txBody>
          <a:bodyPr/>
          <a:lstStyle/>
          <a:p>
            <a:pPr marL="228600" indent="-228600"/>
            <a:r>
              <a:rPr lang="en-US" altLang="en-US" sz="1400"/>
              <a:t>High Desert.  Point out the following:</a:t>
            </a:r>
          </a:p>
          <a:p>
            <a:pPr marL="228600" indent="-228600"/>
            <a:r>
              <a:rPr lang="en-US" altLang="en-US" sz="1400"/>
              <a:t>Eastern Dorsal and Faid Pass and Maizila pass to the south.  From the south you can enter the center plain along two routes, but both had very deep sand that would slow vehicles. </a:t>
            </a:r>
          </a:p>
          <a:p>
            <a:pPr marL="228600" indent="-228600"/>
            <a:r>
              <a:rPr lang="en-US" altLang="en-US" sz="1400"/>
              <a:t>Sidi-Bou-Zid: Dominant ground around town was Djebel Lassouda, Djebel Ksaira and Garet Hadid.   </a:t>
            </a:r>
          </a:p>
          <a:p>
            <a:pPr marL="228600" indent="-228600"/>
            <a:r>
              <a:rPr lang="en-US" altLang="en-US" sz="1400"/>
              <a:t>Deep Wadi’s vicinity the river beds. </a:t>
            </a:r>
          </a:p>
          <a:p>
            <a:pPr marL="228600" indent="-228600"/>
            <a:r>
              <a:rPr lang="en-US" altLang="en-US" sz="1400"/>
              <a:t>Show both pictures and Identify the high ground.</a:t>
            </a:r>
          </a:p>
          <a:p>
            <a:pPr marL="228600" indent="-228600"/>
            <a:r>
              <a:rPr lang="en-US" altLang="en-US" sz="1400" u="sng"/>
              <a:t>Sidi Bou Zid</a:t>
            </a:r>
            <a:r>
              <a:rPr lang="en-US" altLang="en-US" sz="1400"/>
              <a:t>: From the </a:t>
            </a:r>
            <a:r>
              <a:rPr lang="en-US" altLang="en-US" sz="1400" u="sng"/>
              <a:t>US Army in World War II</a:t>
            </a:r>
            <a:r>
              <a:rPr lang="en-US" altLang="en-US" sz="1400"/>
              <a:t>:  “There was considerable mirage.  The dips and folds of the plain were for the most part gradual, but several steep-sided deeper wadies creased it in general from north to south.  Monotonous brown-grey of the landscape was marked at various points by patches of darker cactus, and the geometric figures of cultivated fields and orchards, and by small clusters of low, block shaped white buildings.”</a:t>
            </a:r>
          </a:p>
          <a:p>
            <a:pPr marL="228600" indent="-228600"/>
            <a:endParaRPr lang="en-US" altLang="en-US" sz="1400"/>
          </a:p>
          <a:p>
            <a:pPr marL="228600" indent="-228600"/>
            <a:r>
              <a:rPr lang="en-US" altLang="en-US" sz="1400"/>
              <a:t>What is the decisive terrain here?</a:t>
            </a:r>
          </a:p>
          <a:p>
            <a:pPr marL="228600" indent="-228600"/>
            <a:endParaRPr lang="en-US" altLang="en-US" sz="1400"/>
          </a:p>
          <a:p>
            <a:pPr marL="228600" indent="-228600"/>
            <a:r>
              <a:rPr lang="en-US" altLang="en-US" sz="1400"/>
              <a:t>II Corp Commander Identified the two hills as the decisive terrain based on map reconnaissance only. Hills were not in supporting distance of one another.  He disregards the true decisive terrain – the pass that would have canalized the enemy.</a:t>
            </a:r>
          </a:p>
        </p:txBody>
      </p:sp>
    </p:spTree>
    <p:extLst>
      <p:ext uri="{BB962C8B-B14F-4D97-AF65-F5344CB8AC3E}">
        <p14:creationId xmlns:p14="http://schemas.microsoft.com/office/powerpoint/2010/main" val="220006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noTextEdit="1"/>
          </p:cNvSpPr>
          <p:nvPr>
            <p:ph type="sldImg"/>
          </p:nvPr>
        </p:nvSpPr>
        <p:spPr>
          <a:xfrm>
            <a:off x="1150938" y="692150"/>
            <a:ext cx="4556125" cy="3416300"/>
          </a:xfrm>
          <a:ln/>
        </p:spPr>
      </p:sp>
      <p:sp>
        <p:nvSpPr>
          <p:cNvPr id="171011" name="Rectangle 3"/>
          <p:cNvSpPr>
            <a:spLocks noGrp="1" noChangeArrowheads="1"/>
          </p:cNvSpPr>
          <p:nvPr>
            <p:ph type="body" idx="1"/>
          </p:nvPr>
        </p:nvSpPr>
        <p:spPr/>
        <p:txBody>
          <a:bodyPr/>
          <a:lstStyle/>
          <a:p>
            <a:pPr>
              <a:lnSpc>
                <a:spcPct val="80000"/>
              </a:lnSpc>
            </a:pPr>
            <a:r>
              <a:rPr lang="en-US" altLang="en-US" sz="1000"/>
              <a:t>At this time, a US Armored Division has 6 Battalions of Armor – two light battalions (M3 Stuarts – almost useless by this time) and 4 Medium battalions with M4 Sherman’s or M3 Lee’s.  The Division has Brigade Level Headquarters called Combat Commands and can be task organized with any number of battalions the mission requires. </a:t>
            </a:r>
          </a:p>
          <a:p>
            <a:pPr>
              <a:lnSpc>
                <a:spcPct val="80000"/>
              </a:lnSpc>
            </a:pPr>
            <a:endParaRPr lang="en-US" altLang="en-US" sz="1000"/>
          </a:p>
          <a:p>
            <a:pPr>
              <a:lnSpc>
                <a:spcPct val="80000"/>
              </a:lnSpc>
            </a:pPr>
            <a:r>
              <a:rPr lang="en-US" altLang="en-US" sz="1000"/>
              <a:t>At Sidi Bou Zid, CCA had the following:</a:t>
            </a:r>
          </a:p>
          <a:p>
            <a:pPr>
              <a:lnSpc>
                <a:spcPct val="80000"/>
              </a:lnSpc>
            </a:pPr>
            <a:r>
              <a:rPr lang="en-US" altLang="en-US" sz="1000"/>
              <a:t>An attached Light Infantry Regiment with two Battalions. (A third battalion would be formed around the Regimental HQ with ad hoc elements once the battle began)</a:t>
            </a:r>
          </a:p>
          <a:p>
            <a:pPr>
              <a:lnSpc>
                <a:spcPct val="80000"/>
              </a:lnSpc>
            </a:pPr>
            <a:r>
              <a:rPr lang="en-US" altLang="en-US" sz="1000"/>
              <a:t>A reserve with the majority of the heavy combat power under LTC Hightower – about 50 Shermans and 12 TDs.  However, one tank company and TD platoon had been detached to the 2/168</a:t>
            </a:r>
            <a:r>
              <a:rPr lang="en-US" altLang="en-US" sz="1000" baseline="30000"/>
              <a:t>th</a:t>
            </a:r>
            <a:r>
              <a:rPr lang="en-US" altLang="en-US" sz="1000"/>
              <a:t> vic Lassouda.</a:t>
            </a:r>
          </a:p>
          <a:p>
            <a:pPr>
              <a:lnSpc>
                <a:spcPct val="80000"/>
              </a:lnSpc>
            </a:pPr>
            <a:endParaRPr lang="en-US" altLang="en-US" sz="1000"/>
          </a:p>
          <a:p>
            <a:pPr>
              <a:lnSpc>
                <a:spcPct val="80000"/>
              </a:lnSpc>
            </a:pPr>
            <a:r>
              <a:rPr lang="en-US" altLang="en-US" sz="1000"/>
              <a:t>CCA had on Artillery SP BN (105) an one Towed Artillery BN (155).  Again, one battery of SP was detached to Lassouda.</a:t>
            </a:r>
          </a:p>
          <a:p>
            <a:pPr>
              <a:lnSpc>
                <a:spcPct val="80000"/>
              </a:lnSpc>
            </a:pPr>
            <a:endParaRPr lang="en-US" altLang="en-US" sz="1000"/>
          </a:p>
          <a:p>
            <a:pPr>
              <a:lnSpc>
                <a:spcPct val="80000"/>
              </a:lnSpc>
            </a:pPr>
            <a:r>
              <a:rPr lang="en-US" altLang="en-US" sz="1000"/>
              <a:t>About 40 miles from Sidi Bou Zid was the Division Reserve with a Mech Bn a Light Tank Bn and a TD Company</a:t>
            </a:r>
          </a:p>
          <a:p>
            <a:pPr>
              <a:lnSpc>
                <a:spcPct val="80000"/>
              </a:lnSpc>
            </a:pPr>
            <a:endParaRPr lang="en-US" altLang="en-US" sz="1000"/>
          </a:p>
          <a:p>
            <a:pPr>
              <a:lnSpc>
                <a:spcPct val="80000"/>
              </a:lnSpc>
            </a:pPr>
            <a:r>
              <a:rPr lang="en-US" altLang="en-US" sz="1000"/>
              <a:t>CC C was covering the pass 12-15 miles north of DJ Lassouda.  This element would enter the battle on 15 Feb, with a Medium Tank Battalion from CC B attached to them just prior to the battle.</a:t>
            </a:r>
          </a:p>
          <a:p>
            <a:pPr>
              <a:lnSpc>
                <a:spcPct val="80000"/>
              </a:lnSpc>
            </a:pPr>
            <a:endParaRPr lang="en-US" altLang="en-US" sz="1000"/>
          </a:p>
          <a:p>
            <a:pPr>
              <a:lnSpc>
                <a:spcPct val="80000"/>
              </a:lnSpc>
            </a:pPr>
            <a:r>
              <a:rPr lang="en-US" altLang="en-US" sz="1000"/>
              <a:t>The Germans had Two Divisions, each comprising of two Kampfgruppes (each a Brigade sized element)  The northern Division had about 110 tanks and the southern Division had 91. </a:t>
            </a:r>
          </a:p>
        </p:txBody>
      </p:sp>
    </p:spTree>
    <p:extLst>
      <p:ext uri="{BB962C8B-B14F-4D97-AF65-F5344CB8AC3E}">
        <p14:creationId xmlns:p14="http://schemas.microsoft.com/office/powerpoint/2010/main" val="1068830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ChangeArrowheads="1" noTextEdit="1"/>
          </p:cNvSpPr>
          <p:nvPr>
            <p:ph type="sldImg"/>
          </p:nvPr>
        </p:nvSpPr>
        <p:spPr>
          <a:xfrm>
            <a:off x="1150938" y="692150"/>
            <a:ext cx="4556125" cy="3416300"/>
          </a:xfrm>
          <a:ln/>
        </p:spPr>
      </p:sp>
      <p:sp>
        <p:nvSpPr>
          <p:cNvPr id="173059" name="Rectangle 3"/>
          <p:cNvSpPr>
            <a:spLocks noGrp="1" noChangeArrowheads="1"/>
          </p:cNvSpPr>
          <p:nvPr>
            <p:ph type="body" idx="1"/>
          </p:nvPr>
        </p:nvSpPr>
        <p:spPr/>
        <p:txBody>
          <a:bodyPr/>
          <a:lstStyle/>
          <a:p>
            <a:r>
              <a:rPr lang="en-US" altLang="en-US"/>
              <a:t>Sherman is not a bad weapon system at this time.  In British hands just prior to this battle, it is used quite effectively. </a:t>
            </a:r>
          </a:p>
          <a:p>
            <a:r>
              <a:rPr lang="en-US" altLang="en-US"/>
              <a:t>US M3 is only an interim vehicle until the M10 and M18 TDs arrive on the battlefield (similar looking to a tank, but with very light armor and an open turret).  It has a similar gun to the Sherman, light armor and very good speed.</a:t>
            </a:r>
          </a:p>
          <a:p>
            <a:endParaRPr lang="en-US" altLang="en-US"/>
          </a:p>
          <a:p>
            <a:r>
              <a:rPr lang="en-US" altLang="en-US"/>
              <a:t>The main German Tank on the field is a Mk III.  Far inferior to the M4</a:t>
            </a:r>
          </a:p>
          <a:p>
            <a:r>
              <a:rPr lang="en-US" altLang="en-US"/>
              <a:t>The second most numerous is the Mk IV, with a better 75mm gun to the Sherman, but lighter armor – thus they are almost equivalent of each other. </a:t>
            </a:r>
          </a:p>
          <a:p>
            <a:r>
              <a:rPr lang="en-US" altLang="en-US"/>
              <a:t>The least numerous is the first appearance of this vehicle on the battlefield – the Mk VI Tiger.  Next slide demonstrates why it is so feared by American Tankers in WWII.</a:t>
            </a:r>
          </a:p>
        </p:txBody>
      </p:sp>
    </p:spTree>
    <p:extLst>
      <p:ext uri="{BB962C8B-B14F-4D97-AF65-F5344CB8AC3E}">
        <p14:creationId xmlns:p14="http://schemas.microsoft.com/office/powerpoint/2010/main" val="1141746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ChangeArrowheads="1" noTextEdit="1"/>
          </p:cNvSpPr>
          <p:nvPr>
            <p:ph type="sldImg"/>
          </p:nvPr>
        </p:nvSpPr>
        <p:spPr>
          <a:xfrm>
            <a:off x="1150938" y="692150"/>
            <a:ext cx="4556125" cy="3416300"/>
          </a:xfrm>
          <a:ln/>
        </p:spPr>
      </p:sp>
      <p:sp>
        <p:nvSpPr>
          <p:cNvPr id="175107" name="Rectangle 3"/>
          <p:cNvSpPr>
            <a:spLocks noGrp="1" noChangeArrowheads="1"/>
          </p:cNvSpPr>
          <p:nvPr>
            <p:ph type="body" idx="1"/>
          </p:nvPr>
        </p:nvSpPr>
        <p:spPr/>
        <p:txBody>
          <a:bodyPr/>
          <a:lstStyle/>
          <a:p>
            <a:r>
              <a:rPr lang="en-US" altLang="en-US"/>
              <a:t>Commanders on the ground were hampered by covering the two main hills with forces directed by the Corps commander.  But they understood there was a gap between their forces.  They therefore sent the Tank Company on a screen line during the day, and at night, it withdrew to a hiding position, and was replaced with dismounted infantry patrols.  The ‘Changing of the Guard’ occurred twice a day – at Dusk, and at Dawn!  Lets take a look at the German Plan.  I wonder when they will attack. </a:t>
            </a:r>
          </a:p>
        </p:txBody>
      </p:sp>
    </p:spTree>
    <p:extLst>
      <p:ext uri="{BB962C8B-B14F-4D97-AF65-F5344CB8AC3E}">
        <p14:creationId xmlns:p14="http://schemas.microsoft.com/office/powerpoint/2010/main" val="1015945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noTextEdit="1"/>
          </p:cNvSpPr>
          <p:nvPr>
            <p:ph type="sldImg"/>
          </p:nvPr>
        </p:nvSpPr>
        <p:spPr>
          <a:xfrm>
            <a:off x="1150938" y="692150"/>
            <a:ext cx="4556125" cy="3416300"/>
          </a:xfrm>
          <a:ln/>
        </p:spPr>
      </p:sp>
      <p:sp>
        <p:nvSpPr>
          <p:cNvPr id="177155" name="Rectangle 3"/>
          <p:cNvSpPr>
            <a:spLocks noGrp="1" noChangeArrowheads="1"/>
          </p:cNvSpPr>
          <p:nvPr>
            <p:ph type="body" idx="1"/>
          </p:nvPr>
        </p:nvSpPr>
        <p:spPr/>
        <p:txBody>
          <a:bodyPr/>
          <a:lstStyle/>
          <a:p>
            <a:r>
              <a:rPr lang="en-US" altLang="en-US"/>
              <a:t>14 Feb German Attack </a:t>
            </a:r>
          </a:p>
          <a:p>
            <a:r>
              <a:rPr lang="en-US" altLang="en-US"/>
              <a:t>Dawn</a:t>
            </a:r>
          </a:p>
          <a:p>
            <a:r>
              <a:rPr lang="en-US" altLang="en-US"/>
              <a:t>81</a:t>
            </a:r>
            <a:r>
              <a:rPr lang="en-US" altLang="en-US" baseline="30000"/>
              <a:t>st</a:t>
            </a:r>
            <a:r>
              <a:rPr lang="en-US" altLang="en-US"/>
              <a:t> Recon fell apart.  Southern movement was not reported unit 0940</a:t>
            </a:r>
          </a:p>
          <a:p>
            <a:r>
              <a:rPr lang="en-US" altLang="en-US"/>
              <a:t>Germans had already moved through the pass as the tank screen was approaching their positions.  Unaware of this movement, G/3/1</a:t>
            </a:r>
            <a:r>
              <a:rPr lang="en-US" altLang="en-US" baseline="30000"/>
              <a:t>st</a:t>
            </a:r>
            <a:r>
              <a:rPr lang="en-US" altLang="en-US"/>
              <a:t> AR is quickly overwhelmed. One of the first tanks destroyed was the Cdrs tank that had the only radio that could communicate with HQ.</a:t>
            </a:r>
          </a:p>
          <a:p>
            <a:r>
              <a:rPr lang="en-US" altLang="en-US"/>
              <a:t>CCA gets reports of movement through pass.  LTC Hightower is ordered to “</a:t>
            </a:r>
            <a:r>
              <a:rPr lang="en-US" altLang="en-US" u="sng"/>
              <a:t>Clear up the Situation</a:t>
            </a:r>
            <a:r>
              <a:rPr lang="en-US" altLang="en-US"/>
              <a:t>”  He sets up blocking psns with one tank plt north, one south and the TD Plt in btwn.</a:t>
            </a:r>
          </a:p>
          <a:p>
            <a:r>
              <a:rPr lang="en-US" altLang="en-US"/>
              <a:t>0900 – KG Gerhardt rounded Lassouda and destroyed the SP Arty Btry.</a:t>
            </a:r>
          </a:p>
          <a:p>
            <a:r>
              <a:rPr lang="en-US" altLang="en-US"/>
              <a:t>1000-1100 – the Towed Arty was beginning to move to alternate psn, but is destroyed by Aircraft and direct fire.</a:t>
            </a:r>
          </a:p>
          <a:p>
            <a:r>
              <a:rPr lang="en-US" altLang="en-US"/>
              <a:t>Tank and SP bns move back to prevent being cut off by the Germans.</a:t>
            </a:r>
          </a:p>
          <a:p>
            <a:r>
              <a:rPr lang="en-US" altLang="en-US"/>
              <a:t>Division reserve shows up and establishes defensive psn at Kerns Crossing (Bn Cdr’s name)</a:t>
            </a:r>
          </a:p>
          <a:p>
            <a:r>
              <a:rPr lang="en-US" altLang="en-US"/>
              <a:t>Noon – KG Stenkhoff begins to arrive and is met by LTC Hightower and two other tanks.  His tank destroyed but he survives.</a:t>
            </a:r>
          </a:p>
          <a:p>
            <a:r>
              <a:rPr lang="en-US" altLang="en-US"/>
              <a:t>Dusk – Tank and SP bn finally exit – 7 tanks remaining.</a:t>
            </a:r>
          </a:p>
          <a:p>
            <a:endParaRPr lang="en-US" altLang="en-US"/>
          </a:p>
          <a:p>
            <a:endParaRPr lang="en-US" altLang="en-US"/>
          </a:p>
        </p:txBody>
      </p:sp>
    </p:spTree>
    <p:extLst>
      <p:ext uri="{BB962C8B-B14F-4D97-AF65-F5344CB8AC3E}">
        <p14:creationId xmlns:p14="http://schemas.microsoft.com/office/powerpoint/2010/main" val="1147263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9EA48010-3767-4D9D-AE61-AF165BC16F04}" type="slidenum">
              <a:rPr lang="en-US" altLang="en-US"/>
              <a:pPr/>
              <a:t>‹#›</a:t>
            </a:fld>
            <a:endParaRPr lang="en-US" altLang="en-US"/>
          </a:p>
        </p:txBody>
      </p:sp>
    </p:spTree>
    <p:extLst>
      <p:ext uri="{BB962C8B-B14F-4D97-AF65-F5344CB8AC3E}">
        <p14:creationId xmlns:p14="http://schemas.microsoft.com/office/powerpoint/2010/main" val="198732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5456ED7C-D30F-45E3-BC4C-0BF207978D7F}" type="slidenum">
              <a:rPr lang="en-US" altLang="en-US"/>
              <a:pPr/>
              <a:t>‹#›</a:t>
            </a:fld>
            <a:endParaRPr lang="en-US" altLang="en-US"/>
          </a:p>
        </p:txBody>
      </p:sp>
    </p:spTree>
    <p:extLst>
      <p:ext uri="{BB962C8B-B14F-4D97-AF65-F5344CB8AC3E}">
        <p14:creationId xmlns:p14="http://schemas.microsoft.com/office/powerpoint/2010/main" val="2512316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44B909CF-0E2A-4E23-B0E2-57C05DEF413B}" type="slidenum">
              <a:rPr lang="en-US" altLang="en-US"/>
              <a:pPr/>
              <a:t>‹#›</a:t>
            </a:fld>
            <a:endParaRPr lang="en-US" altLang="en-US"/>
          </a:p>
        </p:txBody>
      </p:sp>
    </p:spTree>
    <p:extLst>
      <p:ext uri="{BB962C8B-B14F-4D97-AF65-F5344CB8AC3E}">
        <p14:creationId xmlns:p14="http://schemas.microsoft.com/office/powerpoint/2010/main" val="222320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2822D328-72A6-49FC-BEF0-8CD216D8B4D1}" type="slidenum">
              <a:rPr lang="en-US" altLang="en-US"/>
              <a:pPr/>
              <a:t>‹#›</a:t>
            </a:fld>
            <a:endParaRPr lang="en-US" altLang="en-US"/>
          </a:p>
        </p:txBody>
      </p:sp>
    </p:spTree>
    <p:extLst>
      <p:ext uri="{BB962C8B-B14F-4D97-AF65-F5344CB8AC3E}">
        <p14:creationId xmlns:p14="http://schemas.microsoft.com/office/powerpoint/2010/main" val="157036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1DBCDA40-6C1D-4170-9B27-344814032780}" type="slidenum">
              <a:rPr lang="en-US" altLang="en-US"/>
              <a:pPr/>
              <a:t>‹#›</a:t>
            </a:fld>
            <a:endParaRPr lang="en-US" altLang="en-US"/>
          </a:p>
        </p:txBody>
      </p:sp>
    </p:spTree>
    <p:extLst>
      <p:ext uri="{BB962C8B-B14F-4D97-AF65-F5344CB8AC3E}">
        <p14:creationId xmlns:p14="http://schemas.microsoft.com/office/powerpoint/2010/main" val="3911498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0A786156-E08A-4EC8-B3FD-A51E201BDB88}" type="slidenum">
              <a:rPr lang="en-US" altLang="en-US"/>
              <a:pPr/>
              <a:t>‹#›</a:t>
            </a:fld>
            <a:endParaRPr lang="en-US" altLang="en-US"/>
          </a:p>
        </p:txBody>
      </p:sp>
    </p:spTree>
    <p:extLst>
      <p:ext uri="{BB962C8B-B14F-4D97-AF65-F5344CB8AC3E}">
        <p14:creationId xmlns:p14="http://schemas.microsoft.com/office/powerpoint/2010/main" val="314860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Slide Number Placeholder 7"/>
          <p:cNvSpPr>
            <a:spLocks noGrp="1"/>
          </p:cNvSpPr>
          <p:nvPr>
            <p:ph type="sldNum" sz="quarter" idx="11"/>
          </p:nvPr>
        </p:nvSpPr>
        <p:spPr/>
        <p:txBody>
          <a:bodyPr/>
          <a:lstStyle>
            <a:lvl1pPr>
              <a:defRPr/>
            </a:lvl1pPr>
          </a:lstStyle>
          <a:p>
            <a:fld id="{D0B0CAAB-31A1-4CA7-AFDA-526972A794C1}" type="slidenum">
              <a:rPr lang="en-US" altLang="en-US"/>
              <a:pPr/>
              <a:t>‹#›</a:t>
            </a:fld>
            <a:endParaRPr lang="en-US" altLang="en-US"/>
          </a:p>
        </p:txBody>
      </p:sp>
    </p:spTree>
    <p:extLst>
      <p:ext uri="{BB962C8B-B14F-4D97-AF65-F5344CB8AC3E}">
        <p14:creationId xmlns:p14="http://schemas.microsoft.com/office/powerpoint/2010/main" val="80980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Slide Number Placeholder 3"/>
          <p:cNvSpPr>
            <a:spLocks noGrp="1"/>
          </p:cNvSpPr>
          <p:nvPr>
            <p:ph type="sldNum" sz="quarter" idx="11"/>
          </p:nvPr>
        </p:nvSpPr>
        <p:spPr/>
        <p:txBody>
          <a:bodyPr/>
          <a:lstStyle>
            <a:lvl1pPr>
              <a:defRPr/>
            </a:lvl1pPr>
          </a:lstStyle>
          <a:p>
            <a:fld id="{CFCBAEE4-FF04-4830-B78A-540182F5F477}" type="slidenum">
              <a:rPr lang="en-US" altLang="en-US"/>
              <a:pPr/>
              <a:t>‹#›</a:t>
            </a:fld>
            <a:endParaRPr lang="en-US" altLang="en-US"/>
          </a:p>
        </p:txBody>
      </p:sp>
    </p:spTree>
    <p:extLst>
      <p:ext uri="{BB962C8B-B14F-4D97-AF65-F5344CB8AC3E}">
        <p14:creationId xmlns:p14="http://schemas.microsoft.com/office/powerpoint/2010/main" val="2700513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Slide Number Placeholder 2"/>
          <p:cNvSpPr>
            <a:spLocks noGrp="1"/>
          </p:cNvSpPr>
          <p:nvPr>
            <p:ph type="sldNum" sz="quarter" idx="11"/>
          </p:nvPr>
        </p:nvSpPr>
        <p:spPr/>
        <p:txBody>
          <a:bodyPr/>
          <a:lstStyle>
            <a:lvl1pPr>
              <a:defRPr/>
            </a:lvl1pPr>
          </a:lstStyle>
          <a:p>
            <a:fld id="{C3E97533-3B86-43DC-AC57-350D52044B81}" type="slidenum">
              <a:rPr lang="en-US" altLang="en-US"/>
              <a:pPr/>
              <a:t>‹#›</a:t>
            </a:fld>
            <a:endParaRPr lang="en-US" altLang="en-US"/>
          </a:p>
        </p:txBody>
      </p:sp>
    </p:spTree>
    <p:extLst>
      <p:ext uri="{BB962C8B-B14F-4D97-AF65-F5344CB8AC3E}">
        <p14:creationId xmlns:p14="http://schemas.microsoft.com/office/powerpoint/2010/main" val="2090784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8D18F173-9D4A-41A8-AB2E-7761AE782754}" type="slidenum">
              <a:rPr lang="en-US" altLang="en-US"/>
              <a:pPr/>
              <a:t>‹#›</a:t>
            </a:fld>
            <a:endParaRPr lang="en-US" altLang="en-US"/>
          </a:p>
        </p:txBody>
      </p:sp>
    </p:spTree>
    <p:extLst>
      <p:ext uri="{BB962C8B-B14F-4D97-AF65-F5344CB8AC3E}">
        <p14:creationId xmlns:p14="http://schemas.microsoft.com/office/powerpoint/2010/main" val="1817073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931695E5-837A-446A-BB57-C9577349BFBE}" type="slidenum">
              <a:rPr lang="en-US" altLang="en-US"/>
              <a:pPr/>
              <a:t>‹#›</a:t>
            </a:fld>
            <a:endParaRPr lang="en-US" altLang="en-US"/>
          </a:p>
        </p:txBody>
      </p:sp>
    </p:spTree>
    <p:extLst>
      <p:ext uri="{BB962C8B-B14F-4D97-AF65-F5344CB8AC3E}">
        <p14:creationId xmlns:p14="http://schemas.microsoft.com/office/powerpoint/2010/main" val="4212415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113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11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911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9429903-F0DE-4A9E-BCDE-7DA38D0684B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audio" Target="../media/audio5.wav"/><Relationship Id="rId4" Type="http://schemas.openxmlformats.org/officeDocument/2006/relationships/audio" Target="../media/audio4.wav"/></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5.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7E6E1A74-8B05-406C-BE85-AA5BE57EC320}" type="slidenum">
              <a:rPr lang="en-US" altLang="en-US"/>
              <a:pPr/>
              <a:t>1</a:t>
            </a:fld>
            <a:endParaRPr lang="en-US" altLang="en-US"/>
          </a:p>
        </p:txBody>
      </p:sp>
      <p:sp>
        <p:nvSpPr>
          <p:cNvPr id="65538" name="Rectangle 2"/>
          <p:cNvSpPr>
            <a:spLocks noGrp="1" noChangeArrowheads="1"/>
          </p:cNvSpPr>
          <p:nvPr>
            <p:ph type="title"/>
          </p:nvPr>
        </p:nvSpPr>
        <p:spPr>
          <a:xfrm>
            <a:off x="4648200" y="685800"/>
            <a:ext cx="4038600" cy="457200"/>
          </a:xfrm>
        </p:spPr>
        <p:txBody>
          <a:bodyPr/>
          <a:lstStyle/>
          <a:p>
            <a:r>
              <a:rPr lang="en-US" altLang="en-US" sz="2800" b="1" i="1"/>
              <a:t>Basic Battle Analysis</a:t>
            </a:r>
          </a:p>
        </p:txBody>
      </p:sp>
      <p:sp>
        <p:nvSpPr>
          <p:cNvPr id="65539" name="Rectangle 3"/>
          <p:cNvSpPr>
            <a:spLocks noGrp="1" noChangeArrowheads="1"/>
          </p:cNvSpPr>
          <p:nvPr>
            <p:ph type="body" idx="1"/>
          </p:nvPr>
        </p:nvSpPr>
        <p:spPr>
          <a:xfrm>
            <a:off x="457200" y="2354263"/>
            <a:ext cx="8229600" cy="2346325"/>
          </a:xfrm>
        </p:spPr>
        <p:txBody>
          <a:bodyPr/>
          <a:lstStyle/>
          <a:p>
            <a:pPr algn="ctr">
              <a:lnSpc>
                <a:spcPct val="130000"/>
              </a:lnSpc>
              <a:buFontTx/>
              <a:buNone/>
            </a:pPr>
            <a:r>
              <a:rPr lang="en-US" altLang="en-US" b="1" i="1">
                <a:latin typeface="Book Antiqua" panose="02040602050305030304" pitchFamily="18" charset="0"/>
              </a:rPr>
              <a:t>Battle Analysis Methodology </a:t>
            </a:r>
          </a:p>
          <a:p>
            <a:pPr algn="ctr">
              <a:lnSpc>
                <a:spcPct val="130000"/>
              </a:lnSpc>
              <a:buFontTx/>
              <a:buNone/>
            </a:pPr>
            <a:r>
              <a:rPr lang="en-US" altLang="en-US" b="1" i="1">
                <a:latin typeface="Book Antiqua" panose="02040602050305030304" pitchFamily="18" charset="0"/>
              </a:rPr>
              <a:t>With</a:t>
            </a:r>
          </a:p>
          <a:p>
            <a:pPr algn="ctr">
              <a:lnSpc>
                <a:spcPct val="130000"/>
              </a:lnSpc>
              <a:buFontTx/>
              <a:buNone/>
            </a:pPr>
            <a:r>
              <a:rPr lang="en-US" altLang="en-US" b="1" i="1">
                <a:latin typeface="Book Antiqua" panose="02040602050305030304" pitchFamily="18" charset="0"/>
              </a:rPr>
              <a:t>Kasserine Pass Battle Analysis</a:t>
            </a:r>
            <a:endParaRPr lang="en-US" altLang="en-US" sz="1800">
              <a:latin typeface="Book Antiqua" panose="0204060205030503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C3B5734C-282E-42F5-BEAA-C5DDCD51C82C}" type="slidenum">
              <a:rPr lang="en-US" altLang="en-US"/>
              <a:pPr/>
              <a:t>10</a:t>
            </a:fld>
            <a:endParaRPr lang="en-US" altLang="en-US"/>
          </a:p>
        </p:txBody>
      </p:sp>
      <p:sp>
        <p:nvSpPr>
          <p:cNvPr id="72706" name="Rectangle 2"/>
          <p:cNvSpPr>
            <a:spLocks noGrp="1" noChangeArrowheads="1"/>
          </p:cNvSpPr>
          <p:nvPr>
            <p:ph type="title"/>
          </p:nvPr>
        </p:nvSpPr>
        <p:spPr>
          <a:xfrm>
            <a:off x="4648200" y="609600"/>
            <a:ext cx="3962400" cy="609600"/>
          </a:xfrm>
        </p:spPr>
        <p:txBody>
          <a:bodyPr/>
          <a:lstStyle/>
          <a:p>
            <a:r>
              <a:rPr lang="en-US" altLang="en-US" sz="2800" b="1" i="1"/>
              <a:t>Basic Battle Analysis</a:t>
            </a:r>
          </a:p>
        </p:txBody>
      </p:sp>
      <p:sp>
        <p:nvSpPr>
          <p:cNvPr id="72707" name="Rectangle 3"/>
          <p:cNvSpPr>
            <a:spLocks noGrp="1" noChangeArrowheads="1"/>
          </p:cNvSpPr>
          <p:nvPr>
            <p:ph type="body" idx="1"/>
          </p:nvPr>
        </p:nvSpPr>
        <p:spPr>
          <a:xfrm>
            <a:off x="457200" y="936625"/>
            <a:ext cx="8229600" cy="1858963"/>
          </a:xfrm>
        </p:spPr>
        <p:txBody>
          <a:bodyPr/>
          <a:lstStyle/>
          <a:p>
            <a:pPr algn="ctr">
              <a:lnSpc>
                <a:spcPct val="90000"/>
              </a:lnSpc>
              <a:buFontTx/>
              <a:buNone/>
            </a:pPr>
            <a:endParaRPr lang="en-US" altLang="en-US" sz="2800">
              <a:latin typeface="Book Antiqua" panose="02040602050305030304" pitchFamily="18" charset="0"/>
            </a:endParaRPr>
          </a:p>
          <a:p>
            <a:pPr algn="ctr">
              <a:lnSpc>
                <a:spcPct val="90000"/>
              </a:lnSpc>
              <a:buFontTx/>
              <a:buNone/>
            </a:pPr>
            <a:r>
              <a:rPr lang="en-US" altLang="en-US" sz="4000" b="1">
                <a:latin typeface="Book Antiqua" panose="02040602050305030304" pitchFamily="18" charset="0"/>
              </a:rPr>
              <a:t>Step 2 – Review the Setting</a:t>
            </a:r>
          </a:p>
          <a:p>
            <a:pPr algn="ctr">
              <a:lnSpc>
                <a:spcPct val="90000"/>
              </a:lnSpc>
              <a:buFontTx/>
              <a:buNone/>
            </a:pPr>
            <a:r>
              <a:rPr lang="en-US" altLang="en-US" sz="4000" b="1">
                <a:latin typeface="Book Antiqua" panose="02040602050305030304" pitchFamily="18" charset="0"/>
              </a:rPr>
              <a:t>(Set the Stage)</a:t>
            </a:r>
            <a:endParaRPr lang="en-US" altLang="en-US" sz="2800">
              <a:latin typeface="Book Antiqua" panose="02040602050305030304" pitchFamily="18" charset="0"/>
            </a:endParaRPr>
          </a:p>
        </p:txBody>
      </p:sp>
      <p:sp>
        <p:nvSpPr>
          <p:cNvPr id="114690" name="Rectangle 2"/>
          <p:cNvSpPr>
            <a:spLocks noChangeArrowheads="1"/>
          </p:cNvSpPr>
          <p:nvPr/>
        </p:nvSpPr>
        <p:spPr bwMode="auto">
          <a:xfrm>
            <a:off x="857250" y="2946400"/>
            <a:ext cx="7548563" cy="234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spcBef>
                <a:spcPct val="20000"/>
              </a:spcBef>
              <a:buChar char="•"/>
              <a:defRPr sz="3200">
                <a:solidFill>
                  <a:schemeClr val="tx1"/>
                </a:solidFill>
                <a:latin typeface="Arial" panose="020B0604020202020204" pitchFamily="34" charset="0"/>
              </a:defRPr>
            </a:lvl1pPr>
            <a:lvl2pPr marL="990600" indent="-533400">
              <a:spcBef>
                <a:spcPct val="20000"/>
              </a:spcBef>
              <a:buChar char="–"/>
              <a:defRPr sz="2800">
                <a:solidFill>
                  <a:schemeClr val="tx1"/>
                </a:solidFill>
                <a:latin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defRPr>
            </a:lvl3pPr>
            <a:lvl4pPr marL="1752600" indent="-381000">
              <a:spcBef>
                <a:spcPct val="20000"/>
              </a:spcBef>
              <a:buChar char="–"/>
              <a:defRPr sz="2000">
                <a:solidFill>
                  <a:schemeClr val="tx1"/>
                </a:solidFill>
                <a:latin typeface="Arial" panose="020B0604020202020204" pitchFamily="34" charset="0"/>
              </a:defRPr>
            </a:lvl4pPr>
            <a:lvl5pPr marL="2209800" indent="-381000">
              <a:spcBef>
                <a:spcPct val="20000"/>
              </a:spcBef>
              <a:buChar char="»"/>
              <a:defRPr sz="2000">
                <a:solidFill>
                  <a:schemeClr val="tx1"/>
                </a:solidFill>
                <a:latin typeface="Arial" panose="020B0604020202020204" pitchFamily="34" charset="0"/>
              </a:defRPr>
            </a:lvl5pPr>
            <a:lvl6pPr marL="2667000" indent="-381000" fontAlgn="base">
              <a:spcBef>
                <a:spcPct val="20000"/>
              </a:spcBef>
              <a:spcAft>
                <a:spcPct val="0"/>
              </a:spcAft>
              <a:buChar char="»"/>
              <a:defRPr sz="2000">
                <a:solidFill>
                  <a:schemeClr val="tx1"/>
                </a:solidFill>
                <a:latin typeface="Arial" panose="020B0604020202020204" pitchFamily="34" charset="0"/>
              </a:defRPr>
            </a:lvl6pPr>
            <a:lvl7pPr marL="3124200" indent="-381000" fontAlgn="base">
              <a:spcBef>
                <a:spcPct val="20000"/>
              </a:spcBef>
              <a:spcAft>
                <a:spcPct val="0"/>
              </a:spcAft>
              <a:buChar char="»"/>
              <a:defRPr sz="2000">
                <a:solidFill>
                  <a:schemeClr val="tx1"/>
                </a:solidFill>
                <a:latin typeface="Arial" panose="020B0604020202020204" pitchFamily="34" charset="0"/>
              </a:defRPr>
            </a:lvl7pPr>
            <a:lvl8pPr marL="3581400" indent="-381000" fontAlgn="base">
              <a:spcBef>
                <a:spcPct val="20000"/>
              </a:spcBef>
              <a:spcAft>
                <a:spcPct val="0"/>
              </a:spcAft>
              <a:buChar char="»"/>
              <a:defRPr sz="2000">
                <a:solidFill>
                  <a:schemeClr val="tx1"/>
                </a:solidFill>
                <a:latin typeface="Arial" panose="020B0604020202020204" pitchFamily="34" charset="0"/>
              </a:defRPr>
            </a:lvl8pPr>
            <a:lvl9pPr marL="4038600" indent="-381000" fontAlgn="base">
              <a:spcBef>
                <a:spcPct val="20000"/>
              </a:spcBef>
              <a:spcAft>
                <a:spcPct val="0"/>
              </a:spcAft>
              <a:buChar char="»"/>
              <a:defRPr sz="2000">
                <a:solidFill>
                  <a:schemeClr val="tx1"/>
                </a:solidFill>
                <a:latin typeface="Arial" panose="020B0604020202020204" pitchFamily="34" charset="0"/>
              </a:defRPr>
            </a:lvl9pPr>
          </a:lstStyle>
          <a:p>
            <a:pPr>
              <a:buFontTx/>
              <a:buAutoNum type="alphaUcPeriod"/>
            </a:pPr>
            <a:r>
              <a:rPr lang="en-US" altLang="en-US">
                <a:latin typeface="Book Antiqua" panose="02040602050305030304" pitchFamily="18" charset="0"/>
              </a:rPr>
              <a:t>Strategic/Operational Overview</a:t>
            </a:r>
          </a:p>
          <a:p>
            <a:pPr>
              <a:buFontTx/>
              <a:buAutoNum type="alphaUcPeriod"/>
            </a:pPr>
            <a:r>
              <a:rPr lang="en-US" altLang="en-US">
                <a:latin typeface="Book Antiqua" panose="02040602050305030304" pitchFamily="18" charset="0"/>
              </a:rPr>
              <a:t>Study Area of Operations</a:t>
            </a:r>
          </a:p>
          <a:p>
            <a:pPr>
              <a:buFontTx/>
              <a:buAutoNum type="alphaUcPeriod"/>
            </a:pPr>
            <a:r>
              <a:rPr lang="en-US" altLang="en-US">
                <a:latin typeface="Book Antiqua" panose="02040602050305030304" pitchFamily="18" charset="0"/>
              </a:rPr>
              <a:t>Compare Antagonists</a:t>
            </a:r>
          </a:p>
          <a:p>
            <a:pPr>
              <a:buFontTx/>
              <a:buAutoNum type="alphaUcPeriod"/>
            </a:pPr>
            <a:r>
              <a:rPr lang="en-US" altLang="en-US">
                <a:latin typeface="Book Antiqua" panose="02040602050305030304" pitchFamily="18" charset="0"/>
              </a:rPr>
              <a:t>State Missions &amp; Initial Disposition of Opposing Forces.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D0622BEF-26F5-4BF2-A4BE-4F298D51621F}" type="slidenum">
              <a:rPr lang="en-US" altLang="en-US"/>
              <a:pPr/>
              <a:t>11</a:t>
            </a:fld>
            <a:endParaRPr lang="en-US" altLang="en-US"/>
          </a:p>
        </p:txBody>
      </p:sp>
      <p:sp>
        <p:nvSpPr>
          <p:cNvPr id="88071" name="Rectangle 7"/>
          <p:cNvSpPr>
            <a:spLocks noGrp="1" noChangeArrowheads="1"/>
          </p:cNvSpPr>
          <p:nvPr>
            <p:ph type="title"/>
          </p:nvPr>
        </p:nvSpPr>
        <p:spPr>
          <a:xfrm>
            <a:off x="4876800" y="609600"/>
            <a:ext cx="3810000" cy="5334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US" altLang="en-US" sz="2800" b="1" i="1"/>
              <a:t>Basic Battle Analysis</a:t>
            </a:r>
          </a:p>
        </p:txBody>
      </p:sp>
      <p:sp>
        <p:nvSpPr>
          <p:cNvPr id="88072" name="Text Box 8"/>
          <p:cNvSpPr txBox="1">
            <a:spLocks noChangeArrowheads="1"/>
          </p:cNvSpPr>
          <p:nvPr/>
        </p:nvSpPr>
        <p:spPr bwMode="auto">
          <a:xfrm>
            <a:off x="685800" y="1752600"/>
            <a:ext cx="77724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60000"/>
              </a:lnSpc>
              <a:spcBef>
                <a:spcPct val="50000"/>
              </a:spcBef>
            </a:pPr>
            <a:r>
              <a:rPr lang="en-US" altLang="en-US" sz="3200" b="1">
                <a:latin typeface="Book Antiqua" panose="02040602050305030304" pitchFamily="18" charset="0"/>
              </a:rPr>
              <a:t>Step 2--Set the Stage</a:t>
            </a:r>
          </a:p>
          <a:p>
            <a:pPr algn="ctr" eaLnBrk="0" hangingPunct="0">
              <a:lnSpc>
                <a:spcPct val="60000"/>
              </a:lnSpc>
              <a:spcBef>
                <a:spcPct val="50000"/>
              </a:spcBef>
            </a:pPr>
            <a:r>
              <a:rPr lang="en-US" altLang="en-US" sz="3200" b="1">
                <a:latin typeface="Book Antiqua" panose="02040602050305030304" pitchFamily="18" charset="0"/>
              </a:rPr>
              <a:t>Part A: Strategic/Operational Overview </a:t>
            </a:r>
            <a:endParaRPr lang="en-US" altLang="en-US" sz="2200" b="1" i="1">
              <a:latin typeface="Book Antiqua" panose="02040602050305030304" pitchFamily="18" charset="0"/>
            </a:endParaRPr>
          </a:p>
        </p:txBody>
      </p:sp>
      <p:sp>
        <p:nvSpPr>
          <p:cNvPr id="88073" name="Rectangle 9"/>
          <p:cNvSpPr>
            <a:spLocks noGrp="1" noChangeArrowheads="1"/>
          </p:cNvSpPr>
          <p:nvPr>
            <p:ph type="body" idx="1"/>
          </p:nvPr>
        </p:nvSpPr>
        <p:spPr>
          <a:xfrm>
            <a:off x="457200" y="3360738"/>
            <a:ext cx="8229600" cy="2262187"/>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Identify the War</a:t>
            </a:r>
          </a:p>
          <a:p>
            <a:r>
              <a:rPr lang="en-US" altLang="en-US"/>
              <a:t>Objective of principle Antagonists</a:t>
            </a:r>
          </a:p>
          <a:p>
            <a:r>
              <a:rPr lang="en-US" altLang="en-US"/>
              <a:t>Campaign Overview</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1"/>
          </p:nvPr>
        </p:nvSpPr>
        <p:spPr/>
        <p:txBody>
          <a:bodyPr/>
          <a:lstStyle/>
          <a:p>
            <a:fld id="{F3D9E4E4-CB6F-4A17-8E51-65843898EE27}" type="slidenum">
              <a:rPr lang="en-US" altLang="en-US"/>
              <a:pPr/>
              <a:t>12</a:t>
            </a:fld>
            <a:endParaRPr lang="en-US" altLang="en-US"/>
          </a:p>
        </p:txBody>
      </p:sp>
      <p:sp>
        <p:nvSpPr>
          <p:cNvPr id="95236" name="Rectangle 4"/>
          <p:cNvSpPr>
            <a:spLocks noChangeArrowheads="1"/>
          </p:cNvSpPr>
          <p:nvPr/>
        </p:nvSpPr>
        <p:spPr bwMode="auto">
          <a:xfrm>
            <a:off x="4876800" y="609600"/>
            <a:ext cx="381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2800" b="1" i="1">
                <a:solidFill>
                  <a:srgbClr val="0000FF"/>
                </a:solidFill>
              </a:rPr>
              <a:t>Kasserine Pass</a:t>
            </a:r>
          </a:p>
        </p:txBody>
      </p:sp>
      <p:sp>
        <p:nvSpPr>
          <p:cNvPr id="95237" name="Text Box 5"/>
          <p:cNvSpPr txBox="1">
            <a:spLocks noChangeArrowheads="1"/>
          </p:cNvSpPr>
          <p:nvPr/>
        </p:nvSpPr>
        <p:spPr bwMode="auto">
          <a:xfrm>
            <a:off x="685800" y="1289050"/>
            <a:ext cx="77724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60000"/>
              </a:lnSpc>
              <a:spcBef>
                <a:spcPct val="50000"/>
              </a:spcBef>
            </a:pPr>
            <a:r>
              <a:rPr lang="en-US" altLang="en-US" sz="3200" b="1">
                <a:solidFill>
                  <a:srgbClr val="0000FF"/>
                </a:solidFill>
                <a:latin typeface="Book Antiqua" panose="02040602050305030304" pitchFamily="18" charset="0"/>
              </a:rPr>
              <a:t>Step 2--Set the Stage</a:t>
            </a:r>
          </a:p>
          <a:p>
            <a:pPr algn="ctr" eaLnBrk="0" hangingPunct="0">
              <a:lnSpc>
                <a:spcPct val="60000"/>
              </a:lnSpc>
              <a:spcBef>
                <a:spcPct val="50000"/>
              </a:spcBef>
            </a:pPr>
            <a:r>
              <a:rPr lang="en-US" altLang="en-US" sz="3200" b="1">
                <a:solidFill>
                  <a:srgbClr val="0000FF"/>
                </a:solidFill>
                <a:latin typeface="Book Antiqua" panose="02040602050305030304" pitchFamily="18" charset="0"/>
              </a:rPr>
              <a:t>Part A: Strategic/Operational Overview </a:t>
            </a:r>
            <a:endParaRPr lang="en-US" altLang="en-US" sz="2200" b="1" i="1">
              <a:solidFill>
                <a:srgbClr val="0000FF"/>
              </a:solidFill>
              <a:latin typeface="Book Antiqua" panose="02040602050305030304" pitchFamily="18" charset="0"/>
            </a:endParaRPr>
          </a:p>
        </p:txBody>
      </p:sp>
      <p:sp>
        <p:nvSpPr>
          <p:cNvPr id="95238" name="Rectangle 6"/>
          <p:cNvSpPr>
            <a:spLocks noChangeArrowheads="1"/>
          </p:cNvSpPr>
          <p:nvPr/>
        </p:nvSpPr>
        <p:spPr bwMode="auto">
          <a:xfrm>
            <a:off x="252413" y="2286000"/>
            <a:ext cx="8710612" cy="226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r>
              <a:rPr lang="en-US" altLang="en-US"/>
              <a:t>World War II : 1939 – 1945</a:t>
            </a:r>
          </a:p>
          <a:p>
            <a:r>
              <a:rPr lang="en-US" altLang="en-US"/>
              <a:t>Mediterranean Theater</a:t>
            </a:r>
          </a:p>
          <a:p>
            <a:r>
              <a:rPr lang="en-US" altLang="en-US"/>
              <a:t>Objectives:</a:t>
            </a:r>
          </a:p>
          <a:p>
            <a:pPr lvl="1"/>
            <a:r>
              <a:rPr lang="en-US" altLang="en-US"/>
              <a:t>Allies – Invasion of North-West Africa</a:t>
            </a:r>
          </a:p>
          <a:p>
            <a:pPr lvl="2"/>
            <a:r>
              <a:rPr lang="en-US" altLang="en-US" sz="2000"/>
              <a:t>Creation of a Second Allied Front – Relief for Soviet Union</a:t>
            </a:r>
          </a:p>
          <a:p>
            <a:pPr lvl="2"/>
            <a:r>
              <a:rPr lang="en-US" altLang="en-US" sz="2000"/>
              <a:t>Control of the Suez Canal &amp; Mediterranean Shipping Lane</a:t>
            </a:r>
          </a:p>
          <a:p>
            <a:pPr lvl="2"/>
            <a:r>
              <a:rPr lang="en-US" altLang="en-US" sz="2000"/>
              <a:t>Attack weaker Axis Forces</a:t>
            </a:r>
          </a:p>
          <a:p>
            <a:pPr lvl="1"/>
            <a:r>
              <a:rPr lang="en-US" altLang="en-US"/>
              <a:t>Axis – Control of North Africa to prevent Allied Goals and protect Italy/European holdings.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2"/>
          <p:cNvSpPr>
            <a:spLocks noGrp="1"/>
          </p:cNvSpPr>
          <p:nvPr>
            <p:ph type="sldNum" sz="quarter" idx="11"/>
          </p:nvPr>
        </p:nvSpPr>
        <p:spPr/>
        <p:txBody>
          <a:bodyPr/>
          <a:lstStyle/>
          <a:p>
            <a:fld id="{BC0391C3-B4D2-48B9-9998-0DEFFCFA926D}" type="slidenum">
              <a:rPr lang="en-US" altLang="en-US"/>
              <a:pPr/>
              <a:t>13</a:t>
            </a:fld>
            <a:endParaRPr lang="en-US" altLang="en-US"/>
          </a:p>
        </p:txBody>
      </p:sp>
      <p:pic>
        <p:nvPicPr>
          <p:cNvPr id="105478" name="Picture 6" descr="ww2%20map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0"/>
            <a:ext cx="8985250" cy="6838950"/>
          </a:xfrm>
          <a:prstGeom prst="rect">
            <a:avLst/>
          </a:prstGeom>
          <a:noFill/>
          <a:extLst>
            <a:ext uri="{909E8E84-426E-40DD-AFC4-6F175D3DCCD1}">
              <a14:hiddenFill xmlns:a14="http://schemas.microsoft.com/office/drawing/2010/main">
                <a:solidFill>
                  <a:srgbClr val="FFFFFF"/>
                </a:solidFill>
              </a14:hiddenFill>
            </a:ext>
          </a:extLst>
        </p:spPr>
      </p:pic>
      <p:sp>
        <p:nvSpPr>
          <p:cNvPr id="105479" name="Text Box 7"/>
          <p:cNvSpPr txBox="1">
            <a:spLocks noChangeArrowheads="1"/>
          </p:cNvSpPr>
          <p:nvPr/>
        </p:nvSpPr>
        <p:spPr bwMode="auto">
          <a:xfrm>
            <a:off x="3311525" y="430213"/>
            <a:ext cx="2390775" cy="3762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Operational Overview</a:t>
            </a:r>
          </a:p>
        </p:txBody>
      </p:sp>
      <p:sp>
        <p:nvSpPr>
          <p:cNvPr id="105480" name="Freeform 8"/>
          <p:cNvSpPr>
            <a:spLocks/>
          </p:cNvSpPr>
          <p:nvPr/>
        </p:nvSpPr>
        <p:spPr bwMode="auto">
          <a:xfrm>
            <a:off x="2019300" y="4600575"/>
            <a:ext cx="5438775" cy="968375"/>
          </a:xfrm>
          <a:custGeom>
            <a:avLst/>
            <a:gdLst>
              <a:gd name="T0" fmla="*/ 0 w 3426"/>
              <a:gd name="T1" fmla="*/ 610 h 610"/>
              <a:gd name="T2" fmla="*/ 800 w 3426"/>
              <a:gd name="T3" fmla="*/ 542 h 610"/>
              <a:gd name="T4" fmla="*/ 1404 w 3426"/>
              <a:gd name="T5" fmla="*/ 324 h 610"/>
              <a:gd name="T6" fmla="*/ 2202 w 3426"/>
              <a:gd name="T7" fmla="*/ 78 h 610"/>
              <a:gd name="T8" fmla="*/ 3048 w 3426"/>
              <a:gd name="T9" fmla="*/ 108 h 610"/>
              <a:gd name="T10" fmla="*/ 3426 w 3426"/>
              <a:gd name="T11" fmla="*/ 0 h 610"/>
            </a:gdLst>
            <a:ahLst/>
            <a:cxnLst>
              <a:cxn ang="0">
                <a:pos x="T0" y="T1"/>
              </a:cxn>
              <a:cxn ang="0">
                <a:pos x="T2" y="T3"/>
              </a:cxn>
              <a:cxn ang="0">
                <a:pos x="T4" y="T5"/>
              </a:cxn>
              <a:cxn ang="0">
                <a:pos x="T6" y="T7"/>
              </a:cxn>
              <a:cxn ang="0">
                <a:pos x="T8" y="T9"/>
              </a:cxn>
              <a:cxn ang="0">
                <a:pos x="T10" y="T11"/>
              </a:cxn>
            </a:cxnLst>
            <a:rect l="0" t="0" r="r" b="b"/>
            <a:pathLst>
              <a:path w="3426" h="610">
                <a:moveTo>
                  <a:pt x="0" y="610"/>
                </a:moveTo>
                <a:cubicBezTo>
                  <a:pt x="133" y="599"/>
                  <a:pt x="566" y="590"/>
                  <a:pt x="800" y="542"/>
                </a:cubicBezTo>
                <a:cubicBezTo>
                  <a:pt x="1034" y="494"/>
                  <a:pt x="1170" y="401"/>
                  <a:pt x="1404" y="324"/>
                </a:cubicBezTo>
                <a:cubicBezTo>
                  <a:pt x="1638" y="247"/>
                  <a:pt x="1928" y="114"/>
                  <a:pt x="2202" y="78"/>
                </a:cubicBezTo>
                <a:cubicBezTo>
                  <a:pt x="2476" y="42"/>
                  <a:pt x="2844" y="121"/>
                  <a:pt x="3048" y="108"/>
                </a:cubicBezTo>
                <a:cubicBezTo>
                  <a:pt x="3252" y="95"/>
                  <a:pt x="3347" y="22"/>
                  <a:pt x="3426" y="0"/>
                </a:cubicBezTo>
              </a:path>
            </a:pathLst>
          </a:custGeom>
          <a:noFill/>
          <a:ln w="76200" cap="flat" cmpd="tri">
            <a:solidFill>
              <a:srgbClr val="0000FF"/>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81" name="Freeform 9"/>
          <p:cNvSpPr>
            <a:spLocks/>
          </p:cNvSpPr>
          <p:nvPr/>
        </p:nvSpPr>
        <p:spPr bwMode="auto">
          <a:xfrm>
            <a:off x="4419600" y="1712913"/>
            <a:ext cx="3781425" cy="1239837"/>
          </a:xfrm>
          <a:custGeom>
            <a:avLst/>
            <a:gdLst>
              <a:gd name="T0" fmla="*/ 2382 w 2382"/>
              <a:gd name="T1" fmla="*/ 530 h 781"/>
              <a:gd name="T2" fmla="*/ 1851 w 2382"/>
              <a:gd name="T3" fmla="*/ 379 h 781"/>
              <a:gd name="T4" fmla="*/ 1632 w 2382"/>
              <a:gd name="T5" fmla="*/ 418 h 781"/>
              <a:gd name="T6" fmla="*/ 1485 w 2382"/>
              <a:gd name="T7" fmla="*/ 400 h 781"/>
              <a:gd name="T8" fmla="*/ 1452 w 2382"/>
              <a:gd name="T9" fmla="*/ 280 h 781"/>
              <a:gd name="T10" fmla="*/ 1302 w 2382"/>
              <a:gd name="T11" fmla="*/ 277 h 781"/>
              <a:gd name="T12" fmla="*/ 975 w 2382"/>
              <a:gd name="T13" fmla="*/ 187 h 781"/>
              <a:gd name="T14" fmla="*/ 848 w 2382"/>
              <a:gd name="T15" fmla="*/ 97 h 781"/>
              <a:gd name="T16" fmla="*/ 624 w 2382"/>
              <a:gd name="T17" fmla="*/ 13 h 781"/>
              <a:gd name="T18" fmla="*/ 198 w 2382"/>
              <a:gd name="T19" fmla="*/ 178 h 781"/>
              <a:gd name="T20" fmla="*/ 228 w 2382"/>
              <a:gd name="T21" fmla="*/ 583 h 781"/>
              <a:gd name="T22" fmla="*/ 0 w 2382"/>
              <a:gd name="T23" fmla="*/ 781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82" h="781">
                <a:moveTo>
                  <a:pt x="2382" y="530"/>
                </a:moveTo>
                <a:cubicBezTo>
                  <a:pt x="2294" y="505"/>
                  <a:pt x="1976" y="398"/>
                  <a:pt x="1851" y="379"/>
                </a:cubicBezTo>
                <a:cubicBezTo>
                  <a:pt x="1726" y="360"/>
                  <a:pt x="1693" y="415"/>
                  <a:pt x="1632" y="418"/>
                </a:cubicBezTo>
                <a:cubicBezTo>
                  <a:pt x="1571" y="421"/>
                  <a:pt x="1515" y="423"/>
                  <a:pt x="1485" y="400"/>
                </a:cubicBezTo>
                <a:cubicBezTo>
                  <a:pt x="1455" y="377"/>
                  <a:pt x="1482" y="301"/>
                  <a:pt x="1452" y="280"/>
                </a:cubicBezTo>
                <a:cubicBezTo>
                  <a:pt x="1422" y="259"/>
                  <a:pt x="1381" y="292"/>
                  <a:pt x="1302" y="277"/>
                </a:cubicBezTo>
                <a:cubicBezTo>
                  <a:pt x="1223" y="262"/>
                  <a:pt x="1051" y="217"/>
                  <a:pt x="975" y="187"/>
                </a:cubicBezTo>
                <a:cubicBezTo>
                  <a:pt x="899" y="157"/>
                  <a:pt x="906" y="126"/>
                  <a:pt x="848" y="97"/>
                </a:cubicBezTo>
                <a:cubicBezTo>
                  <a:pt x="790" y="68"/>
                  <a:pt x="732" y="0"/>
                  <a:pt x="624" y="13"/>
                </a:cubicBezTo>
                <a:cubicBezTo>
                  <a:pt x="516" y="26"/>
                  <a:pt x="264" y="83"/>
                  <a:pt x="198" y="178"/>
                </a:cubicBezTo>
                <a:cubicBezTo>
                  <a:pt x="132" y="273"/>
                  <a:pt x="261" y="483"/>
                  <a:pt x="228" y="583"/>
                </a:cubicBezTo>
                <a:cubicBezTo>
                  <a:pt x="195" y="683"/>
                  <a:pt x="48" y="740"/>
                  <a:pt x="0" y="781"/>
                </a:cubicBezTo>
              </a:path>
            </a:pathLst>
          </a:custGeom>
          <a:noFill/>
          <a:ln w="76200" cap="flat" cmpd="tri">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83" name="Freeform 11"/>
          <p:cNvSpPr>
            <a:spLocks/>
          </p:cNvSpPr>
          <p:nvPr/>
        </p:nvSpPr>
        <p:spPr bwMode="auto">
          <a:xfrm>
            <a:off x="7705725" y="4067175"/>
            <a:ext cx="1047750" cy="419100"/>
          </a:xfrm>
          <a:custGeom>
            <a:avLst/>
            <a:gdLst>
              <a:gd name="T0" fmla="*/ 660 w 660"/>
              <a:gd name="T1" fmla="*/ 0 h 264"/>
              <a:gd name="T2" fmla="*/ 426 w 660"/>
              <a:gd name="T3" fmla="*/ 192 h 264"/>
              <a:gd name="T4" fmla="*/ 0 w 660"/>
              <a:gd name="T5" fmla="*/ 264 h 264"/>
            </a:gdLst>
            <a:ahLst/>
            <a:cxnLst>
              <a:cxn ang="0">
                <a:pos x="T0" y="T1"/>
              </a:cxn>
              <a:cxn ang="0">
                <a:pos x="T2" y="T3"/>
              </a:cxn>
              <a:cxn ang="0">
                <a:pos x="T4" y="T5"/>
              </a:cxn>
            </a:cxnLst>
            <a:rect l="0" t="0" r="r" b="b"/>
            <a:pathLst>
              <a:path w="660" h="264">
                <a:moveTo>
                  <a:pt x="660" y="0"/>
                </a:moveTo>
                <a:cubicBezTo>
                  <a:pt x="621" y="32"/>
                  <a:pt x="536" y="148"/>
                  <a:pt x="426" y="192"/>
                </a:cubicBezTo>
                <a:cubicBezTo>
                  <a:pt x="316" y="236"/>
                  <a:pt x="89" y="249"/>
                  <a:pt x="0" y="264"/>
                </a:cubicBezTo>
              </a:path>
            </a:pathLst>
          </a:custGeom>
          <a:noFill/>
          <a:ln w="76200" cap="flat" cmpd="tri">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84" name="Freeform 12"/>
          <p:cNvSpPr>
            <a:spLocks/>
          </p:cNvSpPr>
          <p:nvPr/>
        </p:nvSpPr>
        <p:spPr bwMode="auto">
          <a:xfrm>
            <a:off x="7743825" y="4314825"/>
            <a:ext cx="1028700" cy="852488"/>
          </a:xfrm>
          <a:custGeom>
            <a:avLst/>
            <a:gdLst>
              <a:gd name="T0" fmla="*/ 648 w 648"/>
              <a:gd name="T1" fmla="*/ 0 h 537"/>
              <a:gd name="T2" fmla="*/ 426 w 648"/>
              <a:gd name="T3" fmla="*/ 450 h 537"/>
              <a:gd name="T4" fmla="*/ 0 w 648"/>
              <a:gd name="T5" fmla="*/ 522 h 537"/>
            </a:gdLst>
            <a:ahLst/>
            <a:cxnLst>
              <a:cxn ang="0">
                <a:pos x="T0" y="T1"/>
              </a:cxn>
              <a:cxn ang="0">
                <a:pos x="T2" y="T3"/>
              </a:cxn>
              <a:cxn ang="0">
                <a:pos x="T4" y="T5"/>
              </a:cxn>
            </a:cxnLst>
            <a:rect l="0" t="0" r="r" b="b"/>
            <a:pathLst>
              <a:path w="648" h="537">
                <a:moveTo>
                  <a:pt x="648" y="0"/>
                </a:moveTo>
                <a:cubicBezTo>
                  <a:pt x="611" y="74"/>
                  <a:pt x="534" y="363"/>
                  <a:pt x="426" y="450"/>
                </a:cubicBezTo>
                <a:cubicBezTo>
                  <a:pt x="318" y="537"/>
                  <a:pt x="89" y="507"/>
                  <a:pt x="0" y="522"/>
                </a:cubicBezTo>
              </a:path>
            </a:pathLst>
          </a:custGeom>
          <a:noFill/>
          <a:ln w="76200" cap="flat" cmpd="tri">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85" name="Freeform 13"/>
          <p:cNvSpPr>
            <a:spLocks/>
          </p:cNvSpPr>
          <p:nvPr/>
        </p:nvSpPr>
        <p:spPr bwMode="auto">
          <a:xfrm>
            <a:off x="4419600" y="1712913"/>
            <a:ext cx="3781425" cy="1239837"/>
          </a:xfrm>
          <a:custGeom>
            <a:avLst/>
            <a:gdLst>
              <a:gd name="T0" fmla="*/ 2382 w 2382"/>
              <a:gd name="T1" fmla="*/ 530 h 781"/>
              <a:gd name="T2" fmla="*/ 1851 w 2382"/>
              <a:gd name="T3" fmla="*/ 379 h 781"/>
              <a:gd name="T4" fmla="*/ 1632 w 2382"/>
              <a:gd name="T5" fmla="*/ 418 h 781"/>
              <a:gd name="T6" fmla="*/ 1485 w 2382"/>
              <a:gd name="T7" fmla="*/ 400 h 781"/>
              <a:gd name="T8" fmla="*/ 1452 w 2382"/>
              <a:gd name="T9" fmla="*/ 280 h 781"/>
              <a:gd name="T10" fmla="*/ 1302 w 2382"/>
              <a:gd name="T11" fmla="*/ 277 h 781"/>
              <a:gd name="T12" fmla="*/ 975 w 2382"/>
              <a:gd name="T13" fmla="*/ 187 h 781"/>
              <a:gd name="T14" fmla="*/ 848 w 2382"/>
              <a:gd name="T15" fmla="*/ 97 h 781"/>
              <a:gd name="T16" fmla="*/ 624 w 2382"/>
              <a:gd name="T17" fmla="*/ 13 h 781"/>
              <a:gd name="T18" fmla="*/ 198 w 2382"/>
              <a:gd name="T19" fmla="*/ 178 h 781"/>
              <a:gd name="T20" fmla="*/ 228 w 2382"/>
              <a:gd name="T21" fmla="*/ 583 h 781"/>
              <a:gd name="T22" fmla="*/ 0 w 2382"/>
              <a:gd name="T23" fmla="*/ 781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82" h="781">
                <a:moveTo>
                  <a:pt x="2382" y="530"/>
                </a:moveTo>
                <a:cubicBezTo>
                  <a:pt x="2294" y="505"/>
                  <a:pt x="1976" y="398"/>
                  <a:pt x="1851" y="379"/>
                </a:cubicBezTo>
                <a:cubicBezTo>
                  <a:pt x="1726" y="360"/>
                  <a:pt x="1693" y="415"/>
                  <a:pt x="1632" y="418"/>
                </a:cubicBezTo>
                <a:cubicBezTo>
                  <a:pt x="1571" y="421"/>
                  <a:pt x="1515" y="423"/>
                  <a:pt x="1485" y="400"/>
                </a:cubicBezTo>
                <a:cubicBezTo>
                  <a:pt x="1455" y="377"/>
                  <a:pt x="1482" y="301"/>
                  <a:pt x="1452" y="280"/>
                </a:cubicBezTo>
                <a:cubicBezTo>
                  <a:pt x="1422" y="259"/>
                  <a:pt x="1381" y="292"/>
                  <a:pt x="1302" y="277"/>
                </a:cubicBezTo>
                <a:cubicBezTo>
                  <a:pt x="1223" y="262"/>
                  <a:pt x="1051" y="217"/>
                  <a:pt x="975" y="187"/>
                </a:cubicBezTo>
                <a:cubicBezTo>
                  <a:pt x="899" y="157"/>
                  <a:pt x="906" y="126"/>
                  <a:pt x="848" y="97"/>
                </a:cubicBezTo>
                <a:cubicBezTo>
                  <a:pt x="790" y="68"/>
                  <a:pt x="732" y="0"/>
                  <a:pt x="624" y="13"/>
                </a:cubicBezTo>
                <a:cubicBezTo>
                  <a:pt x="516" y="26"/>
                  <a:pt x="264" y="83"/>
                  <a:pt x="198" y="178"/>
                </a:cubicBezTo>
                <a:cubicBezTo>
                  <a:pt x="132" y="273"/>
                  <a:pt x="261" y="483"/>
                  <a:pt x="228" y="583"/>
                </a:cubicBezTo>
                <a:cubicBezTo>
                  <a:pt x="195" y="683"/>
                  <a:pt x="48" y="740"/>
                  <a:pt x="0" y="781"/>
                </a:cubicBezTo>
              </a:path>
            </a:pathLst>
          </a:custGeom>
          <a:noFill/>
          <a:ln w="76200" cap="flat" cmpd="tri">
            <a:solidFill>
              <a:srgbClr val="0000FF"/>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5486" name="Group 14"/>
          <p:cNvGrpSpPr>
            <a:grpSpLocks/>
          </p:cNvGrpSpPr>
          <p:nvPr/>
        </p:nvGrpSpPr>
        <p:grpSpPr bwMode="auto">
          <a:xfrm>
            <a:off x="3727450" y="2744788"/>
            <a:ext cx="554038" cy="523875"/>
            <a:chOff x="4484" y="2791"/>
            <a:chExt cx="349" cy="330"/>
          </a:xfrm>
        </p:grpSpPr>
        <p:sp>
          <p:nvSpPr>
            <p:cNvPr id="105487" name="Rectangle 15"/>
            <p:cNvSpPr>
              <a:spLocks noChangeArrowheads="1"/>
            </p:cNvSpPr>
            <p:nvPr/>
          </p:nvSpPr>
          <p:spPr bwMode="auto">
            <a:xfrm>
              <a:off x="4535" y="2934"/>
              <a:ext cx="256" cy="183"/>
            </a:xfrm>
            <a:prstGeom prst="rect">
              <a:avLst/>
            </a:prstGeom>
            <a:solidFill>
              <a:schemeClr val="bg1"/>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88" name="Text Box 16"/>
            <p:cNvSpPr txBox="1">
              <a:spLocks noChangeArrowheads="1"/>
            </p:cNvSpPr>
            <p:nvPr/>
          </p:nvSpPr>
          <p:spPr bwMode="auto">
            <a:xfrm>
              <a:off x="4493" y="2791"/>
              <a:ext cx="34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rgbClr val="FF0000"/>
                  </a:solidFill>
                </a:rPr>
                <a:t>xxxx</a:t>
              </a:r>
            </a:p>
          </p:txBody>
        </p:sp>
        <p:sp>
          <p:nvSpPr>
            <p:cNvPr id="105489" name="Text Box 17"/>
            <p:cNvSpPr txBox="1">
              <a:spLocks noChangeArrowheads="1"/>
            </p:cNvSpPr>
            <p:nvPr/>
          </p:nvSpPr>
          <p:spPr bwMode="auto">
            <a:xfrm>
              <a:off x="4484" y="2929"/>
              <a:ext cx="34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rgbClr val="FF0000"/>
                  </a:solidFill>
                </a:rPr>
                <a:t>PAA</a:t>
              </a:r>
            </a:p>
          </p:txBody>
        </p:sp>
      </p:grpSp>
      <p:grpSp>
        <p:nvGrpSpPr>
          <p:cNvPr id="105495" name="Group 23"/>
          <p:cNvGrpSpPr>
            <a:grpSpLocks/>
          </p:cNvGrpSpPr>
          <p:nvPr/>
        </p:nvGrpSpPr>
        <p:grpSpPr bwMode="auto">
          <a:xfrm>
            <a:off x="4765675" y="2649538"/>
            <a:ext cx="568325" cy="517525"/>
            <a:chOff x="3002" y="1669"/>
            <a:chExt cx="358" cy="326"/>
          </a:xfrm>
        </p:grpSpPr>
        <p:sp>
          <p:nvSpPr>
            <p:cNvPr id="105491" name="Rectangle 19"/>
            <p:cNvSpPr>
              <a:spLocks noChangeArrowheads="1"/>
            </p:cNvSpPr>
            <p:nvPr/>
          </p:nvSpPr>
          <p:spPr bwMode="auto">
            <a:xfrm>
              <a:off x="3053" y="1812"/>
              <a:ext cx="256" cy="183"/>
            </a:xfrm>
            <a:prstGeom prst="rect">
              <a:avLst/>
            </a:prstGeom>
            <a:solidFill>
              <a:schemeClr val="bg1"/>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92" name="Text Box 20"/>
            <p:cNvSpPr txBox="1">
              <a:spLocks noChangeArrowheads="1"/>
            </p:cNvSpPr>
            <p:nvPr/>
          </p:nvSpPr>
          <p:spPr bwMode="auto">
            <a:xfrm>
              <a:off x="3011" y="1669"/>
              <a:ext cx="34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rgbClr val="0000FF"/>
                  </a:solidFill>
                </a:rPr>
                <a:t>xxxx</a:t>
              </a:r>
            </a:p>
          </p:txBody>
        </p:sp>
        <p:sp>
          <p:nvSpPr>
            <p:cNvPr id="105493" name="Text Box 21"/>
            <p:cNvSpPr txBox="1">
              <a:spLocks noChangeArrowheads="1"/>
            </p:cNvSpPr>
            <p:nvPr/>
          </p:nvSpPr>
          <p:spPr bwMode="auto">
            <a:xfrm>
              <a:off x="3002" y="1832"/>
              <a:ext cx="35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a:solidFill>
                    <a:srgbClr val="0000FF"/>
                  </a:solidFill>
                </a:rPr>
                <a:t>EIGHTH</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05481"/>
                                        </p:tgtEl>
                                        <p:attrNameLst>
                                          <p:attrName>style.visibility</p:attrName>
                                        </p:attrNameLst>
                                      </p:cBhvr>
                                      <p:to>
                                        <p:strVal val="visible"/>
                                      </p:to>
                                    </p:set>
                                    <p:animEffect transition="in" filter="wipe(right)">
                                      <p:cBhvr>
                                        <p:cTn id="7" dur="2000"/>
                                        <p:tgtEl>
                                          <p:spTgt spid="10548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5480"/>
                                        </p:tgtEl>
                                        <p:attrNameLst>
                                          <p:attrName>style.visibility</p:attrName>
                                        </p:attrNameLst>
                                      </p:cBhvr>
                                      <p:to>
                                        <p:strVal val="visible"/>
                                      </p:to>
                                    </p:set>
                                    <p:animEffect transition="in" filter="wipe(left)">
                                      <p:cBhvr>
                                        <p:cTn id="10" dur="2000"/>
                                        <p:tgtEl>
                                          <p:spTgt spid="105480"/>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05483"/>
                                        </p:tgtEl>
                                        <p:attrNameLst>
                                          <p:attrName>style.visibility</p:attrName>
                                        </p:attrNameLst>
                                      </p:cBhvr>
                                      <p:to>
                                        <p:strVal val="visible"/>
                                      </p:to>
                                    </p:set>
                                    <p:animEffect transition="in" filter="wipe(right)">
                                      <p:cBhvr>
                                        <p:cTn id="13" dur="2000"/>
                                        <p:tgtEl>
                                          <p:spTgt spid="105483"/>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05484"/>
                                        </p:tgtEl>
                                        <p:attrNameLst>
                                          <p:attrName>style.visibility</p:attrName>
                                        </p:attrNameLst>
                                      </p:cBhvr>
                                      <p:to>
                                        <p:strVal val="visible"/>
                                      </p:to>
                                    </p:set>
                                    <p:animEffect transition="in" filter="wipe(right)">
                                      <p:cBhvr>
                                        <p:cTn id="16" dur="2000"/>
                                        <p:tgtEl>
                                          <p:spTgt spid="105484"/>
                                        </p:tgtEl>
                                      </p:cBhvr>
                                    </p:animEffect>
                                  </p:childTnLst>
                                </p:cTn>
                              </p:par>
                              <p:par>
                                <p:cTn id="17" presetID="22" presetClass="entr" presetSubtype="2" fill="hold" grpId="1" nodeType="withEffect">
                                  <p:stCondLst>
                                    <p:cond delay="0"/>
                                  </p:stCondLst>
                                  <p:childTnLst>
                                    <p:set>
                                      <p:cBhvr>
                                        <p:cTn id="18" dur="1" fill="hold">
                                          <p:stCondLst>
                                            <p:cond delay="0"/>
                                          </p:stCondLst>
                                        </p:cTn>
                                        <p:tgtEl>
                                          <p:spTgt spid="105481"/>
                                        </p:tgtEl>
                                        <p:attrNameLst>
                                          <p:attrName>style.visibility</p:attrName>
                                        </p:attrNameLst>
                                      </p:cBhvr>
                                      <p:to>
                                        <p:strVal val="visible"/>
                                      </p:to>
                                    </p:set>
                                    <p:animEffect transition="in" filter="wipe(right)">
                                      <p:cBhvr>
                                        <p:cTn id="19" dur="2000"/>
                                        <p:tgtEl>
                                          <p:spTgt spid="105481"/>
                                        </p:tgtEl>
                                      </p:cBhvr>
                                    </p:animEffect>
                                  </p:childTnLst>
                                </p:cTn>
                              </p:par>
                            </p:childTnLst>
                          </p:cTn>
                        </p:par>
                        <p:par>
                          <p:cTn id="20" fill="hold" nodeType="afterGroup">
                            <p:stCondLst>
                              <p:cond delay="2000"/>
                            </p:stCondLst>
                            <p:childTnLst>
                              <p:par>
                                <p:cTn id="21" presetID="22" presetClass="exit" presetSubtype="2" fill="hold" grpId="2" nodeType="afterEffect">
                                  <p:stCondLst>
                                    <p:cond delay="0"/>
                                  </p:stCondLst>
                                  <p:childTnLst>
                                    <p:animEffect transition="out" filter="wipe(right)">
                                      <p:cBhvr>
                                        <p:cTn id="22" dur="2000"/>
                                        <p:tgtEl>
                                          <p:spTgt spid="105481"/>
                                        </p:tgtEl>
                                      </p:cBhvr>
                                    </p:animEffect>
                                    <p:set>
                                      <p:cBhvr>
                                        <p:cTn id="23" dur="1" fill="hold">
                                          <p:stCondLst>
                                            <p:cond delay="1999"/>
                                          </p:stCondLst>
                                        </p:cTn>
                                        <p:tgtEl>
                                          <p:spTgt spid="105481"/>
                                        </p:tgtEl>
                                        <p:attrNameLst>
                                          <p:attrName>style.visibility</p:attrName>
                                        </p:attrNameLst>
                                      </p:cBhvr>
                                      <p:to>
                                        <p:strVal val="hidden"/>
                                      </p:to>
                                    </p:set>
                                  </p:childTnLst>
                                </p:cTn>
                              </p:par>
                              <p:par>
                                <p:cTn id="24" presetID="22" presetClass="entr" presetSubtype="2" fill="hold" grpId="0" nodeType="withEffect">
                                  <p:stCondLst>
                                    <p:cond delay="0"/>
                                  </p:stCondLst>
                                  <p:childTnLst>
                                    <p:set>
                                      <p:cBhvr>
                                        <p:cTn id="25" dur="1" fill="hold">
                                          <p:stCondLst>
                                            <p:cond delay="0"/>
                                          </p:stCondLst>
                                        </p:cTn>
                                        <p:tgtEl>
                                          <p:spTgt spid="105485"/>
                                        </p:tgtEl>
                                        <p:attrNameLst>
                                          <p:attrName>style.visibility</p:attrName>
                                        </p:attrNameLst>
                                      </p:cBhvr>
                                      <p:to>
                                        <p:strVal val="visible"/>
                                      </p:to>
                                    </p:set>
                                    <p:animEffect transition="in" filter="wipe(right)">
                                      <p:cBhvr>
                                        <p:cTn id="26" dur="2000"/>
                                        <p:tgtEl>
                                          <p:spTgt spid="105485"/>
                                        </p:tgtEl>
                                      </p:cBhvr>
                                    </p:animEffect>
                                  </p:childTnLst>
                                </p:cTn>
                              </p:par>
                              <p:par>
                                <p:cTn id="27" presetID="22" presetClass="entr" presetSubtype="2" fill="hold" nodeType="withEffect">
                                  <p:stCondLst>
                                    <p:cond delay="0"/>
                                  </p:stCondLst>
                                  <p:childTnLst>
                                    <p:set>
                                      <p:cBhvr>
                                        <p:cTn id="28" dur="1" fill="hold">
                                          <p:stCondLst>
                                            <p:cond delay="0"/>
                                          </p:stCondLst>
                                        </p:cTn>
                                        <p:tgtEl>
                                          <p:spTgt spid="105486"/>
                                        </p:tgtEl>
                                        <p:attrNameLst>
                                          <p:attrName>style.visibility</p:attrName>
                                        </p:attrNameLst>
                                      </p:cBhvr>
                                      <p:to>
                                        <p:strVal val="visible"/>
                                      </p:to>
                                    </p:set>
                                    <p:animEffect transition="in" filter="wipe(right)">
                                      <p:cBhvr>
                                        <p:cTn id="29" dur="500"/>
                                        <p:tgtEl>
                                          <p:spTgt spid="105486"/>
                                        </p:tgtEl>
                                      </p:cBhvr>
                                    </p:animEffect>
                                  </p:childTnLst>
                                </p:cTn>
                              </p:par>
                            </p:childTnLst>
                          </p:cTn>
                        </p:par>
                        <p:par>
                          <p:cTn id="30" fill="hold" nodeType="afterGroup">
                            <p:stCondLst>
                              <p:cond delay="4000"/>
                            </p:stCondLst>
                            <p:childTnLst>
                              <p:par>
                                <p:cTn id="31" presetID="22" presetClass="entr" presetSubtype="2" fill="hold" nodeType="afterEffect">
                                  <p:stCondLst>
                                    <p:cond delay="0"/>
                                  </p:stCondLst>
                                  <p:childTnLst>
                                    <p:set>
                                      <p:cBhvr>
                                        <p:cTn id="32" dur="1" fill="hold">
                                          <p:stCondLst>
                                            <p:cond delay="0"/>
                                          </p:stCondLst>
                                        </p:cTn>
                                        <p:tgtEl>
                                          <p:spTgt spid="105495"/>
                                        </p:tgtEl>
                                        <p:attrNameLst>
                                          <p:attrName>style.visibility</p:attrName>
                                        </p:attrNameLst>
                                      </p:cBhvr>
                                      <p:to>
                                        <p:strVal val="visible"/>
                                      </p:to>
                                    </p:set>
                                    <p:animEffect transition="in" filter="wipe(right)">
                                      <p:cBhvr>
                                        <p:cTn id="33" dur="500"/>
                                        <p:tgtEl>
                                          <p:spTgt spid="105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80" grpId="0" animBg="1"/>
      <p:bldP spid="105481" grpId="0" animBg="1"/>
      <p:bldP spid="105481" grpId="1" animBg="1"/>
      <p:bldP spid="105481" grpId="2" animBg="1"/>
      <p:bldP spid="105483" grpId="0" animBg="1"/>
      <p:bldP spid="105484" grpId="0" animBg="1"/>
      <p:bldP spid="10548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lide Number Placeholder 2"/>
          <p:cNvSpPr>
            <a:spLocks noGrp="1"/>
          </p:cNvSpPr>
          <p:nvPr>
            <p:ph type="sldNum" sz="quarter" idx="11"/>
          </p:nvPr>
        </p:nvSpPr>
        <p:spPr/>
        <p:txBody>
          <a:bodyPr/>
          <a:lstStyle/>
          <a:p>
            <a:fld id="{0BB9A98C-182B-4ABC-9083-149A5253426B}" type="slidenum">
              <a:rPr lang="en-US" altLang="en-US"/>
              <a:pPr/>
              <a:t>14</a:t>
            </a:fld>
            <a:endParaRPr lang="en-US" altLang="en-US"/>
          </a:p>
        </p:txBody>
      </p:sp>
      <p:pic>
        <p:nvPicPr>
          <p:cNvPr id="163842" name="Picture 2" descr="ww2%20map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 y="42863"/>
            <a:ext cx="8991600" cy="6843712"/>
          </a:xfrm>
          <a:prstGeom prst="rect">
            <a:avLst/>
          </a:prstGeom>
          <a:noFill/>
          <a:extLst>
            <a:ext uri="{909E8E84-426E-40DD-AFC4-6F175D3DCCD1}">
              <a14:hiddenFill xmlns:a14="http://schemas.microsoft.com/office/drawing/2010/main">
                <a:solidFill>
                  <a:srgbClr val="FFFFFF"/>
                </a:solidFill>
              </a14:hiddenFill>
            </a:ext>
          </a:extLst>
        </p:spPr>
      </p:pic>
      <p:sp>
        <p:nvSpPr>
          <p:cNvPr id="163843" name="Oval 3"/>
          <p:cNvSpPr>
            <a:spLocks noChangeArrowheads="1"/>
          </p:cNvSpPr>
          <p:nvPr/>
        </p:nvSpPr>
        <p:spPr bwMode="auto">
          <a:xfrm>
            <a:off x="1836738" y="627063"/>
            <a:ext cx="1203325" cy="1184275"/>
          </a:xfrm>
          <a:prstGeom prst="ellipse">
            <a:avLst/>
          </a:prstGeom>
          <a:noFill/>
          <a:ln w="44450">
            <a:solidFill>
              <a:srgbClr val="FF6600"/>
            </a:solidFill>
            <a:round/>
            <a:headEnd/>
            <a:tailEnd/>
          </a:ln>
          <a:effectLst/>
          <a:extLst>
            <a:ext uri="{909E8E84-426E-40DD-AFC4-6F175D3DCCD1}">
              <a14:hiddenFill xmlns:a14="http://schemas.microsoft.com/office/drawing/2010/main">
                <a:solidFill>
                  <a:srgbClr val="FFFF99">
                    <a:alpha val="3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44" name="Freeform 4"/>
          <p:cNvSpPr>
            <a:spLocks/>
          </p:cNvSpPr>
          <p:nvPr/>
        </p:nvSpPr>
        <p:spPr bwMode="auto">
          <a:xfrm>
            <a:off x="5816600" y="2465388"/>
            <a:ext cx="674688" cy="42862"/>
          </a:xfrm>
          <a:custGeom>
            <a:avLst/>
            <a:gdLst>
              <a:gd name="T0" fmla="*/ 0 w 656"/>
              <a:gd name="T1" fmla="*/ 51 h 91"/>
              <a:gd name="T2" fmla="*/ 328 w 656"/>
              <a:gd name="T3" fmla="*/ 83 h 91"/>
              <a:gd name="T4" fmla="*/ 656 w 656"/>
              <a:gd name="T5" fmla="*/ 0 h 91"/>
            </a:gdLst>
            <a:ahLst/>
            <a:cxnLst>
              <a:cxn ang="0">
                <a:pos x="T0" y="T1"/>
              </a:cxn>
              <a:cxn ang="0">
                <a:pos x="T2" y="T3"/>
              </a:cxn>
              <a:cxn ang="0">
                <a:pos x="T4" y="T5"/>
              </a:cxn>
            </a:cxnLst>
            <a:rect l="0" t="0" r="r" b="b"/>
            <a:pathLst>
              <a:path w="656" h="91">
                <a:moveTo>
                  <a:pt x="0" y="51"/>
                </a:moveTo>
                <a:cubicBezTo>
                  <a:pt x="55" y="56"/>
                  <a:pt x="219" y="91"/>
                  <a:pt x="328" y="83"/>
                </a:cubicBezTo>
                <a:cubicBezTo>
                  <a:pt x="437" y="75"/>
                  <a:pt x="588" y="17"/>
                  <a:pt x="656" y="0"/>
                </a:cubicBezTo>
              </a:path>
            </a:pathLst>
          </a:custGeom>
          <a:noFill/>
          <a:ln w="25400" cap="flat" cmpd="sng">
            <a:solidFill>
              <a:srgbClr val="0000FF"/>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845" name="Freeform 5"/>
          <p:cNvSpPr>
            <a:spLocks/>
          </p:cNvSpPr>
          <p:nvPr/>
        </p:nvSpPr>
        <p:spPr bwMode="auto">
          <a:xfrm>
            <a:off x="5778500" y="2495550"/>
            <a:ext cx="693738" cy="376238"/>
          </a:xfrm>
          <a:custGeom>
            <a:avLst/>
            <a:gdLst>
              <a:gd name="T0" fmla="*/ 0 w 428"/>
              <a:gd name="T1" fmla="*/ 0 h 396"/>
              <a:gd name="T2" fmla="*/ 162 w 428"/>
              <a:gd name="T3" fmla="*/ 300 h 396"/>
              <a:gd name="T4" fmla="*/ 428 w 428"/>
              <a:gd name="T5" fmla="*/ 396 h 396"/>
            </a:gdLst>
            <a:ahLst/>
            <a:cxnLst>
              <a:cxn ang="0">
                <a:pos x="T0" y="T1"/>
              </a:cxn>
              <a:cxn ang="0">
                <a:pos x="T2" y="T3"/>
              </a:cxn>
              <a:cxn ang="0">
                <a:pos x="T4" y="T5"/>
              </a:cxn>
            </a:cxnLst>
            <a:rect l="0" t="0" r="r" b="b"/>
            <a:pathLst>
              <a:path w="428" h="396">
                <a:moveTo>
                  <a:pt x="0" y="0"/>
                </a:moveTo>
                <a:cubicBezTo>
                  <a:pt x="27" y="49"/>
                  <a:pt x="91" y="234"/>
                  <a:pt x="162" y="300"/>
                </a:cubicBezTo>
                <a:cubicBezTo>
                  <a:pt x="233" y="366"/>
                  <a:pt x="373" y="376"/>
                  <a:pt x="428" y="396"/>
                </a:cubicBezTo>
              </a:path>
            </a:pathLst>
          </a:custGeom>
          <a:noFill/>
          <a:ln w="25400" cap="flat" cmpd="sng">
            <a:solidFill>
              <a:srgbClr val="0000FF"/>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846" name="Freeform 6"/>
          <p:cNvSpPr>
            <a:spLocks/>
          </p:cNvSpPr>
          <p:nvPr/>
        </p:nvSpPr>
        <p:spPr bwMode="auto">
          <a:xfrm>
            <a:off x="5734050" y="2540000"/>
            <a:ext cx="703263" cy="839788"/>
          </a:xfrm>
          <a:custGeom>
            <a:avLst/>
            <a:gdLst>
              <a:gd name="T0" fmla="*/ 0 w 572"/>
              <a:gd name="T1" fmla="*/ 0 h 664"/>
              <a:gd name="T2" fmla="*/ 276 w 572"/>
              <a:gd name="T3" fmla="*/ 528 h 664"/>
              <a:gd name="T4" fmla="*/ 572 w 572"/>
              <a:gd name="T5" fmla="*/ 664 h 664"/>
            </a:gdLst>
            <a:ahLst/>
            <a:cxnLst>
              <a:cxn ang="0">
                <a:pos x="T0" y="T1"/>
              </a:cxn>
              <a:cxn ang="0">
                <a:pos x="T2" y="T3"/>
              </a:cxn>
              <a:cxn ang="0">
                <a:pos x="T4" y="T5"/>
              </a:cxn>
            </a:cxnLst>
            <a:rect l="0" t="0" r="r" b="b"/>
            <a:pathLst>
              <a:path w="572" h="664">
                <a:moveTo>
                  <a:pt x="0" y="0"/>
                </a:moveTo>
                <a:cubicBezTo>
                  <a:pt x="46" y="87"/>
                  <a:pt x="181" y="417"/>
                  <a:pt x="276" y="528"/>
                </a:cubicBezTo>
                <a:cubicBezTo>
                  <a:pt x="371" y="639"/>
                  <a:pt x="510" y="636"/>
                  <a:pt x="572" y="664"/>
                </a:cubicBezTo>
              </a:path>
            </a:pathLst>
          </a:custGeom>
          <a:noFill/>
          <a:ln w="25400" cap="flat" cmpd="sng">
            <a:solidFill>
              <a:srgbClr val="0000FF"/>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847" name="Oval 7"/>
          <p:cNvSpPr>
            <a:spLocks noChangeArrowheads="1"/>
          </p:cNvSpPr>
          <p:nvPr/>
        </p:nvSpPr>
        <p:spPr bwMode="auto">
          <a:xfrm>
            <a:off x="5224463" y="2909888"/>
            <a:ext cx="685800" cy="533400"/>
          </a:xfrm>
          <a:prstGeom prst="ellipse">
            <a:avLst/>
          </a:prstGeom>
          <a:noFill/>
          <a:ln w="25400">
            <a:solidFill>
              <a:srgbClr val="0000FF"/>
            </a:solidFill>
            <a:round/>
            <a:headEnd/>
            <a:tailEnd/>
          </a:ln>
          <a:effectLst/>
          <a:extLst>
            <a:ext uri="{909E8E84-426E-40DD-AFC4-6F175D3DCCD1}">
              <a14:hiddenFill xmlns:a14="http://schemas.microsoft.com/office/drawing/2010/main">
                <a:solidFill>
                  <a:srgbClr val="FFFF99">
                    <a:alpha val="25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48" name="Text Box 8"/>
          <p:cNvSpPr txBox="1">
            <a:spLocks noChangeArrowheads="1"/>
          </p:cNvSpPr>
          <p:nvPr/>
        </p:nvSpPr>
        <p:spPr bwMode="auto">
          <a:xfrm>
            <a:off x="4238625" y="252413"/>
            <a:ext cx="2390775" cy="3762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Operational Overview</a:t>
            </a:r>
          </a:p>
        </p:txBody>
      </p:sp>
      <p:sp>
        <p:nvSpPr>
          <p:cNvPr id="163849" name="AutoShape 9"/>
          <p:cNvSpPr>
            <a:spLocks noChangeArrowheads="1"/>
          </p:cNvSpPr>
          <p:nvPr/>
        </p:nvSpPr>
        <p:spPr bwMode="auto">
          <a:xfrm>
            <a:off x="7194550" y="2447925"/>
            <a:ext cx="298450" cy="338138"/>
          </a:xfrm>
          <a:prstGeom prst="irregularSeal2">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50" name="AutoShape 10"/>
          <p:cNvSpPr>
            <a:spLocks noChangeArrowheads="1"/>
          </p:cNvSpPr>
          <p:nvPr/>
        </p:nvSpPr>
        <p:spPr bwMode="auto">
          <a:xfrm>
            <a:off x="7180263" y="1443038"/>
            <a:ext cx="298450" cy="338137"/>
          </a:xfrm>
          <a:prstGeom prst="irregularSeal2">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51" name="AutoShape 11"/>
          <p:cNvSpPr>
            <a:spLocks noChangeArrowheads="1"/>
          </p:cNvSpPr>
          <p:nvPr/>
        </p:nvSpPr>
        <p:spPr bwMode="auto">
          <a:xfrm>
            <a:off x="7199313" y="1781175"/>
            <a:ext cx="298450" cy="338138"/>
          </a:xfrm>
          <a:prstGeom prst="irregularSeal2">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52" name="AutoShape 12"/>
          <p:cNvSpPr>
            <a:spLocks noChangeArrowheads="1"/>
          </p:cNvSpPr>
          <p:nvPr/>
        </p:nvSpPr>
        <p:spPr bwMode="auto">
          <a:xfrm>
            <a:off x="7051675" y="3057525"/>
            <a:ext cx="298450" cy="338138"/>
          </a:xfrm>
          <a:prstGeom prst="irregularSeal2">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53" name="Freeform 13"/>
          <p:cNvSpPr>
            <a:spLocks/>
          </p:cNvSpPr>
          <p:nvPr/>
        </p:nvSpPr>
        <p:spPr bwMode="auto">
          <a:xfrm>
            <a:off x="7258050" y="5129213"/>
            <a:ext cx="1784350" cy="603250"/>
          </a:xfrm>
          <a:custGeom>
            <a:avLst/>
            <a:gdLst>
              <a:gd name="T0" fmla="*/ 1124 w 1124"/>
              <a:gd name="T1" fmla="*/ 380 h 380"/>
              <a:gd name="T2" fmla="*/ 639 w 1124"/>
              <a:gd name="T3" fmla="*/ 234 h 380"/>
              <a:gd name="T4" fmla="*/ 0 w 1124"/>
              <a:gd name="T5" fmla="*/ 0 h 380"/>
            </a:gdLst>
            <a:ahLst/>
            <a:cxnLst>
              <a:cxn ang="0">
                <a:pos x="T0" y="T1"/>
              </a:cxn>
              <a:cxn ang="0">
                <a:pos x="T2" y="T3"/>
              </a:cxn>
              <a:cxn ang="0">
                <a:pos x="T4" y="T5"/>
              </a:cxn>
            </a:cxnLst>
            <a:rect l="0" t="0" r="r" b="b"/>
            <a:pathLst>
              <a:path w="1124" h="380">
                <a:moveTo>
                  <a:pt x="1124" y="380"/>
                </a:moveTo>
                <a:cubicBezTo>
                  <a:pt x="1043" y="356"/>
                  <a:pt x="826" y="297"/>
                  <a:pt x="639" y="234"/>
                </a:cubicBezTo>
                <a:lnTo>
                  <a:pt x="0" y="0"/>
                </a:lnTo>
              </a:path>
            </a:pathLst>
          </a:custGeom>
          <a:noFill/>
          <a:ln w="76200" cap="flat" cmpd="tri">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63854" name="Group 14"/>
          <p:cNvGrpSpPr>
            <a:grpSpLocks/>
          </p:cNvGrpSpPr>
          <p:nvPr/>
        </p:nvGrpSpPr>
        <p:grpSpPr bwMode="auto">
          <a:xfrm>
            <a:off x="6918325" y="4564063"/>
            <a:ext cx="554038" cy="523875"/>
            <a:chOff x="4484" y="2791"/>
            <a:chExt cx="349" cy="330"/>
          </a:xfrm>
        </p:grpSpPr>
        <p:sp>
          <p:nvSpPr>
            <p:cNvPr id="163855" name="Rectangle 15"/>
            <p:cNvSpPr>
              <a:spLocks noChangeArrowheads="1"/>
            </p:cNvSpPr>
            <p:nvPr/>
          </p:nvSpPr>
          <p:spPr bwMode="auto">
            <a:xfrm>
              <a:off x="4535" y="2934"/>
              <a:ext cx="256" cy="183"/>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56" name="Text Box 16"/>
            <p:cNvSpPr txBox="1">
              <a:spLocks noChangeArrowheads="1"/>
            </p:cNvSpPr>
            <p:nvPr/>
          </p:nvSpPr>
          <p:spPr bwMode="auto">
            <a:xfrm>
              <a:off x="4493" y="2791"/>
              <a:ext cx="34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rgbClr val="FF0000"/>
                  </a:solidFill>
                </a:rPr>
                <a:t>xxxx</a:t>
              </a:r>
            </a:p>
          </p:txBody>
        </p:sp>
        <p:sp>
          <p:nvSpPr>
            <p:cNvPr id="163857" name="Text Box 17"/>
            <p:cNvSpPr txBox="1">
              <a:spLocks noChangeArrowheads="1"/>
            </p:cNvSpPr>
            <p:nvPr/>
          </p:nvSpPr>
          <p:spPr bwMode="auto">
            <a:xfrm>
              <a:off x="4484" y="2929"/>
              <a:ext cx="34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rgbClr val="FF0000"/>
                  </a:solidFill>
                </a:rPr>
                <a:t>PAA</a:t>
              </a:r>
            </a:p>
          </p:txBody>
        </p:sp>
      </p:grpSp>
      <p:sp>
        <p:nvSpPr>
          <p:cNvPr id="163858" name="Freeform 18"/>
          <p:cNvSpPr>
            <a:spLocks/>
          </p:cNvSpPr>
          <p:nvPr/>
        </p:nvSpPr>
        <p:spPr bwMode="auto">
          <a:xfrm>
            <a:off x="7077075" y="2728913"/>
            <a:ext cx="700088" cy="628650"/>
          </a:xfrm>
          <a:custGeom>
            <a:avLst/>
            <a:gdLst>
              <a:gd name="T0" fmla="*/ 537 w 537"/>
              <a:gd name="T1" fmla="*/ 0 h 387"/>
              <a:gd name="T2" fmla="*/ 321 w 537"/>
              <a:gd name="T3" fmla="*/ 387 h 387"/>
              <a:gd name="T4" fmla="*/ 0 w 537"/>
              <a:gd name="T5" fmla="*/ 384 h 387"/>
            </a:gdLst>
            <a:ahLst/>
            <a:cxnLst>
              <a:cxn ang="0">
                <a:pos x="T0" y="T1"/>
              </a:cxn>
              <a:cxn ang="0">
                <a:pos x="T2" y="T3"/>
              </a:cxn>
              <a:cxn ang="0">
                <a:pos x="T4" y="T5"/>
              </a:cxn>
            </a:cxnLst>
            <a:rect l="0" t="0" r="r" b="b"/>
            <a:pathLst>
              <a:path w="537" h="387">
                <a:moveTo>
                  <a:pt x="537" y="0"/>
                </a:moveTo>
                <a:cubicBezTo>
                  <a:pt x="501" y="65"/>
                  <a:pt x="410" y="323"/>
                  <a:pt x="321" y="387"/>
                </a:cubicBezTo>
                <a:lnTo>
                  <a:pt x="0" y="384"/>
                </a:lnTo>
              </a:path>
            </a:pathLst>
          </a:custGeom>
          <a:noFill/>
          <a:ln w="76200" cap="flat" cmpd="tri">
            <a:solidFill>
              <a:srgbClr val="FF0000"/>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859" name="Freeform 19"/>
          <p:cNvSpPr>
            <a:spLocks/>
          </p:cNvSpPr>
          <p:nvPr/>
        </p:nvSpPr>
        <p:spPr bwMode="auto">
          <a:xfrm>
            <a:off x="6248400" y="4062413"/>
            <a:ext cx="981075" cy="414337"/>
          </a:xfrm>
          <a:custGeom>
            <a:avLst/>
            <a:gdLst>
              <a:gd name="T0" fmla="*/ 618 w 618"/>
              <a:gd name="T1" fmla="*/ 261 h 261"/>
              <a:gd name="T2" fmla="*/ 450 w 618"/>
              <a:gd name="T3" fmla="*/ 90 h 261"/>
              <a:gd name="T4" fmla="*/ 0 w 618"/>
              <a:gd name="T5" fmla="*/ 0 h 261"/>
            </a:gdLst>
            <a:ahLst/>
            <a:cxnLst>
              <a:cxn ang="0">
                <a:pos x="T0" y="T1"/>
              </a:cxn>
              <a:cxn ang="0">
                <a:pos x="T2" y="T3"/>
              </a:cxn>
              <a:cxn ang="0">
                <a:pos x="T4" y="T5"/>
              </a:cxn>
            </a:cxnLst>
            <a:rect l="0" t="0" r="r" b="b"/>
            <a:pathLst>
              <a:path w="618" h="261">
                <a:moveTo>
                  <a:pt x="618" y="261"/>
                </a:moveTo>
                <a:cubicBezTo>
                  <a:pt x="591" y="233"/>
                  <a:pt x="553" y="133"/>
                  <a:pt x="450" y="90"/>
                </a:cubicBezTo>
                <a:lnTo>
                  <a:pt x="0" y="0"/>
                </a:lnTo>
              </a:path>
            </a:pathLst>
          </a:custGeom>
          <a:noFill/>
          <a:ln w="76200" cap="flat" cmpd="tri">
            <a:solidFill>
              <a:srgbClr val="FF0000"/>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63860" name="Group 20"/>
          <p:cNvGrpSpPr>
            <a:grpSpLocks/>
          </p:cNvGrpSpPr>
          <p:nvPr/>
        </p:nvGrpSpPr>
        <p:grpSpPr bwMode="auto">
          <a:xfrm>
            <a:off x="6354763" y="3017838"/>
            <a:ext cx="819150" cy="549275"/>
            <a:chOff x="4818" y="1410"/>
            <a:chExt cx="516" cy="346"/>
          </a:xfrm>
        </p:grpSpPr>
        <p:sp>
          <p:nvSpPr>
            <p:cNvPr id="163861" name="Rectangle 21"/>
            <p:cNvSpPr>
              <a:spLocks noChangeArrowheads="1"/>
            </p:cNvSpPr>
            <p:nvPr/>
          </p:nvSpPr>
          <p:spPr bwMode="auto">
            <a:xfrm>
              <a:off x="5008" y="1576"/>
              <a:ext cx="168" cy="128"/>
            </a:xfrm>
            <a:prstGeom prst="rect">
              <a:avLst/>
            </a:prstGeom>
            <a:solidFill>
              <a:srgbClr val="FFFF99"/>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62" name="Oval 22"/>
            <p:cNvSpPr>
              <a:spLocks noChangeArrowheads="1"/>
            </p:cNvSpPr>
            <p:nvPr/>
          </p:nvSpPr>
          <p:spPr bwMode="auto">
            <a:xfrm>
              <a:off x="5032" y="1610"/>
              <a:ext cx="122" cy="56"/>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63" name="Text Box 23"/>
            <p:cNvSpPr txBox="1">
              <a:spLocks noChangeArrowheads="1"/>
            </p:cNvSpPr>
            <p:nvPr/>
          </p:nvSpPr>
          <p:spPr bwMode="auto">
            <a:xfrm>
              <a:off x="4996" y="1410"/>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FF"/>
                  </a:solidFill>
                </a:rPr>
                <a:t>x</a:t>
              </a:r>
            </a:p>
          </p:txBody>
        </p:sp>
        <p:sp>
          <p:nvSpPr>
            <p:cNvPr id="163864" name="Text Box 24"/>
            <p:cNvSpPr txBox="1">
              <a:spLocks noChangeArrowheads="1"/>
            </p:cNvSpPr>
            <p:nvPr/>
          </p:nvSpPr>
          <p:spPr bwMode="auto">
            <a:xfrm>
              <a:off x="5138" y="151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FF"/>
                  </a:solidFill>
                </a:rPr>
                <a:t>1</a:t>
              </a:r>
            </a:p>
          </p:txBody>
        </p:sp>
        <p:sp>
          <p:nvSpPr>
            <p:cNvPr id="163865" name="Text Box 25"/>
            <p:cNvSpPr txBox="1">
              <a:spLocks noChangeArrowheads="1"/>
            </p:cNvSpPr>
            <p:nvPr/>
          </p:nvSpPr>
          <p:spPr bwMode="auto">
            <a:xfrm>
              <a:off x="4818" y="1525"/>
              <a:ext cx="2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FF"/>
                  </a:solidFill>
                </a:rPr>
                <a:t>A</a:t>
              </a:r>
            </a:p>
          </p:txBody>
        </p:sp>
      </p:grpSp>
      <p:grpSp>
        <p:nvGrpSpPr>
          <p:cNvPr id="163866" name="Group 26"/>
          <p:cNvGrpSpPr>
            <a:grpSpLocks/>
          </p:cNvGrpSpPr>
          <p:nvPr/>
        </p:nvGrpSpPr>
        <p:grpSpPr bwMode="auto">
          <a:xfrm>
            <a:off x="6345238" y="1962150"/>
            <a:ext cx="819150" cy="549275"/>
            <a:chOff x="4905" y="1758"/>
            <a:chExt cx="516" cy="346"/>
          </a:xfrm>
        </p:grpSpPr>
        <p:sp>
          <p:nvSpPr>
            <p:cNvPr id="163867" name="Rectangle 27"/>
            <p:cNvSpPr>
              <a:spLocks noChangeArrowheads="1"/>
            </p:cNvSpPr>
            <p:nvPr/>
          </p:nvSpPr>
          <p:spPr bwMode="auto">
            <a:xfrm>
              <a:off x="5095" y="1924"/>
              <a:ext cx="168" cy="128"/>
            </a:xfrm>
            <a:prstGeom prst="rect">
              <a:avLst/>
            </a:prstGeom>
            <a:solidFill>
              <a:srgbClr val="FFFF99"/>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68" name="Oval 28"/>
            <p:cNvSpPr>
              <a:spLocks noChangeArrowheads="1"/>
            </p:cNvSpPr>
            <p:nvPr/>
          </p:nvSpPr>
          <p:spPr bwMode="auto">
            <a:xfrm>
              <a:off x="5119" y="1958"/>
              <a:ext cx="122" cy="56"/>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69" name="Text Box 29"/>
            <p:cNvSpPr txBox="1">
              <a:spLocks noChangeArrowheads="1"/>
            </p:cNvSpPr>
            <p:nvPr/>
          </p:nvSpPr>
          <p:spPr bwMode="auto">
            <a:xfrm>
              <a:off x="5083" y="1758"/>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FF"/>
                  </a:solidFill>
                </a:rPr>
                <a:t>x</a:t>
              </a:r>
            </a:p>
          </p:txBody>
        </p:sp>
        <p:sp>
          <p:nvSpPr>
            <p:cNvPr id="163870" name="Text Box 30"/>
            <p:cNvSpPr txBox="1">
              <a:spLocks noChangeArrowheads="1"/>
            </p:cNvSpPr>
            <p:nvPr/>
          </p:nvSpPr>
          <p:spPr bwMode="auto">
            <a:xfrm>
              <a:off x="5225" y="1865"/>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FF"/>
                  </a:solidFill>
                </a:rPr>
                <a:t>1</a:t>
              </a:r>
            </a:p>
          </p:txBody>
        </p:sp>
        <p:sp>
          <p:nvSpPr>
            <p:cNvPr id="163871" name="Text Box 31"/>
            <p:cNvSpPr txBox="1">
              <a:spLocks noChangeArrowheads="1"/>
            </p:cNvSpPr>
            <p:nvPr/>
          </p:nvSpPr>
          <p:spPr bwMode="auto">
            <a:xfrm>
              <a:off x="4905" y="1873"/>
              <a:ext cx="2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FF"/>
                  </a:solidFill>
                </a:rPr>
                <a:t>B</a:t>
              </a:r>
            </a:p>
          </p:txBody>
        </p:sp>
      </p:grpSp>
      <p:grpSp>
        <p:nvGrpSpPr>
          <p:cNvPr id="163872" name="Group 32"/>
          <p:cNvGrpSpPr>
            <a:grpSpLocks/>
          </p:cNvGrpSpPr>
          <p:nvPr/>
        </p:nvGrpSpPr>
        <p:grpSpPr bwMode="auto">
          <a:xfrm>
            <a:off x="6423025" y="2501900"/>
            <a:ext cx="819150" cy="549275"/>
            <a:chOff x="4851" y="2148"/>
            <a:chExt cx="516" cy="346"/>
          </a:xfrm>
        </p:grpSpPr>
        <p:sp>
          <p:nvSpPr>
            <p:cNvPr id="163873" name="Rectangle 33"/>
            <p:cNvSpPr>
              <a:spLocks noChangeArrowheads="1"/>
            </p:cNvSpPr>
            <p:nvPr/>
          </p:nvSpPr>
          <p:spPr bwMode="auto">
            <a:xfrm>
              <a:off x="5041" y="2314"/>
              <a:ext cx="168" cy="128"/>
            </a:xfrm>
            <a:prstGeom prst="rect">
              <a:avLst/>
            </a:prstGeom>
            <a:solidFill>
              <a:srgbClr val="FFFF99"/>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74" name="Oval 34"/>
            <p:cNvSpPr>
              <a:spLocks noChangeArrowheads="1"/>
            </p:cNvSpPr>
            <p:nvPr/>
          </p:nvSpPr>
          <p:spPr bwMode="auto">
            <a:xfrm>
              <a:off x="5065" y="2348"/>
              <a:ext cx="122" cy="56"/>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75" name="Text Box 35"/>
            <p:cNvSpPr txBox="1">
              <a:spLocks noChangeArrowheads="1"/>
            </p:cNvSpPr>
            <p:nvPr/>
          </p:nvSpPr>
          <p:spPr bwMode="auto">
            <a:xfrm>
              <a:off x="5029" y="2148"/>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FF"/>
                  </a:solidFill>
                </a:rPr>
                <a:t>x</a:t>
              </a:r>
            </a:p>
          </p:txBody>
        </p:sp>
        <p:sp>
          <p:nvSpPr>
            <p:cNvPr id="163876" name="Text Box 36"/>
            <p:cNvSpPr txBox="1">
              <a:spLocks noChangeArrowheads="1"/>
            </p:cNvSpPr>
            <p:nvPr/>
          </p:nvSpPr>
          <p:spPr bwMode="auto">
            <a:xfrm>
              <a:off x="5171" y="2255"/>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FF"/>
                  </a:solidFill>
                </a:rPr>
                <a:t>1</a:t>
              </a:r>
            </a:p>
          </p:txBody>
        </p:sp>
        <p:sp>
          <p:nvSpPr>
            <p:cNvPr id="163877" name="Text Box 37"/>
            <p:cNvSpPr txBox="1">
              <a:spLocks noChangeArrowheads="1"/>
            </p:cNvSpPr>
            <p:nvPr/>
          </p:nvSpPr>
          <p:spPr bwMode="auto">
            <a:xfrm>
              <a:off x="4851" y="2263"/>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FF"/>
                  </a:solidFill>
                </a:rPr>
                <a:t>C</a:t>
              </a:r>
            </a:p>
          </p:txBody>
        </p:sp>
      </p:grpSp>
      <p:sp>
        <p:nvSpPr>
          <p:cNvPr id="163878" name="Rectangle 38"/>
          <p:cNvSpPr>
            <a:spLocks noChangeArrowheads="1"/>
          </p:cNvSpPr>
          <p:nvPr/>
        </p:nvSpPr>
        <p:spPr bwMode="auto">
          <a:xfrm>
            <a:off x="6524625" y="3567113"/>
            <a:ext cx="252413" cy="1190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79" name="Rectangle 39"/>
          <p:cNvSpPr>
            <a:spLocks noChangeArrowheads="1"/>
          </p:cNvSpPr>
          <p:nvPr/>
        </p:nvSpPr>
        <p:spPr bwMode="auto">
          <a:xfrm>
            <a:off x="6329363" y="3090863"/>
            <a:ext cx="252412" cy="119062"/>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80" name="AutoShape 40"/>
          <p:cNvSpPr>
            <a:spLocks noChangeArrowheads="1"/>
          </p:cNvSpPr>
          <p:nvPr/>
        </p:nvSpPr>
        <p:spPr bwMode="auto">
          <a:xfrm>
            <a:off x="2347913" y="106521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81" name="Oval 41"/>
          <p:cNvSpPr>
            <a:spLocks noChangeArrowheads="1"/>
          </p:cNvSpPr>
          <p:nvPr/>
        </p:nvSpPr>
        <p:spPr bwMode="auto">
          <a:xfrm>
            <a:off x="6081713" y="2084388"/>
            <a:ext cx="355600" cy="352425"/>
          </a:xfrm>
          <a:prstGeom prst="ellipse">
            <a:avLst/>
          </a:prstGeom>
          <a:noFill/>
          <a:ln w="25400">
            <a:solidFill>
              <a:srgbClr val="0000FF"/>
            </a:solidFill>
            <a:round/>
            <a:headEnd/>
            <a:tailEnd/>
          </a:ln>
          <a:effectLst/>
          <a:extLst>
            <a:ext uri="{909E8E84-426E-40DD-AFC4-6F175D3DCCD1}">
              <a14:hiddenFill xmlns:a14="http://schemas.microsoft.com/office/drawing/2010/main">
                <a:solidFill>
                  <a:srgbClr val="FFFF99">
                    <a:alpha val="25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63843"/>
                                        </p:tgtEl>
                                        <p:attrNameLst>
                                          <p:attrName>style.visibility</p:attrName>
                                        </p:attrNameLst>
                                      </p:cBhvr>
                                      <p:to>
                                        <p:strVal val="visible"/>
                                      </p:to>
                                    </p:set>
                                    <p:animEffect transition="in" filter="wheel(4)">
                                      <p:cBhvr>
                                        <p:cTn id="7" dur="2000"/>
                                        <p:tgtEl>
                                          <p:spTgt spid="163843"/>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16388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explode.wav"/>
                                        </p:tgtEl>
                                      </p:cMediaNode>
                                    </p:audio>
                                  </p:subTnLst>
                                </p:cTn>
                              </p:par>
                            </p:childTnLst>
                          </p:cTn>
                        </p:par>
                        <p:par>
                          <p:cTn id="11" fill="hold" nodeType="afterGroup">
                            <p:stCondLst>
                              <p:cond delay="2000"/>
                            </p:stCondLst>
                            <p:childTnLst>
                              <p:par>
                                <p:cTn id="12" presetID="3" presetClass="exit" presetSubtype="10" fill="hold" grpId="1" nodeType="afterEffect">
                                  <p:stCondLst>
                                    <p:cond delay="0"/>
                                  </p:stCondLst>
                                  <p:childTnLst>
                                    <p:animEffect transition="out" filter="blinds(horizontal)">
                                      <p:cBhvr>
                                        <p:cTn id="13" dur="500"/>
                                        <p:tgtEl>
                                          <p:spTgt spid="163880"/>
                                        </p:tgtEl>
                                      </p:cBhvr>
                                    </p:animEffect>
                                    <p:set>
                                      <p:cBhvr>
                                        <p:cTn id="14" dur="1" fill="hold">
                                          <p:stCondLst>
                                            <p:cond delay="499"/>
                                          </p:stCondLst>
                                        </p:cTn>
                                        <p:tgtEl>
                                          <p:spTgt spid="163880"/>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1" presetClass="entr" presetSubtype="4" fill="hold" grpId="0" nodeType="clickEffect">
                                  <p:stCondLst>
                                    <p:cond delay="0"/>
                                  </p:stCondLst>
                                  <p:childTnLst>
                                    <p:set>
                                      <p:cBhvr>
                                        <p:cTn id="18" dur="1" fill="hold">
                                          <p:stCondLst>
                                            <p:cond delay="0"/>
                                          </p:stCondLst>
                                        </p:cTn>
                                        <p:tgtEl>
                                          <p:spTgt spid="163847"/>
                                        </p:tgtEl>
                                        <p:attrNameLst>
                                          <p:attrName>style.visibility</p:attrName>
                                        </p:attrNameLst>
                                      </p:cBhvr>
                                      <p:to>
                                        <p:strVal val="visible"/>
                                      </p:to>
                                    </p:set>
                                    <p:animEffect transition="in" filter="wheel(4)">
                                      <p:cBhvr>
                                        <p:cTn id="19" dur="2000"/>
                                        <p:tgtEl>
                                          <p:spTgt spid="163847"/>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63844"/>
                                        </p:tgtEl>
                                        <p:attrNameLst>
                                          <p:attrName>style.visibility</p:attrName>
                                        </p:attrNameLst>
                                      </p:cBhvr>
                                      <p:to>
                                        <p:strVal val="visible"/>
                                      </p:to>
                                    </p:set>
                                    <p:animEffect transition="in" filter="wipe(left)">
                                      <p:cBhvr>
                                        <p:cTn id="23" dur="1000"/>
                                        <p:tgtEl>
                                          <p:spTgt spid="163844"/>
                                        </p:tgtEl>
                                      </p:cBhvr>
                                    </p:animEffect>
                                  </p:childTnLst>
                                </p:cTn>
                              </p:par>
                            </p:childTnLst>
                          </p:cTn>
                        </p:par>
                        <p:par>
                          <p:cTn id="24" fill="hold" nodeType="afterGroup">
                            <p:stCondLst>
                              <p:cond delay="3000"/>
                            </p:stCondLst>
                            <p:childTnLst>
                              <p:par>
                                <p:cTn id="25" presetID="9" presetClass="entr" presetSubtype="0" fill="hold" nodeType="afterEffect">
                                  <p:stCondLst>
                                    <p:cond delay="0"/>
                                  </p:stCondLst>
                                  <p:childTnLst>
                                    <p:set>
                                      <p:cBhvr>
                                        <p:cTn id="26" dur="1" fill="hold">
                                          <p:stCondLst>
                                            <p:cond delay="0"/>
                                          </p:stCondLst>
                                        </p:cTn>
                                        <p:tgtEl>
                                          <p:spTgt spid="163866"/>
                                        </p:tgtEl>
                                        <p:attrNameLst>
                                          <p:attrName>style.visibility</p:attrName>
                                        </p:attrNameLst>
                                      </p:cBhvr>
                                      <p:to>
                                        <p:strVal val="visible"/>
                                      </p:to>
                                    </p:set>
                                    <p:animEffect transition="in" filter="dissolve">
                                      <p:cBhvr>
                                        <p:cTn id="27" dur="500"/>
                                        <p:tgtEl>
                                          <p:spTgt spid="163866"/>
                                        </p:tgtEl>
                                      </p:cBhvr>
                                    </p:animEffect>
                                  </p:childTnLst>
                                </p:cTn>
                              </p:par>
                            </p:childTnLst>
                          </p:cTn>
                        </p:par>
                        <p:par>
                          <p:cTn id="28" fill="hold" nodeType="afterGroup">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163845"/>
                                        </p:tgtEl>
                                        <p:attrNameLst>
                                          <p:attrName>style.visibility</p:attrName>
                                        </p:attrNameLst>
                                      </p:cBhvr>
                                      <p:to>
                                        <p:strVal val="visible"/>
                                      </p:to>
                                    </p:set>
                                    <p:animEffect transition="in" filter="wipe(left)">
                                      <p:cBhvr>
                                        <p:cTn id="31" dur="1000"/>
                                        <p:tgtEl>
                                          <p:spTgt spid="163845"/>
                                        </p:tgtEl>
                                      </p:cBhvr>
                                    </p:animEffect>
                                  </p:childTnLst>
                                </p:cTn>
                              </p:par>
                            </p:childTnLst>
                          </p:cTn>
                        </p:par>
                        <p:par>
                          <p:cTn id="32" fill="hold" nodeType="afterGroup">
                            <p:stCondLst>
                              <p:cond delay="4500"/>
                            </p:stCondLst>
                            <p:childTnLst>
                              <p:par>
                                <p:cTn id="33" presetID="9" presetClass="entr" presetSubtype="0" fill="hold" nodeType="afterEffect">
                                  <p:stCondLst>
                                    <p:cond delay="0"/>
                                  </p:stCondLst>
                                  <p:childTnLst>
                                    <p:set>
                                      <p:cBhvr>
                                        <p:cTn id="34" dur="1" fill="hold">
                                          <p:stCondLst>
                                            <p:cond delay="0"/>
                                          </p:stCondLst>
                                        </p:cTn>
                                        <p:tgtEl>
                                          <p:spTgt spid="163872"/>
                                        </p:tgtEl>
                                        <p:attrNameLst>
                                          <p:attrName>style.visibility</p:attrName>
                                        </p:attrNameLst>
                                      </p:cBhvr>
                                      <p:to>
                                        <p:strVal val="visible"/>
                                      </p:to>
                                    </p:set>
                                    <p:animEffect transition="in" filter="dissolve">
                                      <p:cBhvr>
                                        <p:cTn id="35" dur="500"/>
                                        <p:tgtEl>
                                          <p:spTgt spid="163872"/>
                                        </p:tgtEl>
                                      </p:cBhvr>
                                    </p:animEffect>
                                  </p:childTnLst>
                                </p:cTn>
                              </p:par>
                            </p:childTnLst>
                          </p:cTn>
                        </p:par>
                        <p:par>
                          <p:cTn id="36" fill="hold" nodeType="afterGroup">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163846"/>
                                        </p:tgtEl>
                                        <p:attrNameLst>
                                          <p:attrName>style.visibility</p:attrName>
                                        </p:attrNameLst>
                                      </p:cBhvr>
                                      <p:to>
                                        <p:strVal val="visible"/>
                                      </p:to>
                                    </p:set>
                                    <p:animEffect transition="in" filter="wipe(left)">
                                      <p:cBhvr>
                                        <p:cTn id="39" dur="1000"/>
                                        <p:tgtEl>
                                          <p:spTgt spid="163846"/>
                                        </p:tgtEl>
                                      </p:cBhvr>
                                    </p:animEffect>
                                  </p:childTnLst>
                                </p:cTn>
                              </p:par>
                            </p:childTnLst>
                          </p:cTn>
                        </p:par>
                        <p:par>
                          <p:cTn id="40" fill="hold" nodeType="afterGroup">
                            <p:stCondLst>
                              <p:cond delay="6000"/>
                            </p:stCondLst>
                            <p:childTnLst>
                              <p:par>
                                <p:cTn id="41" presetID="9" presetClass="entr" presetSubtype="0" fill="hold" nodeType="afterEffect">
                                  <p:stCondLst>
                                    <p:cond delay="0"/>
                                  </p:stCondLst>
                                  <p:childTnLst>
                                    <p:set>
                                      <p:cBhvr>
                                        <p:cTn id="42" dur="1" fill="hold">
                                          <p:stCondLst>
                                            <p:cond delay="0"/>
                                          </p:stCondLst>
                                        </p:cTn>
                                        <p:tgtEl>
                                          <p:spTgt spid="163860"/>
                                        </p:tgtEl>
                                        <p:attrNameLst>
                                          <p:attrName>style.visibility</p:attrName>
                                        </p:attrNameLst>
                                      </p:cBhvr>
                                      <p:to>
                                        <p:strVal val="visible"/>
                                      </p:to>
                                    </p:set>
                                    <p:animEffect transition="in" filter="dissolve">
                                      <p:cBhvr>
                                        <p:cTn id="43" dur="500"/>
                                        <p:tgtEl>
                                          <p:spTgt spid="16386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6384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3" name="explode.wav"/>
                                        </p:tgtEl>
                                      </p:cMediaNode>
                                    </p:audio>
                                  </p:subTnLst>
                                </p:cTn>
                              </p:par>
                            </p:childTnLst>
                          </p:cTn>
                        </p:par>
                        <p:par>
                          <p:cTn id="48" fill="hold" nodeType="afterGroup">
                            <p:stCondLst>
                              <p:cond delay="0"/>
                            </p:stCondLst>
                            <p:childTnLst>
                              <p:par>
                                <p:cTn id="49" presetID="9" presetClass="exit" presetSubtype="0" fill="hold" grpId="1" nodeType="afterEffect">
                                  <p:stCondLst>
                                    <p:cond delay="0"/>
                                  </p:stCondLst>
                                  <p:childTnLst>
                                    <p:animEffect transition="out" filter="dissolve">
                                      <p:cBhvr>
                                        <p:cTn id="50" dur="500"/>
                                        <p:tgtEl>
                                          <p:spTgt spid="163849"/>
                                        </p:tgtEl>
                                      </p:cBhvr>
                                    </p:animEffect>
                                    <p:set>
                                      <p:cBhvr>
                                        <p:cTn id="51" dur="1" fill="hold">
                                          <p:stCondLst>
                                            <p:cond delay="499"/>
                                          </p:stCondLst>
                                        </p:cTn>
                                        <p:tgtEl>
                                          <p:spTgt spid="163849"/>
                                        </p:tgtEl>
                                        <p:attrNameLst>
                                          <p:attrName>style.visibility</p:attrName>
                                        </p:attrNameLst>
                                      </p:cBhvr>
                                      <p:to>
                                        <p:strVal val="hidden"/>
                                      </p:to>
                                    </p:set>
                                  </p:childTnLst>
                                </p:cTn>
                              </p:par>
                            </p:childTnLst>
                          </p:cTn>
                        </p:par>
                        <p:par>
                          <p:cTn id="52" fill="hold" nodeType="afterGroup">
                            <p:stCondLst>
                              <p:cond delay="500"/>
                            </p:stCondLst>
                            <p:childTnLst>
                              <p:par>
                                <p:cTn id="53" presetID="1" presetClass="entr" presetSubtype="0" fill="hold" grpId="0" nodeType="afterEffect">
                                  <p:stCondLst>
                                    <p:cond delay="0"/>
                                  </p:stCondLst>
                                  <p:childTnLst>
                                    <p:set>
                                      <p:cBhvr>
                                        <p:cTn id="54" dur="1" fill="hold">
                                          <p:stCondLst>
                                            <p:cond delay="0"/>
                                          </p:stCondLst>
                                        </p:cTn>
                                        <p:tgtEl>
                                          <p:spTgt spid="16385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3" name="explode.wav"/>
                                        </p:tgtEl>
                                      </p:cMediaNode>
                                    </p:audio>
                                  </p:subTnLst>
                                </p:cTn>
                              </p:par>
                            </p:childTnLst>
                          </p:cTn>
                        </p:par>
                        <p:par>
                          <p:cTn id="55" fill="hold" nodeType="afterGroup">
                            <p:stCondLst>
                              <p:cond delay="500"/>
                            </p:stCondLst>
                            <p:childTnLst>
                              <p:par>
                                <p:cTn id="56" presetID="9" presetClass="exit" presetSubtype="0" fill="hold" grpId="1" nodeType="afterEffect">
                                  <p:stCondLst>
                                    <p:cond delay="0"/>
                                  </p:stCondLst>
                                  <p:childTnLst>
                                    <p:animEffect transition="out" filter="dissolve">
                                      <p:cBhvr>
                                        <p:cTn id="57" dur="500"/>
                                        <p:tgtEl>
                                          <p:spTgt spid="163850"/>
                                        </p:tgtEl>
                                      </p:cBhvr>
                                    </p:animEffect>
                                    <p:set>
                                      <p:cBhvr>
                                        <p:cTn id="58" dur="1" fill="hold">
                                          <p:stCondLst>
                                            <p:cond delay="499"/>
                                          </p:stCondLst>
                                        </p:cTn>
                                        <p:tgtEl>
                                          <p:spTgt spid="163850"/>
                                        </p:tgtEl>
                                        <p:attrNameLst>
                                          <p:attrName>style.visibility</p:attrName>
                                        </p:attrNameLst>
                                      </p:cBhvr>
                                      <p:to>
                                        <p:strVal val="hidden"/>
                                      </p:to>
                                    </p:set>
                                  </p:childTnLst>
                                </p:cTn>
                              </p:par>
                            </p:childTnLst>
                          </p:cTn>
                        </p:par>
                        <p:par>
                          <p:cTn id="59" fill="hold" nodeType="afterGroup">
                            <p:stCondLst>
                              <p:cond delay="1000"/>
                            </p:stCondLst>
                            <p:childTnLst>
                              <p:par>
                                <p:cTn id="60" presetID="1" presetClass="entr" presetSubtype="0" fill="hold" grpId="0" nodeType="afterEffect">
                                  <p:stCondLst>
                                    <p:cond delay="0"/>
                                  </p:stCondLst>
                                  <p:childTnLst>
                                    <p:set>
                                      <p:cBhvr>
                                        <p:cTn id="61" dur="1" fill="hold">
                                          <p:stCondLst>
                                            <p:cond delay="0"/>
                                          </p:stCondLst>
                                        </p:cTn>
                                        <p:tgtEl>
                                          <p:spTgt spid="163851"/>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3" name="explode.wav"/>
                                        </p:tgtEl>
                                      </p:cMediaNode>
                                    </p:audio>
                                  </p:subTnLst>
                                </p:cTn>
                              </p:par>
                            </p:childTnLst>
                          </p:cTn>
                        </p:par>
                        <p:par>
                          <p:cTn id="62" fill="hold" nodeType="afterGroup">
                            <p:stCondLst>
                              <p:cond delay="1000"/>
                            </p:stCondLst>
                            <p:childTnLst>
                              <p:par>
                                <p:cTn id="63" presetID="9" presetClass="exit" presetSubtype="0" fill="hold" grpId="1" nodeType="afterEffect">
                                  <p:stCondLst>
                                    <p:cond delay="0"/>
                                  </p:stCondLst>
                                  <p:childTnLst>
                                    <p:animEffect transition="out" filter="dissolve">
                                      <p:cBhvr>
                                        <p:cTn id="64" dur="500"/>
                                        <p:tgtEl>
                                          <p:spTgt spid="163851"/>
                                        </p:tgtEl>
                                      </p:cBhvr>
                                    </p:animEffect>
                                    <p:set>
                                      <p:cBhvr>
                                        <p:cTn id="65" dur="1" fill="hold">
                                          <p:stCondLst>
                                            <p:cond delay="499"/>
                                          </p:stCondLst>
                                        </p:cTn>
                                        <p:tgtEl>
                                          <p:spTgt spid="163851"/>
                                        </p:tgtEl>
                                        <p:attrNameLst>
                                          <p:attrName>style.visibility</p:attrName>
                                        </p:attrNameLst>
                                      </p:cBhvr>
                                      <p:to>
                                        <p:strVal val="hidden"/>
                                      </p:to>
                                    </p:set>
                                  </p:childTnLst>
                                </p:cTn>
                              </p:par>
                            </p:childTnLst>
                          </p:cTn>
                        </p:par>
                        <p:par>
                          <p:cTn id="66" fill="hold" nodeType="afterGroup">
                            <p:stCondLst>
                              <p:cond delay="1500"/>
                            </p:stCondLst>
                            <p:childTnLst>
                              <p:par>
                                <p:cTn id="67" presetID="1" presetClass="entr" presetSubtype="0" fill="hold" grpId="0" nodeType="afterEffect">
                                  <p:stCondLst>
                                    <p:cond delay="0"/>
                                  </p:stCondLst>
                                  <p:childTnLst>
                                    <p:set>
                                      <p:cBhvr>
                                        <p:cTn id="68" dur="1" fill="hold">
                                          <p:stCondLst>
                                            <p:cond delay="0"/>
                                          </p:stCondLst>
                                        </p:cTn>
                                        <p:tgtEl>
                                          <p:spTgt spid="163852"/>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3" name="explode.wav"/>
                                        </p:tgtEl>
                                      </p:cMediaNode>
                                    </p:audio>
                                  </p:subTnLst>
                                </p:cTn>
                              </p:par>
                            </p:childTnLst>
                          </p:cTn>
                        </p:par>
                        <p:par>
                          <p:cTn id="69" fill="hold" nodeType="afterGroup">
                            <p:stCondLst>
                              <p:cond delay="1500"/>
                            </p:stCondLst>
                            <p:childTnLst>
                              <p:par>
                                <p:cTn id="70" presetID="9" presetClass="exit" presetSubtype="0" fill="hold" grpId="1" nodeType="afterEffect">
                                  <p:stCondLst>
                                    <p:cond delay="0"/>
                                  </p:stCondLst>
                                  <p:childTnLst>
                                    <p:animEffect transition="out" filter="dissolve">
                                      <p:cBhvr>
                                        <p:cTn id="71" dur="500"/>
                                        <p:tgtEl>
                                          <p:spTgt spid="163852"/>
                                        </p:tgtEl>
                                      </p:cBhvr>
                                    </p:animEffect>
                                    <p:set>
                                      <p:cBhvr>
                                        <p:cTn id="72" dur="1" fill="hold">
                                          <p:stCondLst>
                                            <p:cond delay="499"/>
                                          </p:stCondLst>
                                        </p:cTn>
                                        <p:tgtEl>
                                          <p:spTgt spid="163852"/>
                                        </p:tgtEl>
                                        <p:attrNameLst>
                                          <p:attrName>style.visibility</p:attrName>
                                        </p:attrNameLst>
                                      </p:cBhvr>
                                      <p:to>
                                        <p:strVal val="hidden"/>
                                      </p:to>
                                    </p:set>
                                  </p:childTnLst>
                                </p:cTn>
                              </p:par>
                            </p:childTnLst>
                          </p:cTn>
                        </p:par>
                        <p:par>
                          <p:cTn id="73" fill="hold" nodeType="afterGroup">
                            <p:stCondLst>
                              <p:cond delay="2000"/>
                            </p:stCondLst>
                            <p:childTnLst>
                              <p:par>
                                <p:cTn id="74" presetID="21" presetClass="entr" presetSubtype="4" fill="hold" grpId="0" nodeType="afterEffect">
                                  <p:stCondLst>
                                    <p:cond delay="0"/>
                                  </p:stCondLst>
                                  <p:childTnLst>
                                    <p:set>
                                      <p:cBhvr>
                                        <p:cTn id="75" dur="1" fill="hold">
                                          <p:stCondLst>
                                            <p:cond delay="0"/>
                                          </p:stCondLst>
                                        </p:cTn>
                                        <p:tgtEl>
                                          <p:spTgt spid="163881"/>
                                        </p:tgtEl>
                                        <p:attrNameLst>
                                          <p:attrName>style.visibility</p:attrName>
                                        </p:attrNameLst>
                                      </p:cBhvr>
                                      <p:to>
                                        <p:strVal val="visible"/>
                                      </p:to>
                                    </p:set>
                                    <p:animEffect transition="in" filter="wheel(4)">
                                      <p:cBhvr>
                                        <p:cTn id="76" dur="2000"/>
                                        <p:tgtEl>
                                          <p:spTgt spid="163881"/>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2" fill="hold" grpId="0" nodeType="clickEffect">
                                  <p:stCondLst>
                                    <p:cond delay="0"/>
                                  </p:stCondLst>
                                  <p:childTnLst>
                                    <p:set>
                                      <p:cBhvr>
                                        <p:cTn id="80" dur="1" fill="hold">
                                          <p:stCondLst>
                                            <p:cond delay="0"/>
                                          </p:stCondLst>
                                        </p:cTn>
                                        <p:tgtEl>
                                          <p:spTgt spid="163853"/>
                                        </p:tgtEl>
                                        <p:attrNameLst>
                                          <p:attrName>style.visibility</p:attrName>
                                        </p:attrNameLst>
                                      </p:cBhvr>
                                      <p:to>
                                        <p:strVal val="visible"/>
                                      </p:to>
                                    </p:set>
                                    <p:animEffect transition="in" filter="wipe(right)">
                                      <p:cBhvr>
                                        <p:cTn id="81" dur="2000"/>
                                        <p:tgtEl>
                                          <p:spTgt spid="163853"/>
                                        </p:tgtEl>
                                      </p:cBhvr>
                                    </p:animEffect>
                                  </p:childTnLst>
                                </p:cTn>
                              </p:par>
                            </p:childTnLst>
                          </p:cTn>
                        </p:par>
                        <p:par>
                          <p:cTn id="82" fill="hold" nodeType="afterGroup">
                            <p:stCondLst>
                              <p:cond delay="2000"/>
                            </p:stCondLst>
                            <p:childTnLst>
                              <p:par>
                                <p:cTn id="83" presetID="22" presetClass="exit" presetSubtype="2" fill="hold" grpId="1" nodeType="afterEffect">
                                  <p:stCondLst>
                                    <p:cond delay="0"/>
                                  </p:stCondLst>
                                  <p:childTnLst>
                                    <p:animEffect transition="out" filter="wipe(right)">
                                      <p:cBhvr>
                                        <p:cTn id="84" dur="2000"/>
                                        <p:tgtEl>
                                          <p:spTgt spid="163853"/>
                                        </p:tgtEl>
                                      </p:cBhvr>
                                    </p:animEffect>
                                    <p:set>
                                      <p:cBhvr>
                                        <p:cTn id="85" dur="1" fill="hold">
                                          <p:stCondLst>
                                            <p:cond delay="1999"/>
                                          </p:stCondLst>
                                        </p:cTn>
                                        <p:tgtEl>
                                          <p:spTgt spid="163853"/>
                                        </p:tgtEl>
                                        <p:attrNameLst>
                                          <p:attrName>style.visibility</p:attrName>
                                        </p:attrNameLst>
                                      </p:cBhvr>
                                      <p:to>
                                        <p:strVal val="hidden"/>
                                      </p:to>
                                    </p:set>
                                  </p:childTnLst>
                                </p:cTn>
                              </p:par>
                              <p:par>
                                <p:cTn id="86" presetID="9" presetClass="entr" presetSubtype="0" fill="hold" nodeType="withEffect">
                                  <p:stCondLst>
                                    <p:cond delay="0"/>
                                  </p:stCondLst>
                                  <p:childTnLst>
                                    <p:set>
                                      <p:cBhvr>
                                        <p:cTn id="87" dur="1" fill="hold">
                                          <p:stCondLst>
                                            <p:cond delay="0"/>
                                          </p:stCondLst>
                                        </p:cTn>
                                        <p:tgtEl>
                                          <p:spTgt spid="163854"/>
                                        </p:tgtEl>
                                        <p:attrNameLst>
                                          <p:attrName>style.visibility</p:attrName>
                                        </p:attrNameLst>
                                      </p:cBhvr>
                                      <p:to>
                                        <p:strVal val="visible"/>
                                      </p:to>
                                    </p:set>
                                    <p:animEffect transition="in" filter="dissolve">
                                      <p:cBhvr>
                                        <p:cTn id="88" dur="2000"/>
                                        <p:tgtEl>
                                          <p:spTgt spid="163854"/>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2" fill="hold" grpId="0" nodeType="clickEffect">
                                  <p:stCondLst>
                                    <p:cond delay="0"/>
                                  </p:stCondLst>
                                  <p:childTnLst>
                                    <p:set>
                                      <p:cBhvr>
                                        <p:cTn id="92" dur="1" fill="hold">
                                          <p:stCondLst>
                                            <p:cond delay="0"/>
                                          </p:stCondLst>
                                        </p:cTn>
                                        <p:tgtEl>
                                          <p:spTgt spid="163858"/>
                                        </p:tgtEl>
                                        <p:attrNameLst>
                                          <p:attrName>style.visibility</p:attrName>
                                        </p:attrNameLst>
                                      </p:cBhvr>
                                      <p:to>
                                        <p:strVal val="visible"/>
                                      </p:to>
                                    </p:set>
                                    <p:animEffect transition="in" filter="wipe(right)">
                                      <p:cBhvr>
                                        <p:cTn id="93" dur="1000"/>
                                        <p:tgtEl>
                                          <p:spTgt spid="163858"/>
                                        </p:tgtEl>
                                      </p:cBhvr>
                                    </p:animEffect>
                                  </p:childTnLst>
                                </p:cTn>
                              </p:par>
                            </p:childTnLst>
                          </p:cTn>
                        </p:par>
                        <p:par>
                          <p:cTn id="94" fill="hold" nodeType="afterGroup">
                            <p:stCondLst>
                              <p:cond delay="1000"/>
                            </p:stCondLst>
                            <p:childTnLst>
                              <p:par>
                                <p:cTn id="95" presetID="22" presetClass="entr" presetSubtype="2" fill="hold" grpId="0" nodeType="afterEffect">
                                  <p:stCondLst>
                                    <p:cond delay="0"/>
                                  </p:stCondLst>
                                  <p:childTnLst>
                                    <p:set>
                                      <p:cBhvr>
                                        <p:cTn id="96" dur="1" fill="hold">
                                          <p:stCondLst>
                                            <p:cond delay="0"/>
                                          </p:stCondLst>
                                        </p:cTn>
                                        <p:tgtEl>
                                          <p:spTgt spid="163859"/>
                                        </p:tgtEl>
                                        <p:attrNameLst>
                                          <p:attrName>style.visibility</p:attrName>
                                        </p:attrNameLst>
                                      </p:cBhvr>
                                      <p:to>
                                        <p:strVal val="visible"/>
                                      </p:to>
                                    </p:set>
                                    <p:animEffect transition="in" filter="wipe(right)">
                                      <p:cBhvr>
                                        <p:cTn id="97" dur="1000"/>
                                        <p:tgtEl>
                                          <p:spTgt spid="163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animBg="1"/>
      <p:bldP spid="163844" grpId="0" animBg="1"/>
      <p:bldP spid="163845" grpId="0" animBg="1"/>
      <p:bldP spid="163846" grpId="0" animBg="1"/>
      <p:bldP spid="163847" grpId="0" animBg="1"/>
      <p:bldP spid="163849" grpId="0" animBg="1"/>
      <p:bldP spid="163849" grpId="1" animBg="1"/>
      <p:bldP spid="163850" grpId="0" animBg="1"/>
      <p:bldP spid="163850" grpId="1" animBg="1"/>
      <p:bldP spid="163851" grpId="0" animBg="1"/>
      <p:bldP spid="163851" grpId="1" animBg="1"/>
      <p:bldP spid="163852" grpId="0" animBg="1"/>
      <p:bldP spid="163852" grpId="1" animBg="1"/>
      <p:bldP spid="163853" grpId="0" animBg="1"/>
      <p:bldP spid="163853" grpId="1" animBg="1"/>
      <p:bldP spid="163858" grpId="0" animBg="1"/>
      <p:bldP spid="163859" grpId="0" animBg="1"/>
      <p:bldP spid="163880" grpId="0" animBg="1"/>
      <p:bldP spid="163880" grpId="1" animBg="1"/>
      <p:bldP spid="16388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7A327DE8-ADF0-4B3B-B0E2-2AEA596E1E64}" type="slidenum">
              <a:rPr lang="en-US" altLang="en-US"/>
              <a:pPr/>
              <a:t>15</a:t>
            </a:fld>
            <a:endParaRPr lang="en-US" altLang="en-US"/>
          </a:p>
        </p:txBody>
      </p:sp>
      <p:sp>
        <p:nvSpPr>
          <p:cNvPr id="75778" name="Rectangle 2"/>
          <p:cNvSpPr>
            <a:spLocks noGrp="1" noChangeArrowheads="1"/>
          </p:cNvSpPr>
          <p:nvPr>
            <p:ph type="title"/>
          </p:nvPr>
        </p:nvSpPr>
        <p:spPr>
          <a:xfrm>
            <a:off x="4876800" y="609600"/>
            <a:ext cx="3810000" cy="533400"/>
          </a:xfrm>
        </p:spPr>
        <p:txBody>
          <a:bodyPr/>
          <a:lstStyle/>
          <a:p>
            <a:r>
              <a:rPr lang="en-US" altLang="en-US" sz="2800" b="1" i="1"/>
              <a:t>Basic Battle Analysis</a:t>
            </a:r>
          </a:p>
        </p:txBody>
      </p:sp>
      <p:sp>
        <p:nvSpPr>
          <p:cNvPr id="75779" name="Rectangle 3"/>
          <p:cNvSpPr>
            <a:spLocks noGrp="1" noChangeArrowheads="1"/>
          </p:cNvSpPr>
          <p:nvPr>
            <p:ph type="body" idx="1"/>
          </p:nvPr>
        </p:nvSpPr>
        <p:spPr>
          <a:xfrm>
            <a:off x="3070225" y="3443288"/>
            <a:ext cx="3773488" cy="2262187"/>
          </a:xfrm>
        </p:spPr>
        <p:txBody>
          <a:bodyPr/>
          <a:lstStyle/>
          <a:p>
            <a:r>
              <a:rPr lang="en-US" altLang="en-US" sz="3600">
                <a:latin typeface="Book Antiqua" panose="02040602050305030304" pitchFamily="18" charset="0"/>
              </a:rPr>
              <a:t>Weather</a:t>
            </a:r>
          </a:p>
          <a:p>
            <a:r>
              <a:rPr lang="en-US" altLang="en-US" sz="3600">
                <a:latin typeface="Book Antiqua" panose="02040602050305030304" pitchFamily="18" charset="0"/>
              </a:rPr>
              <a:t>Terrain</a:t>
            </a:r>
          </a:p>
          <a:p>
            <a:pPr lvl="1"/>
            <a:r>
              <a:rPr lang="en-US" altLang="en-US" sz="3600">
                <a:latin typeface="Book Antiqua" panose="02040602050305030304" pitchFamily="18" charset="0"/>
              </a:rPr>
              <a:t>OAKOC</a:t>
            </a:r>
          </a:p>
        </p:txBody>
      </p:sp>
      <p:sp>
        <p:nvSpPr>
          <p:cNvPr id="75780" name="Text Box 4"/>
          <p:cNvSpPr txBox="1">
            <a:spLocks noChangeArrowheads="1"/>
          </p:cNvSpPr>
          <p:nvPr/>
        </p:nvSpPr>
        <p:spPr bwMode="auto">
          <a:xfrm>
            <a:off x="685800" y="1752600"/>
            <a:ext cx="7772400"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70000"/>
              </a:lnSpc>
              <a:spcBef>
                <a:spcPct val="50000"/>
              </a:spcBef>
            </a:pPr>
            <a:r>
              <a:rPr lang="en-US" altLang="en-US" sz="3200" b="1">
                <a:latin typeface="Book Antiqua" panose="02040602050305030304" pitchFamily="18" charset="0"/>
              </a:rPr>
              <a:t>Step 2--Set the Stage</a:t>
            </a:r>
          </a:p>
          <a:p>
            <a:pPr algn="ctr" eaLnBrk="0" hangingPunct="0">
              <a:lnSpc>
                <a:spcPct val="70000"/>
              </a:lnSpc>
              <a:spcBef>
                <a:spcPct val="50000"/>
              </a:spcBef>
            </a:pPr>
            <a:r>
              <a:rPr lang="en-US" altLang="en-US" sz="3200" b="1">
                <a:latin typeface="Book Antiqua" panose="02040602050305030304" pitchFamily="18" charset="0"/>
              </a:rPr>
              <a:t>Part B: Area of Operations</a:t>
            </a:r>
            <a:endParaRPr lang="en-US" altLang="en-US" sz="2200" b="1" i="1">
              <a:latin typeface="Book Antiqua" panose="0204060205030503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lide Number Placeholder 2"/>
          <p:cNvSpPr>
            <a:spLocks noGrp="1"/>
          </p:cNvSpPr>
          <p:nvPr>
            <p:ph type="sldNum" sz="quarter" idx="11"/>
          </p:nvPr>
        </p:nvSpPr>
        <p:spPr/>
        <p:txBody>
          <a:bodyPr/>
          <a:lstStyle/>
          <a:p>
            <a:fld id="{DA54334E-85FA-46B2-9B40-C931A773EDD1}" type="slidenum">
              <a:rPr lang="en-US" altLang="en-US"/>
              <a:pPr/>
              <a:t>16</a:t>
            </a:fld>
            <a:endParaRPr lang="en-US" altLang="en-US"/>
          </a:p>
        </p:txBody>
      </p:sp>
      <p:pic>
        <p:nvPicPr>
          <p:cNvPr id="16589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15674" t="9789" r="11395" b="44298"/>
          <a:stretch>
            <a:fillRect/>
          </a:stretch>
        </p:blipFill>
        <p:spPr bwMode="auto">
          <a:xfrm>
            <a:off x="254000" y="223838"/>
            <a:ext cx="6205538" cy="640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5891" name="Group 3"/>
          <p:cNvGrpSpPr>
            <a:grpSpLocks/>
          </p:cNvGrpSpPr>
          <p:nvPr/>
        </p:nvGrpSpPr>
        <p:grpSpPr bwMode="auto">
          <a:xfrm>
            <a:off x="2557463" y="3675063"/>
            <a:ext cx="819150" cy="549275"/>
            <a:chOff x="4818" y="1410"/>
            <a:chExt cx="516" cy="346"/>
          </a:xfrm>
        </p:grpSpPr>
        <p:sp>
          <p:nvSpPr>
            <p:cNvPr id="165892" name="Rectangle 4"/>
            <p:cNvSpPr>
              <a:spLocks noChangeArrowheads="1"/>
            </p:cNvSpPr>
            <p:nvPr/>
          </p:nvSpPr>
          <p:spPr bwMode="auto">
            <a:xfrm>
              <a:off x="5008" y="1576"/>
              <a:ext cx="168" cy="128"/>
            </a:xfrm>
            <a:prstGeom prst="rect">
              <a:avLst/>
            </a:prstGeom>
            <a:solidFill>
              <a:srgbClr val="FFFF99"/>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5893" name="Oval 5"/>
            <p:cNvSpPr>
              <a:spLocks noChangeArrowheads="1"/>
            </p:cNvSpPr>
            <p:nvPr/>
          </p:nvSpPr>
          <p:spPr bwMode="auto">
            <a:xfrm>
              <a:off x="5032" y="1610"/>
              <a:ext cx="122" cy="56"/>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5894" name="Text Box 6"/>
            <p:cNvSpPr txBox="1">
              <a:spLocks noChangeArrowheads="1"/>
            </p:cNvSpPr>
            <p:nvPr/>
          </p:nvSpPr>
          <p:spPr bwMode="auto">
            <a:xfrm>
              <a:off x="4996" y="1410"/>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FF"/>
                  </a:solidFill>
                </a:rPr>
                <a:t>x</a:t>
              </a:r>
            </a:p>
          </p:txBody>
        </p:sp>
        <p:sp>
          <p:nvSpPr>
            <p:cNvPr id="165895" name="Text Box 7"/>
            <p:cNvSpPr txBox="1">
              <a:spLocks noChangeArrowheads="1"/>
            </p:cNvSpPr>
            <p:nvPr/>
          </p:nvSpPr>
          <p:spPr bwMode="auto">
            <a:xfrm>
              <a:off x="5138" y="151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FF"/>
                  </a:solidFill>
                </a:rPr>
                <a:t>1</a:t>
              </a:r>
            </a:p>
          </p:txBody>
        </p:sp>
        <p:sp>
          <p:nvSpPr>
            <p:cNvPr id="165896" name="Text Box 8"/>
            <p:cNvSpPr txBox="1">
              <a:spLocks noChangeArrowheads="1"/>
            </p:cNvSpPr>
            <p:nvPr/>
          </p:nvSpPr>
          <p:spPr bwMode="auto">
            <a:xfrm>
              <a:off x="4818" y="1525"/>
              <a:ext cx="2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FF"/>
                  </a:solidFill>
                </a:rPr>
                <a:t>A</a:t>
              </a:r>
            </a:p>
          </p:txBody>
        </p:sp>
      </p:grpSp>
      <p:grpSp>
        <p:nvGrpSpPr>
          <p:cNvPr id="165897" name="Group 9"/>
          <p:cNvGrpSpPr>
            <a:grpSpLocks/>
          </p:cNvGrpSpPr>
          <p:nvPr/>
        </p:nvGrpSpPr>
        <p:grpSpPr bwMode="auto">
          <a:xfrm>
            <a:off x="2520950" y="2779713"/>
            <a:ext cx="819150" cy="549275"/>
            <a:chOff x="4905" y="1758"/>
            <a:chExt cx="516" cy="346"/>
          </a:xfrm>
        </p:grpSpPr>
        <p:sp>
          <p:nvSpPr>
            <p:cNvPr id="165898" name="Rectangle 10"/>
            <p:cNvSpPr>
              <a:spLocks noChangeArrowheads="1"/>
            </p:cNvSpPr>
            <p:nvPr/>
          </p:nvSpPr>
          <p:spPr bwMode="auto">
            <a:xfrm>
              <a:off x="5095" y="1924"/>
              <a:ext cx="168" cy="128"/>
            </a:xfrm>
            <a:prstGeom prst="rect">
              <a:avLst/>
            </a:prstGeom>
            <a:solidFill>
              <a:srgbClr val="FFFF99"/>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5899" name="Oval 11"/>
            <p:cNvSpPr>
              <a:spLocks noChangeArrowheads="1"/>
            </p:cNvSpPr>
            <p:nvPr/>
          </p:nvSpPr>
          <p:spPr bwMode="auto">
            <a:xfrm>
              <a:off x="5119" y="1958"/>
              <a:ext cx="122" cy="56"/>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5900" name="Text Box 12"/>
            <p:cNvSpPr txBox="1">
              <a:spLocks noChangeArrowheads="1"/>
            </p:cNvSpPr>
            <p:nvPr/>
          </p:nvSpPr>
          <p:spPr bwMode="auto">
            <a:xfrm>
              <a:off x="5083" y="1758"/>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FF"/>
                  </a:solidFill>
                </a:rPr>
                <a:t>x</a:t>
              </a:r>
            </a:p>
          </p:txBody>
        </p:sp>
        <p:sp>
          <p:nvSpPr>
            <p:cNvPr id="165901" name="Text Box 13"/>
            <p:cNvSpPr txBox="1">
              <a:spLocks noChangeArrowheads="1"/>
            </p:cNvSpPr>
            <p:nvPr/>
          </p:nvSpPr>
          <p:spPr bwMode="auto">
            <a:xfrm>
              <a:off x="5225" y="1865"/>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FF"/>
                  </a:solidFill>
                </a:rPr>
                <a:t>1</a:t>
              </a:r>
            </a:p>
          </p:txBody>
        </p:sp>
        <p:sp>
          <p:nvSpPr>
            <p:cNvPr id="165902" name="Text Box 14"/>
            <p:cNvSpPr txBox="1">
              <a:spLocks noChangeArrowheads="1"/>
            </p:cNvSpPr>
            <p:nvPr/>
          </p:nvSpPr>
          <p:spPr bwMode="auto">
            <a:xfrm>
              <a:off x="4905" y="1873"/>
              <a:ext cx="2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FF"/>
                  </a:solidFill>
                </a:rPr>
                <a:t>B</a:t>
              </a:r>
            </a:p>
          </p:txBody>
        </p:sp>
      </p:grpSp>
      <p:grpSp>
        <p:nvGrpSpPr>
          <p:cNvPr id="165903" name="Group 15"/>
          <p:cNvGrpSpPr>
            <a:grpSpLocks/>
          </p:cNvGrpSpPr>
          <p:nvPr/>
        </p:nvGrpSpPr>
        <p:grpSpPr bwMode="auto">
          <a:xfrm>
            <a:off x="2652713" y="3197225"/>
            <a:ext cx="819150" cy="549275"/>
            <a:chOff x="4851" y="2148"/>
            <a:chExt cx="516" cy="346"/>
          </a:xfrm>
        </p:grpSpPr>
        <p:sp>
          <p:nvSpPr>
            <p:cNvPr id="165904" name="Rectangle 16"/>
            <p:cNvSpPr>
              <a:spLocks noChangeArrowheads="1"/>
            </p:cNvSpPr>
            <p:nvPr/>
          </p:nvSpPr>
          <p:spPr bwMode="auto">
            <a:xfrm>
              <a:off x="5041" y="2314"/>
              <a:ext cx="168" cy="128"/>
            </a:xfrm>
            <a:prstGeom prst="rect">
              <a:avLst/>
            </a:prstGeom>
            <a:solidFill>
              <a:srgbClr val="FFFF99"/>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5905" name="Oval 17"/>
            <p:cNvSpPr>
              <a:spLocks noChangeArrowheads="1"/>
            </p:cNvSpPr>
            <p:nvPr/>
          </p:nvSpPr>
          <p:spPr bwMode="auto">
            <a:xfrm>
              <a:off x="5065" y="2348"/>
              <a:ext cx="122" cy="56"/>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5906" name="Text Box 18"/>
            <p:cNvSpPr txBox="1">
              <a:spLocks noChangeArrowheads="1"/>
            </p:cNvSpPr>
            <p:nvPr/>
          </p:nvSpPr>
          <p:spPr bwMode="auto">
            <a:xfrm>
              <a:off x="5029" y="2148"/>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FF"/>
                  </a:solidFill>
                </a:rPr>
                <a:t>x</a:t>
              </a:r>
            </a:p>
          </p:txBody>
        </p:sp>
        <p:sp>
          <p:nvSpPr>
            <p:cNvPr id="165907" name="Text Box 19"/>
            <p:cNvSpPr txBox="1">
              <a:spLocks noChangeArrowheads="1"/>
            </p:cNvSpPr>
            <p:nvPr/>
          </p:nvSpPr>
          <p:spPr bwMode="auto">
            <a:xfrm>
              <a:off x="5171" y="2255"/>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FF"/>
                  </a:solidFill>
                </a:rPr>
                <a:t>1</a:t>
              </a:r>
            </a:p>
          </p:txBody>
        </p:sp>
        <p:sp>
          <p:nvSpPr>
            <p:cNvPr id="165908" name="Text Box 20"/>
            <p:cNvSpPr txBox="1">
              <a:spLocks noChangeArrowheads="1"/>
            </p:cNvSpPr>
            <p:nvPr/>
          </p:nvSpPr>
          <p:spPr bwMode="auto">
            <a:xfrm>
              <a:off x="4851" y="2263"/>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FF"/>
                  </a:solidFill>
                </a:rPr>
                <a:t>C</a:t>
              </a:r>
            </a:p>
          </p:txBody>
        </p:sp>
      </p:grpSp>
      <p:sp>
        <p:nvSpPr>
          <p:cNvPr id="165909" name="Rectangle 21"/>
          <p:cNvSpPr>
            <a:spLocks noChangeArrowheads="1"/>
          </p:cNvSpPr>
          <p:nvPr/>
        </p:nvSpPr>
        <p:spPr bwMode="auto">
          <a:xfrm>
            <a:off x="176213" y="6067425"/>
            <a:ext cx="6775450" cy="5508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5910" name="Freeform 22"/>
          <p:cNvSpPr>
            <a:spLocks/>
          </p:cNvSpPr>
          <p:nvPr/>
        </p:nvSpPr>
        <p:spPr bwMode="auto">
          <a:xfrm>
            <a:off x="3251200" y="4133850"/>
            <a:ext cx="214313" cy="792163"/>
          </a:xfrm>
          <a:custGeom>
            <a:avLst/>
            <a:gdLst>
              <a:gd name="T0" fmla="*/ 135 w 135"/>
              <a:gd name="T1" fmla="*/ 0 h 499"/>
              <a:gd name="T2" fmla="*/ 35 w 135"/>
              <a:gd name="T3" fmla="*/ 261 h 499"/>
              <a:gd name="T4" fmla="*/ 117 w 135"/>
              <a:gd name="T5" fmla="*/ 228 h 499"/>
              <a:gd name="T6" fmla="*/ 0 w 135"/>
              <a:gd name="T7" fmla="*/ 499 h 499"/>
            </a:gdLst>
            <a:ahLst/>
            <a:cxnLst>
              <a:cxn ang="0">
                <a:pos x="T0" y="T1"/>
              </a:cxn>
              <a:cxn ang="0">
                <a:pos x="T2" y="T3"/>
              </a:cxn>
              <a:cxn ang="0">
                <a:pos x="T4" y="T5"/>
              </a:cxn>
              <a:cxn ang="0">
                <a:pos x="T6" y="T7"/>
              </a:cxn>
            </a:cxnLst>
            <a:rect l="0" t="0" r="r" b="b"/>
            <a:pathLst>
              <a:path w="135" h="499">
                <a:moveTo>
                  <a:pt x="135" y="0"/>
                </a:moveTo>
                <a:lnTo>
                  <a:pt x="35" y="261"/>
                </a:lnTo>
                <a:lnTo>
                  <a:pt x="117" y="228"/>
                </a:lnTo>
                <a:lnTo>
                  <a:pt x="0" y="499"/>
                </a:lnTo>
              </a:path>
            </a:pathLst>
          </a:custGeom>
          <a:noFill/>
          <a:ln w="38100" cap="flat" cmpd="sng">
            <a:solidFill>
              <a:srgbClr val="0000FF"/>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11" name="Rectangle 23"/>
          <p:cNvSpPr>
            <a:spLocks noChangeArrowheads="1"/>
          </p:cNvSpPr>
          <p:nvPr/>
        </p:nvSpPr>
        <p:spPr bwMode="auto">
          <a:xfrm>
            <a:off x="5588000" y="965200"/>
            <a:ext cx="1231900" cy="10795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5912" name="Text Box 24"/>
          <p:cNvSpPr txBox="1">
            <a:spLocks noChangeArrowheads="1"/>
          </p:cNvSpPr>
          <p:nvPr/>
        </p:nvSpPr>
        <p:spPr bwMode="auto">
          <a:xfrm>
            <a:off x="1381125" y="6243638"/>
            <a:ext cx="5489575"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0000FF"/>
                </a:solidFill>
              </a:rPr>
              <a:t>***1</a:t>
            </a:r>
            <a:r>
              <a:rPr lang="en-US" altLang="en-US" b="1" baseline="30000">
                <a:solidFill>
                  <a:srgbClr val="0000FF"/>
                </a:solidFill>
              </a:rPr>
              <a:t>st</a:t>
            </a:r>
            <a:r>
              <a:rPr lang="en-US" altLang="en-US" b="1">
                <a:solidFill>
                  <a:srgbClr val="0000FF"/>
                </a:solidFill>
              </a:rPr>
              <a:t> AD Disposition prior to German Offensive</a:t>
            </a:r>
          </a:p>
        </p:txBody>
      </p:sp>
      <p:sp>
        <p:nvSpPr>
          <p:cNvPr id="165913" name="Rectangle 25"/>
          <p:cNvSpPr>
            <a:spLocks noChangeArrowheads="1"/>
          </p:cNvSpPr>
          <p:nvPr/>
        </p:nvSpPr>
        <p:spPr bwMode="auto">
          <a:xfrm>
            <a:off x="6256338" y="231775"/>
            <a:ext cx="508000" cy="57626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5914" name="Text Box 26"/>
          <p:cNvSpPr txBox="1">
            <a:spLocks noChangeArrowheads="1"/>
          </p:cNvSpPr>
          <p:nvPr/>
        </p:nvSpPr>
        <p:spPr bwMode="auto">
          <a:xfrm>
            <a:off x="5716588" y="2576513"/>
            <a:ext cx="2339975" cy="831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a:solidFill>
                  <a:srgbClr val="0000FF"/>
                </a:solidFill>
              </a:rPr>
              <a:t>WEATHER &amp;</a:t>
            </a:r>
          </a:p>
          <a:p>
            <a:r>
              <a:rPr lang="en-US" altLang="en-US" sz="2400" b="1">
                <a:solidFill>
                  <a:srgbClr val="0000FF"/>
                </a:solidFill>
              </a:rPr>
              <a:t>TERRAIN</a:t>
            </a:r>
          </a:p>
        </p:txBody>
      </p:sp>
      <p:sp>
        <p:nvSpPr>
          <p:cNvPr id="165915" name="Rectangle 27"/>
          <p:cNvSpPr>
            <a:spLocks noChangeArrowheads="1"/>
          </p:cNvSpPr>
          <p:nvPr/>
        </p:nvSpPr>
        <p:spPr bwMode="auto">
          <a:xfrm>
            <a:off x="5334000" y="609600"/>
            <a:ext cx="381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2800" b="1" i="1">
                <a:solidFill>
                  <a:srgbClr val="0000FF"/>
                </a:solidFill>
              </a:rPr>
              <a:t>Kasserine Pass</a:t>
            </a:r>
          </a:p>
        </p:txBody>
      </p:sp>
      <p:sp>
        <p:nvSpPr>
          <p:cNvPr id="165916" name="Rectangle 28"/>
          <p:cNvSpPr>
            <a:spLocks noChangeArrowheads="1"/>
          </p:cNvSpPr>
          <p:nvPr/>
        </p:nvSpPr>
        <p:spPr bwMode="auto">
          <a:xfrm rot="-1816504">
            <a:off x="1379538" y="3908425"/>
            <a:ext cx="1249362" cy="231775"/>
          </a:xfrm>
          <a:prstGeom prst="rect">
            <a:avLst/>
          </a:prstGeom>
          <a:noFill/>
          <a:ln w="222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5917" name="Rectangle 29"/>
          <p:cNvSpPr>
            <a:spLocks noChangeArrowheads="1"/>
          </p:cNvSpPr>
          <p:nvPr/>
        </p:nvSpPr>
        <p:spPr bwMode="auto">
          <a:xfrm rot="-603709">
            <a:off x="2403475" y="5060950"/>
            <a:ext cx="1249363" cy="231775"/>
          </a:xfrm>
          <a:prstGeom prst="rect">
            <a:avLst/>
          </a:prstGeom>
          <a:noFill/>
          <a:ln w="222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5918" name="AutoShape 30"/>
          <p:cNvSpPr>
            <a:spLocks noChangeArrowheads="1"/>
          </p:cNvSpPr>
          <p:nvPr/>
        </p:nvSpPr>
        <p:spPr bwMode="auto">
          <a:xfrm rot="-575344">
            <a:off x="1466850" y="1158875"/>
            <a:ext cx="1509713" cy="406400"/>
          </a:xfrm>
          <a:prstGeom prst="rightArrow">
            <a:avLst>
              <a:gd name="adj1" fmla="val 50000"/>
              <a:gd name="adj2" fmla="val 92871"/>
            </a:avLst>
          </a:prstGeom>
          <a:solidFill>
            <a:srgbClr val="99CCFF"/>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5919" name="Freeform 31"/>
          <p:cNvSpPr>
            <a:spLocks/>
          </p:cNvSpPr>
          <p:nvPr/>
        </p:nvSpPr>
        <p:spPr bwMode="auto">
          <a:xfrm>
            <a:off x="1852613" y="2786063"/>
            <a:ext cx="747712" cy="338137"/>
          </a:xfrm>
          <a:custGeom>
            <a:avLst/>
            <a:gdLst>
              <a:gd name="T0" fmla="*/ 0 w 471"/>
              <a:gd name="T1" fmla="*/ 0 h 213"/>
              <a:gd name="T2" fmla="*/ 180 w 471"/>
              <a:gd name="T3" fmla="*/ 174 h 213"/>
              <a:gd name="T4" fmla="*/ 471 w 471"/>
              <a:gd name="T5" fmla="*/ 213 h 213"/>
            </a:gdLst>
            <a:ahLst/>
            <a:cxnLst>
              <a:cxn ang="0">
                <a:pos x="T0" y="T1"/>
              </a:cxn>
              <a:cxn ang="0">
                <a:pos x="T2" y="T3"/>
              </a:cxn>
              <a:cxn ang="0">
                <a:pos x="T4" y="T5"/>
              </a:cxn>
            </a:cxnLst>
            <a:rect l="0" t="0" r="r" b="b"/>
            <a:pathLst>
              <a:path w="471" h="213">
                <a:moveTo>
                  <a:pt x="0" y="0"/>
                </a:moveTo>
                <a:cubicBezTo>
                  <a:pt x="30" y="28"/>
                  <a:pt x="101" y="138"/>
                  <a:pt x="180" y="174"/>
                </a:cubicBezTo>
                <a:cubicBezTo>
                  <a:pt x="259" y="210"/>
                  <a:pt x="411" y="205"/>
                  <a:pt x="471" y="213"/>
                </a:cubicBezTo>
              </a:path>
            </a:pathLst>
          </a:custGeom>
          <a:noFill/>
          <a:ln w="25400" cap="flat" cmpd="sng">
            <a:solidFill>
              <a:srgbClr val="0000FF"/>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20" name="Freeform 32"/>
          <p:cNvSpPr>
            <a:spLocks/>
          </p:cNvSpPr>
          <p:nvPr/>
        </p:nvSpPr>
        <p:spPr bwMode="auto">
          <a:xfrm>
            <a:off x="1838325" y="2909888"/>
            <a:ext cx="728663" cy="500062"/>
          </a:xfrm>
          <a:custGeom>
            <a:avLst/>
            <a:gdLst>
              <a:gd name="T0" fmla="*/ 0 w 459"/>
              <a:gd name="T1" fmla="*/ 0 h 315"/>
              <a:gd name="T2" fmla="*/ 187 w 459"/>
              <a:gd name="T3" fmla="*/ 258 h 315"/>
              <a:gd name="T4" fmla="*/ 459 w 459"/>
              <a:gd name="T5" fmla="*/ 315 h 315"/>
            </a:gdLst>
            <a:ahLst/>
            <a:cxnLst>
              <a:cxn ang="0">
                <a:pos x="T0" y="T1"/>
              </a:cxn>
              <a:cxn ang="0">
                <a:pos x="T2" y="T3"/>
              </a:cxn>
              <a:cxn ang="0">
                <a:pos x="T4" y="T5"/>
              </a:cxn>
            </a:cxnLst>
            <a:rect l="0" t="0" r="r" b="b"/>
            <a:pathLst>
              <a:path w="459" h="315">
                <a:moveTo>
                  <a:pt x="0" y="0"/>
                </a:moveTo>
                <a:cubicBezTo>
                  <a:pt x="31" y="43"/>
                  <a:pt x="111" y="206"/>
                  <a:pt x="187" y="258"/>
                </a:cubicBezTo>
                <a:cubicBezTo>
                  <a:pt x="263" y="310"/>
                  <a:pt x="403" y="303"/>
                  <a:pt x="459" y="315"/>
                </a:cubicBezTo>
              </a:path>
            </a:pathLst>
          </a:custGeom>
          <a:noFill/>
          <a:ln w="25400" cap="flat" cmpd="sng">
            <a:solidFill>
              <a:srgbClr val="0000FF"/>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21" name="Freeform 33"/>
          <p:cNvSpPr>
            <a:spLocks/>
          </p:cNvSpPr>
          <p:nvPr/>
        </p:nvSpPr>
        <p:spPr bwMode="auto">
          <a:xfrm>
            <a:off x="1695450" y="3000375"/>
            <a:ext cx="1004888" cy="938213"/>
          </a:xfrm>
          <a:custGeom>
            <a:avLst/>
            <a:gdLst>
              <a:gd name="T0" fmla="*/ 0 w 633"/>
              <a:gd name="T1" fmla="*/ 0 h 591"/>
              <a:gd name="T2" fmla="*/ 216 w 633"/>
              <a:gd name="T3" fmla="*/ 402 h 591"/>
              <a:gd name="T4" fmla="*/ 633 w 633"/>
              <a:gd name="T5" fmla="*/ 591 h 591"/>
            </a:gdLst>
            <a:ahLst/>
            <a:cxnLst>
              <a:cxn ang="0">
                <a:pos x="T0" y="T1"/>
              </a:cxn>
              <a:cxn ang="0">
                <a:pos x="T2" y="T3"/>
              </a:cxn>
              <a:cxn ang="0">
                <a:pos x="T4" y="T5"/>
              </a:cxn>
            </a:cxnLst>
            <a:rect l="0" t="0" r="r" b="b"/>
            <a:pathLst>
              <a:path w="633" h="591">
                <a:moveTo>
                  <a:pt x="0" y="0"/>
                </a:moveTo>
                <a:cubicBezTo>
                  <a:pt x="36" y="66"/>
                  <a:pt x="111" y="304"/>
                  <a:pt x="216" y="402"/>
                </a:cubicBezTo>
                <a:cubicBezTo>
                  <a:pt x="321" y="500"/>
                  <a:pt x="546" y="552"/>
                  <a:pt x="633" y="591"/>
                </a:cubicBezTo>
              </a:path>
            </a:pathLst>
          </a:custGeom>
          <a:noFill/>
          <a:ln w="25400" cap="flat" cmpd="sng">
            <a:solidFill>
              <a:srgbClr val="0000FF"/>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65922" name="Picture 34" descr="j029382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47900" y="0"/>
            <a:ext cx="1222375" cy="1287463"/>
          </a:xfrm>
          <a:prstGeom prst="rect">
            <a:avLst/>
          </a:prstGeom>
          <a:noFill/>
          <a:extLst>
            <a:ext uri="{909E8E84-426E-40DD-AFC4-6F175D3DCCD1}">
              <a14:hiddenFill xmlns:a14="http://schemas.microsoft.com/office/drawing/2010/main">
                <a:solidFill>
                  <a:srgbClr val="FFFFFF"/>
                </a:solidFill>
              </a14:hiddenFill>
            </a:ext>
          </a:extLst>
        </p:spPr>
      </p:pic>
      <p:sp>
        <p:nvSpPr>
          <p:cNvPr id="165923" name="AutoShape 35"/>
          <p:cNvSpPr>
            <a:spLocks noChangeArrowheads="1"/>
          </p:cNvSpPr>
          <p:nvPr/>
        </p:nvSpPr>
        <p:spPr bwMode="auto">
          <a:xfrm>
            <a:off x="3173413" y="1025525"/>
            <a:ext cx="501650" cy="395288"/>
          </a:xfrm>
          <a:prstGeom prst="irregularSeal2">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65924" name="Group 36"/>
          <p:cNvGrpSpPr>
            <a:grpSpLocks/>
          </p:cNvGrpSpPr>
          <p:nvPr/>
        </p:nvGrpSpPr>
        <p:grpSpPr bwMode="auto">
          <a:xfrm>
            <a:off x="3630613" y="2387600"/>
            <a:ext cx="185737" cy="196850"/>
            <a:chOff x="2287" y="1504"/>
            <a:chExt cx="117" cy="124"/>
          </a:xfrm>
        </p:grpSpPr>
        <p:sp>
          <p:nvSpPr>
            <p:cNvPr id="165925" name="Freeform 37"/>
            <p:cNvSpPr>
              <a:spLocks/>
            </p:cNvSpPr>
            <p:nvPr/>
          </p:nvSpPr>
          <p:spPr bwMode="auto">
            <a:xfrm>
              <a:off x="2328" y="1504"/>
              <a:ext cx="76" cy="64"/>
            </a:xfrm>
            <a:custGeom>
              <a:avLst/>
              <a:gdLst>
                <a:gd name="T0" fmla="*/ 24 w 76"/>
                <a:gd name="T1" fmla="*/ 0 h 64"/>
                <a:gd name="T2" fmla="*/ 0 w 76"/>
                <a:gd name="T3" fmla="*/ 35 h 64"/>
                <a:gd name="T4" fmla="*/ 50 w 76"/>
                <a:gd name="T5" fmla="*/ 64 h 64"/>
                <a:gd name="T6" fmla="*/ 76 w 76"/>
                <a:gd name="T7" fmla="*/ 28 h 64"/>
              </a:gdLst>
              <a:ahLst/>
              <a:cxnLst>
                <a:cxn ang="0">
                  <a:pos x="T0" y="T1"/>
                </a:cxn>
                <a:cxn ang="0">
                  <a:pos x="T2" y="T3"/>
                </a:cxn>
                <a:cxn ang="0">
                  <a:pos x="T4" y="T5"/>
                </a:cxn>
                <a:cxn ang="0">
                  <a:pos x="T6" y="T7"/>
                </a:cxn>
              </a:cxnLst>
              <a:rect l="0" t="0" r="r" b="b"/>
              <a:pathLst>
                <a:path w="76" h="64">
                  <a:moveTo>
                    <a:pt x="24" y="0"/>
                  </a:moveTo>
                  <a:lnTo>
                    <a:pt x="0" y="35"/>
                  </a:lnTo>
                  <a:lnTo>
                    <a:pt x="50" y="64"/>
                  </a:lnTo>
                  <a:lnTo>
                    <a:pt x="76" y="28"/>
                  </a:lnTo>
                </a:path>
              </a:pathLst>
            </a:custGeom>
            <a:noFill/>
            <a:ln w="254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26" name="Freeform 38"/>
            <p:cNvSpPr>
              <a:spLocks/>
            </p:cNvSpPr>
            <p:nvPr/>
          </p:nvSpPr>
          <p:spPr bwMode="auto">
            <a:xfrm>
              <a:off x="2287" y="1562"/>
              <a:ext cx="69" cy="66"/>
            </a:xfrm>
            <a:custGeom>
              <a:avLst/>
              <a:gdLst>
                <a:gd name="T0" fmla="*/ 0 w 69"/>
                <a:gd name="T1" fmla="*/ 33 h 66"/>
                <a:gd name="T2" fmla="*/ 21 w 69"/>
                <a:gd name="T3" fmla="*/ 0 h 66"/>
                <a:gd name="T4" fmla="*/ 69 w 69"/>
                <a:gd name="T5" fmla="*/ 28 h 66"/>
                <a:gd name="T6" fmla="*/ 47 w 69"/>
                <a:gd name="T7" fmla="*/ 66 h 66"/>
              </a:gdLst>
              <a:ahLst/>
              <a:cxnLst>
                <a:cxn ang="0">
                  <a:pos x="T0" y="T1"/>
                </a:cxn>
                <a:cxn ang="0">
                  <a:pos x="T2" y="T3"/>
                </a:cxn>
                <a:cxn ang="0">
                  <a:pos x="T4" y="T5"/>
                </a:cxn>
                <a:cxn ang="0">
                  <a:pos x="T6" y="T7"/>
                </a:cxn>
              </a:cxnLst>
              <a:rect l="0" t="0" r="r" b="b"/>
              <a:pathLst>
                <a:path w="69" h="66">
                  <a:moveTo>
                    <a:pt x="0" y="33"/>
                  </a:moveTo>
                  <a:lnTo>
                    <a:pt x="21" y="0"/>
                  </a:lnTo>
                  <a:lnTo>
                    <a:pt x="69" y="28"/>
                  </a:lnTo>
                  <a:lnTo>
                    <a:pt x="47" y="66"/>
                  </a:lnTo>
                </a:path>
              </a:pathLst>
            </a:custGeom>
            <a:noFill/>
            <a:ln w="254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5927" name="Group 39"/>
          <p:cNvGrpSpPr>
            <a:grpSpLocks/>
          </p:cNvGrpSpPr>
          <p:nvPr/>
        </p:nvGrpSpPr>
        <p:grpSpPr bwMode="auto">
          <a:xfrm rot="-1830331">
            <a:off x="3513138" y="2746375"/>
            <a:ext cx="185737" cy="196850"/>
            <a:chOff x="2287" y="1504"/>
            <a:chExt cx="117" cy="124"/>
          </a:xfrm>
        </p:grpSpPr>
        <p:sp>
          <p:nvSpPr>
            <p:cNvPr id="165928" name="Freeform 40"/>
            <p:cNvSpPr>
              <a:spLocks/>
            </p:cNvSpPr>
            <p:nvPr/>
          </p:nvSpPr>
          <p:spPr bwMode="auto">
            <a:xfrm>
              <a:off x="2328" y="1504"/>
              <a:ext cx="76" cy="64"/>
            </a:xfrm>
            <a:custGeom>
              <a:avLst/>
              <a:gdLst>
                <a:gd name="T0" fmla="*/ 24 w 76"/>
                <a:gd name="T1" fmla="*/ 0 h 64"/>
                <a:gd name="T2" fmla="*/ 0 w 76"/>
                <a:gd name="T3" fmla="*/ 35 h 64"/>
                <a:gd name="T4" fmla="*/ 50 w 76"/>
                <a:gd name="T5" fmla="*/ 64 h 64"/>
                <a:gd name="T6" fmla="*/ 76 w 76"/>
                <a:gd name="T7" fmla="*/ 28 h 64"/>
              </a:gdLst>
              <a:ahLst/>
              <a:cxnLst>
                <a:cxn ang="0">
                  <a:pos x="T0" y="T1"/>
                </a:cxn>
                <a:cxn ang="0">
                  <a:pos x="T2" y="T3"/>
                </a:cxn>
                <a:cxn ang="0">
                  <a:pos x="T4" y="T5"/>
                </a:cxn>
                <a:cxn ang="0">
                  <a:pos x="T6" y="T7"/>
                </a:cxn>
              </a:cxnLst>
              <a:rect l="0" t="0" r="r" b="b"/>
              <a:pathLst>
                <a:path w="76" h="64">
                  <a:moveTo>
                    <a:pt x="24" y="0"/>
                  </a:moveTo>
                  <a:lnTo>
                    <a:pt x="0" y="35"/>
                  </a:lnTo>
                  <a:lnTo>
                    <a:pt x="50" y="64"/>
                  </a:lnTo>
                  <a:lnTo>
                    <a:pt x="76" y="28"/>
                  </a:lnTo>
                </a:path>
              </a:pathLst>
            </a:custGeom>
            <a:noFill/>
            <a:ln w="254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29" name="Freeform 41"/>
            <p:cNvSpPr>
              <a:spLocks/>
            </p:cNvSpPr>
            <p:nvPr/>
          </p:nvSpPr>
          <p:spPr bwMode="auto">
            <a:xfrm>
              <a:off x="2287" y="1562"/>
              <a:ext cx="69" cy="66"/>
            </a:xfrm>
            <a:custGeom>
              <a:avLst/>
              <a:gdLst>
                <a:gd name="T0" fmla="*/ 0 w 69"/>
                <a:gd name="T1" fmla="*/ 33 h 66"/>
                <a:gd name="T2" fmla="*/ 21 w 69"/>
                <a:gd name="T3" fmla="*/ 0 h 66"/>
                <a:gd name="T4" fmla="*/ 69 w 69"/>
                <a:gd name="T5" fmla="*/ 28 h 66"/>
                <a:gd name="T6" fmla="*/ 47 w 69"/>
                <a:gd name="T7" fmla="*/ 66 h 66"/>
              </a:gdLst>
              <a:ahLst/>
              <a:cxnLst>
                <a:cxn ang="0">
                  <a:pos x="T0" y="T1"/>
                </a:cxn>
                <a:cxn ang="0">
                  <a:pos x="T2" y="T3"/>
                </a:cxn>
                <a:cxn ang="0">
                  <a:pos x="T4" y="T5"/>
                </a:cxn>
                <a:cxn ang="0">
                  <a:pos x="T6" y="T7"/>
                </a:cxn>
              </a:cxnLst>
              <a:rect l="0" t="0" r="r" b="b"/>
              <a:pathLst>
                <a:path w="69" h="66">
                  <a:moveTo>
                    <a:pt x="0" y="33"/>
                  </a:moveTo>
                  <a:lnTo>
                    <a:pt x="21" y="0"/>
                  </a:lnTo>
                  <a:lnTo>
                    <a:pt x="69" y="28"/>
                  </a:lnTo>
                  <a:lnTo>
                    <a:pt x="47" y="66"/>
                  </a:lnTo>
                </a:path>
              </a:pathLst>
            </a:custGeom>
            <a:noFill/>
            <a:ln w="254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5930" name="Group 42"/>
          <p:cNvGrpSpPr>
            <a:grpSpLocks/>
          </p:cNvGrpSpPr>
          <p:nvPr/>
        </p:nvGrpSpPr>
        <p:grpSpPr bwMode="auto">
          <a:xfrm>
            <a:off x="3540125" y="3155950"/>
            <a:ext cx="117475" cy="187325"/>
            <a:chOff x="2230" y="1988"/>
            <a:chExt cx="74" cy="118"/>
          </a:xfrm>
        </p:grpSpPr>
        <p:sp>
          <p:nvSpPr>
            <p:cNvPr id="165931" name="Freeform 43"/>
            <p:cNvSpPr>
              <a:spLocks/>
            </p:cNvSpPr>
            <p:nvPr/>
          </p:nvSpPr>
          <p:spPr bwMode="auto">
            <a:xfrm>
              <a:off x="2230" y="1988"/>
              <a:ext cx="66" cy="46"/>
            </a:xfrm>
            <a:custGeom>
              <a:avLst/>
              <a:gdLst>
                <a:gd name="T0" fmla="*/ 0 w 66"/>
                <a:gd name="T1" fmla="*/ 10 h 46"/>
                <a:gd name="T2" fmla="*/ 2 w 66"/>
                <a:gd name="T3" fmla="*/ 46 h 46"/>
                <a:gd name="T4" fmla="*/ 66 w 66"/>
                <a:gd name="T5" fmla="*/ 46 h 46"/>
                <a:gd name="T6" fmla="*/ 60 w 66"/>
                <a:gd name="T7" fmla="*/ 0 h 46"/>
              </a:gdLst>
              <a:ahLst/>
              <a:cxnLst>
                <a:cxn ang="0">
                  <a:pos x="T0" y="T1"/>
                </a:cxn>
                <a:cxn ang="0">
                  <a:pos x="T2" y="T3"/>
                </a:cxn>
                <a:cxn ang="0">
                  <a:pos x="T4" y="T5"/>
                </a:cxn>
                <a:cxn ang="0">
                  <a:pos x="T6" y="T7"/>
                </a:cxn>
              </a:cxnLst>
              <a:rect l="0" t="0" r="r" b="b"/>
              <a:pathLst>
                <a:path w="66" h="46">
                  <a:moveTo>
                    <a:pt x="0" y="10"/>
                  </a:moveTo>
                  <a:lnTo>
                    <a:pt x="2" y="46"/>
                  </a:lnTo>
                  <a:lnTo>
                    <a:pt x="66" y="46"/>
                  </a:lnTo>
                  <a:lnTo>
                    <a:pt x="60" y="0"/>
                  </a:lnTo>
                </a:path>
              </a:pathLst>
            </a:custGeom>
            <a:noFill/>
            <a:ln w="254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32" name="Freeform 44"/>
            <p:cNvSpPr>
              <a:spLocks/>
            </p:cNvSpPr>
            <p:nvPr/>
          </p:nvSpPr>
          <p:spPr bwMode="auto">
            <a:xfrm>
              <a:off x="2237" y="2060"/>
              <a:ext cx="67" cy="46"/>
            </a:xfrm>
            <a:custGeom>
              <a:avLst/>
              <a:gdLst>
                <a:gd name="T0" fmla="*/ 0 w 67"/>
                <a:gd name="T1" fmla="*/ 46 h 46"/>
                <a:gd name="T2" fmla="*/ 0 w 67"/>
                <a:gd name="T3" fmla="*/ 6 h 46"/>
                <a:gd name="T4" fmla="*/ 63 w 67"/>
                <a:gd name="T5" fmla="*/ 0 h 46"/>
                <a:gd name="T6" fmla="*/ 67 w 67"/>
                <a:gd name="T7" fmla="*/ 34 h 46"/>
              </a:gdLst>
              <a:ahLst/>
              <a:cxnLst>
                <a:cxn ang="0">
                  <a:pos x="T0" y="T1"/>
                </a:cxn>
                <a:cxn ang="0">
                  <a:pos x="T2" y="T3"/>
                </a:cxn>
                <a:cxn ang="0">
                  <a:pos x="T4" y="T5"/>
                </a:cxn>
                <a:cxn ang="0">
                  <a:pos x="T6" y="T7"/>
                </a:cxn>
              </a:cxnLst>
              <a:rect l="0" t="0" r="r" b="b"/>
              <a:pathLst>
                <a:path w="67" h="46">
                  <a:moveTo>
                    <a:pt x="0" y="46"/>
                  </a:moveTo>
                  <a:lnTo>
                    <a:pt x="0" y="6"/>
                  </a:lnTo>
                  <a:lnTo>
                    <a:pt x="63" y="0"/>
                  </a:lnTo>
                  <a:lnTo>
                    <a:pt x="67" y="34"/>
                  </a:lnTo>
                </a:path>
              </a:pathLst>
            </a:custGeom>
            <a:noFill/>
            <a:ln w="254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5933" name="Group 45"/>
          <p:cNvGrpSpPr>
            <a:grpSpLocks/>
          </p:cNvGrpSpPr>
          <p:nvPr/>
        </p:nvGrpSpPr>
        <p:grpSpPr bwMode="auto">
          <a:xfrm>
            <a:off x="3432175" y="3940175"/>
            <a:ext cx="127000" cy="174625"/>
            <a:chOff x="2162" y="2482"/>
            <a:chExt cx="80" cy="110"/>
          </a:xfrm>
        </p:grpSpPr>
        <p:sp>
          <p:nvSpPr>
            <p:cNvPr id="165934" name="Freeform 46"/>
            <p:cNvSpPr>
              <a:spLocks/>
            </p:cNvSpPr>
            <p:nvPr/>
          </p:nvSpPr>
          <p:spPr bwMode="auto">
            <a:xfrm>
              <a:off x="2175" y="2482"/>
              <a:ext cx="67" cy="42"/>
            </a:xfrm>
            <a:custGeom>
              <a:avLst/>
              <a:gdLst>
                <a:gd name="T0" fmla="*/ 0 w 67"/>
                <a:gd name="T1" fmla="*/ 0 h 42"/>
                <a:gd name="T2" fmla="*/ 0 w 67"/>
                <a:gd name="T3" fmla="*/ 42 h 42"/>
                <a:gd name="T4" fmla="*/ 63 w 67"/>
                <a:gd name="T5" fmla="*/ 38 h 42"/>
                <a:gd name="T6" fmla="*/ 67 w 67"/>
                <a:gd name="T7" fmla="*/ 0 h 42"/>
              </a:gdLst>
              <a:ahLst/>
              <a:cxnLst>
                <a:cxn ang="0">
                  <a:pos x="T0" y="T1"/>
                </a:cxn>
                <a:cxn ang="0">
                  <a:pos x="T2" y="T3"/>
                </a:cxn>
                <a:cxn ang="0">
                  <a:pos x="T4" y="T5"/>
                </a:cxn>
                <a:cxn ang="0">
                  <a:pos x="T6" y="T7"/>
                </a:cxn>
              </a:cxnLst>
              <a:rect l="0" t="0" r="r" b="b"/>
              <a:pathLst>
                <a:path w="67" h="42">
                  <a:moveTo>
                    <a:pt x="0" y="0"/>
                  </a:moveTo>
                  <a:lnTo>
                    <a:pt x="0" y="42"/>
                  </a:lnTo>
                  <a:lnTo>
                    <a:pt x="63" y="38"/>
                  </a:lnTo>
                  <a:lnTo>
                    <a:pt x="67" y="0"/>
                  </a:lnTo>
                </a:path>
              </a:pathLst>
            </a:custGeom>
            <a:noFill/>
            <a:ln w="254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35" name="Freeform 47"/>
            <p:cNvSpPr>
              <a:spLocks/>
            </p:cNvSpPr>
            <p:nvPr/>
          </p:nvSpPr>
          <p:spPr bwMode="auto">
            <a:xfrm>
              <a:off x="2162" y="2548"/>
              <a:ext cx="78" cy="44"/>
            </a:xfrm>
            <a:custGeom>
              <a:avLst/>
              <a:gdLst>
                <a:gd name="T0" fmla="*/ 0 w 78"/>
                <a:gd name="T1" fmla="*/ 44 h 44"/>
                <a:gd name="T2" fmla="*/ 2 w 78"/>
                <a:gd name="T3" fmla="*/ 2 h 44"/>
                <a:gd name="T4" fmla="*/ 78 w 78"/>
                <a:gd name="T5" fmla="*/ 0 h 44"/>
                <a:gd name="T6" fmla="*/ 78 w 78"/>
                <a:gd name="T7" fmla="*/ 44 h 44"/>
              </a:gdLst>
              <a:ahLst/>
              <a:cxnLst>
                <a:cxn ang="0">
                  <a:pos x="T0" y="T1"/>
                </a:cxn>
                <a:cxn ang="0">
                  <a:pos x="T2" y="T3"/>
                </a:cxn>
                <a:cxn ang="0">
                  <a:pos x="T4" y="T5"/>
                </a:cxn>
                <a:cxn ang="0">
                  <a:pos x="T6" y="T7"/>
                </a:cxn>
              </a:cxnLst>
              <a:rect l="0" t="0" r="r" b="b"/>
              <a:pathLst>
                <a:path w="78" h="44">
                  <a:moveTo>
                    <a:pt x="0" y="44"/>
                  </a:moveTo>
                  <a:lnTo>
                    <a:pt x="2" y="2"/>
                  </a:lnTo>
                  <a:lnTo>
                    <a:pt x="78" y="0"/>
                  </a:lnTo>
                  <a:lnTo>
                    <a:pt x="78" y="44"/>
                  </a:lnTo>
                </a:path>
              </a:pathLst>
            </a:custGeom>
            <a:noFill/>
            <a:ln w="254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5936" name="Group 48"/>
          <p:cNvGrpSpPr>
            <a:grpSpLocks/>
          </p:cNvGrpSpPr>
          <p:nvPr/>
        </p:nvGrpSpPr>
        <p:grpSpPr bwMode="auto">
          <a:xfrm>
            <a:off x="3378200" y="4692650"/>
            <a:ext cx="139700" cy="187325"/>
            <a:chOff x="2128" y="2956"/>
            <a:chExt cx="88" cy="118"/>
          </a:xfrm>
        </p:grpSpPr>
        <p:sp>
          <p:nvSpPr>
            <p:cNvPr id="165937" name="Freeform 49"/>
            <p:cNvSpPr>
              <a:spLocks/>
            </p:cNvSpPr>
            <p:nvPr/>
          </p:nvSpPr>
          <p:spPr bwMode="auto">
            <a:xfrm>
              <a:off x="2132" y="2956"/>
              <a:ext cx="84" cy="50"/>
            </a:xfrm>
            <a:custGeom>
              <a:avLst/>
              <a:gdLst>
                <a:gd name="T0" fmla="*/ 4 w 84"/>
                <a:gd name="T1" fmla="*/ 4 h 50"/>
                <a:gd name="T2" fmla="*/ 0 w 84"/>
                <a:gd name="T3" fmla="*/ 50 h 50"/>
                <a:gd name="T4" fmla="*/ 84 w 84"/>
                <a:gd name="T5" fmla="*/ 50 h 50"/>
                <a:gd name="T6" fmla="*/ 84 w 84"/>
                <a:gd name="T7" fmla="*/ 0 h 50"/>
              </a:gdLst>
              <a:ahLst/>
              <a:cxnLst>
                <a:cxn ang="0">
                  <a:pos x="T0" y="T1"/>
                </a:cxn>
                <a:cxn ang="0">
                  <a:pos x="T2" y="T3"/>
                </a:cxn>
                <a:cxn ang="0">
                  <a:pos x="T4" y="T5"/>
                </a:cxn>
                <a:cxn ang="0">
                  <a:pos x="T6" y="T7"/>
                </a:cxn>
              </a:cxnLst>
              <a:rect l="0" t="0" r="r" b="b"/>
              <a:pathLst>
                <a:path w="84" h="50">
                  <a:moveTo>
                    <a:pt x="4" y="4"/>
                  </a:moveTo>
                  <a:lnTo>
                    <a:pt x="0" y="50"/>
                  </a:lnTo>
                  <a:lnTo>
                    <a:pt x="84" y="50"/>
                  </a:lnTo>
                  <a:lnTo>
                    <a:pt x="84" y="0"/>
                  </a:lnTo>
                </a:path>
              </a:pathLst>
            </a:custGeom>
            <a:noFill/>
            <a:ln w="254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38" name="Freeform 50"/>
            <p:cNvSpPr>
              <a:spLocks/>
            </p:cNvSpPr>
            <p:nvPr/>
          </p:nvSpPr>
          <p:spPr bwMode="auto">
            <a:xfrm>
              <a:off x="2128" y="3028"/>
              <a:ext cx="86" cy="46"/>
            </a:xfrm>
            <a:custGeom>
              <a:avLst/>
              <a:gdLst>
                <a:gd name="T0" fmla="*/ 0 w 86"/>
                <a:gd name="T1" fmla="*/ 46 h 46"/>
                <a:gd name="T2" fmla="*/ 2 w 86"/>
                <a:gd name="T3" fmla="*/ 2 h 46"/>
                <a:gd name="T4" fmla="*/ 86 w 86"/>
                <a:gd name="T5" fmla="*/ 0 h 46"/>
                <a:gd name="T6" fmla="*/ 86 w 86"/>
                <a:gd name="T7" fmla="*/ 42 h 46"/>
              </a:gdLst>
              <a:ahLst/>
              <a:cxnLst>
                <a:cxn ang="0">
                  <a:pos x="T0" y="T1"/>
                </a:cxn>
                <a:cxn ang="0">
                  <a:pos x="T2" y="T3"/>
                </a:cxn>
                <a:cxn ang="0">
                  <a:pos x="T4" y="T5"/>
                </a:cxn>
                <a:cxn ang="0">
                  <a:pos x="T6" y="T7"/>
                </a:cxn>
              </a:cxnLst>
              <a:rect l="0" t="0" r="r" b="b"/>
              <a:pathLst>
                <a:path w="86" h="46">
                  <a:moveTo>
                    <a:pt x="0" y="46"/>
                  </a:moveTo>
                  <a:lnTo>
                    <a:pt x="2" y="2"/>
                  </a:lnTo>
                  <a:lnTo>
                    <a:pt x="86" y="0"/>
                  </a:lnTo>
                  <a:lnTo>
                    <a:pt x="86" y="42"/>
                  </a:lnTo>
                </a:path>
              </a:pathLst>
            </a:custGeom>
            <a:noFill/>
            <a:ln w="254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5939" name="Group 51"/>
          <p:cNvGrpSpPr>
            <a:grpSpLocks/>
          </p:cNvGrpSpPr>
          <p:nvPr/>
        </p:nvGrpSpPr>
        <p:grpSpPr bwMode="auto">
          <a:xfrm rot="-1708989">
            <a:off x="3468688" y="3482975"/>
            <a:ext cx="185737" cy="196850"/>
            <a:chOff x="2287" y="1504"/>
            <a:chExt cx="117" cy="124"/>
          </a:xfrm>
        </p:grpSpPr>
        <p:sp>
          <p:nvSpPr>
            <p:cNvPr id="165940" name="Freeform 52"/>
            <p:cNvSpPr>
              <a:spLocks/>
            </p:cNvSpPr>
            <p:nvPr/>
          </p:nvSpPr>
          <p:spPr bwMode="auto">
            <a:xfrm>
              <a:off x="2328" y="1504"/>
              <a:ext cx="76" cy="64"/>
            </a:xfrm>
            <a:custGeom>
              <a:avLst/>
              <a:gdLst>
                <a:gd name="T0" fmla="*/ 24 w 76"/>
                <a:gd name="T1" fmla="*/ 0 h 64"/>
                <a:gd name="T2" fmla="*/ 0 w 76"/>
                <a:gd name="T3" fmla="*/ 35 h 64"/>
                <a:gd name="T4" fmla="*/ 50 w 76"/>
                <a:gd name="T5" fmla="*/ 64 h 64"/>
                <a:gd name="T6" fmla="*/ 76 w 76"/>
                <a:gd name="T7" fmla="*/ 28 h 64"/>
              </a:gdLst>
              <a:ahLst/>
              <a:cxnLst>
                <a:cxn ang="0">
                  <a:pos x="T0" y="T1"/>
                </a:cxn>
                <a:cxn ang="0">
                  <a:pos x="T2" y="T3"/>
                </a:cxn>
                <a:cxn ang="0">
                  <a:pos x="T4" y="T5"/>
                </a:cxn>
                <a:cxn ang="0">
                  <a:pos x="T6" y="T7"/>
                </a:cxn>
              </a:cxnLst>
              <a:rect l="0" t="0" r="r" b="b"/>
              <a:pathLst>
                <a:path w="76" h="64">
                  <a:moveTo>
                    <a:pt x="24" y="0"/>
                  </a:moveTo>
                  <a:lnTo>
                    <a:pt x="0" y="35"/>
                  </a:lnTo>
                  <a:lnTo>
                    <a:pt x="50" y="64"/>
                  </a:lnTo>
                  <a:lnTo>
                    <a:pt x="76" y="28"/>
                  </a:lnTo>
                </a:path>
              </a:pathLst>
            </a:custGeom>
            <a:noFill/>
            <a:ln w="254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41" name="Freeform 53"/>
            <p:cNvSpPr>
              <a:spLocks/>
            </p:cNvSpPr>
            <p:nvPr/>
          </p:nvSpPr>
          <p:spPr bwMode="auto">
            <a:xfrm>
              <a:off x="2287" y="1562"/>
              <a:ext cx="69" cy="66"/>
            </a:xfrm>
            <a:custGeom>
              <a:avLst/>
              <a:gdLst>
                <a:gd name="T0" fmla="*/ 0 w 69"/>
                <a:gd name="T1" fmla="*/ 33 h 66"/>
                <a:gd name="T2" fmla="*/ 21 w 69"/>
                <a:gd name="T3" fmla="*/ 0 h 66"/>
                <a:gd name="T4" fmla="*/ 69 w 69"/>
                <a:gd name="T5" fmla="*/ 28 h 66"/>
                <a:gd name="T6" fmla="*/ 47 w 69"/>
                <a:gd name="T7" fmla="*/ 66 h 66"/>
              </a:gdLst>
              <a:ahLst/>
              <a:cxnLst>
                <a:cxn ang="0">
                  <a:pos x="T0" y="T1"/>
                </a:cxn>
                <a:cxn ang="0">
                  <a:pos x="T2" y="T3"/>
                </a:cxn>
                <a:cxn ang="0">
                  <a:pos x="T4" y="T5"/>
                </a:cxn>
                <a:cxn ang="0">
                  <a:pos x="T6" y="T7"/>
                </a:cxn>
              </a:cxnLst>
              <a:rect l="0" t="0" r="r" b="b"/>
              <a:pathLst>
                <a:path w="69" h="66">
                  <a:moveTo>
                    <a:pt x="0" y="33"/>
                  </a:moveTo>
                  <a:lnTo>
                    <a:pt x="21" y="0"/>
                  </a:lnTo>
                  <a:lnTo>
                    <a:pt x="69" y="28"/>
                  </a:lnTo>
                  <a:lnTo>
                    <a:pt x="47" y="66"/>
                  </a:lnTo>
                </a:path>
              </a:pathLst>
            </a:custGeom>
            <a:noFill/>
            <a:ln w="254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65942" name="Oval 54"/>
          <p:cNvSpPr>
            <a:spLocks noChangeArrowheads="1"/>
          </p:cNvSpPr>
          <p:nvPr/>
        </p:nvSpPr>
        <p:spPr bwMode="auto">
          <a:xfrm>
            <a:off x="3357563" y="3827463"/>
            <a:ext cx="822325" cy="352425"/>
          </a:xfrm>
          <a:prstGeom prst="ellipse">
            <a:avLst/>
          </a:prstGeom>
          <a:solidFill>
            <a:srgbClr val="FFFF99">
              <a:alpha val="35001"/>
            </a:srgb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5918"/>
                                        </p:tgtEl>
                                        <p:attrNameLst>
                                          <p:attrName>style.visibility</p:attrName>
                                        </p:attrNameLst>
                                      </p:cBhvr>
                                      <p:to>
                                        <p:strVal val="visible"/>
                                      </p:to>
                                    </p:set>
                                    <p:animEffect transition="in" filter="wipe(left)">
                                      <p:cBhvr>
                                        <p:cTn id="7" dur="1000"/>
                                        <p:tgtEl>
                                          <p:spTgt spid="165918"/>
                                        </p:tgtEl>
                                      </p:cBhvr>
                                    </p:animEffect>
                                  </p:childTnLst>
                                </p:cTn>
                              </p:par>
                            </p:childTnLst>
                          </p:cTn>
                        </p:par>
                        <p:par>
                          <p:cTn id="8" fill="hold" nodeType="afterGroup">
                            <p:stCondLst>
                              <p:cond delay="1000"/>
                            </p:stCondLst>
                            <p:childTnLst>
                              <p:par>
                                <p:cTn id="9" presetID="22" presetClass="entr" presetSubtype="1" fill="hold" nodeType="afterEffect">
                                  <p:stCondLst>
                                    <p:cond delay="0"/>
                                  </p:stCondLst>
                                  <p:childTnLst>
                                    <p:set>
                                      <p:cBhvr>
                                        <p:cTn id="10" dur="1" fill="hold">
                                          <p:stCondLst>
                                            <p:cond delay="0"/>
                                          </p:stCondLst>
                                        </p:cTn>
                                        <p:tgtEl>
                                          <p:spTgt spid="165922"/>
                                        </p:tgtEl>
                                        <p:attrNameLst>
                                          <p:attrName>style.visibility</p:attrName>
                                        </p:attrNameLst>
                                      </p:cBhvr>
                                      <p:to>
                                        <p:strVal val="visible"/>
                                      </p:to>
                                    </p:set>
                                    <p:animEffect transition="in" filter="wipe(up)">
                                      <p:cBhvr>
                                        <p:cTn id="11" dur="2000"/>
                                        <p:tgtEl>
                                          <p:spTgt spid="165922"/>
                                        </p:tgtEl>
                                      </p:cBhvr>
                                    </p:animEffect>
                                  </p:childTnLst>
                                  <p:subTnLst>
                                    <p:audio>
                                      <p:cMediaNode>
                                        <p:cTn display="0" masterRel="sameClick">
                                          <p:stCondLst>
                                            <p:cond evt="begin" delay="0">
                                              <p:tn val="9"/>
                                            </p:cond>
                                          </p:stCondLst>
                                          <p:endCondLst>
                                            <p:cond evt="onStopAudio" delay="0">
                                              <p:tgtEl>
                                                <p:sldTgt/>
                                              </p:tgtEl>
                                            </p:cond>
                                          </p:endCondLst>
                                        </p:cTn>
                                        <p:tgtEl>
                                          <p:sndTgt r:embed="rId3" name="wind.wav"/>
                                        </p:tgtEl>
                                      </p:cMediaNode>
                                    </p:audio>
                                  </p:subTnLst>
                                </p:cTn>
                              </p:par>
                            </p:childTnLst>
                          </p:cTn>
                        </p:par>
                        <p:par>
                          <p:cTn id="12" fill="hold" nodeType="afterGroup">
                            <p:stCondLst>
                              <p:cond delay="3000"/>
                            </p:stCondLst>
                            <p:childTnLst>
                              <p:par>
                                <p:cTn id="13" presetID="1" presetClass="entr" presetSubtype="0" fill="hold" grpId="0" nodeType="afterEffect">
                                  <p:stCondLst>
                                    <p:cond delay="0"/>
                                  </p:stCondLst>
                                  <p:childTnLst>
                                    <p:set>
                                      <p:cBhvr>
                                        <p:cTn id="14" dur="1" fill="hold">
                                          <p:stCondLst>
                                            <p:cond delay="0"/>
                                          </p:stCondLst>
                                        </p:cTn>
                                        <p:tgtEl>
                                          <p:spTgt spid="16592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xit" presetSubtype="0" fill="hold" grpId="1" nodeType="clickEffect">
                                  <p:stCondLst>
                                    <p:cond delay="0"/>
                                  </p:stCondLst>
                                  <p:childTnLst>
                                    <p:animEffect transition="out" filter="dissolve">
                                      <p:cBhvr>
                                        <p:cTn id="18" dur="500"/>
                                        <p:tgtEl>
                                          <p:spTgt spid="165923"/>
                                        </p:tgtEl>
                                      </p:cBhvr>
                                    </p:animEffect>
                                    <p:set>
                                      <p:cBhvr>
                                        <p:cTn id="19" dur="1" fill="hold">
                                          <p:stCondLst>
                                            <p:cond delay="499"/>
                                          </p:stCondLst>
                                        </p:cTn>
                                        <p:tgtEl>
                                          <p:spTgt spid="165923"/>
                                        </p:tgtEl>
                                        <p:attrNameLst>
                                          <p:attrName>style.visibility</p:attrName>
                                        </p:attrNameLst>
                                      </p:cBhvr>
                                      <p:to>
                                        <p:strVal val="hidden"/>
                                      </p:to>
                                    </p:set>
                                  </p:childTnLst>
                                </p:cTn>
                              </p:par>
                              <p:par>
                                <p:cTn id="20" presetID="22" presetClass="entr" presetSubtype="8" fill="hold" grpId="0" nodeType="withEffect">
                                  <p:stCondLst>
                                    <p:cond delay="0"/>
                                  </p:stCondLst>
                                  <p:childTnLst>
                                    <p:set>
                                      <p:cBhvr>
                                        <p:cTn id="21" dur="1" fill="hold">
                                          <p:stCondLst>
                                            <p:cond delay="0"/>
                                          </p:stCondLst>
                                        </p:cTn>
                                        <p:tgtEl>
                                          <p:spTgt spid="165916"/>
                                        </p:tgtEl>
                                        <p:attrNameLst>
                                          <p:attrName>style.visibility</p:attrName>
                                        </p:attrNameLst>
                                      </p:cBhvr>
                                      <p:to>
                                        <p:strVal val="visible"/>
                                      </p:to>
                                    </p:set>
                                    <p:animEffect transition="in" filter="wipe(left)">
                                      <p:cBhvr>
                                        <p:cTn id="22" dur="2000"/>
                                        <p:tgtEl>
                                          <p:spTgt spid="165916"/>
                                        </p:tgtEl>
                                      </p:cBhvr>
                                    </p:animEffect>
                                  </p:childTnLst>
                                </p:cTn>
                              </p:par>
                            </p:childTnLst>
                          </p:cTn>
                        </p:par>
                        <p:par>
                          <p:cTn id="23" fill="hold" nodeType="afterGroup">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5917"/>
                                        </p:tgtEl>
                                        <p:attrNameLst>
                                          <p:attrName>style.visibility</p:attrName>
                                        </p:attrNameLst>
                                      </p:cBhvr>
                                      <p:to>
                                        <p:strVal val="visible"/>
                                      </p:to>
                                    </p:set>
                                    <p:animEffect transition="in" filter="wipe(left)">
                                      <p:cBhvr>
                                        <p:cTn id="26" dur="2000"/>
                                        <p:tgtEl>
                                          <p:spTgt spid="16591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165924"/>
                                        </p:tgtEl>
                                        <p:attrNameLst>
                                          <p:attrName>style.visibility</p:attrName>
                                        </p:attrNameLst>
                                      </p:cBhvr>
                                      <p:to>
                                        <p:strVal val="visible"/>
                                      </p:to>
                                    </p:set>
                                    <p:animEffect transition="in" filter="wipe(up)">
                                      <p:cBhvr>
                                        <p:cTn id="31" dur="500"/>
                                        <p:tgtEl>
                                          <p:spTgt spid="165924"/>
                                        </p:tgtEl>
                                      </p:cBhvr>
                                    </p:animEffect>
                                  </p:childTnLst>
                                </p:cTn>
                              </p:par>
                            </p:childTnLst>
                          </p:cTn>
                        </p:par>
                        <p:par>
                          <p:cTn id="32" fill="hold" nodeType="afterGroup">
                            <p:stCondLst>
                              <p:cond delay="500"/>
                            </p:stCondLst>
                            <p:childTnLst>
                              <p:par>
                                <p:cTn id="33" presetID="22" presetClass="entr" presetSubtype="1" fill="hold" nodeType="afterEffect">
                                  <p:stCondLst>
                                    <p:cond delay="0"/>
                                  </p:stCondLst>
                                  <p:childTnLst>
                                    <p:set>
                                      <p:cBhvr>
                                        <p:cTn id="34" dur="1" fill="hold">
                                          <p:stCondLst>
                                            <p:cond delay="0"/>
                                          </p:stCondLst>
                                        </p:cTn>
                                        <p:tgtEl>
                                          <p:spTgt spid="165927"/>
                                        </p:tgtEl>
                                        <p:attrNameLst>
                                          <p:attrName>style.visibility</p:attrName>
                                        </p:attrNameLst>
                                      </p:cBhvr>
                                      <p:to>
                                        <p:strVal val="visible"/>
                                      </p:to>
                                    </p:set>
                                    <p:animEffect transition="in" filter="wipe(up)">
                                      <p:cBhvr>
                                        <p:cTn id="35" dur="500"/>
                                        <p:tgtEl>
                                          <p:spTgt spid="165927"/>
                                        </p:tgtEl>
                                      </p:cBhvr>
                                    </p:animEffect>
                                  </p:childTnLst>
                                </p:cTn>
                              </p:par>
                            </p:childTnLst>
                          </p:cTn>
                        </p:par>
                        <p:par>
                          <p:cTn id="36" fill="hold" nodeType="afterGroup">
                            <p:stCondLst>
                              <p:cond delay="1000"/>
                            </p:stCondLst>
                            <p:childTnLst>
                              <p:par>
                                <p:cTn id="37" presetID="22" presetClass="entr" presetSubtype="1" fill="hold" nodeType="afterEffect">
                                  <p:stCondLst>
                                    <p:cond delay="0"/>
                                  </p:stCondLst>
                                  <p:childTnLst>
                                    <p:set>
                                      <p:cBhvr>
                                        <p:cTn id="38" dur="1" fill="hold">
                                          <p:stCondLst>
                                            <p:cond delay="0"/>
                                          </p:stCondLst>
                                        </p:cTn>
                                        <p:tgtEl>
                                          <p:spTgt spid="165930"/>
                                        </p:tgtEl>
                                        <p:attrNameLst>
                                          <p:attrName>style.visibility</p:attrName>
                                        </p:attrNameLst>
                                      </p:cBhvr>
                                      <p:to>
                                        <p:strVal val="visible"/>
                                      </p:to>
                                    </p:set>
                                    <p:animEffect transition="in" filter="wipe(up)">
                                      <p:cBhvr>
                                        <p:cTn id="39" dur="500"/>
                                        <p:tgtEl>
                                          <p:spTgt spid="165930"/>
                                        </p:tgtEl>
                                      </p:cBhvr>
                                    </p:animEffect>
                                  </p:childTnLst>
                                </p:cTn>
                              </p:par>
                            </p:childTnLst>
                          </p:cTn>
                        </p:par>
                        <p:par>
                          <p:cTn id="40" fill="hold" nodeType="afterGroup">
                            <p:stCondLst>
                              <p:cond delay="1500"/>
                            </p:stCondLst>
                            <p:childTnLst>
                              <p:par>
                                <p:cTn id="41" presetID="22" presetClass="entr" presetSubtype="1" fill="hold" nodeType="afterEffect">
                                  <p:stCondLst>
                                    <p:cond delay="0"/>
                                  </p:stCondLst>
                                  <p:childTnLst>
                                    <p:set>
                                      <p:cBhvr>
                                        <p:cTn id="42" dur="1" fill="hold">
                                          <p:stCondLst>
                                            <p:cond delay="0"/>
                                          </p:stCondLst>
                                        </p:cTn>
                                        <p:tgtEl>
                                          <p:spTgt spid="165939"/>
                                        </p:tgtEl>
                                        <p:attrNameLst>
                                          <p:attrName>style.visibility</p:attrName>
                                        </p:attrNameLst>
                                      </p:cBhvr>
                                      <p:to>
                                        <p:strVal val="visible"/>
                                      </p:to>
                                    </p:set>
                                    <p:animEffect transition="in" filter="wipe(up)">
                                      <p:cBhvr>
                                        <p:cTn id="43" dur="500"/>
                                        <p:tgtEl>
                                          <p:spTgt spid="165939"/>
                                        </p:tgtEl>
                                      </p:cBhvr>
                                    </p:animEffect>
                                  </p:childTnLst>
                                </p:cTn>
                              </p:par>
                            </p:childTnLst>
                          </p:cTn>
                        </p:par>
                        <p:par>
                          <p:cTn id="44" fill="hold" nodeType="afterGroup">
                            <p:stCondLst>
                              <p:cond delay="2000"/>
                            </p:stCondLst>
                            <p:childTnLst>
                              <p:par>
                                <p:cTn id="45" presetID="22" presetClass="entr" presetSubtype="1" fill="hold" nodeType="afterEffect">
                                  <p:stCondLst>
                                    <p:cond delay="0"/>
                                  </p:stCondLst>
                                  <p:childTnLst>
                                    <p:set>
                                      <p:cBhvr>
                                        <p:cTn id="46" dur="1" fill="hold">
                                          <p:stCondLst>
                                            <p:cond delay="0"/>
                                          </p:stCondLst>
                                        </p:cTn>
                                        <p:tgtEl>
                                          <p:spTgt spid="165933"/>
                                        </p:tgtEl>
                                        <p:attrNameLst>
                                          <p:attrName>style.visibility</p:attrName>
                                        </p:attrNameLst>
                                      </p:cBhvr>
                                      <p:to>
                                        <p:strVal val="visible"/>
                                      </p:to>
                                    </p:set>
                                    <p:animEffect transition="in" filter="wipe(up)">
                                      <p:cBhvr>
                                        <p:cTn id="47" dur="1000"/>
                                        <p:tgtEl>
                                          <p:spTgt spid="165933"/>
                                        </p:tgtEl>
                                      </p:cBhvr>
                                    </p:animEffect>
                                  </p:childTnLst>
                                </p:cTn>
                              </p:par>
                            </p:childTnLst>
                          </p:cTn>
                        </p:par>
                        <p:par>
                          <p:cTn id="48" fill="hold" nodeType="afterGroup">
                            <p:stCondLst>
                              <p:cond delay="3000"/>
                            </p:stCondLst>
                            <p:childTnLst>
                              <p:par>
                                <p:cTn id="49" presetID="22" presetClass="entr" presetSubtype="1" fill="hold" nodeType="afterEffect">
                                  <p:stCondLst>
                                    <p:cond delay="0"/>
                                  </p:stCondLst>
                                  <p:childTnLst>
                                    <p:set>
                                      <p:cBhvr>
                                        <p:cTn id="50" dur="1" fill="hold">
                                          <p:stCondLst>
                                            <p:cond delay="0"/>
                                          </p:stCondLst>
                                        </p:cTn>
                                        <p:tgtEl>
                                          <p:spTgt spid="165936"/>
                                        </p:tgtEl>
                                        <p:attrNameLst>
                                          <p:attrName>style.visibility</p:attrName>
                                        </p:attrNameLst>
                                      </p:cBhvr>
                                      <p:to>
                                        <p:strVal val="visible"/>
                                      </p:to>
                                    </p:set>
                                    <p:animEffect transition="in" filter="wipe(up)">
                                      <p:cBhvr>
                                        <p:cTn id="51" dur="500"/>
                                        <p:tgtEl>
                                          <p:spTgt spid="165936"/>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2" presetClass="entr" presetSubtype="4" fill="hold" grpId="0" nodeType="clickEffect">
                                  <p:stCondLst>
                                    <p:cond delay="0"/>
                                  </p:stCondLst>
                                  <p:childTnLst>
                                    <p:set>
                                      <p:cBhvr>
                                        <p:cTn id="55" dur="1" fill="hold">
                                          <p:stCondLst>
                                            <p:cond delay="0"/>
                                          </p:stCondLst>
                                        </p:cTn>
                                        <p:tgtEl>
                                          <p:spTgt spid="165912"/>
                                        </p:tgtEl>
                                        <p:attrNameLst>
                                          <p:attrName>style.visibility</p:attrName>
                                        </p:attrNameLst>
                                      </p:cBhvr>
                                      <p:to>
                                        <p:strVal val="visible"/>
                                      </p:to>
                                    </p:set>
                                    <p:animEffect transition="in" filter="slide(fromBottom)">
                                      <p:cBhvr>
                                        <p:cTn id="56" dur="1000"/>
                                        <p:tgtEl>
                                          <p:spTgt spid="16591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65919"/>
                                        </p:tgtEl>
                                        <p:attrNameLst>
                                          <p:attrName>style.visibility</p:attrName>
                                        </p:attrNameLst>
                                      </p:cBhvr>
                                      <p:to>
                                        <p:strVal val="visible"/>
                                      </p:to>
                                    </p:set>
                                    <p:animEffect transition="in" filter="wipe(left)">
                                      <p:cBhvr>
                                        <p:cTn id="59" dur="1000"/>
                                        <p:tgtEl>
                                          <p:spTgt spid="165919"/>
                                        </p:tgtEl>
                                      </p:cBhvr>
                                    </p:animEffect>
                                  </p:childTnLst>
                                </p:cTn>
                              </p:par>
                            </p:childTnLst>
                          </p:cTn>
                        </p:par>
                        <p:par>
                          <p:cTn id="60" fill="hold" nodeType="afterGroup">
                            <p:stCondLst>
                              <p:cond delay="1000"/>
                            </p:stCondLst>
                            <p:childTnLst>
                              <p:par>
                                <p:cTn id="61" presetID="1" presetClass="entr" presetSubtype="0" fill="hold" nodeType="afterEffect">
                                  <p:stCondLst>
                                    <p:cond delay="0"/>
                                  </p:stCondLst>
                                  <p:childTnLst>
                                    <p:set>
                                      <p:cBhvr>
                                        <p:cTn id="62" dur="1" fill="hold">
                                          <p:stCondLst>
                                            <p:cond delay="0"/>
                                          </p:stCondLst>
                                        </p:cTn>
                                        <p:tgtEl>
                                          <p:spTgt spid="165897"/>
                                        </p:tgtEl>
                                        <p:attrNameLst>
                                          <p:attrName>style.visibility</p:attrName>
                                        </p:attrNameLst>
                                      </p:cBhvr>
                                      <p:to>
                                        <p:strVal val="visible"/>
                                      </p:to>
                                    </p:set>
                                  </p:childTnLst>
                                </p:cTn>
                              </p:par>
                            </p:childTnLst>
                          </p:cTn>
                        </p:par>
                        <p:par>
                          <p:cTn id="63" fill="hold" nodeType="afterGroup">
                            <p:stCondLst>
                              <p:cond delay="1000"/>
                            </p:stCondLst>
                            <p:childTnLst>
                              <p:par>
                                <p:cTn id="64" presetID="22" presetClass="entr" presetSubtype="8" fill="hold" grpId="0" nodeType="afterEffect">
                                  <p:stCondLst>
                                    <p:cond delay="0"/>
                                  </p:stCondLst>
                                  <p:childTnLst>
                                    <p:set>
                                      <p:cBhvr>
                                        <p:cTn id="65" dur="1" fill="hold">
                                          <p:stCondLst>
                                            <p:cond delay="0"/>
                                          </p:stCondLst>
                                        </p:cTn>
                                        <p:tgtEl>
                                          <p:spTgt spid="165920"/>
                                        </p:tgtEl>
                                        <p:attrNameLst>
                                          <p:attrName>style.visibility</p:attrName>
                                        </p:attrNameLst>
                                      </p:cBhvr>
                                      <p:to>
                                        <p:strVal val="visible"/>
                                      </p:to>
                                    </p:set>
                                    <p:animEffect transition="in" filter="wipe(left)">
                                      <p:cBhvr>
                                        <p:cTn id="66" dur="1000"/>
                                        <p:tgtEl>
                                          <p:spTgt spid="165920"/>
                                        </p:tgtEl>
                                      </p:cBhvr>
                                    </p:animEffect>
                                  </p:childTnLst>
                                </p:cTn>
                              </p:par>
                            </p:childTnLst>
                          </p:cTn>
                        </p:par>
                        <p:par>
                          <p:cTn id="67" fill="hold" nodeType="afterGroup">
                            <p:stCondLst>
                              <p:cond delay="2000"/>
                            </p:stCondLst>
                            <p:childTnLst>
                              <p:par>
                                <p:cTn id="68" presetID="1" presetClass="entr" presetSubtype="0" fill="hold" nodeType="afterEffect">
                                  <p:stCondLst>
                                    <p:cond delay="0"/>
                                  </p:stCondLst>
                                  <p:childTnLst>
                                    <p:set>
                                      <p:cBhvr>
                                        <p:cTn id="69" dur="1" fill="hold">
                                          <p:stCondLst>
                                            <p:cond delay="0"/>
                                          </p:stCondLst>
                                        </p:cTn>
                                        <p:tgtEl>
                                          <p:spTgt spid="165903"/>
                                        </p:tgtEl>
                                        <p:attrNameLst>
                                          <p:attrName>style.visibility</p:attrName>
                                        </p:attrNameLst>
                                      </p:cBhvr>
                                      <p:to>
                                        <p:strVal val="visible"/>
                                      </p:to>
                                    </p:set>
                                  </p:childTnLst>
                                </p:cTn>
                              </p:par>
                            </p:childTnLst>
                          </p:cTn>
                        </p:par>
                        <p:par>
                          <p:cTn id="70" fill="hold" nodeType="afterGroup">
                            <p:stCondLst>
                              <p:cond delay="2000"/>
                            </p:stCondLst>
                            <p:childTnLst>
                              <p:par>
                                <p:cTn id="71" presetID="22" presetClass="entr" presetSubtype="8" fill="hold" grpId="0" nodeType="afterEffect">
                                  <p:stCondLst>
                                    <p:cond delay="0"/>
                                  </p:stCondLst>
                                  <p:childTnLst>
                                    <p:set>
                                      <p:cBhvr>
                                        <p:cTn id="72" dur="1" fill="hold">
                                          <p:stCondLst>
                                            <p:cond delay="0"/>
                                          </p:stCondLst>
                                        </p:cTn>
                                        <p:tgtEl>
                                          <p:spTgt spid="165921"/>
                                        </p:tgtEl>
                                        <p:attrNameLst>
                                          <p:attrName>style.visibility</p:attrName>
                                        </p:attrNameLst>
                                      </p:cBhvr>
                                      <p:to>
                                        <p:strVal val="visible"/>
                                      </p:to>
                                    </p:set>
                                    <p:animEffect transition="in" filter="wipe(left)">
                                      <p:cBhvr>
                                        <p:cTn id="73" dur="1000"/>
                                        <p:tgtEl>
                                          <p:spTgt spid="165921"/>
                                        </p:tgtEl>
                                      </p:cBhvr>
                                    </p:animEffect>
                                  </p:childTnLst>
                                </p:cTn>
                              </p:par>
                            </p:childTnLst>
                          </p:cTn>
                        </p:par>
                        <p:par>
                          <p:cTn id="74" fill="hold" nodeType="afterGroup">
                            <p:stCondLst>
                              <p:cond delay="3000"/>
                            </p:stCondLst>
                            <p:childTnLst>
                              <p:par>
                                <p:cTn id="75" presetID="1" presetClass="entr" presetSubtype="0" fill="hold" nodeType="afterEffect">
                                  <p:stCondLst>
                                    <p:cond delay="0"/>
                                  </p:stCondLst>
                                  <p:childTnLst>
                                    <p:set>
                                      <p:cBhvr>
                                        <p:cTn id="76" dur="1" fill="hold">
                                          <p:stCondLst>
                                            <p:cond delay="0"/>
                                          </p:stCondLst>
                                        </p:cTn>
                                        <p:tgtEl>
                                          <p:spTgt spid="165891"/>
                                        </p:tgtEl>
                                        <p:attrNameLst>
                                          <p:attrName>style.visibility</p:attrName>
                                        </p:attrNameLst>
                                      </p:cBhvr>
                                      <p:to>
                                        <p:strVal val="visible"/>
                                      </p:to>
                                    </p:set>
                                  </p:childTnLst>
                                </p:cTn>
                              </p:par>
                            </p:childTnLst>
                          </p:cTn>
                        </p:par>
                        <p:par>
                          <p:cTn id="77" fill="hold" nodeType="afterGroup">
                            <p:stCondLst>
                              <p:cond delay="3000"/>
                            </p:stCondLst>
                            <p:childTnLst>
                              <p:par>
                                <p:cTn id="78" presetID="22" presetClass="entr" presetSubtype="1" fill="hold" grpId="0" nodeType="afterEffect">
                                  <p:stCondLst>
                                    <p:cond delay="0"/>
                                  </p:stCondLst>
                                  <p:childTnLst>
                                    <p:set>
                                      <p:cBhvr>
                                        <p:cTn id="79" dur="1" fill="hold">
                                          <p:stCondLst>
                                            <p:cond delay="0"/>
                                          </p:stCondLst>
                                        </p:cTn>
                                        <p:tgtEl>
                                          <p:spTgt spid="165910"/>
                                        </p:tgtEl>
                                        <p:attrNameLst>
                                          <p:attrName>style.visibility</p:attrName>
                                        </p:attrNameLst>
                                      </p:cBhvr>
                                      <p:to>
                                        <p:strVal val="visible"/>
                                      </p:to>
                                    </p:set>
                                    <p:animEffect transition="in" filter="wipe(up)">
                                      <p:cBhvr>
                                        <p:cTn id="80" dur="500"/>
                                        <p:tgtEl>
                                          <p:spTgt spid="165910"/>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1" presetClass="entr" presetSubtype="4" fill="hold" grpId="0" nodeType="clickEffect">
                                  <p:stCondLst>
                                    <p:cond delay="0"/>
                                  </p:stCondLst>
                                  <p:childTnLst>
                                    <p:set>
                                      <p:cBhvr>
                                        <p:cTn id="84" dur="1" fill="hold">
                                          <p:stCondLst>
                                            <p:cond delay="0"/>
                                          </p:stCondLst>
                                        </p:cTn>
                                        <p:tgtEl>
                                          <p:spTgt spid="165942"/>
                                        </p:tgtEl>
                                        <p:attrNameLst>
                                          <p:attrName>style.visibility</p:attrName>
                                        </p:attrNameLst>
                                      </p:cBhvr>
                                      <p:to>
                                        <p:strVal val="visible"/>
                                      </p:to>
                                    </p:set>
                                    <p:animEffect transition="in" filter="wheel(4)">
                                      <p:cBhvr>
                                        <p:cTn id="85" dur="1000"/>
                                        <p:tgtEl>
                                          <p:spTgt spid="165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910" grpId="0" animBg="1"/>
      <p:bldP spid="165912" grpId="0" animBg="1"/>
      <p:bldP spid="165916" grpId="0" animBg="1"/>
      <p:bldP spid="165917" grpId="0" animBg="1"/>
      <p:bldP spid="165918" grpId="0" animBg="1"/>
      <p:bldP spid="165919" grpId="0" animBg="1"/>
      <p:bldP spid="165920" grpId="0" animBg="1"/>
      <p:bldP spid="165921" grpId="0" animBg="1"/>
      <p:bldP spid="165923" grpId="0" animBg="1"/>
      <p:bldP spid="165923" grpId="1" animBg="1"/>
      <p:bldP spid="16594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lide Number Placeholder 2"/>
          <p:cNvSpPr>
            <a:spLocks noGrp="1"/>
          </p:cNvSpPr>
          <p:nvPr>
            <p:ph type="sldNum" sz="quarter" idx="11"/>
          </p:nvPr>
        </p:nvSpPr>
        <p:spPr/>
        <p:txBody>
          <a:bodyPr/>
          <a:lstStyle/>
          <a:p>
            <a:fld id="{7DEC1E6C-6DCF-47F7-94D0-445B463F078F}" type="slidenum">
              <a:rPr lang="en-US" altLang="en-US"/>
              <a:pPr/>
              <a:t>17</a:t>
            </a:fld>
            <a:endParaRPr lang="en-US" altLang="en-US"/>
          </a:p>
        </p:txBody>
      </p:sp>
      <p:sp>
        <p:nvSpPr>
          <p:cNvPr id="167938" name="Text Box 2"/>
          <p:cNvSpPr txBox="1">
            <a:spLocks noChangeArrowheads="1"/>
          </p:cNvSpPr>
          <p:nvPr/>
        </p:nvSpPr>
        <p:spPr bwMode="auto">
          <a:xfrm>
            <a:off x="342900" y="4046538"/>
            <a:ext cx="6889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Bir el Hafa</a:t>
            </a:r>
          </a:p>
        </p:txBody>
      </p:sp>
      <p:sp>
        <p:nvSpPr>
          <p:cNvPr id="167939" name="Text Box 3"/>
          <p:cNvSpPr txBox="1">
            <a:spLocks noChangeArrowheads="1"/>
          </p:cNvSpPr>
          <p:nvPr/>
        </p:nvSpPr>
        <p:spPr bwMode="auto">
          <a:xfrm>
            <a:off x="1743075" y="2535238"/>
            <a:ext cx="519113"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Zaafria</a:t>
            </a:r>
          </a:p>
        </p:txBody>
      </p:sp>
      <p:sp>
        <p:nvSpPr>
          <p:cNvPr id="167940" name="Text Box 4"/>
          <p:cNvSpPr txBox="1">
            <a:spLocks noChangeArrowheads="1"/>
          </p:cNvSpPr>
          <p:nvPr/>
        </p:nvSpPr>
        <p:spPr bwMode="auto">
          <a:xfrm>
            <a:off x="3251200" y="2268538"/>
            <a:ext cx="7016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Sidi Salam</a:t>
            </a:r>
          </a:p>
        </p:txBody>
      </p:sp>
      <p:sp>
        <p:nvSpPr>
          <p:cNvPr id="167941" name="Text Box 5"/>
          <p:cNvSpPr txBox="1">
            <a:spLocks noChangeArrowheads="1"/>
          </p:cNvSpPr>
          <p:nvPr/>
        </p:nvSpPr>
        <p:spPr bwMode="auto">
          <a:xfrm>
            <a:off x="4048125" y="2360613"/>
            <a:ext cx="7778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Sidi Bou Zid</a:t>
            </a:r>
          </a:p>
        </p:txBody>
      </p:sp>
      <p:sp>
        <p:nvSpPr>
          <p:cNvPr id="167942" name="Text Box 6"/>
          <p:cNvSpPr txBox="1">
            <a:spLocks noChangeArrowheads="1"/>
          </p:cNvSpPr>
          <p:nvPr/>
        </p:nvSpPr>
        <p:spPr bwMode="auto">
          <a:xfrm>
            <a:off x="4384675" y="1370013"/>
            <a:ext cx="111442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Poste de Lessouda</a:t>
            </a:r>
          </a:p>
        </p:txBody>
      </p:sp>
      <p:sp>
        <p:nvSpPr>
          <p:cNvPr id="167943" name="Text Box 7"/>
          <p:cNvSpPr txBox="1">
            <a:spLocks noChangeArrowheads="1"/>
          </p:cNvSpPr>
          <p:nvPr/>
        </p:nvSpPr>
        <p:spPr bwMode="auto">
          <a:xfrm>
            <a:off x="3168650" y="1579563"/>
            <a:ext cx="6381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Sadaguia</a:t>
            </a:r>
          </a:p>
        </p:txBody>
      </p:sp>
      <p:sp>
        <p:nvSpPr>
          <p:cNvPr id="167944" name="Text Box 8"/>
          <p:cNvSpPr txBox="1">
            <a:spLocks noChangeArrowheads="1"/>
          </p:cNvSpPr>
          <p:nvPr/>
        </p:nvSpPr>
        <p:spPr bwMode="auto">
          <a:xfrm>
            <a:off x="5607050" y="2728913"/>
            <a:ext cx="7493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Ain Rebaou</a:t>
            </a:r>
          </a:p>
        </p:txBody>
      </p:sp>
      <p:sp>
        <p:nvSpPr>
          <p:cNvPr id="167945" name="Text Box 9"/>
          <p:cNvSpPr txBox="1">
            <a:spLocks noChangeArrowheads="1"/>
          </p:cNvSpPr>
          <p:nvPr/>
        </p:nvSpPr>
        <p:spPr bwMode="auto">
          <a:xfrm>
            <a:off x="5746750" y="2160588"/>
            <a:ext cx="3937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Faid</a:t>
            </a:r>
          </a:p>
        </p:txBody>
      </p:sp>
      <p:sp>
        <p:nvSpPr>
          <p:cNvPr id="167946" name="Text Box 10"/>
          <p:cNvSpPr txBox="1">
            <a:spLocks noChangeArrowheads="1"/>
          </p:cNvSpPr>
          <p:nvPr/>
        </p:nvSpPr>
        <p:spPr bwMode="auto">
          <a:xfrm>
            <a:off x="1311275" y="1023938"/>
            <a:ext cx="5016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t>Djebel</a:t>
            </a:r>
          </a:p>
          <a:p>
            <a:r>
              <a:rPr lang="en-US" altLang="en-US" sz="800" b="1" i="1"/>
              <a:t>Hamra</a:t>
            </a:r>
          </a:p>
        </p:txBody>
      </p:sp>
      <p:sp>
        <p:nvSpPr>
          <p:cNvPr id="167947" name="Text Box 11"/>
          <p:cNvSpPr txBox="1">
            <a:spLocks noChangeArrowheads="1"/>
          </p:cNvSpPr>
          <p:nvPr/>
        </p:nvSpPr>
        <p:spPr bwMode="auto">
          <a:xfrm>
            <a:off x="4694238" y="601663"/>
            <a:ext cx="660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t>Djebel</a:t>
            </a:r>
          </a:p>
          <a:p>
            <a:r>
              <a:rPr lang="en-US" altLang="en-US" sz="800" b="1" i="1"/>
              <a:t>Lassouda</a:t>
            </a:r>
          </a:p>
        </p:txBody>
      </p:sp>
      <p:sp>
        <p:nvSpPr>
          <p:cNvPr id="167948" name="Text Box 12"/>
          <p:cNvSpPr txBox="1">
            <a:spLocks noChangeArrowheads="1"/>
          </p:cNvSpPr>
          <p:nvPr/>
        </p:nvSpPr>
        <p:spPr bwMode="auto">
          <a:xfrm>
            <a:off x="5400675" y="3246438"/>
            <a:ext cx="4968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t>Djebel</a:t>
            </a:r>
          </a:p>
          <a:p>
            <a:r>
              <a:rPr lang="en-US" altLang="en-US" sz="800" b="1" i="1"/>
              <a:t>Ksaira</a:t>
            </a:r>
          </a:p>
        </p:txBody>
      </p:sp>
      <p:sp>
        <p:nvSpPr>
          <p:cNvPr id="167949" name="Text Box 13"/>
          <p:cNvSpPr txBox="1">
            <a:spLocks noChangeArrowheads="1"/>
          </p:cNvSpPr>
          <p:nvPr/>
        </p:nvSpPr>
        <p:spPr bwMode="auto">
          <a:xfrm>
            <a:off x="4029075" y="3259138"/>
            <a:ext cx="479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t>Garet </a:t>
            </a:r>
          </a:p>
          <a:p>
            <a:r>
              <a:rPr lang="en-US" altLang="en-US" sz="800" b="1" i="1"/>
              <a:t>Hadid</a:t>
            </a:r>
          </a:p>
        </p:txBody>
      </p:sp>
      <p:sp>
        <p:nvSpPr>
          <p:cNvPr id="167950" name="Text Box 14"/>
          <p:cNvSpPr txBox="1">
            <a:spLocks noChangeArrowheads="1"/>
          </p:cNvSpPr>
          <p:nvPr/>
        </p:nvSpPr>
        <p:spPr bwMode="auto">
          <a:xfrm>
            <a:off x="5224463" y="6264275"/>
            <a:ext cx="7874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t>Maizila Pass</a:t>
            </a:r>
          </a:p>
        </p:txBody>
      </p:sp>
      <p:grpSp>
        <p:nvGrpSpPr>
          <p:cNvPr id="167951" name="Group 15"/>
          <p:cNvGrpSpPr>
            <a:grpSpLocks/>
          </p:cNvGrpSpPr>
          <p:nvPr/>
        </p:nvGrpSpPr>
        <p:grpSpPr bwMode="auto">
          <a:xfrm>
            <a:off x="133350" y="104775"/>
            <a:ext cx="6638925" cy="6657975"/>
            <a:chOff x="588" y="66"/>
            <a:chExt cx="4182" cy="4194"/>
          </a:xfrm>
        </p:grpSpPr>
        <p:sp>
          <p:nvSpPr>
            <p:cNvPr id="167952" name="Freeform 16"/>
            <p:cNvSpPr>
              <a:spLocks/>
            </p:cNvSpPr>
            <p:nvPr/>
          </p:nvSpPr>
          <p:spPr bwMode="auto">
            <a:xfrm>
              <a:off x="588" y="66"/>
              <a:ext cx="2953" cy="4030"/>
            </a:xfrm>
            <a:custGeom>
              <a:avLst/>
              <a:gdLst>
                <a:gd name="T0" fmla="*/ 957 w 2953"/>
                <a:gd name="T1" fmla="*/ 0 h 4030"/>
                <a:gd name="T2" fmla="*/ 848 w 2953"/>
                <a:gd name="T3" fmla="*/ 134 h 4030"/>
                <a:gd name="T4" fmla="*/ 714 w 2953"/>
                <a:gd name="T5" fmla="*/ 457 h 4030"/>
                <a:gd name="T6" fmla="*/ 846 w 2953"/>
                <a:gd name="T7" fmla="*/ 517 h 4030"/>
                <a:gd name="T8" fmla="*/ 1305 w 2953"/>
                <a:gd name="T9" fmla="*/ 616 h 4030"/>
                <a:gd name="T10" fmla="*/ 1080 w 2953"/>
                <a:gd name="T11" fmla="*/ 907 h 4030"/>
                <a:gd name="T12" fmla="*/ 735 w 2953"/>
                <a:gd name="T13" fmla="*/ 1444 h 4030"/>
                <a:gd name="T14" fmla="*/ 735 w 2953"/>
                <a:gd name="T15" fmla="*/ 1627 h 4030"/>
                <a:gd name="T16" fmla="*/ 708 w 2953"/>
                <a:gd name="T17" fmla="*/ 1792 h 4030"/>
                <a:gd name="T18" fmla="*/ 741 w 2953"/>
                <a:gd name="T19" fmla="*/ 2074 h 4030"/>
                <a:gd name="T20" fmla="*/ 666 w 2953"/>
                <a:gd name="T21" fmla="*/ 2245 h 4030"/>
                <a:gd name="T22" fmla="*/ 444 w 2953"/>
                <a:gd name="T23" fmla="*/ 2398 h 4030"/>
                <a:gd name="T24" fmla="*/ 510 w 2953"/>
                <a:gd name="T25" fmla="*/ 2530 h 4030"/>
                <a:gd name="T26" fmla="*/ 687 w 2953"/>
                <a:gd name="T27" fmla="*/ 2671 h 4030"/>
                <a:gd name="T28" fmla="*/ 822 w 2953"/>
                <a:gd name="T29" fmla="*/ 2500 h 4030"/>
                <a:gd name="T30" fmla="*/ 909 w 2953"/>
                <a:gd name="T31" fmla="*/ 2533 h 4030"/>
                <a:gd name="T32" fmla="*/ 996 w 2953"/>
                <a:gd name="T33" fmla="*/ 2350 h 4030"/>
                <a:gd name="T34" fmla="*/ 1239 w 2953"/>
                <a:gd name="T35" fmla="*/ 2143 h 4030"/>
                <a:gd name="T36" fmla="*/ 1503 w 2953"/>
                <a:gd name="T37" fmla="*/ 1984 h 4030"/>
                <a:gd name="T38" fmla="*/ 1887 w 2953"/>
                <a:gd name="T39" fmla="*/ 1942 h 4030"/>
                <a:gd name="T40" fmla="*/ 2346 w 2953"/>
                <a:gd name="T41" fmla="*/ 1930 h 4030"/>
                <a:gd name="T42" fmla="*/ 2694 w 2953"/>
                <a:gd name="T43" fmla="*/ 1906 h 4030"/>
                <a:gd name="T44" fmla="*/ 2808 w 2953"/>
                <a:gd name="T45" fmla="*/ 1987 h 4030"/>
                <a:gd name="T46" fmla="*/ 2679 w 2953"/>
                <a:gd name="T47" fmla="*/ 2200 h 4030"/>
                <a:gd name="T48" fmla="*/ 2496 w 2953"/>
                <a:gd name="T49" fmla="*/ 2275 h 4030"/>
                <a:gd name="T50" fmla="*/ 2295 w 2953"/>
                <a:gd name="T51" fmla="*/ 2338 h 4030"/>
                <a:gd name="T52" fmla="*/ 2103 w 2953"/>
                <a:gd name="T53" fmla="*/ 2341 h 4030"/>
                <a:gd name="T54" fmla="*/ 2007 w 2953"/>
                <a:gd name="T55" fmla="*/ 2437 h 4030"/>
                <a:gd name="T56" fmla="*/ 1887 w 2953"/>
                <a:gd name="T57" fmla="*/ 2494 h 4030"/>
                <a:gd name="T58" fmla="*/ 1704 w 2953"/>
                <a:gd name="T59" fmla="*/ 2602 h 4030"/>
                <a:gd name="T60" fmla="*/ 1377 w 2953"/>
                <a:gd name="T61" fmla="*/ 2788 h 4030"/>
                <a:gd name="T62" fmla="*/ 1032 w 2953"/>
                <a:gd name="T63" fmla="*/ 2923 h 4030"/>
                <a:gd name="T64" fmla="*/ 792 w 2953"/>
                <a:gd name="T65" fmla="*/ 2881 h 4030"/>
                <a:gd name="T66" fmla="*/ 819 w 2953"/>
                <a:gd name="T67" fmla="*/ 3085 h 4030"/>
                <a:gd name="T68" fmla="*/ 639 w 2953"/>
                <a:gd name="T69" fmla="*/ 3037 h 4030"/>
                <a:gd name="T70" fmla="*/ 708 w 2953"/>
                <a:gd name="T71" fmla="*/ 3226 h 4030"/>
                <a:gd name="T72" fmla="*/ 936 w 2953"/>
                <a:gd name="T73" fmla="*/ 3328 h 4030"/>
                <a:gd name="T74" fmla="*/ 1107 w 2953"/>
                <a:gd name="T75" fmla="*/ 3487 h 4030"/>
                <a:gd name="T76" fmla="*/ 1122 w 2953"/>
                <a:gd name="T77" fmla="*/ 3607 h 4030"/>
                <a:gd name="T78" fmla="*/ 1092 w 2953"/>
                <a:gd name="T79" fmla="*/ 3682 h 4030"/>
                <a:gd name="T80" fmla="*/ 1140 w 2953"/>
                <a:gd name="T81" fmla="*/ 3724 h 4030"/>
                <a:gd name="T82" fmla="*/ 1206 w 2953"/>
                <a:gd name="T83" fmla="*/ 3812 h 4030"/>
                <a:gd name="T84" fmla="*/ 1354 w 2953"/>
                <a:gd name="T85" fmla="*/ 3796 h 4030"/>
                <a:gd name="T86" fmla="*/ 1518 w 2953"/>
                <a:gd name="T87" fmla="*/ 3686 h 4030"/>
                <a:gd name="T88" fmla="*/ 1560 w 2953"/>
                <a:gd name="T89" fmla="*/ 3614 h 4030"/>
                <a:gd name="T90" fmla="*/ 1712 w 2953"/>
                <a:gd name="T91" fmla="*/ 3642 h 4030"/>
                <a:gd name="T92" fmla="*/ 1872 w 2953"/>
                <a:gd name="T93" fmla="*/ 3636 h 4030"/>
                <a:gd name="T94" fmla="*/ 1922 w 2953"/>
                <a:gd name="T95" fmla="*/ 3710 h 4030"/>
                <a:gd name="T96" fmla="*/ 2108 w 2953"/>
                <a:gd name="T97" fmla="*/ 3738 h 4030"/>
                <a:gd name="T98" fmla="*/ 2336 w 2953"/>
                <a:gd name="T99" fmla="*/ 3752 h 4030"/>
                <a:gd name="T100" fmla="*/ 2618 w 2953"/>
                <a:gd name="T101" fmla="*/ 3922 h 4030"/>
                <a:gd name="T102" fmla="*/ 2898 w 2953"/>
                <a:gd name="T103" fmla="*/ 3828 h 4030"/>
                <a:gd name="T104" fmla="*/ 2906 w 2953"/>
                <a:gd name="T105" fmla="*/ 3916 h 4030"/>
                <a:gd name="T106" fmla="*/ 2542 w 2953"/>
                <a:gd name="T107" fmla="*/ 3936 h 4030"/>
                <a:gd name="T108" fmla="*/ 2292 w 2953"/>
                <a:gd name="T109" fmla="*/ 3944 h 4030"/>
                <a:gd name="T110" fmla="*/ 2100 w 2953"/>
                <a:gd name="T111" fmla="*/ 3892 h 4030"/>
                <a:gd name="T112" fmla="*/ 2151 w 2953"/>
                <a:gd name="T113" fmla="*/ 3957 h 4030"/>
                <a:gd name="T114" fmla="*/ 1998 w 2953"/>
                <a:gd name="T115" fmla="*/ 3960 h 4030"/>
                <a:gd name="T116" fmla="*/ 2016 w 2953"/>
                <a:gd name="T117" fmla="*/ 3882 h 4030"/>
                <a:gd name="T118" fmla="*/ 1914 w 2953"/>
                <a:gd name="T119" fmla="*/ 3916 h 4030"/>
                <a:gd name="T120" fmla="*/ 1734 w 2953"/>
                <a:gd name="T121" fmla="*/ 3976 h 4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53" h="4030">
                  <a:moveTo>
                    <a:pt x="1508" y="4030"/>
                  </a:moveTo>
                  <a:lnTo>
                    <a:pt x="20" y="4022"/>
                  </a:lnTo>
                  <a:lnTo>
                    <a:pt x="0" y="9"/>
                  </a:lnTo>
                  <a:lnTo>
                    <a:pt x="957" y="0"/>
                  </a:lnTo>
                  <a:lnTo>
                    <a:pt x="941" y="15"/>
                  </a:lnTo>
                  <a:cubicBezTo>
                    <a:pt x="934" y="24"/>
                    <a:pt x="930" y="37"/>
                    <a:pt x="915" y="52"/>
                  </a:cubicBezTo>
                  <a:cubicBezTo>
                    <a:pt x="900" y="67"/>
                    <a:pt x="860" y="94"/>
                    <a:pt x="849" y="108"/>
                  </a:cubicBezTo>
                  <a:cubicBezTo>
                    <a:pt x="838" y="122"/>
                    <a:pt x="866" y="104"/>
                    <a:pt x="848" y="134"/>
                  </a:cubicBezTo>
                  <a:cubicBezTo>
                    <a:pt x="830" y="164"/>
                    <a:pt x="768" y="251"/>
                    <a:pt x="740" y="290"/>
                  </a:cubicBezTo>
                  <a:cubicBezTo>
                    <a:pt x="712" y="329"/>
                    <a:pt x="685" y="343"/>
                    <a:pt x="680" y="366"/>
                  </a:cubicBezTo>
                  <a:cubicBezTo>
                    <a:pt x="675" y="389"/>
                    <a:pt x="702" y="415"/>
                    <a:pt x="708" y="430"/>
                  </a:cubicBezTo>
                  <a:cubicBezTo>
                    <a:pt x="714" y="445"/>
                    <a:pt x="714" y="449"/>
                    <a:pt x="714" y="457"/>
                  </a:cubicBezTo>
                  <a:cubicBezTo>
                    <a:pt x="714" y="465"/>
                    <a:pt x="703" y="473"/>
                    <a:pt x="708" y="481"/>
                  </a:cubicBezTo>
                  <a:cubicBezTo>
                    <a:pt x="713" y="489"/>
                    <a:pt x="740" y="494"/>
                    <a:pt x="747" y="505"/>
                  </a:cubicBezTo>
                  <a:cubicBezTo>
                    <a:pt x="754" y="516"/>
                    <a:pt x="737" y="542"/>
                    <a:pt x="753" y="544"/>
                  </a:cubicBezTo>
                  <a:cubicBezTo>
                    <a:pt x="769" y="546"/>
                    <a:pt x="814" y="518"/>
                    <a:pt x="846" y="517"/>
                  </a:cubicBezTo>
                  <a:cubicBezTo>
                    <a:pt x="878" y="516"/>
                    <a:pt x="891" y="536"/>
                    <a:pt x="948" y="538"/>
                  </a:cubicBezTo>
                  <a:cubicBezTo>
                    <a:pt x="1005" y="540"/>
                    <a:pt x="1139" y="518"/>
                    <a:pt x="1188" y="526"/>
                  </a:cubicBezTo>
                  <a:cubicBezTo>
                    <a:pt x="1237" y="534"/>
                    <a:pt x="1226" y="571"/>
                    <a:pt x="1245" y="586"/>
                  </a:cubicBezTo>
                  <a:cubicBezTo>
                    <a:pt x="1264" y="601"/>
                    <a:pt x="1303" y="606"/>
                    <a:pt x="1305" y="616"/>
                  </a:cubicBezTo>
                  <a:cubicBezTo>
                    <a:pt x="1307" y="626"/>
                    <a:pt x="1275" y="634"/>
                    <a:pt x="1257" y="646"/>
                  </a:cubicBezTo>
                  <a:cubicBezTo>
                    <a:pt x="1239" y="658"/>
                    <a:pt x="1214" y="660"/>
                    <a:pt x="1194" y="688"/>
                  </a:cubicBezTo>
                  <a:cubicBezTo>
                    <a:pt x="1174" y="716"/>
                    <a:pt x="1159" y="778"/>
                    <a:pt x="1140" y="814"/>
                  </a:cubicBezTo>
                  <a:cubicBezTo>
                    <a:pt x="1121" y="850"/>
                    <a:pt x="1106" y="877"/>
                    <a:pt x="1080" y="907"/>
                  </a:cubicBezTo>
                  <a:cubicBezTo>
                    <a:pt x="1054" y="937"/>
                    <a:pt x="1013" y="958"/>
                    <a:pt x="987" y="994"/>
                  </a:cubicBezTo>
                  <a:cubicBezTo>
                    <a:pt x="961" y="1030"/>
                    <a:pt x="951" y="1091"/>
                    <a:pt x="924" y="1123"/>
                  </a:cubicBezTo>
                  <a:cubicBezTo>
                    <a:pt x="897" y="1155"/>
                    <a:pt x="856" y="1136"/>
                    <a:pt x="825" y="1189"/>
                  </a:cubicBezTo>
                  <a:cubicBezTo>
                    <a:pt x="794" y="1242"/>
                    <a:pt x="770" y="1390"/>
                    <a:pt x="735" y="1444"/>
                  </a:cubicBezTo>
                  <a:cubicBezTo>
                    <a:pt x="700" y="1498"/>
                    <a:pt x="632" y="1494"/>
                    <a:pt x="612" y="1510"/>
                  </a:cubicBezTo>
                  <a:cubicBezTo>
                    <a:pt x="592" y="1526"/>
                    <a:pt x="601" y="1531"/>
                    <a:pt x="612" y="1540"/>
                  </a:cubicBezTo>
                  <a:cubicBezTo>
                    <a:pt x="623" y="1549"/>
                    <a:pt x="658" y="1550"/>
                    <a:pt x="678" y="1564"/>
                  </a:cubicBezTo>
                  <a:cubicBezTo>
                    <a:pt x="698" y="1578"/>
                    <a:pt x="730" y="1612"/>
                    <a:pt x="735" y="1627"/>
                  </a:cubicBezTo>
                  <a:cubicBezTo>
                    <a:pt x="740" y="1642"/>
                    <a:pt x="715" y="1646"/>
                    <a:pt x="711" y="1654"/>
                  </a:cubicBezTo>
                  <a:cubicBezTo>
                    <a:pt x="707" y="1662"/>
                    <a:pt x="717" y="1667"/>
                    <a:pt x="711" y="1678"/>
                  </a:cubicBezTo>
                  <a:cubicBezTo>
                    <a:pt x="705" y="1689"/>
                    <a:pt x="676" y="1701"/>
                    <a:pt x="675" y="1720"/>
                  </a:cubicBezTo>
                  <a:cubicBezTo>
                    <a:pt x="674" y="1739"/>
                    <a:pt x="706" y="1774"/>
                    <a:pt x="708" y="1792"/>
                  </a:cubicBezTo>
                  <a:cubicBezTo>
                    <a:pt x="710" y="1810"/>
                    <a:pt x="683" y="1799"/>
                    <a:pt x="684" y="1828"/>
                  </a:cubicBezTo>
                  <a:cubicBezTo>
                    <a:pt x="685" y="1857"/>
                    <a:pt x="704" y="1938"/>
                    <a:pt x="714" y="1966"/>
                  </a:cubicBezTo>
                  <a:cubicBezTo>
                    <a:pt x="724" y="1994"/>
                    <a:pt x="740" y="1981"/>
                    <a:pt x="744" y="1999"/>
                  </a:cubicBezTo>
                  <a:cubicBezTo>
                    <a:pt x="748" y="2017"/>
                    <a:pt x="732" y="2050"/>
                    <a:pt x="741" y="2074"/>
                  </a:cubicBezTo>
                  <a:cubicBezTo>
                    <a:pt x="750" y="2098"/>
                    <a:pt x="800" y="2133"/>
                    <a:pt x="798" y="2143"/>
                  </a:cubicBezTo>
                  <a:cubicBezTo>
                    <a:pt x="796" y="2153"/>
                    <a:pt x="745" y="2135"/>
                    <a:pt x="729" y="2137"/>
                  </a:cubicBezTo>
                  <a:cubicBezTo>
                    <a:pt x="713" y="2139"/>
                    <a:pt x="713" y="2137"/>
                    <a:pt x="702" y="2155"/>
                  </a:cubicBezTo>
                  <a:cubicBezTo>
                    <a:pt x="691" y="2173"/>
                    <a:pt x="680" y="2224"/>
                    <a:pt x="666" y="2245"/>
                  </a:cubicBezTo>
                  <a:cubicBezTo>
                    <a:pt x="652" y="2266"/>
                    <a:pt x="638" y="2275"/>
                    <a:pt x="615" y="2281"/>
                  </a:cubicBezTo>
                  <a:cubicBezTo>
                    <a:pt x="592" y="2287"/>
                    <a:pt x="552" y="2270"/>
                    <a:pt x="528" y="2284"/>
                  </a:cubicBezTo>
                  <a:cubicBezTo>
                    <a:pt x="504" y="2298"/>
                    <a:pt x="482" y="2349"/>
                    <a:pt x="468" y="2368"/>
                  </a:cubicBezTo>
                  <a:cubicBezTo>
                    <a:pt x="454" y="2387"/>
                    <a:pt x="446" y="2386"/>
                    <a:pt x="444" y="2398"/>
                  </a:cubicBezTo>
                  <a:cubicBezTo>
                    <a:pt x="442" y="2410"/>
                    <a:pt x="452" y="2427"/>
                    <a:pt x="456" y="2443"/>
                  </a:cubicBezTo>
                  <a:cubicBezTo>
                    <a:pt x="460" y="2459"/>
                    <a:pt x="468" y="2476"/>
                    <a:pt x="468" y="2494"/>
                  </a:cubicBezTo>
                  <a:cubicBezTo>
                    <a:pt x="468" y="2512"/>
                    <a:pt x="446" y="2548"/>
                    <a:pt x="453" y="2554"/>
                  </a:cubicBezTo>
                  <a:cubicBezTo>
                    <a:pt x="460" y="2560"/>
                    <a:pt x="502" y="2525"/>
                    <a:pt x="510" y="2530"/>
                  </a:cubicBezTo>
                  <a:cubicBezTo>
                    <a:pt x="518" y="2535"/>
                    <a:pt x="492" y="2566"/>
                    <a:pt x="501" y="2584"/>
                  </a:cubicBezTo>
                  <a:cubicBezTo>
                    <a:pt x="510" y="2602"/>
                    <a:pt x="546" y="2632"/>
                    <a:pt x="564" y="2641"/>
                  </a:cubicBezTo>
                  <a:cubicBezTo>
                    <a:pt x="582" y="2650"/>
                    <a:pt x="592" y="2633"/>
                    <a:pt x="612" y="2638"/>
                  </a:cubicBezTo>
                  <a:cubicBezTo>
                    <a:pt x="632" y="2643"/>
                    <a:pt x="660" y="2674"/>
                    <a:pt x="687" y="2671"/>
                  </a:cubicBezTo>
                  <a:cubicBezTo>
                    <a:pt x="714" y="2668"/>
                    <a:pt x="745" y="2630"/>
                    <a:pt x="774" y="2617"/>
                  </a:cubicBezTo>
                  <a:cubicBezTo>
                    <a:pt x="803" y="2604"/>
                    <a:pt x="852" y="2607"/>
                    <a:pt x="861" y="2593"/>
                  </a:cubicBezTo>
                  <a:cubicBezTo>
                    <a:pt x="870" y="2579"/>
                    <a:pt x="837" y="2548"/>
                    <a:pt x="831" y="2533"/>
                  </a:cubicBezTo>
                  <a:cubicBezTo>
                    <a:pt x="825" y="2518"/>
                    <a:pt x="827" y="2510"/>
                    <a:pt x="822" y="2500"/>
                  </a:cubicBezTo>
                  <a:cubicBezTo>
                    <a:pt x="817" y="2490"/>
                    <a:pt x="795" y="2476"/>
                    <a:pt x="801" y="2470"/>
                  </a:cubicBezTo>
                  <a:cubicBezTo>
                    <a:pt x="807" y="2464"/>
                    <a:pt x="846" y="2456"/>
                    <a:pt x="858" y="2464"/>
                  </a:cubicBezTo>
                  <a:cubicBezTo>
                    <a:pt x="870" y="2472"/>
                    <a:pt x="864" y="2510"/>
                    <a:pt x="873" y="2521"/>
                  </a:cubicBezTo>
                  <a:cubicBezTo>
                    <a:pt x="882" y="2532"/>
                    <a:pt x="898" y="2538"/>
                    <a:pt x="909" y="2533"/>
                  </a:cubicBezTo>
                  <a:cubicBezTo>
                    <a:pt x="920" y="2528"/>
                    <a:pt x="932" y="2502"/>
                    <a:pt x="939" y="2488"/>
                  </a:cubicBezTo>
                  <a:cubicBezTo>
                    <a:pt x="946" y="2474"/>
                    <a:pt x="946" y="2464"/>
                    <a:pt x="948" y="2446"/>
                  </a:cubicBezTo>
                  <a:cubicBezTo>
                    <a:pt x="950" y="2428"/>
                    <a:pt x="946" y="2396"/>
                    <a:pt x="954" y="2380"/>
                  </a:cubicBezTo>
                  <a:cubicBezTo>
                    <a:pt x="962" y="2364"/>
                    <a:pt x="978" y="2364"/>
                    <a:pt x="996" y="2350"/>
                  </a:cubicBezTo>
                  <a:cubicBezTo>
                    <a:pt x="1014" y="2336"/>
                    <a:pt x="1039" y="2307"/>
                    <a:pt x="1059" y="2296"/>
                  </a:cubicBezTo>
                  <a:cubicBezTo>
                    <a:pt x="1079" y="2285"/>
                    <a:pt x="1095" y="2299"/>
                    <a:pt x="1116" y="2284"/>
                  </a:cubicBezTo>
                  <a:cubicBezTo>
                    <a:pt x="1137" y="2269"/>
                    <a:pt x="1168" y="2229"/>
                    <a:pt x="1188" y="2206"/>
                  </a:cubicBezTo>
                  <a:cubicBezTo>
                    <a:pt x="1208" y="2183"/>
                    <a:pt x="1228" y="2161"/>
                    <a:pt x="1239" y="2143"/>
                  </a:cubicBezTo>
                  <a:cubicBezTo>
                    <a:pt x="1250" y="2125"/>
                    <a:pt x="1238" y="2113"/>
                    <a:pt x="1257" y="2095"/>
                  </a:cubicBezTo>
                  <a:cubicBezTo>
                    <a:pt x="1276" y="2077"/>
                    <a:pt x="1320" y="2046"/>
                    <a:pt x="1350" y="2035"/>
                  </a:cubicBezTo>
                  <a:cubicBezTo>
                    <a:pt x="1380" y="2024"/>
                    <a:pt x="1415" y="2037"/>
                    <a:pt x="1440" y="2029"/>
                  </a:cubicBezTo>
                  <a:cubicBezTo>
                    <a:pt x="1465" y="2021"/>
                    <a:pt x="1481" y="1986"/>
                    <a:pt x="1503" y="1984"/>
                  </a:cubicBezTo>
                  <a:cubicBezTo>
                    <a:pt x="1525" y="1982"/>
                    <a:pt x="1545" y="2017"/>
                    <a:pt x="1572" y="2014"/>
                  </a:cubicBezTo>
                  <a:cubicBezTo>
                    <a:pt x="1599" y="2011"/>
                    <a:pt x="1639" y="1977"/>
                    <a:pt x="1668" y="1966"/>
                  </a:cubicBezTo>
                  <a:cubicBezTo>
                    <a:pt x="1697" y="1955"/>
                    <a:pt x="1710" y="1952"/>
                    <a:pt x="1746" y="1948"/>
                  </a:cubicBezTo>
                  <a:cubicBezTo>
                    <a:pt x="1782" y="1944"/>
                    <a:pt x="1841" y="1943"/>
                    <a:pt x="1887" y="1942"/>
                  </a:cubicBezTo>
                  <a:cubicBezTo>
                    <a:pt x="1933" y="1941"/>
                    <a:pt x="1977" y="1942"/>
                    <a:pt x="2022" y="1942"/>
                  </a:cubicBezTo>
                  <a:cubicBezTo>
                    <a:pt x="2067" y="1942"/>
                    <a:pt x="2123" y="1941"/>
                    <a:pt x="2160" y="1945"/>
                  </a:cubicBezTo>
                  <a:cubicBezTo>
                    <a:pt x="2197" y="1949"/>
                    <a:pt x="2213" y="1968"/>
                    <a:pt x="2244" y="1966"/>
                  </a:cubicBezTo>
                  <a:cubicBezTo>
                    <a:pt x="2275" y="1964"/>
                    <a:pt x="2314" y="1937"/>
                    <a:pt x="2346" y="1930"/>
                  </a:cubicBezTo>
                  <a:cubicBezTo>
                    <a:pt x="2378" y="1923"/>
                    <a:pt x="2411" y="1924"/>
                    <a:pt x="2436" y="1924"/>
                  </a:cubicBezTo>
                  <a:cubicBezTo>
                    <a:pt x="2461" y="1924"/>
                    <a:pt x="2471" y="1936"/>
                    <a:pt x="2496" y="1933"/>
                  </a:cubicBezTo>
                  <a:cubicBezTo>
                    <a:pt x="2521" y="1930"/>
                    <a:pt x="2553" y="1908"/>
                    <a:pt x="2586" y="1903"/>
                  </a:cubicBezTo>
                  <a:cubicBezTo>
                    <a:pt x="2619" y="1898"/>
                    <a:pt x="2671" y="1904"/>
                    <a:pt x="2694" y="1906"/>
                  </a:cubicBezTo>
                  <a:cubicBezTo>
                    <a:pt x="2717" y="1908"/>
                    <a:pt x="2713" y="1911"/>
                    <a:pt x="2724" y="1915"/>
                  </a:cubicBezTo>
                  <a:cubicBezTo>
                    <a:pt x="2735" y="1919"/>
                    <a:pt x="2746" y="1928"/>
                    <a:pt x="2760" y="1930"/>
                  </a:cubicBezTo>
                  <a:cubicBezTo>
                    <a:pt x="2774" y="1932"/>
                    <a:pt x="2803" y="1921"/>
                    <a:pt x="2811" y="1930"/>
                  </a:cubicBezTo>
                  <a:cubicBezTo>
                    <a:pt x="2819" y="1939"/>
                    <a:pt x="2806" y="1970"/>
                    <a:pt x="2808" y="1987"/>
                  </a:cubicBezTo>
                  <a:cubicBezTo>
                    <a:pt x="2810" y="2004"/>
                    <a:pt x="2822" y="2018"/>
                    <a:pt x="2826" y="2035"/>
                  </a:cubicBezTo>
                  <a:cubicBezTo>
                    <a:pt x="2830" y="2052"/>
                    <a:pt x="2845" y="2072"/>
                    <a:pt x="2832" y="2092"/>
                  </a:cubicBezTo>
                  <a:cubicBezTo>
                    <a:pt x="2819" y="2112"/>
                    <a:pt x="2773" y="2137"/>
                    <a:pt x="2748" y="2155"/>
                  </a:cubicBezTo>
                  <a:cubicBezTo>
                    <a:pt x="2723" y="2173"/>
                    <a:pt x="2697" y="2185"/>
                    <a:pt x="2679" y="2200"/>
                  </a:cubicBezTo>
                  <a:cubicBezTo>
                    <a:pt x="2661" y="2215"/>
                    <a:pt x="2660" y="2232"/>
                    <a:pt x="2640" y="2245"/>
                  </a:cubicBezTo>
                  <a:cubicBezTo>
                    <a:pt x="2620" y="2258"/>
                    <a:pt x="2582" y="2268"/>
                    <a:pt x="2562" y="2275"/>
                  </a:cubicBezTo>
                  <a:cubicBezTo>
                    <a:pt x="2542" y="2282"/>
                    <a:pt x="2534" y="2290"/>
                    <a:pt x="2523" y="2290"/>
                  </a:cubicBezTo>
                  <a:cubicBezTo>
                    <a:pt x="2512" y="2290"/>
                    <a:pt x="2505" y="2276"/>
                    <a:pt x="2496" y="2275"/>
                  </a:cubicBezTo>
                  <a:cubicBezTo>
                    <a:pt x="2487" y="2274"/>
                    <a:pt x="2476" y="2274"/>
                    <a:pt x="2469" y="2281"/>
                  </a:cubicBezTo>
                  <a:cubicBezTo>
                    <a:pt x="2462" y="2288"/>
                    <a:pt x="2472" y="2303"/>
                    <a:pt x="2454" y="2317"/>
                  </a:cubicBezTo>
                  <a:cubicBezTo>
                    <a:pt x="2436" y="2331"/>
                    <a:pt x="2390" y="2362"/>
                    <a:pt x="2364" y="2365"/>
                  </a:cubicBezTo>
                  <a:cubicBezTo>
                    <a:pt x="2338" y="2368"/>
                    <a:pt x="2312" y="2342"/>
                    <a:pt x="2295" y="2338"/>
                  </a:cubicBezTo>
                  <a:cubicBezTo>
                    <a:pt x="2278" y="2334"/>
                    <a:pt x="2274" y="2335"/>
                    <a:pt x="2259" y="2341"/>
                  </a:cubicBezTo>
                  <a:cubicBezTo>
                    <a:pt x="2244" y="2347"/>
                    <a:pt x="2225" y="2368"/>
                    <a:pt x="2205" y="2374"/>
                  </a:cubicBezTo>
                  <a:cubicBezTo>
                    <a:pt x="2185" y="2380"/>
                    <a:pt x="2156" y="2379"/>
                    <a:pt x="2139" y="2374"/>
                  </a:cubicBezTo>
                  <a:cubicBezTo>
                    <a:pt x="2122" y="2369"/>
                    <a:pt x="2113" y="2343"/>
                    <a:pt x="2103" y="2341"/>
                  </a:cubicBezTo>
                  <a:cubicBezTo>
                    <a:pt x="2093" y="2339"/>
                    <a:pt x="2080" y="2350"/>
                    <a:pt x="2076" y="2359"/>
                  </a:cubicBezTo>
                  <a:cubicBezTo>
                    <a:pt x="2072" y="2368"/>
                    <a:pt x="2083" y="2390"/>
                    <a:pt x="2079" y="2398"/>
                  </a:cubicBezTo>
                  <a:cubicBezTo>
                    <a:pt x="2075" y="2406"/>
                    <a:pt x="2064" y="2401"/>
                    <a:pt x="2052" y="2407"/>
                  </a:cubicBezTo>
                  <a:cubicBezTo>
                    <a:pt x="2040" y="2413"/>
                    <a:pt x="2021" y="2431"/>
                    <a:pt x="2007" y="2437"/>
                  </a:cubicBezTo>
                  <a:cubicBezTo>
                    <a:pt x="1993" y="2443"/>
                    <a:pt x="1977" y="2436"/>
                    <a:pt x="1965" y="2443"/>
                  </a:cubicBezTo>
                  <a:cubicBezTo>
                    <a:pt x="1953" y="2450"/>
                    <a:pt x="1941" y="2471"/>
                    <a:pt x="1932" y="2479"/>
                  </a:cubicBezTo>
                  <a:cubicBezTo>
                    <a:pt x="1923" y="2487"/>
                    <a:pt x="1915" y="2492"/>
                    <a:pt x="1908" y="2494"/>
                  </a:cubicBezTo>
                  <a:cubicBezTo>
                    <a:pt x="1901" y="2496"/>
                    <a:pt x="1896" y="2486"/>
                    <a:pt x="1887" y="2494"/>
                  </a:cubicBezTo>
                  <a:cubicBezTo>
                    <a:pt x="1878" y="2502"/>
                    <a:pt x="1868" y="2537"/>
                    <a:pt x="1854" y="2545"/>
                  </a:cubicBezTo>
                  <a:cubicBezTo>
                    <a:pt x="1840" y="2553"/>
                    <a:pt x="1818" y="2543"/>
                    <a:pt x="1800" y="2545"/>
                  </a:cubicBezTo>
                  <a:cubicBezTo>
                    <a:pt x="1782" y="2547"/>
                    <a:pt x="1762" y="2548"/>
                    <a:pt x="1746" y="2557"/>
                  </a:cubicBezTo>
                  <a:cubicBezTo>
                    <a:pt x="1730" y="2566"/>
                    <a:pt x="1720" y="2594"/>
                    <a:pt x="1704" y="2602"/>
                  </a:cubicBezTo>
                  <a:cubicBezTo>
                    <a:pt x="1688" y="2610"/>
                    <a:pt x="1669" y="2600"/>
                    <a:pt x="1653" y="2608"/>
                  </a:cubicBezTo>
                  <a:cubicBezTo>
                    <a:pt x="1637" y="2616"/>
                    <a:pt x="1618" y="2634"/>
                    <a:pt x="1605" y="2650"/>
                  </a:cubicBezTo>
                  <a:cubicBezTo>
                    <a:pt x="1592" y="2666"/>
                    <a:pt x="1610" y="2678"/>
                    <a:pt x="1572" y="2701"/>
                  </a:cubicBezTo>
                  <a:cubicBezTo>
                    <a:pt x="1534" y="2724"/>
                    <a:pt x="1442" y="2754"/>
                    <a:pt x="1377" y="2788"/>
                  </a:cubicBezTo>
                  <a:cubicBezTo>
                    <a:pt x="1312" y="2822"/>
                    <a:pt x="1234" y="2882"/>
                    <a:pt x="1185" y="2902"/>
                  </a:cubicBezTo>
                  <a:cubicBezTo>
                    <a:pt x="1136" y="2922"/>
                    <a:pt x="1117" y="2904"/>
                    <a:pt x="1086" y="2908"/>
                  </a:cubicBezTo>
                  <a:cubicBezTo>
                    <a:pt x="1055" y="2912"/>
                    <a:pt x="1005" y="2924"/>
                    <a:pt x="996" y="2926"/>
                  </a:cubicBezTo>
                  <a:cubicBezTo>
                    <a:pt x="987" y="2928"/>
                    <a:pt x="1039" y="2926"/>
                    <a:pt x="1032" y="2923"/>
                  </a:cubicBezTo>
                  <a:cubicBezTo>
                    <a:pt x="1025" y="2920"/>
                    <a:pt x="971" y="2911"/>
                    <a:pt x="954" y="2911"/>
                  </a:cubicBezTo>
                  <a:cubicBezTo>
                    <a:pt x="937" y="2911"/>
                    <a:pt x="934" y="2915"/>
                    <a:pt x="930" y="2923"/>
                  </a:cubicBezTo>
                  <a:cubicBezTo>
                    <a:pt x="926" y="2931"/>
                    <a:pt x="950" y="2966"/>
                    <a:pt x="927" y="2959"/>
                  </a:cubicBezTo>
                  <a:cubicBezTo>
                    <a:pt x="904" y="2952"/>
                    <a:pt x="822" y="2895"/>
                    <a:pt x="792" y="2881"/>
                  </a:cubicBezTo>
                  <a:cubicBezTo>
                    <a:pt x="762" y="2867"/>
                    <a:pt x="756" y="2866"/>
                    <a:pt x="747" y="2872"/>
                  </a:cubicBezTo>
                  <a:cubicBezTo>
                    <a:pt x="738" y="2878"/>
                    <a:pt x="724" y="2890"/>
                    <a:pt x="738" y="2920"/>
                  </a:cubicBezTo>
                  <a:cubicBezTo>
                    <a:pt x="752" y="2950"/>
                    <a:pt x="820" y="3024"/>
                    <a:pt x="834" y="3052"/>
                  </a:cubicBezTo>
                  <a:cubicBezTo>
                    <a:pt x="848" y="3080"/>
                    <a:pt x="826" y="3076"/>
                    <a:pt x="819" y="3085"/>
                  </a:cubicBezTo>
                  <a:cubicBezTo>
                    <a:pt x="812" y="3094"/>
                    <a:pt x="810" y="3107"/>
                    <a:pt x="792" y="3109"/>
                  </a:cubicBezTo>
                  <a:cubicBezTo>
                    <a:pt x="774" y="3111"/>
                    <a:pt x="732" y="3105"/>
                    <a:pt x="711" y="3100"/>
                  </a:cubicBezTo>
                  <a:cubicBezTo>
                    <a:pt x="690" y="3095"/>
                    <a:pt x="675" y="3086"/>
                    <a:pt x="663" y="3076"/>
                  </a:cubicBezTo>
                  <a:cubicBezTo>
                    <a:pt x="651" y="3066"/>
                    <a:pt x="647" y="3046"/>
                    <a:pt x="639" y="3037"/>
                  </a:cubicBezTo>
                  <a:cubicBezTo>
                    <a:pt x="631" y="3028"/>
                    <a:pt x="619" y="3016"/>
                    <a:pt x="612" y="3022"/>
                  </a:cubicBezTo>
                  <a:cubicBezTo>
                    <a:pt x="605" y="3028"/>
                    <a:pt x="592" y="3049"/>
                    <a:pt x="600" y="3073"/>
                  </a:cubicBezTo>
                  <a:cubicBezTo>
                    <a:pt x="608" y="3097"/>
                    <a:pt x="642" y="3141"/>
                    <a:pt x="660" y="3166"/>
                  </a:cubicBezTo>
                  <a:cubicBezTo>
                    <a:pt x="678" y="3191"/>
                    <a:pt x="689" y="3207"/>
                    <a:pt x="708" y="3226"/>
                  </a:cubicBezTo>
                  <a:cubicBezTo>
                    <a:pt x="727" y="3245"/>
                    <a:pt x="746" y="3276"/>
                    <a:pt x="777" y="3283"/>
                  </a:cubicBezTo>
                  <a:cubicBezTo>
                    <a:pt x="808" y="3290"/>
                    <a:pt x="872" y="3270"/>
                    <a:pt x="897" y="3268"/>
                  </a:cubicBezTo>
                  <a:cubicBezTo>
                    <a:pt x="922" y="3266"/>
                    <a:pt x="920" y="3264"/>
                    <a:pt x="927" y="3274"/>
                  </a:cubicBezTo>
                  <a:cubicBezTo>
                    <a:pt x="934" y="3284"/>
                    <a:pt x="931" y="3314"/>
                    <a:pt x="936" y="3328"/>
                  </a:cubicBezTo>
                  <a:cubicBezTo>
                    <a:pt x="941" y="3342"/>
                    <a:pt x="947" y="3353"/>
                    <a:pt x="957" y="3358"/>
                  </a:cubicBezTo>
                  <a:cubicBezTo>
                    <a:pt x="967" y="3363"/>
                    <a:pt x="974" y="3350"/>
                    <a:pt x="996" y="3358"/>
                  </a:cubicBezTo>
                  <a:cubicBezTo>
                    <a:pt x="1018" y="3366"/>
                    <a:pt x="1070" y="3384"/>
                    <a:pt x="1089" y="3406"/>
                  </a:cubicBezTo>
                  <a:cubicBezTo>
                    <a:pt x="1108" y="3428"/>
                    <a:pt x="1099" y="3471"/>
                    <a:pt x="1107" y="3487"/>
                  </a:cubicBezTo>
                  <a:cubicBezTo>
                    <a:pt x="1115" y="3503"/>
                    <a:pt x="1130" y="3491"/>
                    <a:pt x="1140" y="3502"/>
                  </a:cubicBezTo>
                  <a:cubicBezTo>
                    <a:pt x="1150" y="3513"/>
                    <a:pt x="1172" y="3537"/>
                    <a:pt x="1164" y="3553"/>
                  </a:cubicBezTo>
                  <a:cubicBezTo>
                    <a:pt x="1156" y="3569"/>
                    <a:pt x="1099" y="3589"/>
                    <a:pt x="1092" y="3598"/>
                  </a:cubicBezTo>
                  <a:cubicBezTo>
                    <a:pt x="1085" y="3607"/>
                    <a:pt x="1108" y="3605"/>
                    <a:pt x="1122" y="3607"/>
                  </a:cubicBezTo>
                  <a:cubicBezTo>
                    <a:pt x="1136" y="3609"/>
                    <a:pt x="1171" y="3608"/>
                    <a:pt x="1178" y="3612"/>
                  </a:cubicBezTo>
                  <a:cubicBezTo>
                    <a:pt x="1185" y="3616"/>
                    <a:pt x="1176" y="3629"/>
                    <a:pt x="1164" y="3634"/>
                  </a:cubicBezTo>
                  <a:cubicBezTo>
                    <a:pt x="1152" y="3639"/>
                    <a:pt x="1116" y="3635"/>
                    <a:pt x="1104" y="3643"/>
                  </a:cubicBezTo>
                  <a:cubicBezTo>
                    <a:pt x="1092" y="3651"/>
                    <a:pt x="1097" y="3671"/>
                    <a:pt x="1092" y="3682"/>
                  </a:cubicBezTo>
                  <a:cubicBezTo>
                    <a:pt x="1087" y="3693"/>
                    <a:pt x="1077" y="3699"/>
                    <a:pt x="1074" y="3710"/>
                  </a:cubicBezTo>
                  <a:cubicBezTo>
                    <a:pt x="1071" y="3721"/>
                    <a:pt x="1068" y="3737"/>
                    <a:pt x="1074" y="3746"/>
                  </a:cubicBezTo>
                  <a:cubicBezTo>
                    <a:pt x="1080" y="3755"/>
                    <a:pt x="1099" y="3766"/>
                    <a:pt x="1110" y="3762"/>
                  </a:cubicBezTo>
                  <a:cubicBezTo>
                    <a:pt x="1121" y="3758"/>
                    <a:pt x="1130" y="3739"/>
                    <a:pt x="1140" y="3724"/>
                  </a:cubicBezTo>
                  <a:cubicBezTo>
                    <a:pt x="1150" y="3709"/>
                    <a:pt x="1152" y="3679"/>
                    <a:pt x="1170" y="3674"/>
                  </a:cubicBezTo>
                  <a:cubicBezTo>
                    <a:pt x="1188" y="3669"/>
                    <a:pt x="1244" y="3675"/>
                    <a:pt x="1250" y="3692"/>
                  </a:cubicBezTo>
                  <a:cubicBezTo>
                    <a:pt x="1256" y="3709"/>
                    <a:pt x="1211" y="3754"/>
                    <a:pt x="1204" y="3774"/>
                  </a:cubicBezTo>
                  <a:cubicBezTo>
                    <a:pt x="1197" y="3794"/>
                    <a:pt x="1200" y="3807"/>
                    <a:pt x="1206" y="3812"/>
                  </a:cubicBezTo>
                  <a:cubicBezTo>
                    <a:pt x="1212" y="3817"/>
                    <a:pt x="1228" y="3815"/>
                    <a:pt x="1242" y="3804"/>
                  </a:cubicBezTo>
                  <a:cubicBezTo>
                    <a:pt x="1256" y="3793"/>
                    <a:pt x="1276" y="3754"/>
                    <a:pt x="1290" y="3746"/>
                  </a:cubicBezTo>
                  <a:cubicBezTo>
                    <a:pt x="1304" y="3738"/>
                    <a:pt x="1313" y="3750"/>
                    <a:pt x="1324" y="3758"/>
                  </a:cubicBezTo>
                  <a:cubicBezTo>
                    <a:pt x="1335" y="3766"/>
                    <a:pt x="1340" y="3793"/>
                    <a:pt x="1354" y="3796"/>
                  </a:cubicBezTo>
                  <a:cubicBezTo>
                    <a:pt x="1368" y="3799"/>
                    <a:pt x="1395" y="3780"/>
                    <a:pt x="1408" y="3776"/>
                  </a:cubicBezTo>
                  <a:cubicBezTo>
                    <a:pt x="1421" y="3772"/>
                    <a:pt x="1420" y="3777"/>
                    <a:pt x="1432" y="3774"/>
                  </a:cubicBezTo>
                  <a:cubicBezTo>
                    <a:pt x="1444" y="3771"/>
                    <a:pt x="1464" y="3773"/>
                    <a:pt x="1478" y="3758"/>
                  </a:cubicBezTo>
                  <a:cubicBezTo>
                    <a:pt x="1492" y="3743"/>
                    <a:pt x="1518" y="3705"/>
                    <a:pt x="1518" y="3686"/>
                  </a:cubicBezTo>
                  <a:cubicBezTo>
                    <a:pt x="1518" y="3667"/>
                    <a:pt x="1480" y="3656"/>
                    <a:pt x="1476" y="3646"/>
                  </a:cubicBezTo>
                  <a:cubicBezTo>
                    <a:pt x="1472" y="3636"/>
                    <a:pt x="1486" y="3628"/>
                    <a:pt x="1494" y="3624"/>
                  </a:cubicBezTo>
                  <a:cubicBezTo>
                    <a:pt x="1502" y="3620"/>
                    <a:pt x="1515" y="3624"/>
                    <a:pt x="1526" y="3622"/>
                  </a:cubicBezTo>
                  <a:cubicBezTo>
                    <a:pt x="1537" y="3620"/>
                    <a:pt x="1548" y="3613"/>
                    <a:pt x="1560" y="3614"/>
                  </a:cubicBezTo>
                  <a:cubicBezTo>
                    <a:pt x="1572" y="3615"/>
                    <a:pt x="1587" y="3627"/>
                    <a:pt x="1598" y="3630"/>
                  </a:cubicBezTo>
                  <a:cubicBezTo>
                    <a:pt x="1609" y="3633"/>
                    <a:pt x="1614" y="3629"/>
                    <a:pt x="1626" y="3632"/>
                  </a:cubicBezTo>
                  <a:cubicBezTo>
                    <a:pt x="1638" y="3635"/>
                    <a:pt x="1654" y="3644"/>
                    <a:pt x="1668" y="3646"/>
                  </a:cubicBezTo>
                  <a:cubicBezTo>
                    <a:pt x="1682" y="3648"/>
                    <a:pt x="1699" y="3649"/>
                    <a:pt x="1712" y="3642"/>
                  </a:cubicBezTo>
                  <a:cubicBezTo>
                    <a:pt x="1725" y="3635"/>
                    <a:pt x="1735" y="3609"/>
                    <a:pt x="1748" y="3602"/>
                  </a:cubicBezTo>
                  <a:cubicBezTo>
                    <a:pt x="1761" y="3595"/>
                    <a:pt x="1777" y="3593"/>
                    <a:pt x="1790" y="3600"/>
                  </a:cubicBezTo>
                  <a:cubicBezTo>
                    <a:pt x="1803" y="3607"/>
                    <a:pt x="1810" y="3636"/>
                    <a:pt x="1824" y="3642"/>
                  </a:cubicBezTo>
                  <a:cubicBezTo>
                    <a:pt x="1838" y="3648"/>
                    <a:pt x="1853" y="3635"/>
                    <a:pt x="1872" y="3636"/>
                  </a:cubicBezTo>
                  <a:cubicBezTo>
                    <a:pt x="1891" y="3637"/>
                    <a:pt x="1916" y="3644"/>
                    <a:pt x="1938" y="3646"/>
                  </a:cubicBezTo>
                  <a:cubicBezTo>
                    <a:pt x="1960" y="3648"/>
                    <a:pt x="1995" y="3642"/>
                    <a:pt x="2004" y="3646"/>
                  </a:cubicBezTo>
                  <a:cubicBezTo>
                    <a:pt x="2013" y="3650"/>
                    <a:pt x="2006" y="3657"/>
                    <a:pt x="1992" y="3668"/>
                  </a:cubicBezTo>
                  <a:cubicBezTo>
                    <a:pt x="1978" y="3679"/>
                    <a:pt x="1935" y="3697"/>
                    <a:pt x="1922" y="3710"/>
                  </a:cubicBezTo>
                  <a:cubicBezTo>
                    <a:pt x="1909" y="3723"/>
                    <a:pt x="1901" y="3737"/>
                    <a:pt x="1914" y="3744"/>
                  </a:cubicBezTo>
                  <a:cubicBezTo>
                    <a:pt x="1927" y="3751"/>
                    <a:pt x="1977" y="3752"/>
                    <a:pt x="1998" y="3752"/>
                  </a:cubicBezTo>
                  <a:cubicBezTo>
                    <a:pt x="2019" y="3752"/>
                    <a:pt x="2022" y="3744"/>
                    <a:pt x="2040" y="3742"/>
                  </a:cubicBezTo>
                  <a:cubicBezTo>
                    <a:pt x="2058" y="3740"/>
                    <a:pt x="2090" y="3734"/>
                    <a:pt x="2108" y="3738"/>
                  </a:cubicBezTo>
                  <a:cubicBezTo>
                    <a:pt x="2126" y="3742"/>
                    <a:pt x="2128" y="3763"/>
                    <a:pt x="2148" y="3768"/>
                  </a:cubicBezTo>
                  <a:cubicBezTo>
                    <a:pt x="2168" y="3773"/>
                    <a:pt x="2204" y="3766"/>
                    <a:pt x="2228" y="3770"/>
                  </a:cubicBezTo>
                  <a:cubicBezTo>
                    <a:pt x="2252" y="3774"/>
                    <a:pt x="2274" y="3793"/>
                    <a:pt x="2292" y="3790"/>
                  </a:cubicBezTo>
                  <a:cubicBezTo>
                    <a:pt x="2310" y="3787"/>
                    <a:pt x="2326" y="3750"/>
                    <a:pt x="2336" y="3752"/>
                  </a:cubicBezTo>
                  <a:cubicBezTo>
                    <a:pt x="2346" y="3754"/>
                    <a:pt x="2342" y="3791"/>
                    <a:pt x="2352" y="3804"/>
                  </a:cubicBezTo>
                  <a:cubicBezTo>
                    <a:pt x="2362" y="3817"/>
                    <a:pt x="2366" y="3817"/>
                    <a:pt x="2394" y="3828"/>
                  </a:cubicBezTo>
                  <a:cubicBezTo>
                    <a:pt x="2422" y="3839"/>
                    <a:pt x="2481" y="3856"/>
                    <a:pt x="2518" y="3872"/>
                  </a:cubicBezTo>
                  <a:cubicBezTo>
                    <a:pt x="2555" y="3888"/>
                    <a:pt x="2583" y="3919"/>
                    <a:pt x="2618" y="3922"/>
                  </a:cubicBezTo>
                  <a:cubicBezTo>
                    <a:pt x="2653" y="3925"/>
                    <a:pt x="2694" y="3904"/>
                    <a:pt x="2728" y="3890"/>
                  </a:cubicBezTo>
                  <a:cubicBezTo>
                    <a:pt x="2762" y="3876"/>
                    <a:pt x="2794" y="3849"/>
                    <a:pt x="2820" y="3838"/>
                  </a:cubicBezTo>
                  <a:cubicBezTo>
                    <a:pt x="2846" y="3827"/>
                    <a:pt x="2869" y="3824"/>
                    <a:pt x="2882" y="3822"/>
                  </a:cubicBezTo>
                  <a:cubicBezTo>
                    <a:pt x="2895" y="3820"/>
                    <a:pt x="2897" y="3822"/>
                    <a:pt x="2898" y="3828"/>
                  </a:cubicBezTo>
                  <a:cubicBezTo>
                    <a:pt x="2899" y="3834"/>
                    <a:pt x="2884" y="3851"/>
                    <a:pt x="2890" y="3856"/>
                  </a:cubicBezTo>
                  <a:cubicBezTo>
                    <a:pt x="2896" y="3861"/>
                    <a:pt x="2924" y="3855"/>
                    <a:pt x="2934" y="3858"/>
                  </a:cubicBezTo>
                  <a:cubicBezTo>
                    <a:pt x="2944" y="3861"/>
                    <a:pt x="2953" y="3862"/>
                    <a:pt x="2948" y="3872"/>
                  </a:cubicBezTo>
                  <a:cubicBezTo>
                    <a:pt x="2943" y="3882"/>
                    <a:pt x="2927" y="3906"/>
                    <a:pt x="2906" y="3916"/>
                  </a:cubicBezTo>
                  <a:cubicBezTo>
                    <a:pt x="2885" y="3926"/>
                    <a:pt x="2856" y="3925"/>
                    <a:pt x="2820" y="3934"/>
                  </a:cubicBezTo>
                  <a:cubicBezTo>
                    <a:pt x="2784" y="3943"/>
                    <a:pt x="2730" y="3969"/>
                    <a:pt x="2690" y="3972"/>
                  </a:cubicBezTo>
                  <a:cubicBezTo>
                    <a:pt x="2650" y="3975"/>
                    <a:pt x="2605" y="3960"/>
                    <a:pt x="2580" y="3954"/>
                  </a:cubicBezTo>
                  <a:cubicBezTo>
                    <a:pt x="2555" y="3948"/>
                    <a:pt x="2557" y="3939"/>
                    <a:pt x="2542" y="3936"/>
                  </a:cubicBezTo>
                  <a:cubicBezTo>
                    <a:pt x="2527" y="3933"/>
                    <a:pt x="2509" y="3941"/>
                    <a:pt x="2490" y="3938"/>
                  </a:cubicBezTo>
                  <a:cubicBezTo>
                    <a:pt x="2471" y="3935"/>
                    <a:pt x="2449" y="3924"/>
                    <a:pt x="2430" y="3920"/>
                  </a:cubicBezTo>
                  <a:cubicBezTo>
                    <a:pt x="2411" y="3916"/>
                    <a:pt x="2397" y="3908"/>
                    <a:pt x="2374" y="3912"/>
                  </a:cubicBezTo>
                  <a:cubicBezTo>
                    <a:pt x="2351" y="3916"/>
                    <a:pt x="2316" y="3939"/>
                    <a:pt x="2292" y="3944"/>
                  </a:cubicBezTo>
                  <a:cubicBezTo>
                    <a:pt x="2268" y="3949"/>
                    <a:pt x="2251" y="3945"/>
                    <a:pt x="2228" y="3940"/>
                  </a:cubicBezTo>
                  <a:cubicBezTo>
                    <a:pt x="2205" y="3935"/>
                    <a:pt x="2173" y="3919"/>
                    <a:pt x="2156" y="3914"/>
                  </a:cubicBezTo>
                  <a:cubicBezTo>
                    <a:pt x="2139" y="3909"/>
                    <a:pt x="2133" y="3912"/>
                    <a:pt x="2124" y="3908"/>
                  </a:cubicBezTo>
                  <a:cubicBezTo>
                    <a:pt x="2115" y="3904"/>
                    <a:pt x="2109" y="3892"/>
                    <a:pt x="2100" y="3892"/>
                  </a:cubicBezTo>
                  <a:cubicBezTo>
                    <a:pt x="2091" y="3892"/>
                    <a:pt x="2078" y="3900"/>
                    <a:pt x="2068" y="3908"/>
                  </a:cubicBezTo>
                  <a:cubicBezTo>
                    <a:pt x="2058" y="3916"/>
                    <a:pt x="2035" y="3936"/>
                    <a:pt x="2042" y="3942"/>
                  </a:cubicBezTo>
                  <a:cubicBezTo>
                    <a:pt x="2049" y="3948"/>
                    <a:pt x="2094" y="3943"/>
                    <a:pt x="2112" y="3945"/>
                  </a:cubicBezTo>
                  <a:cubicBezTo>
                    <a:pt x="2130" y="3947"/>
                    <a:pt x="2147" y="3952"/>
                    <a:pt x="2151" y="3957"/>
                  </a:cubicBezTo>
                  <a:cubicBezTo>
                    <a:pt x="2155" y="3962"/>
                    <a:pt x="2146" y="3973"/>
                    <a:pt x="2135" y="3975"/>
                  </a:cubicBezTo>
                  <a:cubicBezTo>
                    <a:pt x="2124" y="3977"/>
                    <a:pt x="2102" y="3965"/>
                    <a:pt x="2082" y="3967"/>
                  </a:cubicBezTo>
                  <a:cubicBezTo>
                    <a:pt x="2062" y="3969"/>
                    <a:pt x="2026" y="3986"/>
                    <a:pt x="2012" y="3985"/>
                  </a:cubicBezTo>
                  <a:cubicBezTo>
                    <a:pt x="1998" y="3984"/>
                    <a:pt x="1999" y="3967"/>
                    <a:pt x="1998" y="3960"/>
                  </a:cubicBezTo>
                  <a:cubicBezTo>
                    <a:pt x="1997" y="3953"/>
                    <a:pt x="2005" y="3947"/>
                    <a:pt x="2006" y="3940"/>
                  </a:cubicBezTo>
                  <a:cubicBezTo>
                    <a:pt x="2007" y="3933"/>
                    <a:pt x="2007" y="3925"/>
                    <a:pt x="2006" y="3920"/>
                  </a:cubicBezTo>
                  <a:cubicBezTo>
                    <a:pt x="2005" y="3915"/>
                    <a:pt x="1999" y="3915"/>
                    <a:pt x="2001" y="3909"/>
                  </a:cubicBezTo>
                  <a:cubicBezTo>
                    <a:pt x="2003" y="3903"/>
                    <a:pt x="2017" y="3886"/>
                    <a:pt x="2016" y="3882"/>
                  </a:cubicBezTo>
                  <a:cubicBezTo>
                    <a:pt x="2015" y="3878"/>
                    <a:pt x="2002" y="3883"/>
                    <a:pt x="1995" y="3886"/>
                  </a:cubicBezTo>
                  <a:cubicBezTo>
                    <a:pt x="1988" y="3889"/>
                    <a:pt x="1982" y="3897"/>
                    <a:pt x="1974" y="3903"/>
                  </a:cubicBezTo>
                  <a:cubicBezTo>
                    <a:pt x="1966" y="3909"/>
                    <a:pt x="1956" y="3920"/>
                    <a:pt x="1946" y="3922"/>
                  </a:cubicBezTo>
                  <a:cubicBezTo>
                    <a:pt x="1936" y="3924"/>
                    <a:pt x="1924" y="3916"/>
                    <a:pt x="1914" y="3916"/>
                  </a:cubicBezTo>
                  <a:cubicBezTo>
                    <a:pt x="1904" y="3916"/>
                    <a:pt x="1897" y="3921"/>
                    <a:pt x="1887" y="3922"/>
                  </a:cubicBezTo>
                  <a:cubicBezTo>
                    <a:pt x="1877" y="3923"/>
                    <a:pt x="1867" y="3918"/>
                    <a:pt x="1851" y="3922"/>
                  </a:cubicBezTo>
                  <a:cubicBezTo>
                    <a:pt x="1835" y="3926"/>
                    <a:pt x="1808" y="3939"/>
                    <a:pt x="1788" y="3948"/>
                  </a:cubicBezTo>
                  <a:cubicBezTo>
                    <a:pt x="1768" y="3957"/>
                    <a:pt x="1778" y="3962"/>
                    <a:pt x="1734" y="3976"/>
                  </a:cubicBezTo>
                  <a:cubicBezTo>
                    <a:pt x="1690" y="3990"/>
                    <a:pt x="1568" y="4019"/>
                    <a:pt x="1524" y="4030"/>
                  </a:cubicBezTo>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7953" name="Freeform 17"/>
            <p:cNvSpPr>
              <a:spLocks/>
            </p:cNvSpPr>
            <p:nvPr/>
          </p:nvSpPr>
          <p:spPr bwMode="auto">
            <a:xfrm>
              <a:off x="1542" y="705"/>
              <a:ext cx="98" cy="91"/>
            </a:xfrm>
            <a:custGeom>
              <a:avLst/>
              <a:gdLst>
                <a:gd name="T0" fmla="*/ 80 w 98"/>
                <a:gd name="T1" fmla="*/ 6 h 91"/>
                <a:gd name="T2" fmla="*/ 12 w 98"/>
                <a:gd name="T3" fmla="*/ 27 h 91"/>
                <a:gd name="T4" fmla="*/ 26 w 98"/>
                <a:gd name="T5" fmla="*/ 84 h 91"/>
                <a:gd name="T6" fmla="*/ 89 w 98"/>
                <a:gd name="T7" fmla="*/ 69 h 91"/>
                <a:gd name="T8" fmla="*/ 80 w 98"/>
                <a:gd name="T9" fmla="*/ 6 h 91"/>
              </a:gdLst>
              <a:ahLst/>
              <a:cxnLst>
                <a:cxn ang="0">
                  <a:pos x="T0" y="T1"/>
                </a:cxn>
                <a:cxn ang="0">
                  <a:pos x="T2" y="T3"/>
                </a:cxn>
                <a:cxn ang="0">
                  <a:pos x="T4" y="T5"/>
                </a:cxn>
                <a:cxn ang="0">
                  <a:pos x="T6" y="T7"/>
                </a:cxn>
                <a:cxn ang="0">
                  <a:pos x="T8" y="T9"/>
                </a:cxn>
              </a:cxnLst>
              <a:rect l="0" t="0" r="r" b="b"/>
              <a:pathLst>
                <a:path w="98" h="91">
                  <a:moveTo>
                    <a:pt x="80" y="6"/>
                  </a:moveTo>
                  <a:cubicBezTo>
                    <a:pt x="62" y="0"/>
                    <a:pt x="21" y="14"/>
                    <a:pt x="12" y="27"/>
                  </a:cubicBezTo>
                  <a:cubicBezTo>
                    <a:pt x="0" y="41"/>
                    <a:pt x="13" y="77"/>
                    <a:pt x="26" y="84"/>
                  </a:cubicBezTo>
                  <a:cubicBezTo>
                    <a:pt x="39" y="91"/>
                    <a:pt x="80" y="82"/>
                    <a:pt x="89" y="69"/>
                  </a:cubicBezTo>
                  <a:cubicBezTo>
                    <a:pt x="98" y="56"/>
                    <a:pt x="82" y="19"/>
                    <a:pt x="80" y="6"/>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7954" name="Freeform 18"/>
            <p:cNvSpPr>
              <a:spLocks/>
            </p:cNvSpPr>
            <p:nvPr/>
          </p:nvSpPr>
          <p:spPr bwMode="auto">
            <a:xfrm>
              <a:off x="1148" y="840"/>
              <a:ext cx="131" cy="118"/>
            </a:xfrm>
            <a:custGeom>
              <a:avLst/>
              <a:gdLst>
                <a:gd name="T0" fmla="*/ 28 w 131"/>
                <a:gd name="T1" fmla="*/ 15 h 118"/>
                <a:gd name="T2" fmla="*/ 6 w 131"/>
                <a:gd name="T3" fmla="*/ 6 h 118"/>
                <a:gd name="T4" fmla="*/ 12 w 131"/>
                <a:gd name="T5" fmla="*/ 49 h 118"/>
                <a:gd name="T6" fmla="*/ 76 w 131"/>
                <a:gd name="T7" fmla="*/ 111 h 118"/>
                <a:gd name="T8" fmla="*/ 124 w 131"/>
                <a:gd name="T9" fmla="*/ 91 h 118"/>
                <a:gd name="T10" fmla="*/ 120 w 131"/>
                <a:gd name="T11" fmla="*/ 72 h 118"/>
                <a:gd name="T12" fmla="*/ 100 w 131"/>
                <a:gd name="T13" fmla="*/ 58 h 118"/>
                <a:gd name="T14" fmla="*/ 73 w 131"/>
                <a:gd name="T15" fmla="*/ 55 h 118"/>
                <a:gd name="T16" fmla="*/ 28 w 131"/>
                <a:gd name="T17" fmla="*/ 1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18">
                  <a:moveTo>
                    <a:pt x="28" y="15"/>
                  </a:moveTo>
                  <a:cubicBezTo>
                    <a:pt x="17" y="7"/>
                    <a:pt x="9" y="0"/>
                    <a:pt x="6" y="6"/>
                  </a:cubicBezTo>
                  <a:cubicBezTo>
                    <a:pt x="3" y="12"/>
                    <a:pt x="0" y="32"/>
                    <a:pt x="12" y="49"/>
                  </a:cubicBezTo>
                  <a:cubicBezTo>
                    <a:pt x="24" y="66"/>
                    <a:pt x="57" y="104"/>
                    <a:pt x="76" y="111"/>
                  </a:cubicBezTo>
                  <a:cubicBezTo>
                    <a:pt x="95" y="118"/>
                    <a:pt x="117" y="97"/>
                    <a:pt x="124" y="91"/>
                  </a:cubicBezTo>
                  <a:cubicBezTo>
                    <a:pt x="131" y="85"/>
                    <a:pt x="124" y="77"/>
                    <a:pt x="120" y="72"/>
                  </a:cubicBezTo>
                  <a:cubicBezTo>
                    <a:pt x="116" y="67"/>
                    <a:pt x="108" y="61"/>
                    <a:pt x="100" y="58"/>
                  </a:cubicBezTo>
                  <a:cubicBezTo>
                    <a:pt x="92" y="55"/>
                    <a:pt x="85" y="62"/>
                    <a:pt x="73" y="55"/>
                  </a:cubicBezTo>
                  <a:cubicBezTo>
                    <a:pt x="61" y="48"/>
                    <a:pt x="48" y="23"/>
                    <a:pt x="28" y="15"/>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7955" name="Freeform 19"/>
            <p:cNvSpPr>
              <a:spLocks/>
            </p:cNvSpPr>
            <p:nvPr/>
          </p:nvSpPr>
          <p:spPr bwMode="auto">
            <a:xfrm>
              <a:off x="3051" y="460"/>
              <a:ext cx="510" cy="350"/>
            </a:xfrm>
            <a:custGeom>
              <a:avLst/>
              <a:gdLst>
                <a:gd name="T0" fmla="*/ 312 w 510"/>
                <a:gd name="T1" fmla="*/ 14 h 350"/>
                <a:gd name="T2" fmla="*/ 284 w 510"/>
                <a:gd name="T3" fmla="*/ 84 h 350"/>
                <a:gd name="T4" fmla="*/ 332 w 510"/>
                <a:gd name="T5" fmla="*/ 113 h 350"/>
                <a:gd name="T6" fmla="*/ 317 w 510"/>
                <a:gd name="T7" fmla="*/ 140 h 350"/>
                <a:gd name="T8" fmla="*/ 270 w 510"/>
                <a:gd name="T9" fmla="*/ 105 h 350"/>
                <a:gd name="T10" fmla="*/ 263 w 510"/>
                <a:gd name="T11" fmla="*/ 131 h 350"/>
                <a:gd name="T12" fmla="*/ 252 w 510"/>
                <a:gd name="T13" fmla="*/ 135 h 350"/>
                <a:gd name="T14" fmla="*/ 236 w 510"/>
                <a:gd name="T15" fmla="*/ 129 h 350"/>
                <a:gd name="T16" fmla="*/ 225 w 510"/>
                <a:gd name="T17" fmla="*/ 101 h 350"/>
                <a:gd name="T18" fmla="*/ 206 w 510"/>
                <a:gd name="T19" fmla="*/ 92 h 350"/>
                <a:gd name="T20" fmla="*/ 194 w 510"/>
                <a:gd name="T21" fmla="*/ 101 h 350"/>
                <a:gd name="T22" fmla="*/ 197 w 510"/>
                <a:gd name="T23" fmla="*/ 137 h 350"/>
                <a:gd name="T24" fmla="*/ 185 w 510"/>
                <a:gd name="T25" fmla="*/ 146 h 350"/>
                <a:gd name="T26" fmla="*/ 168 w 510"/>
                <a:gd name="T27" fmla="*/ 135 h 350"/>
                <a:gd name="T28" fmla="*/ 161 w 510"/>
                <a:gd name="T29" fmla="*/ 98 h 350"/>
                <a:gd name="T30" fmla="*/ 126 w 510"/>
                <a:gd name="T31" fmla="*/ 102 h 350"/>
                <a:gd name="T32" fmla="*/ 81 w 510"/>
                <a:gd name="T33" fmla="*/ 198 h 350"/>
                <a:gd name="T34" fmla="*/ 48 w 510"/>
                <a:gd name="T35" fmla="*/ 326 h 350"/>
                <a:gd name="T36" fmla="*/ 368 w 510"/>
                <a:gd name="T37" fmla="*/ 342 h 350"/>
                <a:gd name="T38" fmla="*/ 441 w 510"/>
                <a:gd name="T39" fmla="*/ 281 h 350"/>
                <a:gd name="T40" fmla="*/ 503 w 510"/>
                <a:gd name="T41" fmla="*/ 188 h 350"/>
                <a:gd name="T42" fmla="*/ 483 w 510"/>
                <a:gd name="T43" fmla="*/ 134 h 350"/>
                <a:gd name="T44" fmla="*/ 426 w 510"/>
                <a:gd name="T45" fmla="*/ 39 h 350"/>
                <a:gd name="T46" fmla="*/ 389 w 510"/>
                <a:gd name="T47" fmla="*/ 5 h 350"/>
                <a:gd name="T48" fmla="*/ 354 w 510"/>
                <a:gd name="T49" fmla="*/ 11 h 350"/>
                <a:gd name="T50" fmla="*/ 312 w 510"/>
                <a:gd name="T51" fmla="*/ 1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0" h="350">
                  <a:moveTo>
                    <a:pt x="312" y="14"/>
                  </a:moveTo>
                  <a:cubicBezTo>
                    <a:pt x="301" y="22"/>
                    <a:pt x="281" y="68"/>
                    <a:pt x="284" y="84"/>
                  </a:cubicBezTo>
                  <a:cubicBezTo>
                    <a:pt x="287" y="100"/>
                    <a:pt x="327" y="104"/>
                    <a:pt x="332" y="113"/>
                  </a:cubicBezTo>
                  <a:cubicBezTo>
                    <a:pt x="337" y="122"/>
                    <a:pt x="327" y="141"/>
                    <a:pt x="317" y="140"/>
                  </a:cubicBezTo>
                  <a:cubicBezTo>
                    <a:pt x="307" y="139"/>
                    <a:pt x="279" y="106"/>
                    <a:pt x="270" y="105"/>
                  </a:cubicBezTo>
                  <a:cubicBezTo>
                    <a:pt x="261" y="104"/>
                    <a:pt x="266" y="126"/>
                    <a:pt x="263" y="131"/>
                  </a:cubicBezTo>
                  <a:cubicBezTo>
                    <a:pt x="260" y="136"/>
                    <a:pt x="256" y="135"/>
                    <a:pt x="252" y="135"/>
                  </a:cubicBezTo>
                  <a:cubicBezTo>
                    <a:pt x="248" y="135"/>
                    <a:pt x="241" y="135"/>
                    <a:pt x="236" y="129"/>
                  </a:cubicBezTo>
                  <a:cubicBezTo>
                    <a:pt x="231" y="123"/>
                    <a:pt x="230" y="107"/>
                    <a:pt x="225" y="101"/>
                  </a:cubicBezTo>
                  <a:cubicBezTo>
                    <a:pt x="220" y="95"/>
                    <a:pt x="211" y="92"/>
                    <a:pt x="206" y="92"/>
                  </a:cubicBezTo>
                  <a:cubicBezTo>
                    <a:pt x="201" y="92"/>
                    <a:pt x="195" y="94"/>
                    <a:pt x="194" y="101"/>
                  </a:cubicBezTo>
                  <a:cubicBezTo>
                    <a:pt x="193" y="108"/>
                    <a:pt x="198" y="130"/>
                    <a:pt x="197" y="137"/>
                  </a:cubicBezTo>
                  <a:cubicBezTo>
                    <a:pt x="196" y="144"/>
                    <a:pt x="190" y="146"/>
                    <a:pt x="185" y="146"/>
                  </a:cubicBezTo>
                  <a:cubicBezTo>
                    <a:pt x="180" y="146"/>
                    <a:pt x="172" y="143"/>
                    <a:pt x="168" y="135"/>
                  </a:cubicBezTo>
                  <a:cubicBezTo>
                    <a:pt x="164" y="127"/>
                    <a:pt x="168" y="103"/>
                    <a:pt x="161" y="98"/>
                  </a:cubicBezTo>
                  <a:cubicBezTo>
                    <a:pt x="154" y="93"/>
                    <a:pt x="139" y="85"/>
                    <a:pt x="126" y="102"/>
                  </a:cubicBezTo>
                  <a:cubicBezTo>
                    <a:pt x="113" y="119"/>
                    <a:pt x="94" y="161"/>
                    <a:pt x="81" y="198"/>
                  </a:cubicBezTo>
                  <a:cubicBezTo>
                    <a:pt x="68" y="235"/>
                    <a:pt x="0" y="302"/>
                    <a:pt x="48" y="326"/>
                  </a:cubicBezTo>
                  <a:cubicBezTo>
                    <a:pt x="96" y="350"/>
                    <a:pt x="303" y="349"/>
                    <a:pt x="368" y="342"/>
                  </a:cubicBezTo>
                  <a:cubicBezTo>
                    <a:pt x="433" y="335"/>
                    <a:pt x="419" y="307"/>
                    <a:pt x="441" y="281"/>
                  </a:cubicBezTo>
                  <a:cubicBezTo>
                    <a:pt x="463" y="255"/>
                    <a:pt x="496" y="212"/>
                    <a:pt x="503" y="188"/>
                  </a:cubicBezTo>
                  <a:cubicBezTo>
                    <a:pt x="510" y="164"/>
                    <a:pt x="496" y="159"/>
                    <a:pt x="483" y="134"/>
                  </a:cubicBezTo>
                  <a:cubicBezTo>
                    <a:pt x="470" y="109"/>
                    <a:pt x="442" y="60"/>
                    <a:pt x="426" y="39"/>
                  </a:cubicBezTo>
                  <a:cubicBezTo>
                    <a:pt x="410" y="18"/>
                    <a:pt x="401" y="10"/>
                    <a:pt x="389" y="5"/>
                  </a:cubicBezTo>
                  <a:cubicBezTo>
                    <a:pt x="377" y="0"/>
                    <a:pt x="367" y="10"/>
                    <a:pt x="354" y="11"/>
                  </a:cubicBezTo>
                  <a:cubicBezTo>
                    <a:pt x="341" y="12"/>
                    <a:pt x="321" y="14"/>
                    <a:pt x="312" y="14"/>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7956" name="Freeform 20"/>
            <p:cNvSpPr>
              <a:spLocks/>
            </p:cNvSpPr>
            <p:nvPr/>
          </p:nvSpPr>
          <p:spPr bwMode="auto">
            <a:xfrm>
              <a:off x="3179" y="642"/>
              <a:ext cx="91" cy="48"/>
            </a:xfrm>
            <a:custGeom>
              <a:avLst/>
              <a:gdLst>
                <a:gd name="T0" fmla="*/ 34 w 91"/>
                <a:gd name="T1" fmla="*/ 3 h 48"/>
                <a:gd name="T2" fmla="*/ 4 w 91"/>
                <a:gd name="T3" fmla="*/ 24 h 48"/>
                <a:gd name="T4" fmla="*/ 9 w 91"/>
                <a:gd name="T5" fmla="*/ 46 h 48"/>
                <a:gd name="T6" fmla="*/ 39 w 91"/>
                <a:gd name="T7" fmla="*/ 34 h 48"/>
                <a:gd name="T8" fmla="*/ 76 w 91"/>
                <a:gd name="T9" fmla="*/ 33 h 48"/>
                <a:gd name="T10" fmla="*/ 84 w 91"/>
                <a:gd name="T11" fmla="*/ 7 h 48"/>
                <a:gd name="T12" fmla="*/ 34 w 91"/>
                <a:gd name="T13" fmla="*/ 3 h 48"/>
              </a:gdLst>
              <a:ahLst/>
              <a:cxnLst>
                <a:cxn ang="0">
                  <a:pos x="T0" y="T1"/>
                </a:cxn>
                <a:cxn ang="0">
                  <a:pos x="T2" y="T3"/>
                </a:cxn>
                <a:cxn ang="0">
                  <a:pos x="T4" y="T5"/>
                </a:cxn>
                <a:cxn ang="0">
                  <a:pos x="T6" y="T7"/>
                </a:cxn>
                <a:cxn ang="0">
                  <a:pos x="T8" y="T9"/>
                </a:cxn>
                <a:cxn ang="0">
                  <a:pos x="T10" y="T11"/>
                </a:cxn>
                <a:cxn ang="0">
                  <a:pos x="T12" y="T13"/>
                </a:cxn>
              </a:cxnLst>
              <a:rect l="0" t="0" r="r" b="b"/>
              <a:pathLst>
                <a:path w="91" h="48">
                  <a:moveTo>
                    <a:pt x="34" y="3"/>
                  </a:moveTo>
                  <a:cubicBezTo>
                    <a:pt x="21" y="6"/>
                    <a:pt x="8" y="17"/>
                    <a:pt x="4" y="24"/>
                  </a:cubicBezTo>
                  <a:cubicBezTo>
                    <a:pt x="0" y="31"/>
                    <a:pt x="3" y="44"/>
                    <a:pt x="9" y="46"/>
                  </a:cubicBezTo>
                  <a:cubicBezTo>
                    <a:pt x="15" y="48"/>
                    <a:pt x="28" y="36"/>
                    <a:pt x="39" y="34"/>
                  </a:cubicBezTo>
                  <a:cubicBezTo>
                    <a:pt x="50" y="32"/>
                    <a:pt x="69" y="37"/>
                    <a:pt x="76" y="33"/>
                  </a:cubicBezTo>
                  <a:cubicBezTo>
                    <a:pt x="83" y="29"/>
                    <a:pt x="91" y="12"/>
                    <a:pt x="84" y="7"/>
                  </a:cubicBezTo>
                  <a:cubicBezTo>
                    <a:pt x="77" y="2"/>
                    <a:pt x="45" y="0"/>
                    <a:pt x="34" y="3"/>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7957" name="Freeform 21"/>
            <p:cNvSpPr>
              <a:spLocks/>
            </p:cNvSpPr>
            <p:nvPr/>
          </p:nvSpPr>
          <p:spPr bwMode="auto">
            <a:xfrm>
              <a:off x="4150" y="66"/>
              <a:ext cx="493" cy="1148"/>
            </a:xfrm>
            <a:custGeom>
              <a:avLst/>
              <a:gdLst>
                <a:gd name="T0" fmla="*/ 56 w 493"/>
                <a:gd name="T1" fmla="*/ 105 h 1148"/>
                <a:gd name="T2" fmla="*/ 95 w 493"/>
                <a:gd name="T3" fmla="*/ 300 h 1148"/>
                <a:gd name="T4" fmla="*/ 37 w 493"/>
                <a:gd name="T5" fmla="*/ 513 h 1148"/>
                <a:gd name="T6" fmla="*/ 41 w 493"/>
                <a:gd name="T7" fmla="*/ 678 h 1148"/>
                <a:gd name="T8" fmla="*/ 35 w 493"/>
                <a:gd name="T9" fmla="*/ 784 h 1148"/>
                <a:gd name="T10" fmla="*/ 29 w 493"/>
                <a:gd name="T11" fmla="*/ 832 h 1148"/>
                <a:gd name="T12" fmla="*/ 38 w 493"/>
                <a:gd name="T13" fmla="*/ 967 h 1148"/>
                <a:gd name="T14" fmla="*/ 62 w 493"/>
                <a:gd name="T15" fmla="*/ 1101 h 1148"/>
                <a:gd name="T16" fmla="*/ 67 w 493"/>
                <a:gd name="T17" fmla="*/ 1024 h 1148"/>
                <a:gd name="T18" fmla="*/ 101 w 493"/>
                <a:gd name="T19" fmla="*/ 1059 h 1148"/>
                <a:gd name="T20" fmla="*/ 139 w 493"/>
                <a:gd name="T21" fmla="*/ 1143 h 1148"/>
                <a:gd name="T22" fmla="*/ 161 w 493"/>
                <a:gd name="T23" fmla="*/ 1107 h 1148"/>
                <a:gd name="T24" fmla="*/ 221 w 493"/>
                <a:gd name="T25" fmla="*/ 996 h 1148"/>
                <a:gd name="T26" fmla="*/ 301 w 493"/>
                <a:gd name="T27" fmla="*/ 933 h 1148"/>
                <a:gd name="T28" fmla="*/ 218 w 493"/>
                <a:gd name="T29" fmla="*/ 910 h 1148"/>
                <a:gd name="T30" fmla="*/ 283 w 493"/>
                <a:gd name="T31" fmla="*/ 871 h 1148"/>
                <a:gd name="T32" fmla="*/ 331 w 493"/>
                <a:gd name="T33" fmla="*/ 834 h 1148"/>
                <a:gd name="T34" fmla="*/ 367 w 493"/>
                <a:gd name="T35" fmla="*/ 832 h 1148"/>
                <a:gd name="T36" fmla="*/ 359 w 493"/>
                <a:gd name="T37" fmla="*/ 885 h 1148"/>
                <a:gd name="T38" fmla="*/ 434 w 493"/>
                <a:gd name="T39" fmla="*/ 790 h 1148"/>
                <a:gd name="T40" fmla="*/ 488 w 493"/>
                <a:gd name="T41" fmla="*/ 696 h 1148"/>
                <a:gd name="T42" fmla="*/ 437 w 493"/>
                <a:gd name="T43" fmla="*/ 688 h 1148"/>
                <a:gd name="T44" fmla="*/ 338 w 493"/>
                <a:gd name="T45" fmla="*/ 652 h 1148"/>
                <a:gd name="T46" fmla="*/ 253 w 493"/>
                <a:gd name="T47" fmla="*/ 661 h 1148"/>
                <a:gd name="T48" fmla="*/ 256 w 493"/>
                <a:gd name="T49" fmla="*/ 618 h 1148"/>
                <a:gd name="T50" fmla="*/ 218 w 493"/>
                <a:gd name="T51" fmla="*/ 574 h 1148"/>
                <a:gd name="T52" fmla="*/ 266 w 493"/>
                <a:gd name="T53" fmla="*/ 526 h 1148"/>
                <a:gd name="T54" fmla="*/ 265 w 493"/>
                <a:gd name="T55" fmla="*/ 439 h 1148"/>
                <a:gd name="T56" fmla="*/ 301 w 493"/>
                <a:gd name="T57" fmla="*/ 384 h 1148"/>
                <a:gd name="T58" fmla="*/ 316 w 493"/>
                <a:gd name="T59" fmla="*/ 310 h 1148"/>
                <a:gd name="T60" fmla="*/ 352 w 493"/>
                <a:gd name="T61" fmla="*/ 315 h 1148"/>
                <a:gd name="T62" fmla="*/ 385 w 493"/>
                <a:gd name="T63" fmla="*/ 504 h 1148"/>
                <a:gd name="T64" fmla="*/ 466 w 493"/>
                <a:gd name="T65" fmla="*/ 490 h 1148"/>
                <a:gd name="T66" fmla="*/ 422 w 493"/>
                <a:gd name="T67" fmla="*/ 450 h 1148"/>
                <a:gd name="T68" fmla="*/ 437 w 493"/>
                <a:gd name="T69" fmla="*/ 333 h 1148"/>
                <a:gd name="T70" fmla="*/ 410 w 493"/>
                <a:gd name="T71" fmla="*/ 190 h 1148"/>
                <a:gd name="T72" fmla="*/ 356 w 493"/>
                <a:gd name="T73" fmla="*/ 22 h 1148"/>
                <a:gd name="T74" fmla="*/ 23 w 493"/>
                <a:gd name="T75" fmla="*/ 3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3" h="1148">
                  <a:moveTo>
                    <a:pt x="23" y="0"/>
                  </a:moveTo>
                  <a:cubicBezTo>
                    <a:pt x="28" y="17"/>
                    <a:pt x="44" y="70"/>
                    <a:pt x="56" y="105"/>
                  </a:cubicBezTo>
                  <a:cubicBezTo>
                    <a:pt x="68" y="140"/>
                    <a:pt x="89" y="178"/>
                    <a:pt x="95" y="210"/>
                  </a:cubicBezTo>
                  <a:cubicBezTo>
                    <a:pt x="101" y="242"/>
                    <a:pt x="101" y="271"/>
                    <a:pt x="95" y="300"/>
                  </a:cubicBezTo>
                  <a:cubicBezTo>
                    <a:pt x="89" y="329"/>
                    <a:pt x="68" y="350"/>
                    <a:pt x="58" y="385"/>
                  </a:cubicBezTo>
                  <a:cubicBezTo>
                    <a:pt x="48" y="420"/>
                    <a:pt x="36" y="481"/>
                    <a:pt x="37" y="513"/>
                  </a:cubicBezTo>
                  <a:cubicBezTo>
                    <a:pt x="38" y="545"/>
                    <a:pt x="63" y="550"/>
                    <a:pt x="64" y="577"/>
                  </a:cubicBezTo>
                  <a:cubicBezTo>
                    <a:pt x="65" y="604"/>
                    <a:pt x="44" y="655"/>
                    <a:pt x="41" y="678"/>
                  </a:cubicBezTo>
                  <a:cubicBezTo>
                    <a:pt x="38" y="701"/>
                    <a:pt x="45" y="699"/>
                    <a:pt x="44" y="717"/>
                  </a:cubicBezTo>
                  <a:cubicBezTo>
                    <a:pt x="43" y="735"/>
                    <a:pt x="33" y="768"/>
                    <a:pt x="35" y="784"/>
                  </a:cubicBezTo>
                  <a:cubicBezTo>
                    <a:pt x="37" y="800"/>
                    <a:pt x="60" y="806"/>
                    <a:pt x="59" y="814"/>
                  </a:cubicBezTo>
                  <a:cubicBezTo>
                    <a:pt x="58" y="822"/>
                    <a:pt x="39" y="814"/>
                    <a:pt x="29" y="832"/>
                  </a:cubicBezTo>
                  <a:cubicBezTo>
                    <a:pt x="19" y="850"/>
                    <a:pt x="0" y="902"/>
                    <a:pt x="1" y="924"/>
                  </a:cubicBezTo>
                  <a:cubicBezTo>
                    <a:pt x="2" y="946"/>
                    <a:pt x="33" y="944"/>
                    <a:pt x="38" y="967"/>
                  </a:cubicBezTo>
                  <a:cubicBezTo>
                    <a:pt x="43" y="990"/>
                    <a:pt x="25" y="1043"/>
                    <a:pt x="29" y="1065"/>
                  </a:cubicBezTo>
                  <a:cubicBezTo>
                    <a:pt x="33" y="1087"/>
                    <a:pt x="55" y="1100"/>
                    <a:pt x="62" y="1101"/>
                  </a:cubicBezTo>
                  <a:cubicBezTo>
                    <a:pt x="69" y="1102"/>
                    <a:pt x="70" y="1082"/>
                    <a:pt x="71" y="1069"/>
                  </a:cubicBezTo>
                  <a:cubicBezTo>
                    <a:pt x="72" y="1056"/>
                    <a:pt x="61" y="1036"/>
                    <a:pt x="67" y="1024"/>
                  </a:cubicBezTo>
                  <a:cubicBezTo>
                    <a:pt x="73" y="1012"/>
                    <a:pt x="103" y="991"/>
                    <a:pt x="109" y="997"/>
                  </a:cubicBezTo>
                  <a:cubicBezTo>
                    <a:pt x="115" y="1003"/>
                    <a:pt x="99" y="1042"/>
                    <a:pt x="101" y="1059"/>
                  </a:cubicBezTo>
                  <a:cubicBezTo>
                    <a:pt x="103" y="1076"/>
                    <a:pt x="116" y="1088"/>
                    <a:pt x="122" y="1102"/>
                  </a:cubicBezTo>
                  <a:cubicBezTo>
                    <a:pt x="128" y="1116"/>
                    <a:pt x="134" y="1138"/>
                    <a:pt x="139" y="1143"/>
                  </a:cubicBezTo>
                  <a:cubicBezTo>
                    <a:pt x="144" y="1148"/>
                    <a:pt x="150" y="1140"/>
                    <a:pt x="154" y="1134"/>
                  </a:cubicBezTo>
                  <a:cubicBezTo>
                    <a:pt x="158" y="1128"/>
                    <a:pt x="153" y="1113"/>
                    <a:pt x="161" y="1107"/>
                  </a:cubicBezTo>
                  <a:cubicBezTo>
                    <a:pt x="169" y="1101"/>
                    <a:pt x="192" y="1114"/>
                    <a:pt x="202" y="1096"/>
                  </a:cubicBezTo>
                  <a:cubicBezTo>
                    <a:pt x="212" y="1078"/>
                    <a:pt x="210" y="1019"/>
                    <a:pt x="221" y="996"/>
                  </a:cubicBezTo>
                  <a:cubicBezTo>
                    <a:pt x="232" y="973"/>
                    <a:pt x="253" y="968"/>
                    <a:pt x="266" y="958"/>
                  </a:cubicBezTo>
                  <a:cubicBezTo>
                    <a:pt x="279" y="948"/>
                    <a:pt x="296" y="943"/>
                    <a:pt x="301" y="933"/>
                  </a:cubicBezTo>
                  <a:cubicBezTo>
                    <a:pt x="306" y="923"/>
                    <a:pt x="310" y="899"/>
                    <a:pt x="296" y="895"/>
                  </a:cubicBezTo>
                  <a:cubicBezTo>
                    <a:pt x="282" y="891"/>
                    <a:pt x="229" y="914"/>
                    <a:pt x="218" y="910"/>
                  </a:cubicBezTo>
                  <a:cubicBezTo>
                    <a:pt x="207" y="906"/>
                    <a:pt x="218" y="876"/>
                    <a:pt x="229" y="870"/>
                  </a:cubicBezTo>
                  <a:cubicBezTo>
                    <a:pt x="240" y="864"/>
                    <a:pt x="269" y="872"/>
                    <a:pt x="283" y="871"/>
                  </a:cubicBezTo>
                  <a:cubicBezTo>
                    <a:pt x="297" y="870"/>
                    <a:pt x="306" y="868"/>
                    <a:pt x="314" y="862"/>
                  </a:cubicBezTo>
                  <a:cubicBezTo>
                    <a:pt x="322" y="856"/>
                    <a:pt x="325" y="840"/>
                    <a:pt x="331" y="834"/>
                  </a:cubicBezTo>
                  <a:cubicBezTo>
                    <a:pt x="337" y="828"/>
                    <a:pt x="347" y="825"/>
                    <a:pt x="353" y="825"/>
                  </a:cubicBezTo>
                  <a:cubicBezTo>
                    <a:pt x="359" y="825"/>
                    <a:pt x="365" y="827"/>
                    <a:pt x="367" y="832"/>
                  </a:cubicBezTo>
                  <a:cubicBezTo>
                    <a:pt x="369" y="837"/>
                    <a:pt x="365" y="844"/>
                    <a:pt x="364" y="853"/>
                  </a:cubicBezTo>
                  <a:cubicBezTo>
                    <a:pt x="363" y="862"/>
                    <a:pt x="353" y="886"/>
                    <a:pt x="359" y="885"/>
                  </a:cubicBezTo>
                  <a:cubicBezTo>
                    <a:pt x="365" y="884"/>
                    <a:pt x="391" y="865"/>
                    <a:pt x="403" y="849"/>
                  </a:cubicBezTo>
                  <a:cubicBezTo>
                    <a:pt x="415" y="833"/>
                    <a:pt x="421" y="806"/>
                    <a:pt x="434" y="790"/>
                  </a:cubicBezTo>
                  <a:cubicBezTo>
                    <a:pt x="447" y="774"/>
                    <a:pt x="475" y="769"/>
                    <a:pt x="484" y="753"/>
                  </a:cubicBezTo>
                  <a:cubicBezTo>
                    <a:pt x="493" y="737"/>
                    <a:pt x="492" y="709"/>
                    <a:pt x="488" y="696"/>
                  </a:cubicBezTo>
                  <a:cubicBezTo>
                    <a:pt x="484" y="683"/>
                    <a:pt x="469" y="677"/>
                    <a:pt x="461" y="676"/>
                  </a:cubicBezTo>
                  <a:cubicBezTo>
                    <a:pt x="453" y="675"/>
                    <a:pt x="447" y="686"/>
                    <a:pt x="437" y="688"/>
                  </a:cubicBezTo>
                  <a:cubicBezTo>
                    <a:pt x="427" y="690"/>
                    <a:pt x="419" y="697"/>
                    <a:pt x="403" y="691"/>
                  </a:cubicBezTo>
                  <a:cubicBezTo>
                    <a:pt x="387" y="685"/>
                    <a:pt x="361" y="653"/>
                    <a:pt x="338" y="652"/>
                  </a:cubicBezTo>
                  <a:cubicBezTo>
                    <a:pt x="315" y="651"/>
                    <a:pt x="276" y="683"/>
                    <a:pt x="262" y="684"/>
                  </a:cubicBezTo>
                  <a:cubicBezTo>
                    <a:pt x="248" y="685"/>
                    <a:pt x="253" y="670"/>
                    <a:pt x="253" y="661"/>
                  </a:cubicBezTo>
                  <a:cubicBezTo>
                    <a:pt x="253" y="652"/>
                    <a:pt x="263" y="635"/>
                    <a:pt x="263" y="628"/>
                  </a:cubicBezTo>
                  <a:cubicBezTo>
                    <a:pt x="263" y="621"/>
                    <a:pt x="264" y="620"/>
                    <a:pt x="256" y="618"/>
                  </a:cubicBezTo>
                  <a:cubicBezTo>
                    <a:pt x="248" y="616"/>
                    <a:pt x="218" y="625"/>
                    <a:pt x="212" y="618"/>
                  </a:cubicBezTo>
                  <a:cubicBezTo>
                    <a:pt x="206" y="611"/>
                    <a:pt x="212" y="581"/>
                    <a:pt x="218" y="574"/>
                  </a:cubicBezTo>
                  <a:cubicBezTo>
                    <a:pt x="224" y="567"/>
                    <a:pt x="240" y="582"/>
                    <a:pt x="248" y="574"/>
                  </a:cubicBezTo>
                  <a:cubicBezTo>
                    <a:pt x="256" y="566"/>
                    <a:pt x="266" y="545"/>
                    <a:pt x="266" y="526"/>
                  </a:cubicBezTo>
                  <a:cubicBezTo>
                    <a:pt x="266" y="507"/>
                    <a:pt x="251" y="474"/>
                    <a:pt x="251" y="460"/>
                  </a:cubicBezTo>
                  <a:cubicBezTo>
                    <a:pt x="251" y="446"/>
                    <a:pt x="258" y="445"/>
                    <a:pt x="265" y="439"/>
                  </a:cubicBezTo>
                  <a:cubicBezTo>
                    <a:pt x="272" y="433"/>
                    <a:pt x="289" y="432"/>
                    <a:pt x="295" y="423"/>
                  </a:cubicBezTo>
                  <a:cubicBezTo>
                    <a:pt x="301" y="414"/>
                    <a:pt x="303" y="395"/>
                    <a:pt x="301" y="384"/>
                  </a:cubicBezTo>
                  <a:cubicBezTo>
                    <a:pt x="299" y="373"/>
                    <a:pt x="281" y="366"/>
                    <a:pt x="283" y="354"/>
                  </a:cubicBezTo>
                  <a:cubicBezTo>
                    <a:pt x="285" y="342"/>
                    <a:pt x="307" y="322"/>
                    <a:pt x="316" y="310"/>
                  </a:cubicBezTo>
                  <a:cubicBezTo>
                    <a:pt x="325" y="298"/>
                    <a:pt x="329" y="279"/>
                    <a:pt x="335" y="280"/>
                  </a:cubicBezTo>
                  <a:cubicBezTo>
                    <a:pt x="341" y="281"/>
                    <a:pt x="349" y="296"/>
                    <a:pt x="352" y="315"/>
                  </a:cubicBezTo>
                  <a:cubicBezTo>
                    <a:pt x="355" y="334"/>
                    <a:pt x="350" y="362"/>
                    <a:pt x="355" y="393"/>
                  </a:cubicBezTo>
                  <a:cubicBezTo>
                    <a:pt x="360" y="424"/>
                    <a:pt x="370" y="483"/>
                    <a:pt x="385" y="504"/>
                  </a:cubicBezTo>
                  <a:cubicBezTo>
                    <a:pt x="400" y="525"/>
                    <a:pt x="429" y="519"/>
                    <a:pt x="442" y="517"/>
                  </a:cubicBezTo>
                  <a:cubicBezTo>
                    <a:pt x="455" y="515"/>
                    <a:pt x="466" y="496"/>
                    <a:pt x="466" y="490"/>
                  </a:cubicBezTo>
                  <a:cubicBezTo>
                    <a:pt x="466" y="484"/>
                    <a:pt x="447" y="485"/>
                    <a:pt x="440" y="478"/>
                  </a:cubicBezTo>
                  <a:cubicBezTo>
                    <a:pt x="433" y="471"/>
                    <a:pt x="424" y="463"/>
                    <a:pt x="422" y="450"/>
                  </a:cubicBezTo>
                  <a:cubicBezTo>
                    <a:pt x="420" y="437"/>
                    <a:pt x="423" y="421"/>
                    <a:pt x="425" y="402"/>
                  </a:cubicBezTo>
                  <a:cubicBezTo>
                    <a:pt x="427" y="383"/>
                    <a:pt x="439" y="356"/>
                    <a:pt x="437" y="333"/>
                  </a:cubicBezTo>
                  <a:cubicBezTo>
                    <a:pt x="435" y="310"/>
                    <a:pt x="419" y="285"/>
                    <a:pt x="415" y="261"/>
                  </a:cubicBezTo>
                  <a:cubicBezTo>
                    <a:pt x="411" y="237"/>
                    <a:pt x="417" y="217"/>
                    <a:pt x="410" y="190"/>
                  </a:cubicBezTo>
                  <a:cubicBezTo>
                    <a:pt x="403" y="163"/>
                    <a:pt x="383" y="128"/>
                    <a:pt x="374" y="100"/>
                  </a:cubicBezTo>
                  <a:cubicBezTo>
                    <a:pt x="365" y="72"/>
                    <a:pt x="359" y="38"/>
                    <a:pt x="356" y="22"/>
                  </a:cubicBezTo>
                  <a:lnTo>
                    <a:pt x="355" y="3"/>
                  </a:lnTo>
                  <a:lnTo>
                    <a:pt x="23" y="3"/>
                  </a:lnTo>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7958" name="Freeform 22"/>
            <p:cNvSpPr>
              <a:spLocks/>
            </p:cNvSpPr>
            <p:nvPr/>
          </p:nvSpPr>
          <p:spPr bwMode="auto">
            <a:xfrm>
              <a:off x="3809" y="1939"/>
              <a:ext cx="224" cy="157"/>
            </a:xfrm>
            <a:custGeom>
              <a:avLst/>
              <a:gdLst>
                <a:gd name="T0" fmla="*/ 79 w 224"/>
                <a:gd name="T1" fmla="*/ 3 h 157"/>
                <a:gd name="T2" fmla="*/ 40 w 224"/>
                <a:gd name="T3" fmla="*/ 45 h 157"/>
                <a:gd name="T4" fmla="*/ 4 w 224"/>
                <a:gd name="T5" fmla="*/ 54 h 157"/>
                <a:gd name="T6" fmla="*/ 16 w 224"/>
                <a:gd name="T7" fmla="*/ 81 h 157"/>
                <a:gd name="T8" fmla="*/ 22 w 224"/>
                <a:gd name="T9" fmla="*/ 105 h 157"/>
                <a:gd name="T10" fmla="*/ 79 w 224"/>
                <a:gd name="T11" fmla="*/ 117 h 157"/>
                <a:gd name="T12" fmla="*/ 139 w 224"/>
                <a:gd name="T13" fmla="*/ 156 h 157"/>
                <a:gd name="T14" fmla="*/ 214 w 224"/>
                <a:gd name="T15" fmla="*/ 123 h 157"/>
                <a:gd name="T16" fmla="*/ 199 w 224"/>
                <a:gd name="T17" fmla="*/ 87 h 157"/>
                <a:gd name="T18" fmla="*/ 160 w 224"/>
                <a:gd name="T19" fmla="*/ 72 h 157"/>
                <a:gd name="T20" fmla="*/ 79 w 224"/>
                <a:gd name="T21" fmla="*/ 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157">
                  <a:moveTo>
                    <a:pt x="79" y="3"/>
                  </a:moveTo>
                  <a:cubicBezTo>
                    <a:pt x="57" y="0"/>
                    <a:pt x="52" y="37"/>
                    <a:pt x="40" y="45"/>
                  </a:cubicBezTo>
                  <a:cubicBezTo>
                    <a:pt x="28" y="53"/>
                    <a:pt x="8" y="48"/>
                    <a:pt x="4" y="54"/>
                  </a:cubicBezTo>
                  <a:cubicBezTo>
                    <a:pt x="0" y="60"/>
                    <a:pt x="13" y="73"/>
                    <a:pt x="16" y="81"/>
                  </a:cubicBezTo>
                  <a:cubicBezTo>
                    <a:pt x="19" y="89"/>
                    <a:pt x="12" y="99"/>
                    <a:pt x="22" y="105"/>
                  </a:cubicBezTo>
                  <a:cubicBezTo>
                    <a:pt x="32" y="111"/>
                    <a:pt x="60" y="109"/>
                    <a:pt x="79" y="117"/>
                  </a:cubicBezTo>
                  <a:cubicBezTo>
                    <a:pt x="98" y="125"/>
                    <a:pt x="117" y="155"/>
                    <a:pt x="139" y="156"/>
                  </a:cubicBezTo>
                  <a:cubicBezTo>
                    <a:pt x="161" y="157"/>
                    <a:pt x="204" y="134"/>
                    <a:pt x="214" y="123"/>
                  </a:cubicBezTo>
                  <a:cubicBezTo>
                    <a:pt x="224" y="112"/>
                    <a:pt x="208" y="95"/>
                    <a:pt x="199" y="87"/>
                  </a:cubicBezTo>
                  <a:cubicBezTo>
                    <a:pt x="190" y="79"/>
                    <a:pt x="180" y="86"/>
                    <a:pt x="160" y="72"/>
                  </a:cubicBezTo>
                  <a:cubicBezTo>
                    <a:pt x="140" y="58"/>
                    <a:pt x="96" y="17"/>
                    <a:pt x="79" y="3"/>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7959" name="Freeform 23"/>
            <p:cNvSpPr>
              <a:spLocks/>
            </p:cNvSpPr>
            <p:nvPr/>
          </p:nvSpPr>
          <p:spPr bwMode="auto">
            <a:xfrm>
              <a:off x="2020" y="2295"/>
              <a:ext cx="551" cy="365"/>
            </a:xfrm>
            <a:custGeom>
              <a:avLst/>
              <a:gdLst>
                <a:gd name="T0" fmla="*/ 2 w 551"/>
                <a:gd name="T1" fmla="*/ 331 h 365"/>
                <a:gd name="T2" fmla="*/ 32 w 551"/>
                <a:gd name="T3" fmla="*/ 283 h 365"/>
                <a:gd name="T4" fmla="*/ 74 w 551"/>
                <a:gd name="T5" fmla="*/ 262 h 365"/>
                <a:gd name="T6" fmla="*/ 56 w 551"/>
                <a:gd name="T7" fmla="*/ 238 h 365"/>
                <a:gd name="T8" fmla="*/ 92 w 551"/>
                <a:gd name="T9" fmla="*/ 223 h 365"/>
                <a:gd name="T10" fmla="*/ 89 w 551"/>
                <a:gd name="T11" fmla="*/ 196 h 365"/>
                <a:gd name="T12" fmla="*/ 146 w 551"/>
                <a:gd name="T13" fmla="*/ 175 h 365"/>
                <a:gd name="T14" fmla="*/ 173 w 551"/>
                <a:gd name="T15" fmla="*/ 175 h 365"/>
                <a:gd name="T16" fmla="*/ 191 w 551"/>
                <a:gd name="T17" fmla="*/ 139 h 365"/>
                <a:gd name="T18" fmla="*/ 221 w 551"/>
                <a:gd name="T19" fmla="*/ 148 h 365"/>
                <a:gd name="T20" fmla="*/ 239 w 551"/>
                <a:gd name="T21" fmla="*/ 121 h 365"/>
                <a:gd name="T22" fmla="*/ 281 w 551"/>
                <a:gd name="T23" fmla="*/ 127 h 365"/>
                <a:gd name="T24" fmla="*/ 317 w 551"/>
                <a:gd name="T25" fmla="*/ 106 h 365"/>
                <a:gd name="T26" fmla="*/ 350 w 551"/>
                <a:gd name="T27" fmla="*/ 118 h 365"/>
                <a:gd name="T28" fmla="*/ 371 w 551"/>
                <a:gd name="T29" fmla="*/ 91 h 365"/>
                <a:gd name="T30" fmla="*/ 395 w 551"/>
                <a:gd name="T31" fmla="*/ 82 h 365"/>
                <a:gd name="T32" fmla="*/ 410 w 551"/>
                <a:gd name="T33" fmla="*/ 91 h 365"/>
                <a:gd name="T34" fmla="*/ 443 w 551"/>
                <a:gd name="T35" fmla="*/ 52 h 365"/>
                <a:gd name="T36" fmla="*/ 485 w 551"/>
                <a:gd name="T37" fmla="*/ 25 h 365"/>
                <a:gd name="T38" fmla="*/ 530 w 551"/>
                <a:gd name="T39" fmla="*/ 1 h 365"/>
                <a:gd name="T40" fmla="*/ 548 w 551"/>
                <a:gd name="T41" fmla="*/ 16 h 365"/>
                <a:gd name="T42" fmla="*/ 533 w 551"/>
                <a:gd name="T43" fmla="*/ 40 h 365"/>
                <a:gd name="T44" fmla="*/ 533 w 551"/>
                <a:gd name="T45" fmla="*/ 70 h 365"/>
                <a:gd name="T46" fmla="*/ 422 w 551"/>
                <a:gd name="T47" fmla="*/ 160 h 365"/>
                <a:gd name="T48" fmla="*/ 332 w 551"/>
                <a:gd name="T49" fmla="*/ 217 h 365"/>
                <a:gd name="T50" fmla="*/ 266 w 551"/>
                <a:gd name="T51" fmla="*/ 235 h 365"/>
                <a:gd name="T52" fmla="*/ 230 w 551"/>
                <a:gd name="T53" fmla="*/ 250 h 365"/>
                <a:gd name="T54" fmla="*/ 224 w 551"/>
                <a:gd name="T55" fmla="*/ 277 h 365"/>
                <a:gd name="T56" fmla="*/ 197 w 551"/>
                <a:gd name="T57" fmla="*/ 307 h 365"/>
                <a:gd name="T58" fmla="*/ 122 w 551"/>
                <a:gd name="T59" fmla="*/ 310 h 365"/>
                <a:gd name="T60" fmla="*/ 89 w 551"/>
                <a:gd name="T61" fmla="*/ 304 h 365"/>
                <a:gd name="T62" fmla="*/ 44 w 551"/>
                <a:gd name="T63" fmla="*/ 361 h 365"/>
                <a:gd name="T64" fmla="*/ 2 w 551"/>
                <a:gd name="T65" fmla="*/ 331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1" h="365">
                  <a:moveTo>
                    <a:pt x="2" y="331"/>
                  </a:moveTo>
                  <a:cubicBezTo>
                    <a:pt x="0" y="318"/>
                    <a:pt x="20" y="294"/>
                    <a:pt x="32" y="283"/>
                  </a:cubicBezTo>
                  <a:cubicBezTo>
                    <a:pt x="44" y="272"/>
                    <a:pt x="70" y="269"/>
                    <a:pt x="74" y="262"/>
                  </a:cubicBezTo>
                  <a:cubicBezTo>
                    <a:pt x="78" y="255"/>
                    <a:pt x="53" y="244"/>
                    <a:pt x="56" y="238"/>
                  </a:cubicBezTo>
                  <a:cubicBezTo>
                    <a:pt x="59" y="232"/>
                    <a:pt x="87" y="230"/>
                    <a:pt x="92" y="223"/>
                  </a:cubicBezTo>
                  <a:cubicBezTo>
                    <a:pt x="97" y="216"/>
                    <a:pt x="80" y="204"/>
                    <a:pt x="89" y="196"/>
                  </a:cubicBezTo>
                  <a:cubicBezTo>
                    <a:pt x="98" y="188"/>
                    <a:pt x="132" y="179"/>
                    <a:pt x="146" y="175"/>
                  </a:cubicBezTo>
                  <a:cubicBezTo>
                    <a:pt x="160" y="171"/>
                    <a:pt x="166" y="181"/>
                    <a:pt x="173" y="175"/>
                  </a:cubicBezTo>
                  <a:cubicBezTo>
                    <a:pt x="180" y="169"/>
                    <a:pt x="183" y="143"/>
                    <a:pt x="191" y="139"/>
                  </a:cubicBezTo>
                  <a:cubicBezTo>
                    <a:pt x="199" y="135"/>
                    <a:pt x="213" y="151"/>
                    <a:pt x="221" y="148"/>
                  </a:cubicBezTo>
                  <a:cubicBezTo>
                    <a:pt x="229" y="145"/>
                    <a:pt x="229" y="124"/>
                    <a:pt x="239" y="121"/>
                  </a:cubicBezTo>
                  <a:cubicBezTo>
                    <a:pt x="249" y="118"/>
                    <a:pt x="268" y="129"/>
                    <a:pt x="281" y="127"/>
                  </a:cubicBezTo>
                  <a:cubicBezTo>
                    <a:pt x="294" y="125"/>
                    <a:pt x="306" y="107"/>
                    <a:pt x="317" y="106"/>
                  </a:cubicBezTo>
                  <a:cubicBezTo>
                    <a:pt x="328" y="105"/>
                    <a:pt x="341" y="121"/>
                    <a:pt x="350" y="118"/>
                  </a:cubicBezTo>
                  <a:cubicBezTo>
                    <a:pt x="359" y="115"/>
                    <a:pt x="364" y="97"/>
                    <a:pt x="371" y="91"/>
                  </a:cubicBezTo>
                  <a:cubicBezTo>
                    <a:pt x="378" y="85"/>
                    <a:pt x="389" y="82"/>
                    <a:pt x="395" y="82"/>
                  </a:cubicBezTo>
                  <a:cubicBezTo>
                    <a:pt x="401" y="82"/>
                    <a:pt x="402" y="96"/>
                    <a:pt x="410" y="91"/>
                  </a:cubicBezTo>
                  <a:cubicBezTo>
                    <a:pt x="418" y="86"/>
                    <a:pt x="431" y="63"/>
                    <a:pt x="443" y="52"/>
                  </a:cubicBezTo>
                  <a:cubicBezTo>
                    <a:pt x="455" y="41"/>
                    <a:pt x="471" y="33"/>
                    <a:pt x="485" y="25"/>
                  </a:cubicBezTo>
                  <a:cubicBezTo>
                    <a:pt x="499" y="17"/>
                    <a:pt x="520" y="2"/>
                    <a:pt x="530" y="1"/>
                  </a:cubicBezTo>
                  <a:cubicBezTo>
                    <a:pt x="540" y="0"/>
                    <a:pt x="548" y="10"/>
                    <a:pt x="548" y="16"/>
                  </a:cubicBezTo>
                  <a:cubicBezTo>
                    <a:pt x="548" y="22"/>
                    <a:pt x="536" y="31"/>
                    <a:pt x="533" y="40"/>
                  </a:cubicBezTo>
                  <a:cubicBezTo>
                    <a:pt x="530" y="49"/>
                    <a:pt x="551" y="50"/>
                    <a:pt x="533" y="70"/>
                  </a:cubicBezTo>
                  <a:cubicBezTo>
                    <a:pt x="515" y="90"/>
                    <a:pt x="455" y="136"/>
                    <a:pt x="422" y="160"/>
                  </a:cubicBezTo>
                  <a:cubicBezTo>
                    <a:pt x="389" y="184"/>
                    <a:pt x="358" y="205"/>
                    <a:pt x="332" y="217"/>
                  </a:cubicBezTo>
                  <a:cubicBezTo>
                    <a:pt x="306" y="229"/>
                    <a:pt x="283" y="230"/>
                    <a:pt x="266" y="235"/>
                  </a:cubicBezTo>
                  <a:cubicBezTo>
                    <a:pt x="249" y="240"/>
                    <a:pt x="237" y="243"/>
                    <a:pt x="230" y="250"/>
                  </a:cubicBezTo>
                  <a:cubicBezTo>
                    <a:pt x="223" y="257"/>
                    <a:pt x="229" y="268"/>
                    <a:pt x="224" y="277"/>
                  </a:cubicBezTo>
                  <a:cubicBezTo>
                    <a:pt x="219" y="286"/>
                    <a:pt x="214" y="302"/>
                    <a:pt x="197" y="307"/>
                  </a:cubicBezTo>
                  <a:cubicBezTo>
                    <a:pt x="180" y="312"/>
                    <a:pt x="140" y="311"/>
                    <a:pt x="122" y="310"/>
                  </a:cubicBezTo>
                  <a:cubicBezTo>
                    <a:pt x="104" y="309"/>
                    <a:pt x="102" y="295"/>
                    <a:pt x="89" y="304"/>
                  </a:cubicBezTo>
                  <a:cubicBezTo>
                    <a:pt x="76" y="313"/>
                    <a:pt x="58" y="357"/>
                    <a:pt x="44" y="361"/>
                  </a:cubicBezTo>
                  <a:cubicBezTo>
                    <a:pt x="30" y="365"/>
                    <a:pt x="4" y="341"/>
                    <a:pt x="2" y="331"/>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7960" name="Freeform 24"/>
            <p:cNvSpPr>
              <a:spLocks/>
            </p:cNvSpPr>
            <p:nvPr/>
          </p:nvSpPr>
          <p:spPr bwMode="auto">
            <a:xfrm>
              <a:off x="4261" y="1398"/>
              <a:ext cx="43" cy="31"/>
            </a:xfrm>
            <a:custGeom>
              <a:avLst/>
              <a:gdLst>
                <a:gd name="T0" fmla="*/ 38 w 43"/>
                <a:gd name="T1" fmla="*/ 1 h 31"/>
                <a:gd name="T2" fmla="*/ 4 w 43"/>
                <a:gd name="T3" fmla="*/ 22 h 31"/>
                <a:gd name="T4" fmla="*/ 32 w 43"/>
                <a:gd name="T5" fmla="*/ 28 h 31"/>
                <a:gd name="T6" fmla="*/ 38 w 43"/>
                <a:gd name="T7" fmla="*/ 1 h 31"/>
              </a:gdLst>
              <a:ahLst/>
              <a:cxnLst>
                <a:cxn ang="0">
                  <a:pos x="T0" y="T1"/>
                </a:cxn>
                <a:cxn ang="0">
                  <a:pos x="T2" y="T3"/>
                </a:cxn>
                <a:cxn ang="0">
                  <a:pos x="T4" y="T5"/>
                </a:cxn>
                <a:cxn ang="0">
                  <a:pos x="T6" y="T7"/>
                </a:cxn>
              </a:cxnLst>
              <a:rect l="0" t="0" r="r" b="b"/>
              <a:pathLst>
                <a:path w="43" h="31">
                  <a:moveTo>
                    <a:pt x="38" y="1"/>
                  </a:moveTo>
                  <a:cubicBezTo>
                    <a:pt x="33" y="0"/>
                    <a:pt x="5" y="18"/>
                    <a:pt x="4" y="22"/>
                  </a:cubicBezTo>
                  <a:cubicBezTo>
                    <a:pt x="0" y="30"/>
                    <a:pt x="26" y="31"/>
                    <a:pt x="32" y="28"/>
                  </a:cubicBezTo>
                  <a:cubicBezTo>
                    <a:pt x="38" y="25"/>
                    <a:pt x="43" y="2"/>
                    <a:pt x="38" y="1"/>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7961" name="Freeform 25"/>
            <p:cNvSpPr>
              <a:spLocks/>
            </p:cNvSpPr>
            <p:nvPr/>
          </p:nvSpPr>
          <p:spPr bwMode="auto">
            <a:xfrm>
              <a:off x="4249" y="1527"/>
              <a:ext cx="52" cy="90"/>
            </a:xfrm>
            <a:custGeom>
              <a:avLst/>
              <a:gdLst>
                <a:gd name="T0" fmla="*/ 40 w 52"/>
                <a:gd name="T1" fmla="*/ 7 h 90"/>
                <a:gd name="T2" fmla="*/ 1 w 52"/>
                <a:gd name="T3" fmla="*/ 72 h 90"/>
                <a:gd name="T4" fmla="*/ 34 w 52"/>
                <a:gd name="T5" fmla="*/ 90 h 90"/>
                <a:gd name="T6" fmla="*/ 44 w 52"/>
                <a:gd name="T7" fmla="*/ 75 h 90"/>
                <a:gd name="T8" fmla="*/ 40 w 52"/>
                <a:gd name="T9" fmla="*/ 51 h 90"/>
                <a:gd name="T10" fmla="*/ 52 w 52"/>
                <a:gd name="T11" fmla="*/ 28 h 90"/>
                <a:gd name="T12" fmla="*/ 40 w 52"/>
                <a:gd name="T13" fmla="*/ 7 h 90"/>
              </a:gdLst>
              <a:ahLst/>
              <a:cxnLst>
                <a:cxn ang="0">
                  <a:pos x="T0" y="T1"/>
                </a:cxn>
                <a:cxn ang="0">
                  <a:pos x="T2" y="T3"/>
                </a:cxn>
                <a:cxn ang="0">
                  <a:pos x="T4" y="T5"/>
                </a:cxn>
                <a:cxn ang="0">
                  <a:pos x="T6" y="T7"/>
                </a:cxn>
                <a:cxn ang="0">
                  <a:pos x="T8" y="T9"/>
                </a:cxn>
                <a:cxn ang="0">
                  <a:pos x="T10" y="T11"/>
                </a:cxn>
                <a:cxn ang="0">
                  <a:pos x="T12" y="T13"/>
                </a:cxn>
              </a:cxnLst>
              <a:rect l="0" t="0" r="r" b="b"/>
              <a:pathLst>
                <a:path w="52" h="90">
                  <a:moveTo>
                    <a:pt x="40" y="7"/>
                  </a:moveTo>
                  <a:cubicBezTo>
                    <a:pt x="31" y="14"/>
                    <a:pt x="2" y="58"/>
                    <a:pt x="1" y="72"/>
                  </a:cubicBezTo>
                  <a:cubicBezTo>
                    <a:pt x="0" y="86"/>
                    <a:pt x="27" y="90"/>
                    <a:pt x="34" y="90"/>
                  </a:cubicBezTo>
                  <a:cubicBezTo>
                    <a:pt x="41" y="90"/>
                    <a:pt x="43" y="81"/>
                    <a:pt x="44" y="75"/>
                  </a:cubicBezTo>
                  <a:cubicBezTo>
                    <a:pt x="45" y="69"/>
                    <a:pt x="39" y="59"/>
                    <a:pt x="40" y="51"/>
                  </a:cubicBezTo>
                  <a:cubicBezTo>
                    <a:pt x="41" y="43"/>
                    <a:pt x="52" y="35"/>
                    <a:pt x="52" y="28"/>
                  </a:cubicBezTo>
                  <a:cubicBezTo>
                    <a:pt x="52" y="21"/>
                    <a:pt x="49" y="0"/>
                    <a:pt x="40" y="7"/>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7962" name="Freeform 26"/>
            <p:cNvSpPr>
              <a:spLocks/>
            </p:cNvSpPr>
            <p:nvPr/>
          </p:nvSpPr>
          <p:spPr bwMode="auto">
            <a:xfrm>
              <a:off x="4229" y="1680"/>
              <a:ext cx="41" cy="71"/>
            </a:xfrm>
            <a:custGeom>
              <a:avLst/>
              <a:gdLst>
                <a:gd name="T0" fmla="*/ 18 w 41"/>
                <a:gd name="T1" fmla="*/ 0 h 71"/>
                <a:gd name="T2" fmla="*/ 1 w 41"/>
                <a:gd name="T3" fmla="*/ 43 h 71"/>
                <a:gd name="T4" fmla="*/ 27 w 41"/>
                <a:gd name="T5" fmla="*/ 69 h 71"/>
                <a:gd name="T6" fmla="*/ 40 w 41"/>
                <a:gd name="T7" fmla="*/ 57 h 71"/>
                <a:gd name="T8" fmla="*/ 21 w 41"/>
                <a:gd name="T9" fmla="*/ 33 h 71"/>
                <a:gd name="T10" fmla="*/ 27 w 41"/>
                <a:gd name="T11" fmla="*/ 10 h 71"/>
                <a:gd name="T12" fmla="*/ 18 w 41"/>
                <a:gd name="T13" fmla="*/ 0 h 71"/>
              </a:gdLst>
              <a:ahLst/>
              <a:cxnLst>
                <a:cxn ang="0">
                  <a:pos x="T0" y="T1"/>
                </a:cxn>
                <a:cxn ang="0">
                  <a:pos x="T2" y="T3"/>
                </a:cxn>
                <a:cxn ang="0">
                  <a:pos x="T4" y="T5"/>
                </a:cxn>
                <a:cxn ang="0">
                  <a:pos x="T6" y="T7"/>
                </a:cxn>
                <a:cxn ang="0">
                  <a:pos x="T8" y="T9"/>
                </a:cxn>
                <a:cxn ang="0">
                  <a:pos x="T10" y="T11"/>
                </a:cxn>
                <a:cxn ang="0">
                  <a:pos x="T12" y="T13"/>
                </a:cxn>
              </a:cxnLst>
              <a:rect l="0" t="0" r="r" b="b"/>
              <a:pathLst>
                <a:path w="41" h="71">
                  <a:moveTo>
                    <a:pt x="18" y="0"/>
                  </a:moveTo>
                  <a:cubicBezTo>
                    <a:pt x="15" y="5"/>
                    <a:pt x="0" y="32"/>
                    <a:pt x="1" y="43"/>
                  </a:cubicBezTo>
                  <a:cubicBezTo>
                    <a:pt x="2" y="54"/>
                    <a:pt x="21" y="67"/>
                    <a:pt x="27" y="69"/>
                  </a:cubicBezTo>
                  <a:cubicBezTo>
                    <a:pt x="33" y="71"/>
                    <a:pt x="41" y="63"/>
                    <a:pt x="40" y="57"/>
                  </a:cubicBezTo>
                  <a:cubicBezTo>
                    <a:pt x="39" y="51"/>
                    <a:pt x="23" y="41"/>
                    <a:pt x="21" y="33"/>
                  </a:cubicBezTo>
                  <a:cubicBezTo>
                    <a:pt x="19" y="25"/>
                    <a:pt x="27" y="15"/>
                    <a:pt x="27" y="10"/>
                  </a:cubicBezTo>
                  <a:cubicBezTo>
                    <a:pt x="27" y="5"/>
                    <a:pt x="20" y="2"/>
                    <a:pt x="18" y="0"/>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7963" name="Freeform 27"/>
            <p:cNvSpPr>
              <a:spLocks/>
            </p:cNvSpPr>
            <p:nvPr/>
          </p:nvSpPr>
          <p:spPr bwMode="auto">
            <a:xfrm>
              <a:off x="3385" y="2049"/>
              <a:ext cx="962" cy="1381"/>
            </a:xfrm>
            <a:custGeom>
              <a:avLst/>
              <a:gdLst>
                <a:gd name="T0" fmla="*/ 227 w 962"/>
                <a:gd name="T1" fmla="*/ 889 h 1381"/>
                <a:gd name="T2" fmla="*/ 392 w 962"/>
                <a:gd name="T3" fmla="*/ 733 h 1381"/>
                <a:gd name="T4" fmla="*/ 524 w 962"/>
                <a:gd name="T5" fmla="*/ 709 h 1381"/>
                <a:gd name="T6" fmla="*/ 479 w 962"/>
                <a:gd name="T7" fmla="*/ 667 h 1381"/>
                <a:gd name="T8" fmla="*/ 578 w 962"/>
                <a:gd name="T9" fmla="*/ 535 h 1381"/>
                <a:gd name="T10" fmla="*/ 755 w 962"/>
                <a:gd name="T11" fmla="*/ 436 h 1381"/>
                <a:gd name="T12" fmla="*/ 794 w 962"/>
                <a:gd name="T13" fmla="*/ 325 h 1381"/>
                <a:gd name="T14" fmla="*/ 710 w 962"/>
                <a:gd name="T15" fmla="*/ 409 h 1381"/>
                <a:gd name="T16" fmla="*/ 716 w 962"/>
                <a:gd name="T17" fmla="*/ 286 h 1381"/>
                <a:gd name="T18" fmla="*/ 719 w 962"/>
                <a:gd name="T19" fmla="*/ 211 h 1381"/>
                <a:gd name="T20" fmla="*/ 701 w 962"/>
                <a:gd name="T21" fmla="*/ 121 h 1381"/>
                <a:gd name="T22" fmla="*/ 746 w 962"/>
                <a:gd name="T23" fmla="*/ 61 h 1381"/>
                <a:gd name="T24" fmla="*/ 791 w 962"/>
                <a:gd name="T25" fmla="*/ 127 h 1381"/>
                <a:gd name="T26" fmla="*/ 803 w 962"/>
                <a:gd name="T27" fmla="*/ 58 h 1381"/>
                <a:gd name="T28" fmla="*/ 893 w 962"/>
                <a:gd name="T29" fmla="*/ 10 h 1381"/>
                <a:gd name="T30" fmla="*/ 929 w 962"/>
                <a:gd name="T31" fmla="*/ 97 h 1381"/>
                <a:gd name="T32" fmla="*/ 905 w 962"/>
                <a:gd name="T33" fmla="*/ 175 h 1381"/>
                <a:gd name="T34" fmla="*/ 896 w 962"/>
                <a:gd name="T35" fmla="*/ 250 h 1381"/>
                <a:gd name="T36" fmla="*/ 827 w 962"/>
                <a:gd name="T37" fmla="*/ 295 h 1381"/>
                <a:gd name="T38" fmla="*/ 872 w 962"/>
                <a:gd name="T39" fmla="*/ 316 h 1381"/>
                <a:gd name="T40" fmla="*/ 863 w 962"/>
                <a:gd name="T41" fmla="*/ 379 h 1381"/>
                <a:gd name="T42" fmla="*/ 890 w 962"/>
                <a:gd name="T43" fmla="*/ 445 h 1381"/>
                <a:gd name="T44" fmla="*/ 959 w 962"/>
                <a:gd name="T45" fmla="*/ 451 h 1381"/>
                <a:gd name="T46" fmla="*/ 911 w 962"/>
                <a:gd name="T47" fmla="*/ 505 h 1381"/>
                <a:gd name="T48" fmla="*/ 902 w 962"/>
                <a:gd name="T49" fmla="*/ 628 h 1381"/>
                <a:gd name="T50" fmla="*/ 917 w 962"/>
                <a:gd name="T51" fmla="*/ 664 h 1381"/>
                <a:gd name="T52" fmla="*/ 857 w 962"/>
                <a:gd name="T53" fmla="*/ 700 h 1381"/>
                <a:gd name="T54" fmla="*/ 869 w 962"/>
                <a:gd name="T55" fmla="*/ 784 h 1381"/>
                <a:gd name="T56" fmla="*/ 815 w 962"/>
                <a:gd name="T57" fmla="*/ 883 h 1381"/>
                <a:gd name="T58" fmla="*/ 695 w 962"/>
                <a:gd name="T59" fmla="*/ 991 h 1381"/>
                <a:gd name="T60" fmla="*/ 680 w 962"/>
                <a:gd name="T61" fmla="*/ 1063 h 1381"/>
                <a:gd name="T62" fmla="*/ 560 w 962"/>
                <a:gd name="T63" fmla="*/ 1090 h 1381"/>
                <a:gd name="T64" fmla="*/ 419 w 962"/>
                <a:gd name="T65" fmla="*/ 1135 h 1381"/>
                <a:gd name="T66" fmla="*/ 473 w 962"/>
                <a:gd name="T67" fmla="*/ 1207 h 1381"/>
                <a:gd name="T68" fmla="*/ 416 w 962"/>
                <a:gd name="T69" fmla="*/ 1216 h 1381"/>
                <a:gd name="T70" fmla="*/ 344 w 962"/>
                <a:gd name="T71" fmla="*/ 1279 h 1381"/>
                <a:gd name="T72" fmla="*/ 329 w 962"/>
                <a:gd name="T73" fmla="*/ 1246 h 1381"/>
                <a:gd name="T74" fmla="*/ 290 w 962"/>
                <a:gd name="T75" fmla="*/ 1216 h 1381"/>
                <a:gd name="T76" fmla="*/ 227 w 962"/>
                <a:gd name="T77" fmla="*/ 1279 h 1381"/>
                <a:gd name="T78" fmla="*/ 221 w 962"/>
                <a:gd name="T79" fmla="*/ 1207 h 1381"/>
                <a:gd name="T80" fmla="*/ 200 w 962"/>
                <a:gd name="T81" fmla="*/ 1282 h 1381"/>
                <a:gd name="T82" fmla="*/ 170 w 962"/>
                <a:gd name="T83" fmla="*/ 1360 h 1381"/>
                <a:gd name="T84" fmla="*/ 140 w 962"/>
                <a:gd name="T85" fmla="*/ 1309 h 1381"/>
                <a:gd name="T86" fmla="*/ 65 w 962"/>
                <a:gd name="T87" fmla="*/ 1378 h 1381"/>
                <a:gd name="T88" fmla="*/ 2 w 962"/>
                <a:gd name="T89" fmla="*/ 1183 h 1381"/>
                <a:gd name="T90" fmla="*/ 47 w 962"/>
                <a:gd name="T91" fmla="*/ 1126 h 1381"/>
                <a:gd name="T92" fmla="*/ 119 w 962"/>
                <a:gd name="T93" fmla="*/ 1030 h 1381"/>
                <a:gd name="T94" fmla="*/ 160 w 962"/>
                <a:gd name="T95" fmla="*/ 994 h 1381"/>
                <a:gd name="T96" fmla="*/ 122 w 962"/>
                <a:gd name="T97" fmla="*/ 970 h 1381"/>
                <a:gd name="T98" fmla="*/ 161 w 962"/>
                <a:gd name="T99" fmla="*/ 883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62" h="1381">
                  <a:moveTo>
                    <a:pt x="161" y="883"/>
                  </a:moveTo>
                  <a:cubicBezTo>
                    <a:pt x="187" y="874"/>
                    <a:pt x="210" y="902"/>
                    <a:pt x="227" y="889"/>
                  </a:cubicBezTo>
                  <a:cubicBezTo>
                    <a:pt x="244" y="876"/>
                    <a:pt x="239" y="828"/>
                    <a:pt x="266" y="802"/>
                  </a:cubicBezTo>
                  <a:cubicBezTo>
                    <a:pt x="293" y="776"/>
                    <a:pt x="353" y="746"/>
                    <a:pt x="392" y="733"/>
                  </a:cubicBezTo>
                  <a:cubicBezTo>
                    <a:pt x="431" y="720"/>
                    <a:pt x="481" y="728"/>
                    <a:pt x="503" y="724"/>
                  </a:cubicBezTo>
                  <a:cubicBezTo>
                    <a:pt x="525" y="720"/>
                    <a:pt x="525" y="714"/>
                    <a:pt x="524" y="709"/>
                  </a:cubicBezTo>
                  <a:cubicBezTo>
                    <a:pt x="523" y="704"/>
                    <a:pt x="505" y="698"/>
                    <a:pt x="497" y="691"/>
                  </a:cubicBezTo>
                  <a:cubicBezTo>
                    <a:pt x="489" y="684"/>
                    <a:pt x="476" y="680"/>
                    <a:pt x="479" y="667"/>
                  </a:cubicBezTo>
                  <a:cubicBezTo>
                    <a:pt x="482" y="654"/>
                    <a:pt x="502" y="632"/>
                    <a:pt x="518" y="610"/>
                  </a:cubicBezTo>
                  <a:cubicBezTo>
                    <a:pt x="534" y="588"/>
                    <a:pt x="549" y="557"/>
                    <a:pt x="578" y="535"/>
                  </a:cubicBezTo>
                  <a:cubicBezTo>
                    <a:pt x="607" y="513"/>
                    <a:pt x="666" y="494"/>
                    <a:pt x="695" y="478"/>
                  </a:cubicBezTo>
                  <a:cubicBezTo>
                    <a:pt x="724" y="462"/>
                    <a:pt x="737" y="456"/>
                    <a:pt x="755" y="436"/>
                  </a:cubicBezTo>
                  <a:cubicBezTo>
                    <a:pt x="773" y="416"/>
                    <a:pt x="797" y="376"/>
                    <a:pt x="803" y="358"/>
                  </a:cubicBezTo>
                  <a:cubicBezTo>
                    <a:pt x="809" y="340"/>
                    <a:pt x="799" y="335"/>
                    <a:pt x="794" y="325"/>
                  </a:cubicBezTo>
                  <a:cubicBezTo>
                    <a:pt x="789" y="315"/>
                    <a:pt x="790" y="287"/>
                    <a:pt x="776" y="301"/>
                  </a:cubicBezTo>
                  <a:cubicBezTo>
                    <a:pt x="762" y="315"/>
                    <a:pt x="727" y="398"/>
                    <a:pt x="710" y="409"/>
                  </a:cubicBezTo>
                  <a:cubicBezTo>
                    <a:pt x="693" y="420"/>
                    <a:pt x="673" y="387"/>
                    <a:pt x="674" y="367"/>
                  </a:cubicBezTo>
                  <a:cubicBezTo>
                    <a:pt x="675" y="347"/>
                    <a:pt x="714" y="305"/>
                    <a:pt x="716" y="286"/>
                  </a:cubicBezTo>
                  <a:cubicBezTo>
                    <a:pt x="718" y="267"/>
                    <a:pt x="689" y="262"/>
                    <a:pt x="689" y="250"/>
                  </a:cubicBezTo>
                  <a:cubicBezTo>
                    <a:pt x="689" y="238"/>
                    <a:pt x="714" y="225"/>
                    <a:pt x="719" y="211"/>
                  </a:cubicBezTo>
                  <a:cubicBezTo>
                    <a:pt x="724" y="197"/>
                    <a:pt x="722" y="178"/>
                    <a:pt x="719" y="163"/>
                  </a:cubicBezTo>
                  <a:cubicBezTo>
                    <a:pt x="716" y="148"/>
                    <a:pt x="699" y="132"/>
                    <a:pt x="701" y="121"/>
                  </a:cubicBezTo>
                  <a:cubicBezTo>
                    <a:pt x="703" y="110"/>
                    <a:pt x="724" y="104"/>
                    <a:pt x="731" y="94"/>
                  </a:cubicBezTo>
                  <a:cubicBezTo>
                    <a:pt x="738" y="84"/>
                    <a:pt x="741" y="59"/>
                    <a:pt x="746" y="61"/>
                  </a:cubicBezTo>
                  <a:cubicBezTo>
                    <a:pt x="751" y="63"/>
                    <a:pt x="754" y="95"/>
                    <a:pt x="761" y="106"/>
                  </a:cubicBezTo>
                  <a:cubicBezTo>
                    <a:pt x="768" y="117"/>
                    <a:pt x="778" y="126"/>
                    <a:pt x="791" y="127"/>
                  </a:cubicBezTo>
                  <a:cubicBezTo>
                    <a:pt x="804" y="128"/>
                    <a:pt x="840" y="123"/>
                    <a:pt x="842" y="112"/>
                  </a:cubicBezTo>
                  <a:cubicBezTo>
                    <a:pt x="844" y="101"/>
                    <a:pt x="803" y="74"/>
                    <a:pt x="803" y="58"/>
                  </a:cubicBezTo>
                  <a:cubicBezTo>
                    <a:pt x="803" y="42"/>
                    <a:pt x="824" y="24"/>
                    <a:pt x="839" y="16"/>
                  </a:cubicBezTo>
                  <a:cubicBezTo>
                    <a:pt x="854" y="8"/>
                    <a:pt x="884" y="0"/>
                    <a:pt x="893" y="10"/>
                  </a:cubicBezTo>
                  <a:cubicBezTo>
                    <a:pt x="902" y="20"/>
                    <a:pt x="890" y="62"/>
                    <a:pt x="896" y="76"/>
                  </a:cubicBezTo>
                  <a:cubicBezTo>
                    <a:pt x="902" y="90"/>
                    <a:pt x="931" y="86"/>
                    <a:pt x="929" y="97"/>
                  </a:cubicBezTo>
                  <a:cubicBezTo>
                    <a:pt x="927" y="108"/>
                    <a:pt x="888" y="129"/>
                    <a:pt x="884" y="142"/>
                  </a:cubicBezTo>
                  <a:cubicBezTo>
                    <a:pt x="880" y="155"/>
                    <a:pt x="903" y="163"/>
                    <a:pt x="905" y="175"/>
                  </a:cubicBezTo>
                  <a:cubicBezTo>
                    <a:pt x="907" y="187"/>
                    <a:pt x="897" y="202"/>
                    <a:pt x="896" y="214"/>
                  </a:cubicBezTo>
                  <a:cubicBezTo>
                    <a:pt x="895" y="226"/>
                    <a:pt x="905" y="242"/>
                    <a:pt x="896" y="250"/>
                  </a:cubicBezTo>
                  <a:cubicBezTo>
                    <a:pt x="887" y="258"/>
                    <a:pt x="853" y="255"/>
                    <a:pt x="842" y="262"/>
                  </a:cubicBezTo>
                  <a:cubicBezTo>
                    <a:pt x="831" y="269"/>
                    <a:pt x="823" y="290"/>
                    <a:pt x="827" y="295"/>
                  </a:cubicBezTo>
                  <a:cubicBezTo>
                    <a:pt x="831" y="300"/>
                    <a:pt x="859" y="292"/>
                    <a:pt x="866" y="295"/>
                  </a:cubicBezTo>
                  <a:cubicBezTo>
                    <a:pt x="873" y="298"/>
                    <a:pt x="867" y="310"/>
                    <a:pt x="872" y="316"/>
                  </a:cubicBezTo>
                  <a:cubicBezTo>
                    <a:pt x="877" y="322"/>
                    <a:pt x="900" y="324"/>
                    <a:pt x="899" y="334"/>
                  </a:cubicBezTo>
                  <a:cubicBezTo>
                    <a:pt x="898" y="344"/>
                    <a:pt x="863" y="368"/>
                    <a:pt x="863" y="379"/>
                  </a:cubicBezTo>
                  <a:cubicBezTo>
                    <a:pt x="863" y="390"/>
                    <a:pt x="898" y="389"/>
                    <a:pt x="902" y="400"/>
                  </a:cubicBezTo>
                  <a:cubicBezTo>
                    <a:pt x="906" y="411"/>
                    <a:pt x="886" y="444"/>
                    <a:pt x="890" y="445"/>
                  </a:cubicBezTo>
                  <a:cubicBezTo>
                    <a:pt x="894" y="446"/>
                    <a:pt x="917" y="404"/>
                    <a:pt x="928" y="405"/>
                  </a:cubicBezTo>
                  <a:cubicBezTo>
                    <a:pt x="939" y="406"/>
                    <a:pt x="956" y="439"/>
                    <a:pt x="959" y="451"/>
                  </a:cubicBezTo>
                  <a:cubicBezTo>
                    <a:pt x="962" y="463"/>
                    <a:pt x="954" y="468"/>
                    <a:pt x="946" y="477"/>
                  </a:cubicBezTo>
                  <a:cubicBezTo>
                    <a:pt x="938" y="486"/>
                    <a:pt x="914" y="493"/>
                    <a:pt x="911" y="505"/>
                  </a:cubicBezTo>
                  <a:cubicBezTo>
                    <a:pt x="908" y="517"/>
                    <a:pt x="927" y="527"/>
                    <a:pt x="926" y="547"/>
                  </a:cubicBezTo>
                  <a:cubicBezTo>
                    <a:pt x="925" y="567"/>
                    <a:pt x="897" y="610"/>
                    <a:pt x="902" y="628"/>
                  </a:cubicBezTo>
                  <a:cubicBezTo>
                    <a:pt x="907" y="646"/>
                    <a:pt x="954" y="649"/>
                    <a:pt x="956" y="655"/>
                  </a:cubicBezTo>
                  <a:cubicBezTo>
                    <a:pt x="958" y="661"/>
                    <a:pt x="926" y="659"/>
                    <a:pt x="917" y="664"/>
                  </a:cubicBezTo>
                  <a:cubicBezTo>
                    <a:pt x="908" y="669"/>
                    <a:pt x="909" y="682"/>
                    <a:pt x="899" y="688"/>
                  </a:cubicBezTo>
                  <a:cubicBezTo>
                    <a:pt x="889" y="694"/>
                    <a:pt x="861" y="691"/>
                    <a:pt x="857" y="700"/>
                  </a:cubicBezTo>
                  <a:cubicBezTo>
                    <a:pt x="853" y="709"/>
                    <a:pt x="873" y="728"/>
                    <a:pt x="875" y="742"/>
                  </a:cubicBezTo>
                  <a:cubicBezTo>
                    <a:pt x="877" y="756"/>
                    <a:pt x="875" y="767"/>
                    <a:pt x="869" y="784"/>
                  </a:cubicBezTo>
                  <a:cubicBezTo>
                    <a:pt x="863" y="801"/>
                    <a:pt x="848" y="831"/>
                    <a:pt x="839" y="847"/>
                  </a:cubicBezTo>
                  <a:cubicBezTo>
                    <a:pt x="830" y="863"/>
                    <a:pt x="823" y="868"/>
                    <a:pt x="815" y="883"/>
                  </a:cubicBezTo>
                  <a:cubicBezTo>
                    <a:pt x="807" y="898"/>
                    <a:pt x="811" y="922"/>
                    <a:pt x="791" y="940"/>
                  </a:cubicBezTo>
                  <a:cubicBezTo>
                    <a:pt x="771" y="958"/>
                    <a:pt x="721" y="975"/>
                    <a:pt x="695" y="991"/>
                  </a:cubicBezTo>
                  <a:cubicBezTo>
                    <a:pt x="669" y="1007"/>
                    <a:pt x="640" y="1021"/>
                    <a:pt x="638" y="1033"/>
                  </a:cubicBezTo>
                  <a:cubicBezTo>
                    <a:pt x="636" y="1045"/>
                    <a:pt x="685" y="1053"/>
                    <a:pt x="680" y="1063"/>
                  </a:cubicBezTo>
                  <a:cubicBezTo>
                    <a:pt x="675" y="1073"/>
                    <a:pt x="631" y="1086"/>
                    <a:pt x="611" y="1090"/>
                  </a:cubicBezTo>
                  <a:cubicBezTo>
                    <a:pt x="591" y="1094"/>
                    <a:pt x="578" y="1088"/>
                    <a:pt x="560" y="1090"/>
                  </a:cubicBezTo>
                  <a:cubicBezTo>
                    <a:pt x="542" y="1092"/>
                    <a:pt x="526" y="1095"/>
                    <a:pt x="503" y="1102"/>
                  </a:cubicBezTo>
                  <a:cubicBezTo>
                    <a:pt x="480" y="1109"/>
                    <a:pt x="429" y="1126"/>
                    <a:pt x="419" y="1135"/>
                  </a:cubicBezTo>
                  <a:cubicBezTo>
                    <a:pt x="409" y="1144"/>
                    <a:pt x="437" y="1144"/>
                    <a:pt x="446" y="1156"/>
                  </a:cubicBezTo>
                  <a:cubicBezTo>
                    <a:pt x="455" y="1168"/>
                    <a:pt x="472" y="1195"/>
                    <a:pt x="473" y="1207"/>
                  </a:cubicBezTo>
                  <a:cubicBezTo>
                    <a:pt x="474" y="1219"/>
                    <a:pt x="464" y="1230"/>
                    <a:pt x="455" y="1231"/>
                  </a:cubicBezTo>
                  <a:cubicBezTo>
                    <a:pt x="446" y="1232"/>
                    <a:pt x="426" y="1214"/>
                    <a:pt x="416" y="1216"/>
                  </a:cubicBezTo>
                  <a:cubicBezTo>
                    <a:pt x="406" y="1218"/>
                    <a:pt x="404" y="1235"/>
                    <a:pt x="392" y="1245"/>
                  </a:cubicBezTo>
                  <a:cubicBezTo>
                    <a:pt x="380" y="1255"/>
                    <a:pt x="356" y="1274"/>
                    <a:pt x="344" y="1279"/>
                  </a:cubicBezTo>
                  <a:cubicBezTo>
                    <a:pt x="332" y="1284"/>
                    <a:pt x="322" y="1281"/>
                    <a:pt x="320" y="1276"/>
                  </a:cubicBezTo>
                  <a:cubicBezTo>
                    <a:pt x="318" y="1271"/>
                    <a:pt x="328" y="1254"/>
                    <a:pt x="329" y="1246"/>
                  </a:cubicBezTo>
                  <a:cubicBezTo>
                    <a:pt x="330" y="1238"/>
                    <a:pt x="332" y="1230"/>
                    <a:pt x="326" y="1225"/>
                  </a:cubicBezTo>
                  <a:cubicBezTo>
                    <a:pt x="320" y="1220"/>
                    <a:pt x="301" y="1207"/>
                    <a:pt x="290" y="1216"/>
                  </a:cubicBezTo>
                  <a:cubicBezTo>
                    <a:pt x="279" y="1225"/>
                    <a:pt x="273" y="1266"/>
                    <a:pt x="263" y="1276"/>
                  </a:cubicBezTo>
                  <a:cubicBezTo>
                    <a:pt x="253" y="1286"/>
                    <a:pt x="230" y="1287"/>
                    <a:pt x="227" y="1279"/>
                  </a:cubicBezTo>
                  <a:cubicBezTo>
                    <a:pt x="224" y="1271"/>
                    <a:pt x="243" y="1237"/>
                    <a:pt x="242" y="1225"/>
                  </a:cubicBezTo>
                  <a:cubicBezTo>
                    <a:pt x="241" y="1213"/>
                    <a:pt x="228" y="1205"/>
                    <a:pt x="221" y="1207"/>
                  </a:cubicBezTo>
                  <a:cubicBezTo>
                    <a:pt x="214" y="1209"/>
                    <a:pt x="203" y="1224"/>
                    <a:pt x="200" y="1236"/>
                  </a:cubicBezTo>
                  <a:cubicBezTo>
                    <a:pt x="197" y="1248"/>
                    <a:pt x="202" y="1268"/>
                    <a:pt x="200" y="1282"/>
                  </a:cubicBezTo>
                  <a:cubicBezTo>
                    <a:pt x="198" y="1296"/>
                    <a:pt x="193" y="1305"/>
                    <a:pt x="188" y="1318"/>
                  </a:cubicBezTo>
                  <a:cubicBezTo>
                    <a:pt x="183" y="1331"/>
                    <a:pt x="177" y="1351"/>
                    <a:pt x="170" y="1360"/>
                  </a:cubicBezTo>
                  <a:cubicBezTo>
                    <a:pt x="163" y="1369"/>
                    <a:pt x="148" y="1380"/>
                    <a:pt x="143" y="1372"/>
                  </a:cubicBezTo>
                  <a:cubicBezTo>
                    <a:pt x="138" y="1364"/>
                    <a:pt x="148" y="1311"/>
                    <a:pt x="140" y="1309"/>
                  </a:cubicBezTo>
                  <a:cubicBezTo>
                    <a:pt x="132" y="1307"/>
                    <a:pt x="107" y="1349"/>
                    <a:pt x="95" y="1360"/>
                  </a:cubicBezTo>
                  <a:cubicBezTo>
                    <a:pt x="83" y="1371"/>
                    <a:pt x="77" y="1381"/>
                    <a:pt x="65" y="1378"/>
                  </a:cubicBezTo>
                  <a:cubicBezTo>
                    <a:pt x="53" y="1375"/>
                    <a:pt x="33" y="1371"/>
                    <a:pt x="23" y="1339"/>
                  </a:cubicBezTo>
                  <a:cubicBezTo>
                    <a:pt x="13" y="1307"/>
                    <a:pt x="4" y="1221"/>
                    <a:pt x="2" y="1183"/>
                  </a:cubicBezTo>
                  <a:cubicBezTo>
                    <a:pt x="0" y="1145"/>
                    <a:pt x="3" y="1121"/>
                    <a:pt x="11" y="1111"/>
                  </a:cubicBezTo>
                  <a:cubicBezTo>
                    <a:pt x="19" y="1101"/>
                    <a:pt x="35" y="1135"/>
                    <a:pt x="47" y="1126"/>
                  </a:cubicBezTo>
                  <a:cubicBezTo>
                    <a:pt x="59" y="1117"/>
                    <a:pt x="71" y="1076"/>
                    <a:pt x="83" y="1060"/>
                  </a:cubicBezTo>
                  <a:cubicBezTo>
                    <a:pt x="95" y="1044"/>
                    <a:pt x="106" y="1037"/>
                    <a:pt x="119" y="1030"/>
                  </a:cubicBezTo>
                  <a:cubicBezTo>
                    <a:pt x="132" y="1023"/>
                    <a:pt x="154" y="1021"/>
                    <a:pt x="161" y="1015"/>
                  </a:cubicBezTo>
                  <a:cubicBezTo>
                    <a:pt x="168" y="1009"/>
                    <a:pt x="165" y="998"/>
                    <a:pt x="160" y="994"/>
                  </a:cubicBezTo>
                  <a:cubicBezTo>
                    <a:pt x="155" y="990"/>
                    <a:pt x="134" y="995"/>
                    <a:pt x="128" y="991"/>
                  </a:cubicBezTo>
                  <a:cubicBezTo>
                    <a:pt x="122" y="987"/>
                    <a:pt x="126" y="980"/>
                    <a:pt x="122" y="970"/>
                  </a:cubicBezTo>
                  <a:cubicBezTo>
                    <a:pt x="118" y="960"/>
                    <a:pt x="97" y="943"/>
                    <a:pt x="103" y="928"/>
                  </a:cubicBezTo>
                  <a:cubicBezTo>
                    <a:pt x="109" y="913"/>
                    <a:pt x="149" y="892"/>
                    <a:pt x="161" y="883"/>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7964" name="Freeform 28"/>
            <p:cNvSpPr>
              <a:spLocks/>
            </p:cNvSpPr>
            <p:nvPr/>
          </p:nvSpPr>
          <p:spPr bwMode="auto">
            <a:xfrm>
              <a:off x="3905" y="3165"/>
              <a:ext cx="275" cy="255"/>
            </a:xfrm>
            <a:custGeom>
              <a:avLst/>
              <a:gdLst>
                <a:gd name="T0" fmla="*/ 19 w 275"/>
                <a:gd name="T1" fmla="*/ 250 h 255"/>
                <a:gd name="T2" fmla="*/ 18 w 275"/>
                <a:gd name="T3" fmla="*/ 216 h 255"/>
                <a:gd name="T4" fmla="*/ 37 w 275"/>
                <a:gd name="T5" fmla="*/ 171 h 255"/>
                <a:gd name="T6" fmla="*/ 1 w 275"/>
                <a:gd name="T7" fmla="*/ 129 h 255"/>
                <a:gd name="T8" fmla="*/ 31 w 275"/>
                <a:gd name="T9" fmla="*/ 78 h 255"/>
                <a:gd name="T10" fmla="*/ 24 w 275"/>
                <a:gd name="T11" fmla="*/ 57 h 255"/>
                <a:gd name="T12" fmla="*/ 52 w 275"/>
                <a:gd name="T13" fmla="*/ 33 h 255"/>
                <a:gd name="T14" fmla="*/ 90 w 275"/>
                <a:gd name="T15" fmla="*/ 21 h 255"/>
                <a:gd name="T16" fmla="*/ 129 w 275"/>
                <a:gd name="T17" fmla="*/ 27 h 255"/>
                <a:gd name="T18" fmla="*/ 177 w 275"/>
                <a:gd name="T19" fmla="*/ 1 h 255"/>
                <a:gd name="T20" fmla="*/ 201 w 275"/>
                <a:gd name="T21" fmla="*/ 21 h 255"/>
                <a:gd name="T22" fmla="*/ 246 w 275"/>
                <a:gd name="T23" fmla="*/ 3 h 255"/>
                <a:gd name="T24" fmla="*/ 271 w 275"/>
                <a:gd name="T25" fmla="*/ 19 h 255"/>
                <a:gd name="T26" fmla="*/ 223 w 275"/>
                <a:gd name="T27" fmla="*/ 67 h 255"/>
                <a:gd name="T28" fmla="*/ 178 w 275"/>
                <a:gd name="T29" fmla="*/ 94 h 255"/>
                <a:gd name="T30" fmla="*/ 139 w 275"/>
                <a:gd name="T31" fmla="*/ 102 h 255"/>
                <a:gd name="T32" fmla="*/ 81 w 275"/>
                <a:gd name="T33" fmla="*/ 154 h 255"/>
                <a:gd name="T34" fmla="*/ 93 w 275"/>
                <a:gd name="T35" fmla="*/ 184 h 255"/>
                <a:gd name="T36" fmla="*/ 19 w 275"/>
                <a:gd name="T37" fmla="*/ 25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5" h="255">
                  <a:moveTo>
                    <a:pt x="19" y="250"/>
                  </a:moveTo>
                  <a:cubicBezTo>
                    <a:pt x="7" y="255"/>
                    <a:pt x="15" y="229"/>
                    <a:pt x="18" y="216"/>
                  </a:cubicBezTo>
                  <a:cubicBezTo>
                    <a:pt x="21" y="203"/>
                    <a:pt x="40" y="185"/>
                    <a:pt x="37" y="171"/>
                  </a:cubicBezTo>
                  <a:cubicBezTo>
                    <a:pt x="34" y="157"/>
                    <a:pt x="2" y="144"/>
                    <a:pt x="1" y="129"/>
                  </a:cubicBezTo>
                  <a:cubicBezTo>
                    <a:pt x="0" y="114"/>
                    <a:pt x="27" y="90"/>
                    <a:pt x="31" y="78"/>
                  </a:cubicBezTo>
                  <a:cubicBezTo>
                    <a:pt x="35" y="66"/>
                    <a:pt x="21" y="64"/>
                    <a:pt x="24" y="57"/>
                  </a:cubicBezTo>
                  <a:cubicBezTo>
                    <a:pt x="27" y="50"/>
                    <a:pt x="41" y="39"/>
                    <a:pt x="52" y="33"/>
                  </a:cubicBezTo>
                  <a:cubicBezTo>
                    <a:pt x="63" y="27"/>
                    <a:pt x="77" y="22"/>
                    <a:pt x="90" y="21"/>
                  </a:cubicBezTo>
                  <a:cubicBezTo>
                    <a:pt x="103" y="20"/>
                    <a:pt x="115" y="30"/>
                    <a:pt x="129" y="27"/>
                  </a:cubicBezTo>
                  <a:cubicBezTo>
                    <a:pt x="143" y="24"/>
                    <a:pt x="165" y="2"/>
                    <a:pt x="177" y="1"/>
                  </a:cubicBezTo>
                  <a:cubicBezTo>
                    <a:pt x="189" y="0"/>
                    <a:pt x="190" y="21"/>
                    <a:pt x="201" y="21"/>
                  </a:cubicBezTo>
                  <a:cubicBezTo>
                    <a:pt x="212" y="21"/>
                    <a:pt x="234" y="3"/>
                    <a:pt x="246" y="3"/>
                  </a:cubicBezTo>
                  <a:cubicBezTo>
                    <a:pt x="258" y="3"/>
                    <a:pt x="275" y="8"/>
                    <a:pt x="271" y="19"/>
                  </a:cubicBezTo>
                  <a:cubicBezTo>
                    <a:pt x="267" y="30"/>
                    <a:pt x="239" y="55"/>
                    <a:pt x="223" y="67"/>
                  </a:cubicBezTo>
                  <a:cubicBezTo>
                    <a:pt x="207" y="79"/>
                    <a:pt x="192" y="88"/>
                    <a:pt x="178" y="94"/>
                  </a:cubicBezTo>
                  <a:cubicBezTo>
                    <a:pt x="164" y="100"/>
                    <a:pt x="155" y="92"/>
                    <a:pt x="139" y="102"/>
                  </a:cubicBezTo>
                  <a:cubicBezTo>
                    <a:pt x="123" y="112"/>
                    <a:pt x="89" y="140"/>
                    <a:pt x="81" y="154"/>
                  </a:cubicBezTo>
                  <a:cubicBezTo>
                    <a:pt x="73" y="168"/>
                    <a:pt x="103" y="168"/>
                    <a:pt x="93" y="184"/>
                  </a:cubicBezTo>
                  <a:cubicBezTo>
                    <a:pt x="83" y="200"/>
                    <a:pt x="30" y="244"/>
                    <a:pt x="19" y="250"/>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7965" name="Freeform 29"/>
            <p:cNvSpPr>
              <a:spLocks/>
            </p:cNvSpPr>
            <p:nvPr/>
          </p:nvSpPr>
          <p:spPr bwMode="auto">
            <a:xfrm>
              <a:off x="3873" y="3329"/>
              <a:ext cx="257" cy="623"/>
            </a:xfrm>
            <a:custGeom>
              <a:avLst/>
              <a:gdLst>
                <a:gd name="T0" fmla="*/ 0 w 257"/>
                <a:gd name="T1" fmla="*/ 431 h 623"/>
                <a:gd name="T2" fmla="*/ 23 w 257"/>
                <a:gd name="T3" fmla="*/ 383 h 623"/>
                <a:gd name="T4" fmla="*/ 63 w 257"/>
                <a:gd name="T5" fmla="*/ 335 h 623"/>
                <a:gd name="T6" fmla="*/ 138 w 257"/>
                <a:gd name="T7" fmla="*/ 313 h 623"/>
                <a:gd name="T8" fmla="*/ 125 w 257"/>
                <a:gd name="T9" fmla="*/ 272 h 623"/>
                <a:gd name="T10" fmla="*/ 96 w 257"/>
                <a:gd name="T11" fmla="*/ 256 h 623"/>
                <a:gd name="T12" fmla="*/ 68 w 257"/>
                <a:gd name="T13" fmla="*/ 215 h 623"/>
                <a:gd name="T14" fmla="*/ 53 w 257"/>
                <a:gd name="T15" fmla="*/ 209 h 623"/>
                <a:gd name="T16" fmla="*/ 45 w 257"/>
                <a:gd name="T17" fmla="*/ 235 h 623"/>
                <a:gd name="T18" fmla="*/ 62 w 257"/>
                <a:gd name="T19" fmla="*/ 286 h 623"/>
                <a:gd name="T20" fmla="*/ 38 w 257"/>
                <a:gd name="T21" fmla="*/ 280 h 623"/>
                <a:gd name="T22" fmla="*/ 20 w 257"/>
                <a:gd name="T23" fmla="*/ 206 h 623"/>
                <a:gd name="T24" fmla="*/ 47 w 257"/>
                <a:gd name="T25" fmla="*/ 184 h 623"/>
                <a:gd name="T26" fmla="*/ 63 w 257"/>
                <a:gd name="T27" fmla="*/ 191 h 623"/>
                <a:gd name="T28" fmla="*/ 111 w 257"/>
                <a:gd name="T29" fmla="*/ 191 h 623"/>
                <a:gd name="T30" fmla="*/ 119 w 257"/>
                <a:gd name="T31" fmla="*/ 137 h 623"/>
                <a:gd name="T32" fmla="*/ 138 w 257"/>
                <a:gd name="T33" fmla="*/ 92 h 623"/>
                <a:gd name="T34" fmla="*/ 156 w 257"/>
                <a:gd name="T35" fmla="*/ 73 h 623"/>
                <a:gd name="T36" fmla="*/ 158 w 257"/>
                <a:gd name="T37" fmla="*/ 52 h 623"/>
                <a:gd name="T38" fmla="*/ 179 w 257"/>
                <a:gd name="T39" fmla="*/ 52 h 623"/>
                <a:gd name="T40" fmla="*/ 183 w 257"/>
                <a:gd name="T41" fmla="*/ 22 h 623"/>
                <a:gd name="T42" fmla="*/ 209 w 257"/>
                <a:gd name="T43" fmla="*/ 14 h 623"/>
                <a:gd name="T44" fmla="*/ 236 w 257"/>
                <a:gd name="T45" fmla="*/ 106 h 623"/>
                <a:gd name="T46" fmla="*/ 255 w 257"/>
                <a:gd name="T47" fmla="*/ 239 h 623"/>
                <a:gd name="T48" fmla="*/ 231 w 257"/>
                <a:gd name="T49" fmla="*/ 268 h 623"/>
                <a:gd name="T50" fmla="*/ 183 w 257"/>
                <a:gd name="T51" fmla="*/ 218 h 623"/>
                <a:gd name="T52" fmla="*/ 182 w 257"/>
                <a:gd name="T53" fmla="*/ 269 h 623"/>
                <a:gd name="T54" fmla="*/ 224 w 257"/>
                <a:gd name="T55" fmla="*/ 320 h 623"/>
                <a:gd name="T56" fmla="*/ 227 w 257"/>
                <a:gd name="T57" fmla="*/ 361 h 623"/>
                <a:gd name="T58" fmla="*/ 255 w 257"/>
                <a:gd name="T59" fmla="*/ 413 h 623"/>
                <a:gd name="T60" fmla="*/ 242 w 257"/>
                <a:gd name="T61" fmla="*/ 443 h 623"/>
                <a:gd name="T62" fmla="*/ 251 w 257"/>
                <a:gd name="T63" fmla="*/ 484 h 623"/>
                <a:gd name="T64" fmla="*/ 237 w 257"/>
                <a:gd name="T65" fmla="*/ 520 h 623"/>
                <a:gd name="T66" fmla="*/ 234 w 257"/>
                <a:gd name="T67" fmla="*/ 548 h 623"/>
                <a:gd name="T68" fmla="*/ 207 w 257"/>
                <a:gd name="T69" fmla="*/ 575 h 623"/>
                <a:gd name="T70" fmla="*/ 159 w 257"/>
                <a:gd name="T71" fmla="*/ 623 h 623"/>
                <a:gd name="T72" fmla="*/ 108 w 257"/>
                <a:gd name="T73" fmla="*/ 577 h 623"/>
                <a:gd name="T74" fmla="*/ 104 w 257"/>
                <a:gd name="T75" fmla="*/ 523 h 623"/>
                <a:gd name="T76" fmla="*/ 56 w 257"/>
                <a:gd name="T77" fmla="*/ 557 h 623"/>
                <a:gd name="T78" fmla="*/ 35 w 257"/>
                <a:gd name="T79" fmla="*/ 520 h 623"/>
                <a:gd name="T80" fmla="*/ 15 w 257"/>
                <a:gd name="T81" fmla="*/ 494 h 623"/>
                <a:gd name="T82" fmla="*/ 9 w 257"/>
                <a:gd name="T83" fmla="*/ 464 h 623"/>
                <a:gd name="T84" fmla="*/ 0 w 257"/>
                <a:gd name="T85" fmla="*/ 431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7" h="623">
                  <a:moveTo>
                    <a:pt x="0" y="431"/>
                  </a:moveTo>
                  <a:cubicBezTo>
                    <a:pt x="2" y="418"/>
                    <a:pt x="13" y="399"/>
                    <a:pt x="23" y="383"/>
                  </a:cubicBezTo>
                  <a:cubicBezTo>
                    <a:pt x="33" y="367"/>
                    <a:pt x="44" y="347"/>
                    <a:pt x="63" y="335"/>
                  </a:cubicBezTo>
                  <a:cubicBezTo>
                    <a:pt x="82" y="323"/>
                    <a:pt x="128" y="323"/>
                    <a:pt x="138" y="313"/>
                  </a:cubicBezTo>
                  <a:cubicBezTo>
                    <a:pt x="148" y="303"/>
                    <a:pt x="132" y="281"/>
                    <a:pt x="125" y="272"/>
                  </a:cubicBezTo>
                  <a:cubicBezTo>
                    <a:pt x="118" y="263"/>
                    <a:pt x="105" y="265"/>
                    <a:pt x="96" y="256"/>
                  </a:cubicBezTo>
                  <a:cubicBezTo>
                    <a:pt x="87" y="247"/>
                    <a:pt x="75" y="223"/>
                    <a:pt x="68" y="215"/>
                  </a:cubicBezTo>
                  <a:cubicBezTo>
                    <a:pt x="61" y="207"/>
                    <a:pt x="57" y="206"/>
                    <a:pt x="53" y="209"/>
                  </a:cubicBezTo>
                  <a:cubicBezTo>
                    <a:pt x="49" y="212"/>
                    <a:pt x="44" y="222"/>
                    <a:pt x="45" y="235"/>
                  </a:cubicBezTo>
                  <a:cubicBezTo>
                    <a:pt x="46" y="248"/>
                    <a:pt x="63" y="279"/>
                    <a:pt x="62" y="286"/>
                  </a:cubicBezTo>
                  <a:cubicBezTo>
                    <a:pt x="61" y="293"/>
                    <a:pt x="45" y="293"/>
                    <a:pt x="38" y="280"/>
                  </a:cubicBezTo>
                  <a:cubicBezTo>
                    <a:pt x="31" y="267"/>
                    <a:pt x="19" y="222"/>
                    <a:pt x="20" y="206"/>
                  </a:cubicBezTo>
                  <a:cubicBezTo>
                    <a:pt x="21" y="190"/>
                    <a:pt x="40" y="186"/>
                    <a:pt x="47" y="184"/>
                  </a:cubicBezTo>
                  <a:cubicBezTo>
                    <a:pt x="54" y="182"/>
                    <a:pt x="52" y="190"/>
                    <a:pt x="63" y="191"/>
                  </a:cubicBezTo>
                  <a:cubicBezTo>
                    <a:pt x="74" y="192"/>
                    <a:pt x="102" y="200"/>
                    <a:pt x="111" y="191"/>
                  </a:cubicBezTo>
                  <a:cubicBezTo>
                    <a:pt x="120" y="182"/>
                    <a:pt x="115" y="153"/>
                    <a:pt x="119" y="137"/>
                  </a:cubicBezTo>
                  <a:cubicBezTo>
                    <a:pt x="123" y="121"/>
                    <a:pt x="132" y="103"/>
                    <a:pt x="138" y="92"/>
                  </a:cubicBezTo>
                  <a:cubicBezTo>
                    <a:pt x="144" y="81"/>
                    <a:pt x="153" y="80"/>
                    <a:pt x="156" y="73"/>
                  </a:cubicBezTo>
                  <a:cubicBezTo>
                    <a:pt x="159" y="66"/>
                    <a:pt x="154" y="55"/>
                    <a:pt x="158" y="52"/>
                  </a:cubicBezTo>
                  <a:cubicBezTo>
                    <a:pt x="162" y="49"/>
                    <a:pt x="175" y="57"/>
                    <a:pt x="179" y="52"/>
                  </a:cubicBezTo>
                  <a:cubicBezTo>
                    <a:pt x="183" y="47"/>
                    <a:pt x="178" y="28"/>
                    <a:pt x="183" y="22"/>
                  </a:cubicBezTo>
                  <a:cubicBezTo>
                    <a:pt x="188" y="16"/>
                    <a:pt x="200" y="0"/>
                    <a:pt x="209" y="14"/>
                  </a:cubicBezTo>
                  <a:cubicBezTo>
                    <a:pt x="218" y="28"/>
                    <a:pt x="228" y="69"/>
                    <a:pt x="236" y="106"/>
                  </a:cubicBezTo>
                  <a:cubicBezTo>
                    <a:pt x="244" y="143"/>
                    <a:pt x="256" y="212"/>
                    <a:pt x="255" y="239"/>
                  </a:cubicBezTo>
                  <a:cubicBezTo>
                    <a:pt x="254" y="266"/>
                    <a:pt x="243" y="271"/>
                    <a:pt x="231" y="268"/>
                  </a:cubicBezTo>
                  <a:cubicBezTo>
                    <a:pt x="219" y="265"/>
                    <a:pt x="191" y="218"/>
                    <a:pt x="183" y="218"/>
                  </a:cubicBezTo>
                  <a:cubicBezTo>
                    <a:pt x="175" y="218"/>
                    <a:pt x="175" y="252"/>
                    <a:pt x="182" y="269"/>
                  </a:cubicBezTo>
                  <a:cubicBezTo>
                    <a:pt x="189" y="286"/>
                    <a:pt x="217" y="305"/>
                    <a:pt x="224" y="320"/>
                  </a:cubicBezTo>
                  <a:cubicBezTo>
                    <a:pt x="231" y="335"/>
                    <a:pt x="222" y="346"/>
                    <a:pt x="227" y="361"/>
                  </a:cubicBezTo>
                  <a:cubicBezTo>
                    <a:pt x="232" y="376"/>
                    <a:pt x="253" y="399"/>
                    <a:pt x="255" y="413"/>
                  </a:cubicBezTo>
                  <a:cubicBezTo>
                    <a:pt x="257" y="427"/>
                    <a:pt x="243" y="431"/>
                    <a:pt x="242" y="443"/>
                  </a:cubicBezTo>
                  <a:cubicBezTo>
                    <a:pt x="241" y="455"/>
                    <a:pt x="252" y="471"/>
                    <a:pt x="251" y="484"/>
                  </a:cubicBezTo>
                  <a:cubicBezTo>
                    <a:pt x="250" y="497"/>
                    <a:pt x="240" y="509"/>
                    <a:pt x="237" y="520"/>
                  </a:cubicBezTo>
                  <a:cubicBezTo>
                    <a:pt x="234" y="531"/>
                    <a:pt x="239" y="539"/>
                    <a:pt x="234" y="548"/>
                  </a:cubicBezTo>
                  <a:cubicBezTo>
                    <a:pt x="229" y="557"/>
                    <a:pt x="219" y="563"/>
                    <a:pt x="207" y="575"/>
                  </a:cubicBezTo>
                  <a:cubicBezTo>
                    <a:pt x="195" y="587"/>
                    <a:pt x="175" y="623"/>
                    <a:pt x="159" y="623"/>
                  </a:cubicBezTo>
                  <a:cubicBezTo>
                    <a:pt x="143" y="623"/>
                    <a:pt x="117" y="594"/>
                    <a:pt x="108" y="577"/>
                  </a:cubicBezTo>
                  <a:cubicBezTo>
                    <a:pt x="99" y="560"/>
                    <a:pt x="113" y="526"/>
                    <a:pt x="104" y="523"/>
                  </a:cubicBezTo>
                  <a:cubicBezTo>
                    <a:pt x="95" y="520"/>
                    <a:pt x="67" y="557"/>
                    <a:pt x="56" y="557"/>
                  </a:cubicBezTo>
                  <a:cubicBezTo>
                    <a:pt x="45" y="557"/>
                    <a:pt x="42" y="530"/>
                    <a:pt x="35" y="520"/>
                  </a:cubicBezTo>
                  <a:cubicBezTo>
                    <a:pt x="28" y="510"/>
                    <a:pt x="19" y="503"/>
                    <a:pt x="15" y="494"/>
                  </a:cubicBezTo>
                  <a:cubicBezTo>
                    <a:pt x="11" y="485"/>
                    <a:pt x="11" y="474"/>
                    <a:pt x="9" y="464"/>
                  </a:cubicBezTo>
                  <a:cubicBezTo>
                    <a:pt x="7" y="454"/>
                    <a:pt x="2" y="438"/>
                    <a:pt x="0" y="431"/>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7966" name="Freeform 30"/>
            <p:cNvSpPr>
              <a:spLocks/>
            </p:cNvSpPr>
            <p:nvPr/>
          </p:nvSpPr>
          <p:spPr bwMode="auto">
            <a:xfrm>
              <a:off x="3952" y="3683"/>
              <a:ext cx="114" cy="177"/>
            </a:xfrm>
            <a:custGeom>
              <a:avLst/>
              <a:gdLst>
                <a:gd name="T0" fmla="*/ 53 w 114"/>
                <a:gd name="T1" fmla="*/ 169 h 177"/>
                <a:gd name="T2" fmla="*/ 55 w 114"/>
                <a:gd name="T3" fmla="*/ 127 h 177"/>
                <a:gd name="T4" fmla="*/ 49 w 114"/>
                <a:gd name="T5" fmla="*/ 74 h 177"/>
                <a:gd name="T6" fmla="*/ 2 w 114"/>
                <a:gd name="T7" fmla="*/ 29 h 177"/>
                <a:gd name="T8" fmla="*/ 61 w 114"/>
                <a:gd name="T9" fmla="*/ 14 h 177"/>
                <a:gd name="T10" fmla="*/ 82 w 114"/>
                <a:gd name="T11" fmla="*/ 2 h 177"/>
                <a:gd name="T12" fmla="*/ 100 w 114"/>
                <a:gd name="T13" fmla="*/ 25 h 177"/>
                <a:gd name="T14" fmla="*/ 112 w 114"/>
                <a:gd name="T15" fmla="*/ 55 h 177"/>
                <a:gd name="T16" fmla="*/ 110 w 114"/>
                <a:gd name="T17" fmla="*/ 119 h 177"/>
                <a:gd name="T18" fmla="*/ 107 w 114"/>
                <a:gd name="T19" fmla="*/ 157 h 177"/>
                <a:gd name="T20" fmla="*/ 80 w 114"/>
                <a:gd name="T21" fmla="*/ 173 h 177"/>
                <a:gd name="T22" fmla="*/ 53 w 114"/>
                <a:gd name="T23" fmla="*/ 16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 h="177">
                  <a:moveTo>
                    <a:pt x="53" y="169"/>
                  </a:moveTo>
                  <a:cubicBezTo>
                    <a:pt x="49" y="161"/>
                    <a:pt x="56" y="143"/>
                    <a:pt x="55" y="127"/>
                  </a:cubicBezTo>
                  <a:cubicBezTo>
                    <a:pt x="54" y="111"/>
                    <a:pt x="58" y="90"/>
                    <a:pt x="49" y="74"/>
                  </a:cubicBezTo>
                  <a:cubicBezTo>
                    <a:pt x="40" y="58"/>
                    <a:pt x="0" y="39"/>
                    <a:pt x="2" y="29"/>
                  </a:cubicBezTo>
                  <a:cubicBezTo>
                    <a:pt x="4" y="19"/>
                    <a:pt x="48" y="19"/>
                    <a:pt x="61" y="14"/>
                  </a:cubicBezTo>
                  <a:cubicBezTo>
                    <a:pt x="74" y="9"/>
                    <a:pt x="76" y="0"/>
                    <a:pt x="82" y="2"/>
                  </a:cubicBezTo>
                  <a:cubicBezTo>
                    <a:pt x="88" y="4"/>
                    <a:pt x="95" y="16"/>
                    <a:pt x="100" y="25"/>
                  </a:cubicBezTo>
                  <a:cubicBezTo>
                    <a:pt x="105" y="34"/>
                    <a:pt x="110" y="39"/>
                    <a:pt x="112" y="55"/>
                  </a:cubicBezTo>
                  <a:cubicBezTo>
                    <a:pt x="114" y="71"/>
                    <a:pt x="111" y="102"/>
                    <a:pt x="110" y="119"/>
                  </a:cubicBezTo>
                  <a:cubicBezTo>
                    <a:pt x="109" y="136"/>
                    <a:pt x="112" y="148"/>
                    <a:pt x="107" y="157"/>
                  </a:cubicBezTo>
                  <a:cubicBezTo>
                    <a:pt x="102" y="166"/>
                    <a:pt x="89" y="171"/>
                    <a:pt x="80" y="173"/>
                  </a:cubicBezTo>
                  <a:cubicBezTo>
                    <a:pt x="71" y="175"/>
                    <a:pt x="61" y="177"/>
                    <a:pt x="53" y="169"/>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7967" name="Freeform 31"/>
            <p:cNvSpPr>
              <a:spLocks/>
            </p:cNvSpPr>
            <p:nvPr/>
          </p:nvSpPr>
          <p:spPr bwMode="auto">
            <a:xfrm>
              <a:off x="4375" y="773"/>
              <a:ext cx="137" cy="99"/>
            </a:xfrm>
            <a:custGeom>
              <a:avLst/>
              <a:gdLst>
                <a:gd name="T0" fmla="*/ 77 w 137"/>
                <a:gd name="T1" fmla="*/ 10 h 99"/>
                <a:gd name="T2" fmla="*/ 47 w 137"/>
                <a:gd name="T3" fmla="*/ 56 h 99"/>
                <a:gd name="T4" fmla="*/ 19 w 137"/>
                <a:gd name="T5" fmla="*/ 44 h 99"/>
                <a:gd name="T6" fmla="*/ 2 w 137"/>
                <a:gd name="T7" fmla="*/ 76 h 99"/>
                <a:gd name="T8" fmla="*/ 31 w 137"/>
                <a:gd name="T9" fmla="*/ 97 h 99"/>
                <a:gd name="T10" fmla="*/ 71 w 137"/>
                <a:gd name="T11" fmla="*/ 88 h 99"/>
                <a:gd name="T12" fmla="*/ 89 w 137"/>
                <a:gd name="T13" fmla="*/ 59 h 99"/>
                <a:gd name="T14" fmla="*/ 119 w 137"/>
                <a:gd name="T15" fmla="*/ 47 h 99"/>
                <a:gd name="T16" fmla="*/ 134 w 137"/>
                <a:gd name="T17" fmla="*/ 20 h 99"/>
                <a:gd name="T18" fmla="*/ 103 w 137"/>
                <a:gd name="T19" fmla="*/ 2 h 99"/>
                <a:gd name="T20" fmla="*/ 77 w 137"/>
                <a:gd name="T21" fmla="*/ 1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99">
                  <a:moveTo>
                    <a:pt x="77" y="10"/>
                  </a:moveTo>
                  <a:cubicBezTo>
                    <a:pt x="68" y="18"/>
                    <a:pt x="57" y="50"/>
                    <a:pt x="47" y="56"/>
                  </a:cubicBezTo>
                  <a:cubicBezTo>
                    <a:pt x="37" y="62"/>
                    <a:pt x="26" y="41"/>
                    <a:pt x="19" y="44"/>
                  </a:cubicBezTo>
                  <a:cubicBezTo>
                    <a:pt x="12" y="47"/>
                    <a:pt x="0" y="67"/>
                    <a:pt x="2" y="76"/>
                  </a:cubicBezTo>
                  <a:cubicBezTo>
                    <a:pt x="4" y="85"/>
                    <a:pt x="20" y="95"/>
                    <a:pt x="31" y="97"/>
                  </a:cubicBezTo>
                  <a:cubicBezTo>
                    <a:pt x="42" y="99"/>
                    <a:pt x="61" y="94"/>
                    <a:pt x="71" y="88"/>
                  </a:cubicBezTo>
                  <a:cubicBezTo>
                    <a:pt x="81" y="82"/>
                    <a:pt x="81" y="66"/>
                    <a:pt x="89" y="59"/>
                  </a:cubicBezTo>
                  <a:cubicBezTo>
                    <a:pt x="97" y="52"/>
                    <a:pt x="112" y="53"/>
                    <a:pt x="119" y="47"/>
                  </a:cubicBezTo>
                  <a:cubicBezTo>
                    <a:pt x="126" y="41"/>
                    <a:pt x="137" y="27"/>
                    <a:pt x="134" y="20"/>
                  </a:cubicBezTo>
                  <a:cubicBezTo>
                    <a:pt x="131" y="13"/>
                    <a:pt x="112" y="4"/>
                    <a:pt x="103" y="2"/>
                  </a:cubicBezTo>
                  <a:cubicBezTo>
                    <a:pt x="94" y="0"/>
                    <a:pt x="82" y="8"/>
                    <a:pt x="77" y="10"/>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7968" name="Freeform 32"/>
            <p:cNvSpPr>
              <a:spLocks/>
            </p:cNvSpPr>
            <p:nvPr/>
          </p:nvSpPr>
          <p:spPr bwMode="auto">
            <a:xfrm>
              <a:off x="4274" y="1057"/>
              <a:ext cx="55" cy="63"/>
            </a:xfrm>
            <a:custGeom>
              <a:avLst/>
              <a:gdLst>
                <a:gd name="T0" fmla="*/ 55 w 55"/>
                <a:gd name="T1" fmla="*/ 14 h 63"/>
                <a:gd name="T2" fmla="*/ 42 w 55"/>
                <a:gd name="T3" fmla="*/ 0 h 63"/>
                <a:gd name="T4" fmla="*/ 10 w 55"/>
                <a:gd name="T5" fmla="*/ 17 h 63"/>
                <a:gd name="T6" fmla="*/ 0 w 55"/>
                <a:gd name="T7" fmla="*/ 48 h 63"/>
                <a:gd name="T8" fmla="*/ 10 w 55"/>
                <a:gd name="T9" fmla="*/ 63 h 63"/>
                <a:gd name="T10" fmla="*/ 39 w 55"/>
                <a:gd name="T11" fmla="*/ 47 h 63"/>
                <a:gd name="T12" fmla="*/ 55 w 55"/>
                <a:gd name="T13" fmla="*/ 14 h 63"/>
              </a:gdLst>
              <a:ahLst/>
              <a:cxnLst>
                <a:cxn ang="0">
                  <a:pos x="T0" y="T1"/>
                </a:cxn>
                <a:cxn ang="0">
                  <a:pos x="T2" y="T3"/>
                </a:cxn>
                <a:cxn ang="0">
                  <a:pos x="T4" y="T5"/>
                </a:cxn>
                <a:cxn ang="0">
                  <a:pos x="T6" y="T7"/>
                </a:cxn>
                <a:cxn ang="0">
                  <a:pos x="T8" y="T9"/>
                </a:cxn>
                <a:cxn ang="0">
                  <a:pos x="T10" y="T11"/>
                </a:cxn>
                <a:cxn ang="0">
                  <a:pos x="T12" y="T13"/>
                </a:cxn>
              </a:cxnLst>
              <a:rect l="0" t="0" r="r" b="b"/>
              <a:pathLst>
                <a:path w="55" h="63">
                  <a:moveTo>
                    <a:pt x="55" y="14"/>
                  </a:moveTo>
                  <a:cubicBezTo>
                    <a:pt x="54" y="6"/>
                    <a:pt x="49" y="0"/>
                    <a:pt x="42" y="0"/>
                  </a:cubicBezTo>
                  <a:cubicBezTo>
                    <a:pt x="35" y="0"/>
                    <a:pt x="17" y="9"/>
                    <a:pt x="10" y="17"/>
                  </a:cubicBezTo>
                  <a:cubicBezTo>
                    <a:pt x="3" y="25"/>
                    <a:pt x="0" y="40"/>
                    <a:pt x="0" y="48"/>
                  </a:cubicBezTo>
                  <a:cubicBezTo>
                    <a:pt x="0" y="56"/>
                    <a:pt x="4" y="63"/>
                    <a:pt x="10" y="63"/>
                  </a:cubicBezTo>
                  <a:cubicBezTo>
                    <a:pt x="16" y="63"/>
                    <a:pt x="32" y="55"/>
                    <a:pt x="39" y="47"/>
                  </a:cubicBezTo>
                  <a:cubicBezTo>
                    <a:pt x="46" y="39"/>
                    <a:pt x="52" y="21"/>
                    <a:pt x="55" y="14"/>
                  </a:cubicBezTo>
                  <a:close/>
                </a:path>
              </a:pathLst>
            </a:custGeom>
            <a:solidFill>
              <a:srgbClr val="993300">
                <a:alpha val="66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7969" name="Freeform 33"/>
            <p:cNvSpPr>
              <a:spLocks/>
            </p:cNvSpPr>
            <p:nvPr/>
          </p:nvSpPr>
          <p:spPr bwMode="auto">
            <a:xfrm>
              <a:off x="3264" y="2032"/>
              <a:ext cx="84" cy="60"/>
            </a:xfrm>
            <a:custGeom>
              <a:avLst/>
              <a:gdLst>
                <a:gd name="T0" fmla="*/ 67 w 84"/>
                <a:gd name="T1" fmla="*/ 6 h 60"/>
                <a:gd name="T2" fmla="*/ 7 w 84"/>
                <a:gd name="T3" fmla="*/ 10 h 60"/>
                <a:gd name="T4" fmla="*/ 11 w 84"/>
                <a:gd name="T5" fmla="*/ 54 h 60"/>
                <a:gd name="T6" fmla="*/ 75 w 84"/>
                <a:gd name="T7" fmla="*/ 45 h 60"/>
                <a:gd name="T8" fmla="*/ 67 w 84"/>
                <a:gd name="T9" fmla="*/ 6 h 60"/>
              </a:gdLst>
              <a:ahLst/>
              <a:cxnLst>
                <a:cxn ang="0">
                  <a:pos x="T0" y="T1"/>
                </a:cxn>
                <a:cxn ang="0">
                  <a:pos x="T2" y="T3"/>
                </a:cxn>
                <a:cxn ang="0">
                  <a:pos x="T4" y="T5"/>
                </a:cxn>
                <a:cxn ang="0">
                  <a:pos x="T6" y="T7"/>
                </a:cxn>
                <a:cxn ang="0">
                  <a:pos x="T8" y="T9"/>
                </a:cxn>
              </a:cxnLst>
              <a:rect l="0" t="0" r="r" b="b"/>
              <a:pathLst>
                <a:path w="84" h="60">
                  <a:moveTo>
                    <a:pt x="67" y="6"/>
                  </a:moveTo>
                  <a:cubicBezTo>
                    <a:pt x="60" y="0"/>
                    <a:pt x="16" y="2"/>
                    <a:pt x="7" y="10"/>
                  </a:cubicBezTo>
                  <a:cubicBezTo>
                    <a:pt x="0" y="23"/>
                    <a:pt x="0" y="48"/>
                    <a:pt x="11" y="54"/>
                  </a:cubicBezTo>
                  <a:cubicBezTo>
                    <a:pt x="22" y="60"/>
                    <a:pt x="66" y="53"/>
                    <a:pt x="75" y="45"/>
                  </a:cubicBezTo>
                  <a:cubicBezTo>
                    <a:pt x="84" y="37"/>
                    <a:pt x="69" y="14"/>
                    <a:pt x="67" y="6"/>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7970" name="Freeform 34"/>
            <p:cNvSpPr>
              <a:spLocks/>
            </p:cNvSpPr>
            <p:nvPr/>
          </p:nvSpPr>
          <p:spPr bwMode="auto">
            <a:xfrm>
              <a:off x="4487" y="2389"/>
              <a:ext cx="78" cy="30"/>
            </a:xfrm>
            <a:custGeom>
              <a:avLst/>
              <a:gdLst>
                <a:gd name="T0" fmla="*/ 76 w 78"/>
                <a:gd name="T1" fmla="*/ 12 h 30"/>
                <a:gd name="T2" fmla="*/ 40 w 78"/>
                <a:gd name="T3" fmla="*/ 0 h 30"/>
                <a:gd name="T4" fmla="*/ 6 w 78"/>
                <a:gd name="T5" fmla="*/ 11 h 30"/>
                <a:gd name="T6" fmla="*/ 12 w 78"/>
                <a:gd name="T7" fmla="*/ 30 h 30"/>
                <a:gd name="T8" fmla="*/ 76 w 78"/>
                <a:gd name="T9" fmla="*/ 12 h 30"/>
              </a:gdLst>
              <a:ahLst/>
              <a:cxnLst>
                <a:cxn ang="0">
                  <a:pos x="T0" y="T1"/>
                </a:cxn>
                <a:cxn ang="0">
                  <a:pos x="T2" y="T3"/>
                </a:cxn>
                <a:cxn ang="0">
                  <a:pos x="T4" y="T5"/>
                </a:cxn>
                <a:cxn ang="0">
                  <a:pos x="T6" y="T7"/>
                </a:cxn>
                <a:cxn ang="0">
                  <a:pos x="T8" y="T9"/>
                </a:cxn>
              </a:cxnLst>
              <a:rect l="0" t="0" r="r" b="b"/>
              <a:pathLst>
                <a:path w="78" h="30">
                  <a:moveTo>
                    <a:pt x="76" y="12"/>
                  </a:moveTo>
                  <a:cubicBezTo>
                    <a:pt x="78" y="8"/>
                    <a:pt x="52" y="0"/>
                    <a:pt x="40" y="0"/>
                  </a:cubicBezTo>
                  <a:cubicBezTo>
                    <a:pt x="28" y="0"/>
                    <a:pt x="11" y="6"/>
                    <a:pt x="6" y="11"/>
                  </a:cubicBezTo>
                  <a:cubicBezTo>
                    <a:pt x="1" y="16"/>
                    <a:pt x="0" y="30"/>
                    <a:pt x="12" y="30"/>
                  </a:cubicBezTo>
                  <a:cubicBezTo>
                    <a:pt x="24" y="30"/>
                    <a:pt x="63" y="16"/>
                    <a:pt x="76" y="12"/>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7971" name="Freeform 35"/>
            <p:cNvSpPr>
              <a:spLocks/>
            </p:cNvSpPr>
            <p:nvPr/>
          </p:nvSpPr>
          <p:spPr bwMode="auto">
            <a:xfrm>
              <a:off x="3725" y="2942"/>
              <a:ext cx="163" cy="95"/>
            </a:xfrm>
            <a:custGeom>
              <a:avLst/>
              <a:gdLst>
                <a:gd name="T0" fmla="*/ 1 w 163"/>
                <a:gd name="T1" fmla="*/ 41 h 95"/>
                <a:gd name="T2" fmla="*/ 28 w 163"/>
                <a:gd name="T3" fmla="*/ 23 h 95"/>
                <a:gd name="T4" fmla="*/ 55 w 163"/>
                <a:gd name="T5" fmla="*/ 1 h 95"/>
                <a:gd name="T6" fmla="*/ 87 w 163"/>
                <a:gd name="T7" fmla="*/ 17 h 95"/>
                <a:gd name="T8" fmla="*/ 120 w 163"/>
                <a:gd name="T9" fmla="*/ 5 h 95"/>
                <a:gd name="T10" fmla="*/ 159 w 163"/>
                <a:gd name="T11" fmla="*/ 7 h 95"/>
                <a:gd name="T12" fmla="*/ 145 w 163"/>
                <a:gd name="T13" fmla="*/ 41 h 95"/>
                <a:gd name="T14" fmla="*/ 112 w 163"/>
                <a:gd name="T15" fmla="*/ 55 h 95"/>
                <a:gd name="T16" fmla="*/ 76 w 163"/>
                <a:gd name="T17" fmla="*/ 68 h 95"/>
                <a:gd name="T18" fmla="*/ 43 w 163"/>
                <a:gd name="T19" fmla="*/ 95 h 95"/>
                <a:gd name="T20" fmla="*/ 25 w 163"/>
                <a:gd name="T21" fmla="*/ 65 h 95"/>
                <a:gd name="T22" fmla="*/ 1 w 163"/>
                <a:gd name="T23" fmla="*/ 4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95">
                  <a:moveTo>
                    <a:pt x="1" y="41"/>
                  </a:moveTo>
                  <a:cubicBezTo>
                    <a:pt x="1" y="34"/>
                    <a:pt x="19" y="30"/>
                    <a:pt x="28" y="23"/>
                  </a:cubicBezTo>
                  <a:cubicBezTo>
                    <a:pt x="37" y="16"/>
                    <a:pt x="45" y="2"/>
                    <a:pt x="55" y="1"/>
                  </a:cubicBezTo>
                  <a:cubicBezTo>
                    <a:pt x="65" y="0"/>
                    <a:pt x="76" y="16"/>
                    <a:pt x="87" y="17"/>
                  </a:cubicBezTo>
                  <a:cubicBezTo>
                    <a:pt x="98" y="18"/>
                    <a:pt x="108" y="7"/>
                    <a:pt x="120" y="5"/>
                  </a:cubicBezTo>
                  <a:cubicBezTo>
                    <a:pt x="132" y="3"/>
                    <a:pt x="155" y="1"/>
                    <a:pt x="159" y="7"/>
                  </a:cubicBezTo>
                  <a:cubicBezTo>
                    <a:pt x="163" y="13"/>
                    <a:pt x="153" y="33"/>
                    <a:pt x="145" y="41"/>
                  </a:cubicBezTo>
                  <a:cubicBezTo>
                    <a:pt x="137" y="49"/>
                    <a:pt x="123" y="51"/>
                    <a:pt x="112" y="55"/>
                  </a:cubicBezTo>
                  <a:cubicBezTo>
                    <a:pt x="101" y="59"/>
                    <a:pt x="87" y="61"/>
                    <a:pt x="76" y="68"/>
                  </a:cubicBezTo>
                  <a:cubicBezTo>
                    <a:pt x="65" y="75"/>
                    <a:pt x="51" y="95"/>
                    <a:pt x="43" y="95"/>
                  </a:cubicBezTo>
                  <a:cubicBezTo>
                    <a:pt x="35" y="95"/>
                    <a:pt x="32" y="74"/>
                    <a:pt x="25" y="65"/>
                  </a:cubicBezTo>
                  <a:cubicBezTo>
                    <a:pt x="18" y="56"/>
                    <a:pt x="0" y="50"/>
                    <a:pt x="1" y="41"/>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7972" name="Freeform 36"/>
            <p:cNvSpPr>
              <a:spLocks/>
            </p:cNvSpPr>
            <p:nvPr/>
          </p:nvSpPr>
          <p:spPr bwMode="auto">
            <a:xfrm>
              <a:off x="4070" y="2756"/>
              <a:ext cx="131" cy="158"/>
            </a:xfrm>
            <a:custGeom>
              <a:avLst/>
              <a:gdLst>
                <a:gd name="T0" fmla="*/ 1 w 131"/>
                <a:gd name="T1" fmla="*/ 113 h 158"/>
                <a:gd name="T2" fmla="*/ 25 w 131"/>
                <a:gd name="T3" fmla="*/ 71 h 158"/>
                <a:gd name="T4" fmla="*/ 64 w 131"/>
                <a:gd name="T5" fmla="*/ 20 h 158"/>
                <a:gd name="T6" fmla="*/ 122 w 131"/>
                <a:gd name="T7" fmla="*/ 4 h 158"/>
                <a:gd name="T8" fmla="*/ 118 w 131"/>
                <a:gd name="T9" fmla="*/ 41 h 158"/>
                <a:gd name="T10" fmla="*/ 85 w 131"/>
                <a:gd name="T11" fmla="*/ 86 h 158"/>
                <a:gd name="T12" fmla="*/ 94 w 131"/>
                <a:gd name="T13" fmla="*/ 113 h 158"/>
                <a:gd name="T14" fmla="*/ 34 w 131"/>
                <a:gd name="T15" fmla="*/ 158 h 158"/>
                <a:gd name="T16" fmla="*/ 1 w 131"/>
                <a:gd name="T17" fmla="*/ 11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58">
                  <a:moveTo>
                    <a:pt x="1" y="113"/>
                  </a:moveTo>
                  <a:cubicBezTo>
                    <a:pt x="0" y="99"/>
                    <a:pt x="15" y="86"/>
                    <a:pt x="25" y="71"/>
                  </a:cubicBezTo>
                  <a:cubicBezTo>
                    <a:pt x="35" y="56"/>
                    <a:pt x="48" y="31"/>
                    <a:pt x="64" y="20"/>
                  </a:cubicBezTo>
                  <a:cubicBezTo>
                    <a:pt x="80" y="9"/>
                    <a:pt x="113" y="0"/>
                    <a:pt x="122" y="4"/>
                  </a:cubicBezTo>
                  <a:cubicBezTo>
                    <a:pt x="131" y="8"/>
                    <a:pt x="124" y="27"/>
                    <a:pt x="118" y="41"/>
                  </a:cubicBezTo>
                  <a:cubicBezTo>
                    <a:pt x="112" y="55"/>
                    <a:pt x="89" y="74"/>
                    <a:pt x="85" y="86"/>
                  </a:cubicBezTo>
                  <a:cubicBezTo>
                    <a:pt x="81" y="98"/>
                    <a:pt x="102" y="101"/>
                    <a:pt x="94" y="113"/>
                  </a:cubicBezTo>
                  <a:cubicBezTo>
                    <a:pt x="86" y="125"/>
                    <a:pt x="49" y="158"/>
                    <a:pt x="34" y="158"/>
                  </a:cubicBezTo>
                  <a:cubicBezTo>
                    <a:pt x="19" y="158"/>
                    <a:pt x="2" y="127"/>
                    <a:pt x="1" y="113"/>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7973" name="Freeform 37"/>
            <p:cNvSpPr>
              <a:spLocks/>
            </p:cNvSpPr>
            <p:nvPr/>
          </p:nvSpPr>
          <p:spPr bwMode="auto">
            <a:xfrm>
              <a:off x="4396" y="66"/>
              <a:ext cx="42" cy="215"/>
            </a:xfrm>
            <a:custGeom>
              <a:avLst/>
              <a:gdLst>
                <a:gd name="T0" fmla="*/ 31 w 42"/>
                <a:gd name="T1" fmla="*/ 0 h 215"/>
                <a:gd name="T2" fmla="*/ 41 w 42"/>
                <a:gd name="T3" fmla="*/ 100 h 215"/>
                <a:gd name="T4" fmla="*/ 35 w 42"/>
                <a:gd name="T5" fmla="*/ 168 h 215"/>
                <a:gd name="T6" fmla="*/ 38 w 42"/>
                <a:gd name="T7" fmla="*/ 211 h 215"/>
                <a:gd name="T8" fmla="*/ 20 w 42"/>
                <a:gd name="T9" fmla="*/ 193 h 215"/>
                <a:gd name="T10" fmla="*/ 16 w 42"/>
                <a:gd name="T11" fmla="*/ 138 h 215"/>
                <a:gd name="T12" fmla="*/ 8 w 42"/>
                <a:gd name="T13" fmla="*/ 46 h 215"/>
                <a:gd name="T14" fmla="*/ 4 w 42"/>
                <a:gd name="T15" fmla="*/ 0 h 215"/>
                <a:gd name="T16" fmla="*/ 31 w 42"/>
                <a:gd name="T17"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215">
                  <a:moveTo>
                    <a:pt x="31" y="0"/>
                  </a:moveTo>
                  <a:cubicBezTo>
                    <a:pt x="37" y="16"/>
                    <a:pt x="40" y="72"/>
                    <a:pt x="41" y="100"/>
                  </a:cubicBezTo>
                  <a:cubicBezTo>
                    <a:pt x="42" y="128"/>
                    <a:pt x="35" y="150"/>
                    <a:pt x="35" y="168"/>
                  </a:cubicBezTo>
                  <a:cubicBezTo>
                    <a:pt x="35" y="186"/>
                    <a:pt x="41" y="207"/>
                    <a:pt x="38" y="211"/>
                  </a:cubicBezTo>
                  <a:cubicBezTo>
                    <a:pt x="35" y="215"/>
                    <a:pt x="24" y="205"/>
                    <a:pt x="20" y="193"/>
                  </a:cubicBezTo>
                  <a:cubicBezTo>
                    <a:pt x="16" y="181"/>
                    <a:pt x="18" y="162"/>
                    <a:pt x="16" y="138"/>
                  </a:cubicBezTo>
                  <a:cubicBezTo>
                    <a:pt x="14" y="114"/>
                    <a:pt x="10" y="69"/>
                    <a:pt x="8" y="46"/>
                  </a:cubicBezTo>
                  <a:cubicBezTo>
                    <a:pt x="6" y="23"/>
                    <a:pt x="0" y="8"/>
                    <a:pt x="4" y="0"/>
                  </a:cubicBezTo>
                  <a:lnTo>
                    <a:pt x="31" y="0"/>
                  </a:lnTo>
                  <a:close/>
                </a:path>
              </a:pathLst>
            </a:custGeom>
            <a:solidFill>
              <a:srgbClr val="993300">
                <a:alpha val="70000"/>
              </a:srgbClr>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7974" name="Oval 38"/>
            <p:cNvSpPr>
              <a:spLocks noChangeArrowheads="1"/>
            </p:cNvSpPr>
            <p:nvPr/>
          </p:nvSpPr>
          <p:spPr bwMode="auto">
            <a:xfrm>
              <a:off x="4176" y="136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7975" name="Oval 39"/>
            <p:cNvSpPr>
              <a:spLocks noChangeArrowheads="1"/>
            </p:cNvSpPr>
            <p:nvPr/>
          </p:nvSpPr>
          <p:spPr bwMode="auto">
            <a:xfrm>
              <a:off x="4180" y="187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7976" name="Oval 40"/>
            <p:cNvSpPr>
              <a:spLocks noChangeArrowheads="1"/>
            </p:cNvSpPr>
            <p:nvPr/>
          </p:nvSpPr>
          <p:spPr bwMode="auto">
            <a:xfrm>
              <a:off x="2640" y="1408"/>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7977" name="Oval 41"/>
            <p:cNvSpPr>
              <a:spLocks noChangeArrowheads="1"/>
            </p:cNvSpPr>
            <p:nvPr/>
          </p:nvSpPr>
          <p:spPr bwMode="auto">
            <a:xfrm>
              <a:off x="2496" y="112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7978" name="Oval 42"/>
            <p:cNvSpPr>
              <a:spLocks noChangeArrowheads="1"/>
            </p:cNvSpPr>
            <p:nvPr/>
          </p:nvSpPr>
          <p:spPr bwMode="auto">
            <a:xfrm>
              <a:off x="2952" y="1532"/>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7979" name="Oval 43"/>
            <p:cNvSpPr>
              <a:spLocks noChangeArrowheads="1"/>
            </p:cNvSpPr>
            <p:nvPr/>
          </p:nvSpPr>
          <p:spPr bwMode="auto">
            <a:xfrm>
              <a:off x="1776" y="160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7980" name="Freeform 44"/>
            <p:cNvSpPr>
              <a:spLocks/>
            </p:cNvSpPr>
            <p:nvPr/>
          </p:nvSpPr>
          <p:spPr bwMode="auto">
            <a:xfrm>
              <a:off x="4531" y="2332"/>
              <a:ext cx="49" cy="32"/>
            </a:xfrm>
            <a:custGeom>
              <a:avLst/>
              <a:gdLst>
                <a:gd name="T0" fmla="*/ 47 w 49"/>
                <a:gd name="T1" fmla="*/ 3 h 32"/>
                <a:gd name="T2" fmla="*/ 25 w 49"/>
                <a:gd name="T3" fmla="*/ 2 h 32"/>
                <a:gd name="T4" fmla="*/ 7 w 49"/>
                <a:gd name="T5" fmla="*/ 17 h 32"/>
                <a:gd name="T6" fmla="*/ 5 w 49"/>
                <a:gd name="T7" fmla="*/ 32 h 32"/>
                <a:gd name="T8" fmla="*/ 35 w 49"/>
                <a:gd name="T9" fmla="*/ 20 h 32"/>
                <a:gd name="T10" fmla="*/ 47 w 49"/>
                <a:gd name="T11" fmla="*/ 3 h 32"/>
              </a:gdLst>
              <a:ahLst/>
              <a:cxnLst>
                <a:cxn ang="0">
                  <a:pos x="T0" y="T1"/>
                </a:cxn>
                <a:cxn ang="0">
                  <a:pos x="T2" y="T3"/>
                </a:cxn>
                <a:cxn ang="0">
                  <a:pos x="T4" y="T5"/>
                </a:cxn>
                <a:cxn ang="0">
                  <a:pos x="T6" y="T7"/>
                </a:cxn>
                <a:cxn ang="0">
                  <a:pos x="T8" y="T9"/>
                </a:cxn>
                <a:cxn ang="0">
                  <a:pos x="T10" y="T11"/>
                </a:cxn>
              </a:cxnLst>
              <a:rect l="0" t="0" r="r" b="b"/>
              <a:pathLst>
                <a:path w="49" h="32">
                  <a:moveTo>
                    <a:pt x="47" y="3"/>
                  </a:moveTo>
                  <a:cubicBezTo>
                    <a:pt x="45" y="0"/>
                    <a:pt x="32" y="0"/>
                    <a:pt x="25" y="2"/>
                  </a:cubicBezTo>
                  <a:cubicBezTo>
                    <a:pt x="18" y="4"/>
                    <a:pt x="10" y="12"/>
                    <a:pt x="7" y="17"/>
                  </a:cubicBezTo>
                  <a:cubicBezTo>
                    <a:pt x="4" y="22"/>
                    <a:pt x="0" y="32"/>
                    <a:pt x="5" y="32"/>
                  </a:cubicBezTo>
                  <a:cubicBezTo>
                    <a:pt x="10" y="32"/>
                    <a:pt x="28" y="25"/>
                    <a:pt x="35" y="20"/>
                  </a:cubicBezTo>
                  <a:cubicBezTo>
                    <a:pt x="42" y="15"/>
                    <a:pt x="49" y="6"/>
                    <a:pt x="47" y="3"/>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7981" name="Freeform 45"/>
            <p:cNvSpPr>
              <a:spLocks/>
            </p:cNvSpPr>
            <p:nvPr/>
          </p:nvSpPr>
          <p:spPr bwMode="auto">
            <a:xfrm>
              <a:off x="4415" y="2448"/>
              <a:ext cx="42" cy="35"/>
            </a:xfrm>
            <a:custGeom>
              <a:avLst/>
              <a:gdLst>
                <a:gd name="T0" fmla="*/ 40 w 42"/>
                <a:gd name="T1" fmla="*/ 2 h 35"/>
                <a:gd name="T2" fmla="*/ 18 w 42"/>
                <a:gd name="T3" fmla="*/ 7 h 35"/>
                <a:gd name="T4" fmla="*/ 1 w 42"/>
                <a:gd name="T5" fmla="*/ 22 h 35"/>
                <a:gd name="T6" fmla="*/ 9 w 42"/>
                <a:gd name="T7" fmla="*/ 35 h 35"/>
                <a:gd name="T8" fmla="*/ 28 w 42"/>
                <a:gd name="T9" fmla="*/ 19 h 35"/>
                <a:gd name="T10" fmla="*/ 40 w 42"/>
                <a:gd name="T11" fmla="*/ 2 h 35"/>
              </a:gdLst>
              <a:ahLst/>
              <a:cxnLst>
                <a:cxn ang="0">
                  <a:pos x="T0" y="T1"/>
                </a:cxn>
                <a:cxn ang="0">
                  <a:pos x="T2" y="T3"/>
                </a:cxn>
                <a:cxn ang="0">
                  <a:pos x="T4" y="T5"/>
                </a:cxn>
                <a:cxn ang="0">
                  <a:pos x="T6" y="T7"/>
                </a:cxn>
                <a:cxn ang="0">
                  <a:pos x="T8" y="T9"/>
                </a:cxn>
                <a:cxn ang="0">
                  <a:pos x="T10" y="T11"/>
                </a:cxn>
              </a:cxnLst>
              <a:rect l="0" t="0" r="r" b="b"/>
              <a:pathLst>
                <a:path w="42" h="35">
                  <a:moveTo>
                    <a:pt x="40" y="2"/>
                  </a:moveTo>
                  <a:cubicBezTo>
                    <a:pt x="38" y="0"/>
                    <a:pt x="24" y="4"/>
                    <a:pt x="18" y="7"/>
                  </a:cubicBezTo>
                  <a:cubicBezTo>
                    <a:pt x="12" y="10"/>
                    <a:pt x="2" y="17"/>
                    <a:pt x="1" y="22"/>
                  </a:cubicBezTo>
                  <a:cubicBezTo>
                    <a:pt x="0" y="27"/>
                    <a:pt x="5" y="35"/>
                    <a:pt x="9" y="35"/>
                  </a:cubicBezTo>
                  <a:cubicBezTo>
                    <a:pt x="13" y="35"/>
                    <a:pt x="23" y="25"/>
                    <a:pt x="28" y="19"/>
                  </a:cubicBezTo>
                  <a:cubicBezTo>
                    <a:pt x="33" y="13"/>
                    <a:pt x="42" y="5"/>
                    <a:pt x="40" y="2"/>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7982" name="Freeform 46"/>
            <p:cNvSpPr>
              <a:spLocks/>
            </p:cNvSpPr>
            <p:nvPr/>
          </p:nvSpPr>
          <p:spPr bwMode="auto">
            <a:xfrm>
              <a:off x="4367" y="2476"/>
              <a:ext cx="31" cy="46"/>
            </a:xfrm>
            <a:custGeom>
              <a:avLst/>
              <a:gdLst>
                <a:gd name="T0" fmla="*/ 28 w 31"/>
                <a:gd name="T1" fmla="*/ 2 h 46"/>
                <a:gd name="T2" fmla="*/ 13 w 31"/>
                <a:gd name="T3" fmla="*/ 17 h 46"/>
                <a:gd name="T4" fmla="*/ 1 w 31"/>
                <a:gd name="T5" fmla="*/ 32 h 46"/>
                <a:gd name="T6" fmla="*/ 9 w 31"/>
                <a:gd name="T7" fmla="*/ 46 h 46"/>
                <a:gd name="T8" fmla="*/ 28 w 31"/>
                <a:gd name="T9" fmla="*/ 30 h 46"/>
                <a:gd name="T10" fmla="*/ 28 w 31"/>
                <a:gd name="T11" fmla="*/ 2 h 46"/>
              </a:gdLst>
              <a:ahLst/>
              <a:cxnLst>
                <a:cxn ang="0">
                  <a:pos x="T0" y="T1"/>
                </a:cxn>
                <a:cxn ang="0">
                  <a:pos x="T2" y="T3"/>
                </a:cxn>
                <a:cxn ang="0">
                  <a:pos x="T4" y="T5"/>
                </a:cxn>
                <a:cxn ang="0">
                  <a:pos x="T6" y="T7"/>
                </a:cxn>
                <a:cxn ang="0">
                  <a:pos x="T8" y="T9"/>
                </a:cxn>
                <a:cxn ang="0">
                  <a:pos x="T10" y="T11"/>
                </a:cxn>
              </a:cxnLst>
              <a:rect l="0" t="0" r="r" b="b"/>
              <a:pathLst>
                <a:path w="31" h="46">
                  <a:moveTo>
                    <a:pt x="28" y="2"/>
                  </a:moveTo>
                  <a:cubicBezTo>
                    <a:pt x="26" y="0"/>
                    <a:pt x="17" y="12"/>
                    <a:pt x="13" y="17"/>
                  </a:cubicBezTo>
                  <a:cubicBezTo>
                    <a:pt x="9" y="22"/>
                    <a:pt x="2" y="27"/>
                    <a:pt x="1" y="32"/>
                  </a:cubicBezTo>
                  <a:cubicBezTo>
                    <a:pt x="0" y="37"/>
                    <a:pt x="5" y="46"/>
                    <a:pt x="9" y="46"/>
                  </a:cubicBezTo>
                  <a:cubicBezTo>
                    <a:pt x="13" y="46"/>
                    <a:pt x="25" y="37"/>
                    <a:pt x="28" y="30"/>
                  </a:cubicBezTo>
                  <a:cubicBezTo>
                    <a:pt x="31" y="23"/>
                    <a:pt x="30" y="5"/>
                    <a:pt x="28" y="2"/>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7983" name="Freeform 47"/>
            <p:cNvSpPr>
              <a:spLocks/>
            </p:cNvSpPr>
            <p:nvPr/>
          </p:nvSpPr>
          <p:spPr bwMode="auto">
            <a:xfrm>
              <a:off x="4250" y="1449"/>
              <a:ext cx="35" cy="71"/>
            </a:xfrm>
            <a:custGeom>
              <a:avLst/>
              <a:gdLst>
                <a:gd name="T0" fmla="*/ 18 w 35"/>
                <a:gd name="T1" fmla="*/ 6 h 71"/>
                <a:gd name="T2" fmla="*/ 0 w 35"/>
                <a:gd name="T3" fmla="*/ 37 h 71"/>
                <a:gd name="T4" fmla="*/ 20 w 35"/>
                <a:gd name="T5" fmla="*/ 68 h 71"/>
                <a:gd name="T6" fmla="*/ 30 w 35"/>
                <a:gd name="T7" fmla="*/ 53 h 71"/>
                <a:gd name="T8" fmla="*/ 26 w 35"/>
                <a:gd name="T9" fmla="*/ 29 h 71"/>
                <a:gd name="T10" fmla="*/ 34 w 35"/>
                <a:gd name="T11" fmla="*/ 4 h 71"/>
                <a:gd name="T12" fmla="*/ 18 w 35"/>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35" h="71">
                  <a:moveTo>
                    <a:pt x="18" y="6"/>
                  </a:moveTo>
                  <a:cubicBezTo>
                    <a:pt x="12" y="11"/>
                    <a:pt x="0" y="27"/>
                    <a:pt x="0" y="37"/>
                  </a:cubicBezTo>
                  <a:cubicBezTo>
                    <a:pt x="0" y="47"/>
                    <a:pt x="15" y="65"/>
                    <a:pt x="20" y="68"/>
                  </a:cubicBezTo>
                  <a:cubicBezTo>
                    <a:pt x="25" y="71"/>
                    <a:pt x="29" y="59"/>
                    <a:pt x="30" y="53"/>
                  </a:cubicBezTo>
                  <a:cubicBezTo>
                    <a:pt x="31" y="47"/>
                    <a:pt x="25" y="37"/>
                    <a:pt x="26" y="29"/>
                  </a:cubicBezTo>
                  <a:cubicBezTo>
                    <a:pt x="27" y="21"/>
                    <a:pt x="35" y="8"/>
                    <a:pt x="34" y="4"/>
                  </a:cubicBezTo>
                  <a:cubicBezTo>
                    <a:pt x="33" y="0"/>
                    <a:pt x="21" y="6"/>
                    <a:pt x="18" y="6"/>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7984" name="Freeform 48"/>
            <p:cNvSpPr>
              <a:spLocks/>
            </p:cNvSpPr>
            <p:nvPr/>
          </p:nvSpPr>
          <p:spPr bwMode="auto">
            <a:xfrm>
              <a:off x="1014" y="124"/>
              <a:ext cx="3154" cy="1244"/>
            </a:xfrm>
            <a:custGeom>
              <a:avLst/>
              <a:gdLst>
                <a:gd name="T0" fmla="*/ 0 w 3154"/>
                <a:gd name="T1" fmla="*/ 0 h 1244"/>
                <a:gd name="T2" fmla="*/ 1014 w 3154"/>
                <a:gd name="T3" fmla="*/ 464 h 1244"/>
                <a:gd name="T4" fmla="*/ 1620 w 3154"/>
                <a:gd name="T5" fmla="*/ 684 h 1244"/>
                <a:gd name="T6" fmla="*/ 1888 w 3154"/>
                <a:gd name="T7" fmla="*/ 744 h 1244"/>
                <a:gd name="T8" fmla="*/ 2320 w 3154"/>
                <a:gd name="T9" fmla="*/ 890 h 1244"/>
                <a:gd name="T10" fmla="*/ 3154 w 3154"/>
                <a:gd name="T11" fmla="*/ 1244 h 1244"/>
              </a:gdLst>
              <a:ahLst/>
              <a:cxnLst>
                <a:cxn ang="0">
                  <a:pos x="T0" y="T1"/>
                </a:cxn>
                <a:cxn ang="0">
                  <a:pos x="T2" y="T3"/>
                </a:cxn>
                <a:cxn ang="0">
                  <a:pos x="T4" y="T5"/>
                </a:cxn>
                <a:cxn ang="0">
                  <a:pos x="T6" y="T7"/>
                </a:cxn>
                <a:cxn ang="0">
                  <a:pos x="T8" y="T9"/>
                </a:cxn>
                <a:cxn ang="0">
                  <a:pos x="T10" y="T11"/>
                </a:cxn>
              </a:cxnLst>
              <a:rect l="0" t="0" r="r" b="b"/>
              <a:pathLst>
                <a:path w="3154" h="1244">
                  <a:moveTo>
                    <a:pt x="0" y="0"/>
                  </a:moveTo>
                  <a:lnTo>
                    <a:pt x="1014" y="464"/>
                  </a:lnTo>
                  <a:lnTo>
                    <a:pt x="1620" y="684"/>
                  </a:lnTo>
                  <a:lnTo>
                    <a:pt x="1888" y="744"/>
                  </a:lnTo>
                  <a:lnTo>
                    <a:pt x="2320" y="890"/>
                  </a:lnTo>
                  <a:lnTo>
                    <a:pt x="3154" y="1244"/>
                  </a:lnTo>
                </a:path>
              </a:pathLst>
            </a:custGeom>
            <a:noFill/>
            <a:ln w="38100" cmpd="dbl">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7985" name="Freeform 49"/>
            <p:cNvSpPr>
              <a:spLocks/>
            </p:cNvSpPr>
            <p:nvPr/>
          </p:nvSpPr>
          <p:spPr bwMode="auto">
            <a:xfrm>
              <a:off x="3086" y="1626"/>
              <a:ext cx="1184" cy="242"/>
            </a:xfrm>
            <a:custGeom>
              <a:avLst/>
              <a:gdLst>
                <a:gd name="T0" fmla="*/ 0 w 1184"/>
                <a:gd name="T1" fmla="*/ 0 h 242"/>
                <a:gd name="T2" fmla="*/ 326 w 1184"/>
                <a:gd name="T3" fmla="*/ 98 h 242"/>
                <a:gd name="T4" fmla="*/ 548 w 1184"/>
                <a:gd name="T5" fmla="*/ 108 h 242"/>
                <a:gd name="T6" fmla="*/ 1184 w 1184"/>
                <a:gd name="T7" fmla="*/ 242 h 242"/>
              </a:gdLst>
              <a:ahLst/>
              <a:cxnLst>
                <a:cxn ang="0">
                  <a:pos x="T0" y="T1"/>
                </a:cxn>
                <a:cxn ang="0">
                  <a:pos x="T2" y="T3"/>
                </a:cxn>
                <a:cxn ang="0">
                  <a:pos x="T4" y="T5"/>
                </a:cxn>
                <a:cxn ang="0">
                  <a:pos x="T6" y="T7"/>
                </a:cxn>
              </a:cxnLst>
              <a:rect l="0" t="0" r="r" b="b"/>
              <a:pathLst>
                <a:path w="1184" h="242">
                  <a:moveTo>
                    <a:pt x="0" y="0"/>
                  </a:moveTo>
                  <a:lnTo>
                    <a:pt x="326" y="98"/>
                  </a:lnTo>
                  <a:lnTo>
                    <a:pt x="548" y="108"/>
                  </a:lnTo>
                  <a:lnTo>
                    <a:pt x="1184" y="242"/>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7986" name="Freeform 50"/>
            <p:cNvSpPr>
              <a:spLocks/>
            </p:cNvSpPr>
            <p:nvPr/>
          </p:nvSpPr>
          <p:spPr bwMode="auto">
            <a:xfrm>
              <a:off x="4336" y="1272"/>
              <a:ext cx="414" cy="136"/>
            </a:xfrm>
            <a:custGeom>
              <a:avLst/>
              <a:gdLst>
                <a:gd name="T0" fmla="*/ 0 w 414"/>
                <a:gd name="T1" fmla="*/ 0 h 136"/>
                <a:gd name="T2" fmla="*/ 186 w 414"/>
                <a:gd name="T3" fmla="*/ 110 h 136"/>
                <a:gd name="T4" fmla="*/ 414 w 414"/>
                <a:gd name="T5" fmla="*/ 136 h 136"/>
              </a:gdLst>
              <a:ahLst/>
              <a:cxnLst>
                <a:cxn ang="0">
                  <a:pos x="T0" y="T1"/>
                </a:cxn>
                <a:cxn ang="0">
                  <a:pos x="T2" y="T3"/>
                </a:cxn>
                <a:cxn ang="0">
                  <a:pos x="T4" y="T5"/>
                </a:cxn>
              </a:cxnLst>
              <a:rect l="0" t="0" r="r" b="b"/>
              <a:pathLst>
                <a:path w="414" h="136">
                  <a:moveTo>
                    <a:pt x="0" y="0"/>
                  </a:moveTo>
                  <a:lnTo>
                    <a:pt x="186" y="110"/>
                  </a:lnTo>
                  <a:lnTo>
                    <a:pt x="414" y="136"/>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7987" name="Freeform 51"/>
            <p:cNvSpPr>
              <a:spLocks/>
            </p:cNvSpPr>
            <p:nvPr/>
          </p:nvSpPr>
          <p:spPr bwMode="auto">
            <a:xfrm>
              <a:off x="4456" y="928"/>
              <a:ext cx="280" cy="294"/>
            </a:xfrm>
            <a:custGeom>
              <a:avLst/>
              <a:gdLst>
                <a:gd name="T0" fmla="*/ 0 w 280"/>
                <a:gd name="T1" fmla="*/ 294 h 294"/>
                <a:gd name="T2" fmla="*/ 280 w 280"/>
                <a:gd name="T3" fmla="*/ 0 h 294"/>
              </a:gdLst>
              <a:ahLst/>
              <a:cxnLst>
                <a:cxn ang="0">
                  <a:pos x="T0" y="T1"/>
                </a:cxn>
                <a:cxn ang="0">
                  <a:pos x="T2" y="T3"/>
                </a:cxn>
              </a:cxnLst>
              <a:rect l="0" t="0" r="r" b="b"/>
              <a:pathLst>
                <a:path w="280" h="294">
                  <a:moveTo>
                    <a:pt x="0" y="294"/>
                  </a:moveTo>
                  <a:lnTo>
                    <a:pt x="280" y="0"/>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7988" name="Freeform 52"/>
            <p:cNvSpPr>
              <a:spLocks/>
            </p:cNvSpPr>
            <p:nvPr/>
          </p:nvSpPr>
          <p:spPr bwMode="auto">
            <a:xfrm>
              <a:off x="4282" y="1424"/>
              <a:ext cx="398" cy="442"/>
            </a:xfrm>
            <a:custGeom>
              <a:avLst/>
              <a:gdLst>
                <a:gd name="T0" fmla="*/ 0 w 398"/>
                <a:gd name="T1" fmla="*/ 442 h 442"/>
                <a:gd name="T2" fmla="*/ 84 w 398"/>
                <a:gd name="T3" fmla="*/ 432 h 442"/>
                <a:gd name="T4" fmla="*/ 148 w 398"/>
                <a:gd name="T5" fmla="*/ 350 h 442"/>
                <a:gd name="T6" fmla="*/ 276 w 398"/>
                <a:gd name="T7" fmla="*/ 128 h 442"/>
                <a:gd name="T8" fmla="*/ 398 w 398"/>
                <a:gd name="T9" fmla="*/ 0 h 442"/>
              </a:gdLst>
              <a:ahLst/>
              <a:cxnLst>
                <a:cxn ang="0">
                  <a:pos x="T0" y="T1"/>
                </a:cxn>
                <a:cxn ang="0">
                  <a:pos x="T2" y="T3"/>
                </a:cxn>
                <a:cxn ang="0">
                  <a:pos x="T4" y="T5"/>
                </a:cxn>
                <a:cxn ang="0">
                  <a:pos x="T6" y="T7"/>
                </a:cxn>
                <a:cxn ang="0">
                  <a:pos x="T8" y="T9"/>
                </a:cxn>
              </a:cxnLst>
              <a:rect l="0" t="0" r="r" b="b"/>
              <a:pathLst>
                <a:path w="398" h="442">
                  <a:moveTo>
                    <a:pt x="0" y="442"/>
                  </a:moveTo>
                  <a:lnTo>
                    <a:pt x="84" y="432"/>
                  </a:lnTo>
                  <a:lnTo>
                    <a:pt x="148" y="350"/>
                  </a:lnTo>
                  <a:lnTo>
                    <a:pt x="276" y="128"/>
                  </a:lnTo>
                  <a:lnTo>
                    <a:pt x="398" y="0"/>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7989" name="Freeform 53"/>
            <p:cNvSpPr>
              <a:spLocks/>
            </p:cNvSpPr>
            <p:nvPr/>
          </p:nvSpPr>
          <p:spPr bwMode="auto">
            <a:xfrm>
              <a:off x="774" y="1572"/>
              <a:ext cx="2170" cy="952"/>
            </a:xfrm>
            <a:custGeom>
              <a:avLst/>
              <a:gdLst>
                <a:gd name="T0" fmla="*/ 2170 w 2170"/>
                <a:gd name="T1" fmla="*/ 0 h 952"/>
                <a:gd name="T2" fmla="*/ 1870 w 2170"/>
                <a:gd name="T3" fmla="*/ 112 h 952"/>
                <a:gd name="T4" fmla="*/ 1296 w 2170"/>
                <a:gd name="T5" fmla="*/ 386 h 952"/>
                <a:gd name="T6" fmla="*/ 478 w 2170"/>
                <a:gd name="T7" fmla="*/ 778 h 952"/>
                <a:gd name="T8" fmla="*/ 126 w 2170"/>
                <a:gd name="T9" fmla="*/ 918 h 952"/>
                <a:gd name="T10" fmla="*/ 42 w 2170"/>
                <a:gd name="T11" fmla="*/ 918 h 952"/>
                <a:gd name="T12" fmla="*/ 0 w 2170"/>
                <a:gd name="T13" fmla="*/ 952 h 952"/>
              </a:gdLst>
              <a:ahLst/>
              <a:cxnLst>
                <a:cxn ang="0">
                  <a:pos x="T0" y="T1"/>
                </a:cxn>
                <a:cxn ang="0">
                  <a:pos x="T2" y="T3"/>
                </a:cxn>
                <a:cxn ang="0">
                  <a:pos x="T4" y="T5"/>
                </a:cxn>
                <a:cxn ang="0">
                  <a:pos x="T6" y="T7"/>
                </a:cxn>
                <a:cxn ang="0">
                  <a:pos x="T8" y="T9"/>
                </a:cxn>
                <a:cxn ang="0">
                  <a:pos x="T10" y="T11"/>
                </a:cxn>
                <a:cxn ang="0">
                  <a:pos x="T12" y="T13"/>
                </a:cxn>
              </a:cxnLst>
              <a:rect l="0" t="0" r="r" b="b"/>
              <a:pathLst>
                <a:path w="2170" h="952">
                  <a:moveTo>
                    <a:pt x="2170" y="0"/>
                  </a:moveTo>
                  <a:lnTo>
                    <a:pt x="1870" y="112"/>
                  </a:lnTo>
                  <a:lnTo>
                    <a:pt x="1296" y="386"/>
                  </a:lnTo>
                  <a:lnTo>
                    <a:pt x="478" y="778"/>
                  </a:lnTo>
                  <a:lnTo>
                    <a:pt x="126" y="918"/>
                  </a:lnTo>
                  <a:lnTo>
                    <a:pt x="42" y="918"/>
                  </a:lnTo>
                  <a:lnTo>
                    <a:pt x="0" y="952"/>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7990" name="Oval 54"/>
            <p:cNvSpPr>
              <a:spLocks noChangeArrowheads="1"/>
            </p:cNvSpPr>
            <p:nvPr/>
          </p:nvSpPr>
          <p:spPr bwMode="auto">
            <a:xfrm>
              <a:off x="720" y="252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7991" name="Freeform 55"/>
            <p:cNvSpPr>
              <a:spLocks/>
            </p:cNvSpPr>
            <p:nvPr/>
          </p:nvSpPr>
          <p:spPr bwMode="auto">
            <a:xfrm>
              <a:off x="914" y="86"/>
              <a:ext cx="1206" cy="2374"/>
            </a:xfrm>
            <a:custGeom>
              <a:avLst/>
              <a:gdLst>
                <a:gd name="T0" fmla="*/ 1206 w 1206"/>
                <a:gd name="T1" fmla="*/ 0 h 2374"/>
                <a:gd name="T2" fmla="*/ 1180 w 1206"/>
                <a:gd name="T3" fmla="*/ 228 h 2374"/>
                <a:gd name="T4" fmla="*/ 1122 w 1206"/>
                <a:gd name="T5" fmla="*/ 422 h 2374"/>
                <a:gd name="T6" fmla="*/ 1100 w 1206"/>
                <a:gd name="T7" fmla="*/ 620 h 2374"/>
                <a:gd name="T8" fmla="*/ 1050 w 1206"/>
                <a:gd name="T9" fmla="*/ 766 h 2374"/>
                <a:gd name="T10" fmla="*/ 986 w 1206"/>
                <a:gd name="T11" fmla="*/ 856 h 2374"/>
                <a:gd name="T12" fmla="*/ 838 w 1206"/>
                <a:gd name="T13" fmla="*/ 1002 h 2374"/>
                <a:gd name="T14" fmla="*/ 742 w 1206"/>
                <a:gd name="T15" fmla="*/ 1122 h 2374"/>
                <a:gd name="T16" fmla="*/ 0 w 1206"/>
                <a:gd name="T17" fmla="*/ 2374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6" h="2374">
                  <a:moveTo>
                    <a:pt x="1206" y="0"/>
                  </a:moveTo>
                  <a:lnTo>
                    <a:pt x="1180" y="228"/>
                  </a:lnTo>
                  <a:lnTo>
                    <a:pt x="1122" y="422"/>
                  </a:lnTo>
                  <a:lnTo>
                    <a:pt x="1100" y="620"/>
                  </a:lnTo>
                  <a:lnTo>
                    <a:pt x="1050" y="766"/>
                  </a:lnTo>
                  <a:lnTo>
                    <a:pt x="986" y="856"/>
                  </a:lnTo>
                  <a:lnTo>
                    <a:pt x="838" y="1002"/>
                  </a:lnTo>
                  <a:lnTo>
                    <a:pt x="742" y="1122"/>
                  </a:lnTo>
                  <a:lnTo>
                    <a:pt x="0" y="2374"/>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7992" name="Freeform 56"/>
            <p:cNvSpPr>
              <a:spLocks/>
            </p:cNvSpPr>
            <p:nvPr/>
          </p:nvSpPr>
          <p:spPr bwMode="auto">
            <a:xfrm>
              <a:off x="2030" y="672"/>
              <a:ext cx="856" cy="902"/>
            </a:xfrm>
            <a:custGeom>
              <a:avLst/>
              <a:gdLst>
                <a:gd name="T0" fmla="*/ 0 w 856"/>
                <a:gd name="T1" fmla="*/ 0 h 902"/>
                <a:gd name="T2" fmla="*/ 60 w 856"/>
                <a:gd name="T3" fmla="*/ 12 h 902"/>
                <a:gd name="T4" fmla="*/ 444 w 856"/>
                <a:gd name="T5" fmla="*/ 404 h 902"/>
                <a:gd name="T6" fmla="*/ 448 w 856"/>
                <a:gd name="T7" fmla="*/ 450 h 902"/>
                <a:gd name="T8" fmla="*/ 426 w 856"/>
                <a:gd name="T9" fmla="*/ 514 h 902"/>
                <a:gd name="T10" fmla="*/ 344 w 856"/>
                <a:gd name="T11" fmla="*/ 626 h 902"/>
                <a:gd name="T12" fmla="*/ 332 w 856"/>
                <a:gd name="T13" fmla="*/ 734 h 902"/>
                <a:gd name="T14" fmla="*/ 362 w 856"/>
                <a:gd name="T15" fmla="*/ 788 h 902"/>
                <a:gd name="T16" fmla="*/ 414 w 856"/>
                <a:gd name="T17" fmla="*/ 838 h 902"/>
                <a:gd name="T18" fmla="*/ 768 w 856"/>
                <a:gd name="T19" fmla="*/ 860 h 902"/>
                <a:gd name="T20" fmla="*/ 856 w 856"/>
                <a:gd name="T21" fmla="*/ 902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6" h="902">
                  <a:moveTo>
                    <a:pt x="0" y="0"/>
                  </a:moveTo>
                  <a:lnTo>
                    <a:pt x="60" y="12"/>
                  </a:lnTo>
                  <a:lnTo>
                    <a:pt x="444" y="404"/>
                  </a:lnTo>
                  <a:lnTo>
                    <a:pt x="448" y="450"/>
                  </a:lnTo>
                  <a:lnTo>
                    <a:pt x="426" y="514"/>
                  </a:lnTo>
                  <a:lnTo>
                    <a:pt x="344" y="626"/>
                  </a:lnTo>
                  <a:lnTo>
                    <a:pt x="332" y="734"/>
                  </a:lnTo>
                  <a:lnTo>
                    <a:pt x="362" y="788"/>
                  </a:lnTo>
                  <a:lnTo>
                    <a:pt x="414" y="838"/>
                  </a:lnTo>
                  <a:lnTo>
                    <a:pt x="768" y="860"/>
                  </a:lnTo>
                  <a:lnTo>
                    <a:pt x="856" y="902"/>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7993" name="Freeform 57"/>
            <p:cNvSpPr>
              <a:spLocks/>
            </p:cNvSpPr>
            <p:nvPr/>
          </p:nvSpPr>
          <p:spPr bwMode="auto">
            <a:xfrm>
              <a:off x="1512" y="1496"/>
              <a:ext cx="256" cy="112"/>
            </a:xfrm>
            <a:custGeom>
              <a:avLst/>
              <a:gdLst>
                <a:gd name="T0" fmla="*/ 0 w 256"/>
                <a:gd name="T1" fmla="*/ 0 h 112"/>
                <a:gd name="T2" fmla="*/ 128 w 256"/>
                <a:gd name="T3" fmla="*/ 66 h 112"/>
                <a:gd name="T4" fmla="*/ 256 w 256"/>
                <a:gd name="T5" fmla="*/ 112 h 112"/>
              </a:gdLst>
              <a:ahLst/>
              <a:cxnLst>
                <a:cxn ang="0">
                  <a:pos x="T0" y="T1"/>
                </a:cxn>
                <a:cxn ang="0">
                  <a:pos x="T2" y="T3"/>
                </a:cxn>
                <a:cxn ang="0">
                  <a:pos x="T4" y="T5"/>
                </a:cxn>
              </a:cxnLst>
              <a:rect l="0" t="0" r="r" b="b"/>
              <a:pathLst>
                <a:path w="256" h="112">
                  <a:moveTo>
                    <a:pt x="0" y="0"/>
                  </a:moveTo>
                  <a:lnTo>
                    <a:pt x="128" y="66"/>
                  </a:lnTo>
                  <a:lnTo>
                    <a:pt x="256" y="112"/>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7994" name="Line 58"/>
            <p:cNvSpPr>
              <a:spLocks noChangeShapeType="1"/>
            </p:cNvSpPr>
            <p:nvPr/>
          </p:nvSpPr>
          <p:spPr bwMode="auto">
            <a:xfrm>
              <a:off x="1824" y="1648"/>
              <a:ext cx="216" cy="256"/>
            </a:xfrm>
            <a:prstGeom prst="line">
              <a:avLst/>
            </a:prstGeom>
            <a:noFill/>
            <a:ln w="38100" cmpd="dbl">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7995" name="Freeform 59"/>
            <p:cNvSpPr>
              <a:spLocks/>
            </p:cNvSpPr>
            <p:nvPr/>
          </p:nvSpPr>
          <p:spPr bwMode="auto">
            <a:xfrm>
              <a:off x="1952" y="1621"/>
              <a:ext cx="680" cy="163"/>
            </a:xfrm>
            <a:custGeom>
              <a:avLst/>
              <a:gdLst>
                <a:gd name="T0" fmla="*/ 0 w 680"/>
                <a:gd name="T1" fmla="*/ 163 h 163"/>
                <a:gd name="T2" fmla="*/ 334 w 680"/>
                <a:gd name="T3" fmla="*/ 19 h 163"/>
                <a:gd name="T4" fmla="*/ 680 w 680"/>
                <a:gd name="T5" fmla="*/ 51 h 163"/>
              </a:gdLst>
              <a:ahLst/>
              <a:cxnLst>
                <a:cxn ang="0">
                  <a:pos x="T0" y="T1"/>
                </a:cxn>
                <a:cxn ang="0">
                  <a:pos x="T2" y="T3"/>
                </a:cxn>
                <a:cxn ang="0">
                  <a:pos x="T4" y="T5"/>
                </a:cxn>
              </a:cxnLst>
              <a:rect l="0" t="0" r="r" b="b"/>
              <a:pathLst>
                <a:path w="680" h="163">
                  <a:moveTo>
                    <a:pt x="0" y="163"/>
                  </a:moveTo>
                  <a:cubicBezTo>
                    <a:pt x="56" y="139"/>
                    <a:pt x="221" y="38"/>
                    <a:pt x="334" y="19"/>
                  </a:cubicBezTo>
                  <a:cubicBezTo>
                    <a:pt x="447" y="0"/>
                    <a:pt x="608" y="44"/>
                    <a:pt x="680" y="51"/>
                  </a:cubicBez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7996" name="Freeform 60"/>
            <p:cNvSpPr>
              <a:spLocks/>
            </p:cNvSpPr>
            <p:nvPr/>
          </p:nvSpPr>
          <p:spPr bwMode="auto">
            <a:xfrm>
              <a:off x="2724" y="832"/>
              <a:ext cx="252" cy="696"/>
            </a:xfrm>
            <a:custGeom>
              <a:avLst/>
              <a:gdLst>
                <a:gd name="T0" fmla="*/ 4 w 252"/>
                <a:gd name="T1" fmla="*/ 0 h 696"/>
                <a:gd name="T2" fmla="*/ 0 w 252"/>
                <a:gd name="T3" fmla="*/ 88 h 696"/>
                <a:gd name="T4" fmla="*/ 74 w 252"/>
                <a:gd name="T5" fmla="*/ 352 h 696"/>
                <a:gd name="T6" fmla="*/ 252 w 252"/>
                <a:gd name="T7" fmla="*/ 696 h 696"/>
              </a:gdLst>
              <a:ahLst/>
              <a:cxnLst>
                <a:cxn ang="0">
                  <a:pos x="T0" y="T1"/>
                </a:cxn>
                <a:cxn ang="0">
                  <a:pos x="T2" y="T3"/>
                </a:cxn>
                <a:cxn ang="0">
                  <a:pos x="T4" y="T5"/>
                </a:cxn>
                <a:cxn ang="0">
                  <a:pos x="T6" y="T7"/>
                </a:cxn>
              </a:cxnLst>
              <a:rect l="0" t="0" r="r" b="b"/>
              <a:pathLst>
                <a:path w="252" h="696">
                  <a:moveTo>
                    <a:pt x="4" y="0"/>
                  </a:moveTo>
                  <a:lnTo>
                    <a:pt x="0" y="88"/>
                  </a:lnTo>
                  <a:lnTo>
                    <a:pt x="74" y="352"/>
                  </a:lnTo>
                  <a:lnTo>
                    <a:pt x="252" y="696"/>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7997" name="Freeform 61"/>
            <p:cNvSpPr>
              <a:spLocks/>
            </p:cNvSpPr>
            <p:nvPr/>
          </p:nvSpPr>
          <p:spPr bwMode="auto">
            <a:xfrm>
              <a:off x="3002" y="1014"/>
              <a:ext cx="302" cy="526"/>
            </a:xfrm>
            <a:custGeom>
              <a:avLst/>
              <a:gdLst>
                <a:gd name="T0" fmla="*/ 302 w 302"/>
                <a:gd name="T1" fmla="*/ 0 h 526"/>
                <a:gd name="T2" fmla="*/ 40 w 302"/>
                <a:gd name="T3" fmla="*/ 498 h 526"/>
                <a:gd name="T4" fmla="*/ 0 w 302"/>
                <a:gd name="T5" fmla="*/ 526 h 526"/>
              </a:gdLst>
              <a:ahLst/>
              <a:cxnLst>
                <a:cxn ang="0">
                  <a:pos x="T0" y="T1"/>
                </a:cxn>
                <a:cxn ang="0">
                  <a:pos x="T2" y="T3"/>
                </a:cxn>
                <a:cxn ang="0">
                  <a:pos x="T4" y="T5"/>
                </a:cxn>
              </a:cxnLst>
              <a:rect l="0" t="0" r="r" b="b"/>
              <a:pathLst>
                <a:path w="302" h="526">
                  <a:moveTo>
                    <a:pt x="302" y="0"/>
                  </a:moveTo>
                  <a:lnTo>
                    <a:pt x="40" y="498"/>
                  </a:lnTo>
                  <a:lnTo>
                    <a:pt x="0" y="526"/>
                  </a:lnTo>
                </a:path>
              </a:pathLst>
            </a:custGeom>
            <a:noFill/>
            <a:ln w="38100" cmpd="dbl">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7998" name="Freeform 62"/>
            <p:cNvSpPr>
              <a:spLocks/>
            </p:cNvSpPr>
            <p:nvPr/>
          </p:nvSpPr>
          <p:spPr bwMode="auto">
            <a:xfrm>
              <a:off x="3008" y="1572"/>
              <a:ext cx="673" cy="2688"/>
            </a:xfrm>
            <a:custGeom>
              <a:avLst/>
              <a:gdLst>
                <a:gd name="T0" fmla="*/ 664 w 673"/>
                <a:gd name="T1" fmla="*/ 2688 h 2688"/>
                <a:gd name="T2" fmla="*/ 670 w 673"/>
                <a:gd name="T3" fmla="*/ 2602 h 2688"/>
                <a:gd name="T4" fmla="*/ 648 w 673"/>
                <a:gd name="T5" fmla="*/ 2514 h 2688"/>
                <a:gd name="T6" fmla="*/ 586 w 673"/>
                <a:gd name="T7" fmla="*/ 2368 h 2688"/>
                <a:gd name="T8" fmla="*/ 412 w 673"/>
                <a:gd name="T9" fmla="*/ 2186 h 2688"/>
                <a:gd name="T10" fmla="*/ 286 w 673"/>
                <a:gd name="T11" fmla="*/ 1920 h 2688"/>
                <a:gd name="T12" fmla="*/ 238 w 673"/>
                <a:gd name="T13" fmla="*/ 1700 h 2688"/>
                <a:gd name="T14" fmla="*/ 232 w 673"/>
                <a:gd name="T15" fmla="*/ 1510 h 2688"/>
                <a:gd name="T16" fmla="*/ 258 w 673"/>
                <a:gd name="T17" fmla="*/ 1354 h 2688"/>
                <a:gd name="T18" fmla="*/ 350 w 673"/>
                <a:gd name="T19" fmla="*/ 1168 h 2688"/>
                <a:gd name="T20" fmla="*/ 452 w 673"/>
                <a:gd name="T21" fmla="*/ 1046 h 2688"/>
                <a:gd name="T22" fmla="*/ 500 w 673"/>
                <a:gd name="T23" fmla="*/ 914 h 2688"/>
                <a:gd name="T24" fmla="*/ 542 w 673"/>
                <a:gd name="T25" fmla="*/ 764 h 2688"/>
                <a:gd name="T26" fmla="*/ 540 w 673"/>
                <a:gd name="T27" fmla="*/ 640 h 2688"/>
                <a:gd name="T28" fmla="*/ 518 w 673"/>
                <a:gd name="T29" fmla="*/ 516 h 2688"/>
                <a:gd name="T30" fmla="*/ 492 w 673"/>
                <a:gd name="T31" fmla="*/ 456 h 2688"/>
                <a:gd name="T32" fmla="*/ 448 w 673"/>
                <a:gd name="T33" fmla="*/ 396 h 2688"/>
                <a:gd name="T34" fmla="*/ 0 w 673"/>
                <a:gd name="T35" fmla="*/ 0 h 2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3" h="2688">
                  <a:moveTo>
                    <a:pt x="664" y="2688"/>
                  </a:moveTo>
                  <a:cubicBezTo>
                    <a:pt x="665" y="2674"/>
                    <a:pt x="673" y="2631"/>
                    <a:pt x="670" y="2602"/>
                  </a:cubicBezTo>
                  <a:cubicBezTo>
                    <a:pt x="667" y="2573"/>
                    <a:pt x="662" y="2553"/>
                    <a:pt x="648" y="2514"/>
                  </a:cubicBezTo>
                  <a:cubicBezTo>
                    <a:pt x="634" y="2475"/>
                    <a:pt x="625" y="2423"/>
                    <a:pt x="586" y="2368"/>
                  </a:cubicBezTo>
                  <a:cubicBezTo>
                    <a:pt x="547" y="2313"/>
                    <a:pt x="462" y="2261"/>
                    <a:pt x="412" y="2186"/>
                  </a:cubicBezTo>
                  <a:cubicBezTo>
                    <a:pt x="362" y="2111"/>
                    <a:pt x="315" y="2001"/>
                    <a:pt x="286" y="1920"/>
                  </a:cubicBezTo>
                  <a:cubicBezTo>
                    <a:pt x="257" y="1839"/>
                    <a:pt x="247" y="1768"/>
                    <a:pt x="238" y="1700"/>
                  </a:cubicBezTo>
                  <a:cubicBezTo>
                    <a:pt x="229" y="1632"/>
                    <a:pt x="229" y="1568"/>
                    <a:pt x="232" y="1510"/>
                  </a:cubicBezTo>
                  <a:cubicBezTo>
                    <a:pt x="235" y="1452"/>
                    <a:pt x="238" y="1411"/>
                    <a:pt x="258" y="1354"/>
                  </a:cubicBezTo>
                  <a:cubicBezTo>
                    <a:pt x="278" y="1297"/>
                    <a:pt x="318" y="1219"/>
                    <a:pt x="350" y="1168"/>
                  </a:cubicBezTo>
                  <a:cubicBezTo>
                    <a:pt x="382" y="1117"/>
                    <a:pt x="427" y="1088"/>
                    <a:pt x="452" y="1046"/>
                  </a:cubicBezTo>
                  <a:lnTo>
                    <a:pt x="500" y="914"/>
                  </a:lnTo>
                  <a:lnTo>
                    <a:pt x="542" y="764"/>
                  </a:lnTo>
                  <a:cubicBezTo>
                    <a:pt x="549" y="718"/>
                    <a:pt x="544" y="681"/>
                    <a:pt x="540" y="640"/>
                  </a:cubicBezTo>
                  <a:lnTo>
                    <a:pt x="518" y="516"/>
                  </a:lnTo>
                  <a:lnTo>
                    <a:pt x="492" y="456"/>
                  </a:lnTo>
                  <a:lnTo>
                    <a:pt x="448" y="396"/>
                  </a:lnTo>
                  <a:lnTo>
                    <a:pt x="0" y="0"/>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7999" name="Freeform 63"/>
            <p:cNvSpPr>
              <a:spLocks/>
            </p:cNvSpPr>
            <p:nvPr/>
          </p:nvSpPr>
          <p:spPr bwMode="auto">
            <a:xfrm>
              <a:off x="4232" y="1228"/>
              <a:ext cx="538" cy="132"/>
            </a:xfrm>
            <a:custGeom>
              <a:avLst/>
              <a:gdLst>
                <a:gd name="T0" fmla="*/ 0 w 538"/>
                <a:gd name="T1" fmla="*/ 132 h 132"/>
                <a:gd name="T2" fmla="*/ 106 w 538"/>
                <a:gd name="T3" fmla="*/ 48 h 132"/>
                <a:gd name="T4" fmla="*/ 222 w 538"/>
                <a:gd name="T5" fmla="*/ 2 h 132"/>
                <a:gd name="T6" fmla="*/ 538 w 538"/>
                <a:gd name="T7" fmla="*/ 0 h 132"/>
              </a:gdLst>
              <a:ahLst/>
              <a:cxnLst>
                <a:cxn ang="0">
                  <a:pos x="T0" y="T1"/>
                </a:cxn>
                <a:cxn ang="0">
                  <a:pos x="T2" y="T3"/>
                </a:cxn>
                <a:cxn ang="0">
                  <a:pos x="T4" y="T5"/>
                </a:cxn>
                <a:cxn ang="0">
                  <a:pos x="T6" y="T7"/>
                </a:cxn>
              </a:cxnLst>
              <a:rect l="0" t="0" r="r" b="b"/>
              <a:pathLst>
                <a:path w="538" h="132">
                  <a:moveTo>
                    <a:pt x="0" y="132"/>
                  </a:moveTo>
                  <a:lnTo>
                    <a:pt x="106" y="48"/>
                  </a:lnTo>
                  <a:cubicBezTo>
                    <a:pt x="143" y="26"/>
                    <a:pt x="150" y="10"/>
                    <a:pt x="222" y="2"/>
                  </a:cubicBezTo>
                  <a:lnTo>
                    <a:pt x="538" y="0"/>
                  </a:lnTo>
                </a:path>
              </a:pathLst>
            </a:custGeom>
            <a:noFill/>
            <a:ln w="38100" cmpd="dbl">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000" name="Oval 64"/>
            <p:cNvSpPr>
              <a:spLocks noChangeArrowheads="1"/>
            </p:cNvSpPr>
            <p:nvPr/>
          </p:nvSpPr>
          <p:spPr bwMode="auto">
            <a:xfrm>
              <a:off x="3284" y="984"/>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8001" name="Freeform 65"/>
            <p:cNvSpPr>
              <a:spLocks/>
            </p:cNvSpPr>
            <p:nvPr/>
          </p:nvSpPr>
          <p:spPr bwMode="auto">
            <a:xfrm>
              <a:off x="3252" y="182"/>
              <a:ext cx="72" cy="125"/>
            </a:xfrm>
            <a:custGeom>
              <a:avLst/>
              <a:gdLst>
                <a:gd name="T0" fmla="*/ 50 w 72"/>
                <a:gd name="T1" fmla="*/ 2 h 125"/>
                <a:gd name="T2" fmla="*/ 29 w 72"/>
                <a:gd name="T3" fmla="*/ 23 h 125"/>
                <a:gd name="T4" fmla="*/ 27 w 72"/>
                <a:gd name="T5" fmla="*/ 61 h 125"/>
                <a:gd name="T6" fmla="*/ 0 w 72"/>
                <a:gd name="T7" fmla="*/ 73 h 125"/>
                <a:gd name="T8" fmla="*/ 30 w 72"/>
                <a:gd name="T9" fmla="*/ 119 h 125"/>
                <a:gd name="T10" fmla="*/ 53 w 72"/>
                <a:gd name="T11" fmla="*/ 109 h 125"/>
                <a:gd name="T12" fmla="*/ 69 w 72"/>
                <a:gd name="T13" fmla="*/ 67 h 125"/>
                <a:gd name="T14" fmla="*/ 69 w 72"/>
                <a:gd name="T15" fmla="*/ 20 h 125"/>
                <a:gd name="T16" fmla="*/ 50 w 72"/>
                <a:gd name="T17" fmla="*/ 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25">
                  <a:moveTo>
                    <a:pt x="50" y="2"/>
                  </a:moveTo>
                  <a:cubicBezTo>
                    <a:pt x="43" y="2"/>
                    <a:pt x="33" y="13"/>
                    <a:pt x="29" y="23"/>
                  </a:cubicBezTo>
                  <a:cubicBezTo>
                    <a:pt x="25" y="33"/>
                    <a:pt x="32" y="53"/>
                    <a:pt x="27" y="61"/>
                  </a:cubicBezTo>
                  <a:cubicBezTo>
                    <a:pt x="22" y="69"/>
                    <a:pt x="0" y="63"/>
                    <a:pt x="0" y="73"/>
                  </a:cubicBezTo>
                  <a:cubicBezTo>
                    <a:pt x="0" y="83"/>
                    <a:pt x="21" y="113"/>
                    <a:pt x="30" y="119"/>
                  </a:cubicBezTo>
                  <a:cubicBezTo>
                    <a:pt x="39" y="125"/>
                    <a:pt x="47" y="118"/>
                    <a:pt x="53" y="109"/>
                  </a:cubicBezTo>
                  <a:cubicBezTo>
                    <a:pt x="59" y="100"/>
                    <a:pt x="66" y="82"/>
                    <a:pt x="69" y="67"/>
                  </a:cubicBezTo>
                  <a:cubicBezTo>
                    <a:pt x="72" y="52"/>
                    <a:pt x="72" y="31"/>
                    <a:pt x="69" y="20"/>
                  </a:cubicBezTo>
                  <a:cubicBezTo>
                    <a:pt x="66" y="9"/>
                    <a:pt x="55" y="0"/>
                    <a:pt x="50" y="2"/>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002" name="Freeform 66"/>
            <p:cNvSpPr>
              <a:spLocks/>
            </p:cNvSpPr>
            <p:nvPr/>
          </p:nvSpPr>
          <p:spPr bwMode="auto">
            <a:xfrm>
              <a:off x="4615" y="2182"/>
              <a:ext cx="137" cy="161"/>
            </a:xfrm>
            <a:custGeom>
              <a:avLst/>
              <a:gdLst>
                <a:gd name="T0" fmla="*/ 137 w 137"/>
                <a:gd name="T1" fmla="*/ 0 h 161"/>
                <a:gd name="T2" fmla="*/ 19 w 137"/>
                <a:gd name="T3" fmla="*/ 110 h 161"/>
                <a:gd name="T4" fmla="*/ 23 w 137"/>
                <a:gd name="T5" fmla="*/ 156 h 161"/>
                <a:gd name="T6" fmla="*/ 47 w 137"/>
                <a:gd name="T7" fmla="*/ 141 h 161"/>
                <a:gd name="T8" fmla="*/ 68 w 137"/>
                <a:gd name="T9" fmla="*/ 147 h 161"/>
                <a:gd name="T10" fmla="*/ 78 w 137"/>
                <a:gd name="T11" fmla="*/ 116 h 161"/>
                <a:gd name="T12" fmla="*/ 82 w 137"/>
                <a:gd name="T13" fmla="*/ 80 h 161"/>
                <a:gd name="T14" fmla="*/ 112 w 137"/>
                <a:gd name="T15" fmla="*/ 77 h 161"/>
                <a:gd name="T16" fmla="*/ 134 w 137"/>
                <a:gd name="T17" fmla="*/ 89 h 161"/>
                <a:gd name="T18" fmla="*/ 137 w 137"/>
                <a:gd name="T1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61">
                  <a:moveTo>
                    <a:pt x="137" y="0"/>
                  </a:moveTo>
                  <a:cubicBezTo>
                    <a:pt x="126" y="7"/>
                    <a:pt x="38" y="84"/>
                    <a:pt x="19" y="110"/>
                  </a:cubicBezTo>
                  <a:cubicBezTo>
                    <a:pt x="0" y="136"/>
                    <a:pt x="18" y="151"/>
                    <a:pt x="23" y="156"/>
                  </a:cubicBezTo>
                  <a:cubicBezTo>
                    <a:pt x="28" y="161"/>
                    <a:pt x="40" y="142"/>
                    <a:pt x="47" y="141"/>
                  </a:cubicBezTo>
                  <a:cubicBezTo>
                    <a:pt x="54" y="140"/>
                    <a:pt x="63" y="151"/>
                    <a:pt x="68" y="147"/>
                  </a:cubicBezTo>
                  <a:cubicBezTo>
                    <a:pt x="73" y="143"/>
                    <a:pt x="76" y="127"/>
                    <a:pt x="78" y="116"/>
                  </a:cubicBezTo>
                  <a:cubicBezTo>
                    <a:pt x="80" y="105"/>
                    <a:pt x="76" y="86"/>
                    <a:pt x="82" y="80"/>
                  </a:cubicBezTo>
                  <a:cubicBezTo>
                    <a:pt x="88" y="74"/>
                    <a:pt x="103" y="76"/>
                    <a:pt x="112" y="77"/>
                  </a:cubicBezTo>
                  <a:cubicBezTo>
                    <a:pt x="121" y="78"/>
                    <a:pt x="130" y="102"/>
                    <a:pt x="134" y="89"/>
                  </a:cubicBezTo>
                  <a:lnTo>
                    <a:pt x="137" y="0"/>
                  </a:ln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003" name="Freeform 67"/>
            <p:cNvSpPr>
              <a:spLocks/>
            </p:cNvSpPr>
            <p:nvPr/>
          </p:nvSpPr>
          <p:spPr bwMode="auto">
            <a:xfrm>
              <a:off x="672" y="70"/>
              <a:ext cx="2416" cy="1762"/>
            </a:xfrm>
            <a:custGeom>
              <a:avLst/>
              <a:gdLst>
                <a:gd name="T0" fmla="*/ 2244 w 2416"/>
                <a:gd name="T1" fmla="*/ 0 h 1762"/>
                <a:gd name="T2" fmla="*/ 2187 w 2416"/>
                <a:gd name="T3" fmla="*/ 249 h 1762"/>
                <a:gd name="T4" fmla="*/ 2184 w 2416"/>
                <a:gd name="T5" fmla="*/ 426 h 1762"/>
                <a:gd name="T6" fmla="*/ 2199 w 2416"/>
                <a:gd name="T7" fmla="*/ 600 h 1762"/>
                <a:gd name="T8" fmla="*/ 2208 w 2416"/>
                <a:gd name="T9" fmla="*/ 705 h 1762"/>
                <a:gd name="T10" fmla="*/ 2310 w 2416"/>
                <a:gd name="T11" fmla="*/ 900 h 1762"/>
                <a:gd name="T12" fmla="*/ 2406 w 2416"/>
                <a:gd name="T13" fmla="*/ 1113 h 1762"/>
                <a:gd name="T14" fmla="*/ 2367 w 2416"/>
                <a:gd name="T15" fmla="*/ 1182 h 1762"/>
                <a:gd name="T16" fmla="*/ 2268 w 2416"/>
                <a:gd name="T17" fmla="*/ 1200 h 1762"/>
                <a:gd name="T18" fmla="*/ 2259 w 2416"/>
                <a:gd name="T19" fmla="*/ 1296 h 1762"/>
                <a:gd name="T20" fmla="*/ 2166 w 2416"/>
                <a:gd name="T21" fmla="*/ 1332 h 1762"/>
                <a:gd name="T22" fmla="*/ 2007 w 2416"/>
                <a:gd name="T23" fmla="*/ 1341 h 1762"/>
                <a:gd name="T24" fmla="*/ 1974 w 2416"/>
                <a:gd name="T25" fmla="*/ 1353 h 1762"/>
                <a:gd name="T26" fmla="*/ 1857 w 2416"/>
                <a:gd name="T27" fmla="*/ 1338 h 1762"/>
                <a:gd name="T28" fmla="*/ 1806 w 2416"/>
                <a:gd name="T29" fmla="*/ 1386 h 1762"/>
                <a:gd name="T30" fmla="*/ 1719 w 2416"/>
                <a:gd name="T31" fmla="*/ 1446 h 1762"/>
                <a:gd name="T32" fmla="*/ 1599 w 2416"/>
                <a:gd name="T33" fmla="*/ 1437 h 1762"/>
                <a:gd name="T34" fmla="*/ 1524 w 2416"/>
                <a:gd name="T35" fmla="*/ 1497 h 1762"/>
                <a:gd name="T36" fmla="*/ 1365 w 2416"/>
                <a:gd name="T37" fmla="*/ 1617 h 1762"/>
                <a:gd name="T38" fmla="*/ 1182 w 2416"/>
                <a:gd name="T39" fmla="*/ 1593 h 1762"/>
                <a:gd name="T40" fmla="*/ 1002 w 2416"/>
                <a:gd name="T41" fmla="*/ 1668 h 1762"/>
                <a:gd name="T42" fmla="*/ 879 w 2416"/>
                <a:gd name="T43" fmla="*/ 1680 h 1762"/>
                <a:gd name="T44" fmla="*/ 798 w 2416"/>
                <a:gd name="T45" fmla="*/ 1695 h 1762"/>
                <a:gd name="T46" fmla="*/ 687 w 2416"/>
                <a:gd name="T47" fmla="*/ 1665 h 1762"/>
                <a:gd name="T48" fmla="*/ 588 w 2416"/>
                <a:gd name="T49" fmla="*/ 1656 h 1762"/>
                <a:gd name="T50" fmla="*/ 465 w 2416"/>
                <a:gd name="T51" fmla="*/ 1659 h 1762"/>
                <a:gd name="T52" fmla="*/ 399 w 2416"/>
                <a:gd name="T53" fmla="*/ 1677 h 1762"/>
                <a:gd name="T54" fmla="*/ 312 w 2416"/>
                <a:gd name="T55" fmla="*/ 1695 h 1762"/>
                <a:gd name="T56" fmla="*/ 270 w 2416"/>
                <a:gd name="T57" fmla="*/ 1719 h 1762"/>
                <a:gd name="T58" fmla="*/ 198 w 2416"/>
                <a:gd name="T59" fmla="*/ 1761 h 1762"/>
                <a:gd name="T60" fmla="*/ 102 w 2416"/>
                <a:gd name="T61" fmla="*/ 1728 h 1762"/>
                <a:gd name="T62" fmla="*/ 0 w 2416"/>
                <a:gd name="T63" fmla="*/ 1728 h 1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6" h="1762">
                  <a:moveTo>
                    <a:pt x="2244" y="0"/>
                  </a:moveTo>
                  <a:cubicBezTo>
                    <a:pt x="2235" y="41"/>
                    <a:pt x="2197" y="178"/>
                    <a:pt x="2187" y="249"/>
                  </a:cubicBezTo>
                  <a:cubicBezTo>
                    <a:pt x="2177" y="320"/>
                    <a:pt x="2182" y="368"/>
                    <a:pt x="2184" y="426"/>
                  </a:cubicBezTo>
                  <a:cubicBezTo>
                    <a:pt x="2186" y="484"/>
                    <a:pt x="2195" y="554"/>
                    <a:pt x="2199" y="600"/>
                  </a:cubicBezTo>
                  <a:cubicBezTo>
                    <a:pt x="2203" y="646"/>
                    <a:pt x="2190" y="655"/>
                    <a:pt x="2208" y="705"/>
                  </a:cubicBezTo>
                  <a:cubicBezTo>
                    <a:pt x="2226" y="755"/>
                    <a:pt x="2277" y="832"/>
                    <a:pt x="2310" y="900"/>
                  </a:cubicBezTo>
                  <a:cubicBezTo>
                    <a:pt x="2343" y="968"/>
                    <a:pt x="2396" y="1066"/>
                    <a:pt x="2406" y="1113"/>
                  </a:cubicBezTo>
                  <a:cubicBezTo>
                    <a:pt x="2416" y="1160"/>
                    <a:pt x="2390" y="1168"/>
                    <a:pt x="2367" y="1182"/>
                  </a:cubicBezTo>
                  <a:cubicBezTo>
                    <a:pt x="2344" y="1196"/>
                    <a:pt x="2286" y="1181"/>
                    <a:pt x="2268" y="1200"/>
                  </a:cubicBezTo>
                  <a:cubicBezTo>
                    <a:pt x="2250" y="1219"/>
                    <a:pt x="2276" y="1274"/>
                    <a:pt x="2259" y="1296"/>
                  </a:cubicBezTo>
                  <a:cubicBezTo>
                    <a:pt x="2242" y="1318"/>
                    <a:pt x="2208" y="1324"/>
                    <a:pt x="2166" y="1332"/>
                  </a:cubicBezTo>
                  <a:cubicBezTo>
                    <a:pt x="2124" y="1340"/>
                    <a:pt x="2039" y="1338"/>
                    <a:pt x="2007" y="1341"/>
                  </a:cubicBezTo>
                  <a:cubicBezTo>
                    <a:pt x="1975" y="1344"/>
                    <a:pt x="1999" y="1354"/>
                    <a:pt x="1974" y="1353"/>
                  </a:cubicBezTo>
                  <a:cubicBezTo>
                    <a:pt x="1949" y="1352"/>
                    <a:pt x="1885" y="1333"/>
                    <a:pt x="1857" y="1338"/>
                  </a:cubicBezTo>
                  <a:cubicBezTo>
                    <a:pt x="1829" y="1343"/>
                    <a:pt x="1829" y="1368"/>
                    <a:pt x="1806" y="1386"/>
                  </a:cubicBezTo>
                  <a:cubicBezTo>
                    <a:pt x="1783" y="1404"/>
                    <a:pt x="1753" y="1438"/>
                    <a:pt x="1719" y="1446"/>
                  </a:cubicBezTo>
                  <a:cubicBezTo>
                    <a:pt x="1685" y="1454"/>
                    <a:pt x="1631" y="1429"/>
                    <a:pt x="1599" y="1437"/>
                  </a:cubicBezTo>
                  <a:cubicBezTo>
                    <a:pt x="1567" y="1445"/>
                    <a:pt x="1563" y="1467"/>
                    <a:pt x="1524" y="1497"/>
                  </a:cubicBezTo>
                  <a:cubicBezTo>
                    <a:pt x="1485" y="1527"/>
                    <a:pt x="1422" y="1601"/>
                    <a:pt x="1365" y="1617"/>
                  </a:cubicBezTo>
                  <a:cubicBezTo>
                    <a:pt x="1308" y="1633"/>
                    <a:pt x="1242" y="1585"/>
                    <a:pt x="1182" y="1593"/>
                  </a:cubicBezTo>
                  <a:cubicBezTo>
                    <a:pt x="1122" y="1601"/>
                    <a:pt x="1052" y="1654"/>
                    <a:pt x="1002" y="1668"/>
                  </a:cubicBezTo>
                  <a:cubicBezTo>
                    <a:pt x="952" y="1682"/>
                    <a:pt x="913" y="1675"/>
                    <a:pt x="879" y="1680"/>
                  </a:cubicBezTo>
                  <a:cubicBezTo>
                    <a:pt x="845" y="1685"/>
                    <a:pt x="830" y="1698"/>
                    <a:pt x="798" y="1695"/>
                  </a:cubicBezTo>
                  <a:cubicBezTo>
                    <a:pt x="766" y="1692"/>
                    <a:pt x="722" y="1671"/>
                    <a:pt x="687" y="1665"/>
                  </a:cubicBezTo>
                  <a:cubicBezTo>
                    <a:pt x="652" y="1659"/>
                    <a:pt x="625" y="1657"/>
                    <a:pt x="588" y="1656"/>
                  </a:cubicBezTo>
                  <a:cubicBezTo>
                    <a:pt x="551" y="1655"/>
                    <a:pt x="496" y="1656"/>
                    <a:pt x="465" y="1659"/>
                  </a:cubicBezTo>
                  <a:cubicBezTo>
                    <a:pt x="434" y="1662"/>
                    <a:pt x="424" y="1671"/>
                    <a:pt x="399" y="1677"/>
                  </a:cubicBezTo>
                  <a:cubicBezTo>
                    <a:pt x="374" y="1683"/>
                    <a:pt x="333" y="1688"/>
                    <a:pt x="312" y="1695"/>
                  </a:cubicBezTo>
                  <a:cubicBezTo>
                    <a:pt x="291" y="1702"/>
                    <a:pt x="289" y="1708"/>
                    <a:pt x="270" y="1719"/>
                  </a:cubicBezTo>
                  <a:cubicBezTo>
                    <a:pt x="251" y="1730"/>
                    <a:pt x="226" y="1760"/>
                    <a:pt x="198" y="1761"/>
                  </a:cubicBezTo>
                  <a:cubicBezTo>
                    <a:pt x="170" y="1762"/>
                    <a:pt x="135" y="1733"/>
                    <a:pt x="102" y="1728"/>
                  </a:cubicBezTo>
                  <a:cubicBezTo>
                    <a:pt x="69" y="1723"/>
                    <a:pt x="21" y="1728"/>
                    <a:pt x="0" y="1728"/>
                  </a:cubicBezTo>
                </a:path>
              </a:pathLst>
            </a:custGeom>
            <a:noFill/>
            <a:ln w="9525" cap="flat">
              <a:solidFill>
                <a:srgbClr val="000080"/>
              </a:solidFill>
              <a:prstDash val="lgDashDot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004" name="Freeform 68"/>
            <p:cNvSpPr>
              <a:spLocks/>
            </p:cNvSpPr>
            <p:nvPr/>
          </p:nvSpPr>
          <p:spPr bwMode="auto">
            <a:xfrm>
              <a:off x="2100" y="346"/>
              <a:ext cx="750" cy="750"/>
            </a:xfrm>
            <a:custGeom>
              <a:avLst/>
              <a:gdLst>
                <a:gd name="T0" fmla="*/ 750 w 750"/>
                <a:gd name="T1" fmla="*/ 0 h 750"/>
                <a:gd name="T2" fmla="*/ 639 w 750"/>
                <a:gd name="T3" fmla="*/ 54 h 750"/>
                <a:gd name="T4" fmla="*/ 558 w 750"/>
                <a:gd name="T5" fmla="*/ 141 h 750"/>
                <a:gd name="T6" fmla="*/ 513 w 750"/>
                <a:gd name="T7" fmla="*/ 264 h 750"/>
                <a:gd name="T8" fmla="*/ 525 w 750"/>
                <a:gd name="T9" fmla="*/ 453 h 750"/>
                <a:gd name="T10" fmla="*/ 495 w 750"/>
                <a:gd name="T11" fmla="*/ 492 h 750"/>
                <a:gd name="T12" fmla="*/ 432 w 750"/>
                <a:gd name="T13" fmla="*/ 564 h 750"/>
                <a:gd name="T14" fmla="*/ 357 w 750"/>
                <a:gd name="T15" fmla="*/ 609 h 750"/>
                <a:gd name="T16" fmla="*/ 288 w 750"/>
                <a:gd name="T17" fmla="*/ 657 h 750"/>
                <a:gd name="T18" fmla="*/ 183 w 750"/>
                <a:gd name="T19" fmla="*/ 696 h 750"/>
                <a:gd name="T20" fmla="*/ 0 w 750"/>
                <a:gd name="T21" fmla="*/ 75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0" h="750">
                  <a:moveTo>
                    <a:pt x="750" y="0"/>
                  </a:moveTo>
                  <a:cubicBezTo>
                    <a:pt x="732" y="9"/>
                    <a:pt x="671" y="31"/>
                    <a:pt x="639" y="54"/>
                  </a:cubicBezTo>
                  <a:cubicBezTo>
                    <a:pt x="607" y="77"/>
                    <a:pt x="579" y="106"/>
                    <a:pt x="558" y="141"/>
                  </a:cubicBezTo>
                  <a:cubicBezTo>
                    <a:pt x="537" y="176"/>
                    <a:pt x="518" y="212"/>
                    <a:pt x="513" y="264"/>
                  </a:cubicBezTo>
                  <a:cubicBezTo>
                    <a:pt x="508" y="316"/>
                    <a:pt x="528" y="415"/>
                    <a:pt x="525" y="453"/>
                  </a:cubicBezTo>
                  <a:cubicBezTo>
                    <a:pt x="522" y="491"/>
                    <a:pt x="510" y="474"/>
                    <a:pt x="495" y="492"/>
                  </a:cubicBezTo>
                  <a:cubicBezTo>
                    <a:pt x="480" y="510"/>
                    <a:pt x="455" y="545"/>
                    <a:pt x="432" y="564"/>
                  </a:cubicBezTo>
                  <a:cubicBezTo>
                    <a:pt x="409" y="583"/>
                    <a:pt x="381" y="594"/>
                    <a:pt x="357" y="609"/>
                  </a:cubicBezTo>
                  <a:cubicBezTo>
                    <a:pt x="333" y="624"/>
                    <a:pt x="317" y="642"/>
                    <a:pt x="288" y="657"/>
                  </a:cubicBezTo>
                  <a:cubicBezTo>
                    <a:pt x="259" y="672"/>
                    <a:pt x="231" y="680"/>
                    <a:pt x="183" y="696"/>
                  </a:cubicBezTo>
                  <a:cubicBezTo>
                    <a:pt x="135" y="712"/>
                    <a:pt x="38" y="739"/>
                    <a:pt x="0" y="750"/>
                  </a:cubicBezTo>
                </a:path>
              </a:pathLst>
            </a:custGeom>
            <a:noFill/>
            <a:ln w="9525" cap="flat">
              <a:solidFill>
                <a:srgbClr val="000080"/>
              </a:solidFill>
              <a:prstDash val="lgDashDot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005" name="Freeform 69"/>
            <p:cNvSpPr>
              <a:spLocks/>
            </p:cNvSpPr>
            <p:nvPr/>
          </p:nvSpPr>
          <p:spPr bwMode="auto">
            <a:xfrm>
              <a:off x="2154" y="370"/>
              <a:ext cx="675" cy="1065"/>
            </a:xfrm>
            <a:custGeom>
              <a:avLst/>
              <a:gdLst>
                <a:gd name="T0" fmla="*/ 675 w 675"/>
                <a:gd name="T1" fmla="*/ 0 h 1065"/>
                <a:gd name="T2" fmla="*/ 570 w 675"/>
                <a:gd name="T3" fmla="*/ 111 h 1065"/>
                <a:gd name="T4" fmla="*/ 480 w 675"/>
                <a:gd name="T5" fmla="*/ 285 h 1065"/>
                <a:gd name="T6" fmla="*/ 498 w 675"/>
                <a:gd name="T7" fmla="*/ 432 h 1065"/>
                <a:gd name="T8" fmla="*/ 522 w 675"/>
                <a:gd name="T9" fmla="*/ 546 h 1065"/>
                <a:gd name="T10" fmla="*/ 477 w 675"/>
                <a:gd name="T11" fmla="*/ 594 h 1065"/>
                <a:gd name="T12" fmla="*/ 420 w 675"/>
                <a:gd name="T13" fmla="*/ 675 h 1065"/>
                <a:gd name="T14" fmla="*/ 405 w 675"/>
                <a:gd name="T15" fmla="*/ 741 h 1065"/>
                <a:gd name="T16" fmla="*/ 294 w 675"/>
                <a:gd name="T17" fmla="*/ 885 h 1065"/>
                <a:gd name="T18" fmla="*/ 168 w 675"/>
                <a:gd name="T19" fmla="*/ 939 h 1065"/>
                <a:gd name="T20" fmla="*/ 0 w 675"/>
                <a:gd name="T21" fmla="*/ 1065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5" h="1065">
                  <a:moveTo>
                    <a:pt x="675" y="0"/>
                  </a:moveTo>
                  <a:cubicBezTo>
                    <a:pt x="658" y="18"/>
                    <a:pt x="602" y="64"/>
                    <a:pt x="570" y="111"/>
                  </a:cubicBezTo>
                  <a:cubicBezTo>
                    <a:pt x="538" y="158"/>
                    <a:pt x="492" y="232"/>
                    <a:pt x="480" y="285"/>
                  </a:cubicBezTo>
                  <a:cubicBezTo>
                    <a:pt x="468" y="338"/>
                    <a:pt x="491" y="389"/>
                    <a:pt x="498" y="432"/>
                  </a:cubicBezTo>
                  <a:cubicBezTo>
                    <a:pt x="505" y="475"/>
                    <a:pt x="525" y="519"/>
                    <a:pt x="522" y="546"/>
                  </a:cubicBezTo>
                  <a:cubicBezTo>
                    <a:pt x="519" y="573"/>
                    <a:pt x="494" y="572"/>
                    <a:pt x="477" y="594"/>
                  </a:cubicBezTo>
                  <a:cubicBezTo>
                    <a:pt x="460" y="616"/>
                    <a:pt x="432" y="650"/>
                    <a:pt x="420" y="675"/>
                  </a:cubicBezTo>
                  <a:cubicBezTo>
                    <a:pt x="408" y="700"/>
                    <a:pt x="426" y="706"/>
                    <a:pt x="405" y="741"/>
                  </a:cubicBezTo>
                  <a:cubicBezTo>
                    <a:pt x="384" y="776"/>
                    <a:pt x="333" y="852"/>
                    <a:pt x="294" y="885"/>
                  </a:cubicBezTo>
                  <a:cubicBezTo>
                    <a:pt x="255" y="918"/>
                    <a:pt x="217" y="909"/>
                    <a:pt x="168" y="939"/>
                  </a:cubicBezTo>
                  <a:cubicBezTo>
                    <a:pt x="119" y="969"/>
                    <a:pt x="35" y="1039"/>
                    <a:pt x="0" y="1065"/>
                  </a:cubicBezTo>
                </a:path>
              </a:pathLst>
            </a:custGeom>
            <a:noFill/>
            <a:ln w="9525" cap="flat">
              <a:solidFill>
                <a:srgbClr val="000080"/>
              </a:solidFill>
              <a:prstDash val="lgDashDot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006" name="Freeform 70"/>
            <p:cNvSpPr>
              <a:spLocks/>
            </p:cNvSpPr>
            <p:nvPr/>
          </p:nvSpPr>
          <p:spPr bwMode="auto">
            <a:xfrm>
              <a:off x="2538" y="814"/>
              <a:ext cx="111" cy="228"/>
            </a:xfrm>
            <a:custGeom>
              <a:avLst/>
              <a:gdLst>
                <a:gd name="T0" fmla="*/ 90 w 111"/>
                <a:gd name="T1" fmla="*/ 0 h 228"/>
                <a:gd name="T2" fmla="*/ 111 w 111"/>
                <a:gd name="T3" fmla="*/ 69 h 228"/>
                <a:gd name="T4" fmla="*/ 72 w 111"/>
                <a:gd name="T5" fmla="*/ 132 h 228"/>
                <a:gd name="T6" fmla="*/ 15 w 111"/>
                <a:gd name="T7" fmla="*/ 171 h 228"/>
                <a:gd name="T8" fmla="*/ 0 w 111"/>
                <a:gd name="T9" fmla="*/ 228 h 228"/>
              </a:gdLst>
              <a:ahLst/>
              <a:cxnLst>
                <a:cxn ang="0">
                  <a:pos x="T0" y="T1"/>
                </a:cxn>
                <a:cxn ang="0">
                  <a:pos x="T2" y="T3"/>
                </a:cxn>
                <a:cxn ang="0">
                  <a:pos x="T4" y="T5"/>
                </a:cxn>
                <a:cxn ang="0">
                  <a:pos x="T6" y="T7"/>
                </a:cxn>
                <a:cxn ang="0">
                  <a:pos x="T8" y="T9"/>
                </a:cxn>
              </a:cxnLst>
              <a:rect l="0" t="0" r="r" b="b"/>
              <a:pathLst>
                <a:path w="111" h="228">
                  <a:moveTo>
                    <a:pt x="90" y="0"/>
                  </a:moveTo>
                  <a:lnTo>
                    <a:pt x="111" y="69"/>
                  </a:lnTo>
                  <a:lnTo>
                    <a:pt x="72" y="132"/>
                  </a:lnTo>
                  <a:lnTo>
                    <a:pt x="15" y="171"/>
                  </a:lnTo>
                  <a:lnTo>
                    <a:pt x="0" y="228"/>
                  </a:lnTo>
                </a:path>
              </a:pathLst>
            </a:custGeom>
            <a:noFill/>
            <a:ln w="9525" cap="flat">
              <a:solidFill>
                <a:srgbClr val="000080"/>
              </a:solidFill>
              <a:prstDash val="lgDashDot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007" name="Freeform 71"/>
            <p:cNvSpPr>
              <a:spLocks/>
            </p:cNvSpPr>
            <p:nvPr/>
          </p:nvSpPr>
          <p:spPr bwMode="auto">
            <a:xfrm>
              <a:off x="2398" y="1396"/>
              <a:ext cx="123" cy="54"/>
            </a:xfrm>
            <a:custGeom>
              <a:avLst/>
              <a:gdLst>
                <a:gd name="T0" fmla="*/ 123 w 123"/>
                <a:gd name="T1" fmla="*/ 15 h 54"/>
                <a:gd name="T2" fmla="*/ 80 w 123"/>
                <a:gd name="T3" fmla="*/ 0 h 54"/>
                <a:gd name="T4" fmla="*/ 0 w 123"/>
                <a:gd name="T5" fmla="*/ 54 h 54"/>
              </a:gdLst>
              <a:ahLst/>
              <a:cxnLst>
                <a:cxn ang="0">
                  <a:pos x="T0" y="T1"/>
                </a:cxn>
                <a:cxn ang="0">
                  <a:pos x="T2" y="T3"/>
                </a:cxn>
                <a:cxn ang="0">
                  <a:pos x="T4" y="T5"/>
                </a:cxn>
              </a:cxnLst>
              <a:rect l="0" t="0" r="r" b="b"/>
              <a:pathLst>
                <a:path w="123" h="54">
                  <a:moveTo>
                    <a:pt x="123" y="15"/>
                  </a:moveTo>
                  <a:lnTo>
                    <a:pt x="80" y="0"/>
                  </a:lnTo>
                  <a:lnTo>
                    <a:pt x="0" y="54"/>
                  </a:lnTo>
                </a:path>
              </a:pathLst>
            </a:custGeom>
            <a:noFill/>
            <a:ln w="9525" cap="flat">
              <a:solidFill>
                <a:srgbClr val="000080"/>
              </a:solidFill>
              <a:prstDash val="lgDashDot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68008" name="Text Box 72"/>
          <p:cNvSpPr txBox="1">
            <a:spLocks noChangeArrowheads="1"/>
          </p:cNvSpPr>
          <p:nvPr/>
        </p:nvSpPr>
        <p:spPr bwMode="auto">
          <a:xfrm rot="-500779">
            <a:off x="1528763" y="2735263"/>
            <a:ext cx="715962"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latin typeface="Times New Roman" panose="02020603050405020304" pitchFamily="18" charset="0"/>
              </a:rPr>
              <a:t>El Fekka  R.</a:t>
            </a:r>
          </a:p>
        </p:txBody>
      </p:sp>
      <p:sp>
        <p:nvSpPr>
          <p:cNvPr id="168009" name="Text Box 73"/>
          <p:cNvSpPr txBox="1">
            <a:spLocks noChangeArrowheads="1"/>
          </p:cNvSpPr>
          <p:nvPr/>
        </p:nvSpPr>
        <p:spPr bwMode="auto">
          <a:xfrm>
            <a:off x="6654800" y="4624388"/>
            <a:ext cx="2208213" cy="12001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b="1">
                <a:solidFill>
                  <a:srgbClr val="0000FF"/>
                </a:solidFill>
              </a:rPr>
              <a:t>Terrain of</a:t>
            </a:r>
          </a:p>
          <a:p>
            <a:pPr algn="ctr"/>
            <a:r>
              <a:rPr lang="en-US" altLang="en-US" b="1">
                <a:solidFill>
                  <a:srgbClr val="0000FF"/>
                </a:solidFill>
              </a:rPr>
              <a:t>Faid Pass </a:t>
            </a:r>
          </a:p>
          <a:p>
            <a:pPr algn="ctr"/>
            <a:r>
              <a:rPr lang="en-US" altLang="en-US" b="1">
                <a:solidFill>
                  <a:srgbClr val="0000FF"/>
                </a:solidFill>
              </a:rPr>
              <a:t>&amp;</a:t>
            </a:r>
          </a:p>
          <a:p>
            <a:pPr algn="ctr"/>
            <a:r>
              <a:rPr lang="en-US" altLang="en-US" b="1">
                <a:solidFill>
                  <a:srgbClr val="0000FF"/>
                </a:solidFill>
              </a:rPr>
              <a:t>Sidi Bou Zid Area</a:t>
            </a:r>
          </a:p>
        </p:txBody>
      </p:sp>
      <p:pic>
        <p:nvPicPr>
          <p:cNvPr id="168010" name="Picture 74" descr="M3 HT Side 004"/>
          <p:cNvPicPr>
            <a:picLocks noChangeAspect="1" noChangeArrowheads="1"/>
          </p:cNvPicPr>
          <p:nvPr/>
        </p:nvPicPr>
        <p:blipFill>
          <a:blip r:embed="rId3">
            <a:extLst>
              <a:ext uri="{28A0092B-C50C-407E-A947-70E740481C1C}">
                <a14:useLocalDpi xmlns:a14="http://schemas.microsoft.com/office/drawing/2010/main" val="0"/>
              </a:ext>
            </a:extLst>
          </a:blip>
          <a:srcRect l="52567" t="6667" r="1256" b="4375"/>
          <a:stretch>
            <a:fillRect/>
          </a:stretch>
        </p:blipFill>
        <p:spPr bwMode="auto">
          <a:xfrm>
            <a:off x="42863" y="3686175"/>
            <a:ext cx="4065587" cy="315118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68011" name="Picture 75" descr="M3 HT Side 004"/>
          <p:cNvPicPr>
            <a:picLocks noChangeAspect="1" noChangeArrowheads="1"/>
          </p:cNvPicPr>
          <p:nvPr/>
        </p:nvPicPr>
        <p:blipFill>
          <a:blip r:embed="rId3" cstate="print">
            <a:extLst>
              <a:ext uri="{28A0092B-C50C-407E-A947-70E740481C1C}">
                <a14:useLocalDpi xmlns:a14="http://schemas.microsoft.com/office/drawing/2010/main" val="0"/>
              </a:ext>
            </a:extLst>
          </a:blip>
          <a:srcRect l="1424" t="6459" r="54408" b="5208"/>
          <a:stretch>
            <a:fillRect/>
          </a:stretch>
        </p:blipFill>
        <p:spPr bwMode="auto">
          <a:xfrm>
            <a:off x="6278563" y="42863"/>
            <a:ext cx="2822575" cy="2271712"/>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68012" name="Line 76"/>
          <p:cNvSpPr>
            <a:spLocks noChangeShapeType="1"/>
          </p:cNvSpPr>
          <p:nvPr/>
        </p:nvSpPr>
        <p:spPr bwMode="auto">
          <a:xfrm flipV="1">
            <a:off x="3784600" y="276225"/>
            <a:ext cx="509588" cy="252571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013" name="Line 77"/>
          <p:cNvSpPr>
            <a:spLocks noChangeShapeType="1"/>
          </p:cNvSpPr>
          <p:nvPr/>
        </p:nvSpPr>
        <p:spPr bwMode="auto">
          <a:xfrm flipV="1">
            <a:off x="3873500" y="695325"/>
            <a:ext cx="2005013" cy="209867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014" name="Line 78"/>
          <p:cNvSpPr>
            <a:spLocks noChangeShapeType="1"/>
          </p:cNvSpPr>
          <p:nvPr/>
        </p:nvSpPr>
        <p:spPr bwMode="auto">
          <a:xfrm flipH="1">
            <a:off x="5594350" y="2197100"/>
            <a:ext cx="685800" cy="2047875"/>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015" name="Line 79"/>
          <p:cNvSpPr>
            <a:spLocks noChangeShapeType="1"/>
          </p:cNvSpPr>
          <p:nvPr/>
        </p:nvSpPr>
        <p:spPr bwMode="auto">
          <a:xfrm flipH="1">
            <a:off x="3835400" y="1890713"/>
            <a:ext cx="2387600" cy="1004887"/>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016" name="Text Box 80"/>
          <p:cNvSpPr txBox="1">
            <a:spLocks noChangeArrowheads="1"/>
          </p:cNvSpPr>
          <p:nvPr/>
        </p:nvSpPr>
        <p:spPr bwMode="auto">
          <a:xfrm>
            <a:off x="1000125" y="3449638"/>
            <a:ext cx="6889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Bir el Hafa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68011"/>
                                        </p:tgtEl>
                                        <p:attrNameLst>
                                          <p:attrName>style.visibility</p:attrName>
                                        </p:attrNameLst>
                                      </p:cBhvr>
                                      <p:to>
                                        <p:strVal val="visible"/>
                                      </p:to>
                                    </p:set>
                                    <p:animEffect transition="in" filter="dissolve">
                                      <p:cBhvr>
                                        <p:cTn id="7" dur="1000"/>
                                        <p:tgtEl>
                                          <p:spTgt spid="168011"/>
                                        </p:tgtEl>
                                      </p:cBhvr>
                                    </p:animEffect>
                                  </p:childTnLst>
                                </p:cTn>
                              </p:par>
                            </p:childTnLst>
                          </p:cTn>
                        </p:par>
                        <p:par>
                          <p:cTn id="8" fill="hold" nodeType="afterGroup">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8015"/>
                                        </p:tgtEl>
                                        <p:attrNameLst>
                                          <p:attrName>style.visibility</p:attrName>
                                        </p:attrNameLst>
                                      </p:cBhvr>
                                      <p:to>
                                        <p:strVal val="visible"/>
                                      </p:to>
                                    </p:set>
                                    <p:animEffect transition="in" filter="wipe(up)">
                                      <p:cBhvr>
                                        <p:cTn id="11" dur="1000"/>
                                        <p:tgtEl>
                                          <p:spTgt spid="168015"/>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168014"/>
                                        </p:tgtEl>
                                        <p:attrNameLst>
                                          <p:attrName>style.visibility</p:attrName>
                                        </p:attrNameLst>
                                      </p:cBhvr>
                                      <p:to>
                                        <p:strVal val="visible"/>
                                      </p:to>
                                    </p:set>
                                    <p:animEffect transition="in" filter="wipe(up)">
                                      <p:cBhvr>
                                        <p:cTn id="14" dur="1000"/>
                                        <p:tgtEl>
                                          <p:spTgt spid="16801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168010"/>
                                        </p:tgtEl>
                                        <p:attrNameLst>
                                          <p:attrName>style.visibility</p:attrName>
                                        </p:attrNameLst>
                                      </p:cBhvr>
                                      <p:to>
                                        <p:strVal val="visible"/>
                                      </p:to>
                                    </p:set>
                                    <p:animEffect transition="in" filter="dissolve">
                                      <p:cBhvr>
                                        <p:cTn id="19" dur="1000"/>
                                        <p:tgtEl>
                                          <p:spTgt spid="168010"/>
                                        </p:tgtEl>
                                      </p:cBhvr>
                                    </p:animEffect>
                                  </p:childTnLst>
                                </p:cTn>
                              </p:par>
                            </p:childTnLst>
                          </p:cTn>
                        </p:par>
                        <p:par>
                          <p:cTn id="20" fill="hold" nodeType="afterGroup">
                            <p:stCondLst>
                              <p:cond delay="1000"/>
                            </p:stCondLst>
                            <p:childTnLst>
                              <p:par>
                                <p:cTn id="21" presetID="22" presetClass="entr" presetSubtype="4" fill="hold" grpId="0" nodeType="afterEffect">
                                  <p:stCondLst>
                                    <p:cond delay="0"/>
                                  </p:stCondLst>
                                  <p:childTnLst>
                                    <p:set>
                                      <p:cBhvr>
                                        <p:cTn id="22" dur="1" fill="hold">
                                          <p:stCondLst>
                                            <p:cond delay="0"/>
                                          </p:stCondLst>
                                        </p:cTn>
                                        <p:tgtEl>
                                          <p:spTgt spid="168012"/>
                                        </p:tgtEl>
                                        <p:attrNameLst>
                                          <p:attrName>style.visibility</p:attrName>
                                        </p:attrNameLst>
                                      </p:cBhvr>
                                      <p:to>
                                        <p:strVal val="visible"/>
                                      </p:to>
                                    </p:set>
                                    <p:animEffect transition="in" filter="wipe(down)">
                                      <p:cBhvr>
                                        <p:cTn id="23" dur="1000"/>
                                        <p:tgtEl>
                                          <p:spTgt spid="168012"/>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68013"/>
                                        </p:tgtEl>
                                        <p:attrNameLst>
                                          <p:attrName>style.visibility</p:attrName>
                                        </p:attrNameLst>
                                      </p:cBhvr>
                                      <p:to>
                                        <p:strVal val="visible"/>
                                      </p:to>
                                    </p:set>
                                    <p:animEffect transition="in" filter="wipe(down)">
                                      <p:cBhvr>
                                        <p:cTn id="26" dur="1000"/>
                                        <p:tgtEl>
                                          <p:spTgt spid="168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012" grpId="0" animBg="1"/>
      <p:bldP spid="168013" grpId="0" animBg="1"/>
      <p:bldP spid="168014" grpId="0" animBg="1"/>
      <p:bldP spid="1680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1"/>
          </p:nvPr>
        </p:nvSpPr>
        <p:spPr/>
        <p:txBody>
          <a:bodyPr/>
          <a:lstStyle/>
          <a:p>
            <a:fld id="{EE5F4776-7B35-489C-8474-938DC7212EC0}" type="slidenum">
              <a:rPr lang="en-US" altLang="en-US"/>
              <a:pPr/>
              <a:t>18</a:t>
            </a:fld>
            <a:endParaRPr lang="en-US" altLang="en-US"/>
          </a:p>
        </p:txBody>
      </p:sp>
      <p:sp>
        <p:nvSpPr>
          <p:cNvPr id="76802" name="Rectangle 2"/>
          <p:cNvSpPr>
            <a:spLocks noGrp="1" noChangeArrowheads="1"/>
          </p:cNvSpPr>
          <p:nvPr>
            <p:ph type="title"/>
          </p:nvPr>
        </p:nvSpPr>
        <p:spPr>
          <a:xfrm>
            <a:off x="4876800" y="609600"/>
            <a:ext cx="3810000" cy="533400"/>
          </a:xfrm>
        </p:spPr>
        <p:txBody>
          <a:bodyPr/>
          <a:lstStyle/>
          <a:p>
            <a:r>
              <a:rPr lang="en-US" altLang="en-US" sz="2800" b="1" i="1"/>
              <a:t>Basic Battle Analysis</a:t>
            </a:r>
          </a:p>
        </p:txBody>
      </p:sp>
      <p:sp>
        <p:nvSpPr>
          <p:cNvPr id="76804" name="Text Box 4"/>
          <p:cNvSpPr txBox="1">
            <a:spLocks noChangeArrowheads="1"/>
          </p:cNvSpPr>
          <p:nvPr/>
        </p:nvSpPr>
        <p:spPr bwMode="auto">
          <a:xfrm>
            <a:off x="685800" y="1752600"/>
            <a:ext cx="77724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60000"/>
              </a:lnSpc>
              <a:spcBef>
                <a:spcPct val="50000"/>
              </a:spcBef>
            </a:pPr>
            <a:r>
              <a:rPr lang="en-US" altLang="en-US" sz="3200" b="1">
                <a:latin typeface="Book Antiqua" panose="02040602050305030304" pitchFamily="18" charset="0"/>
              </a:rPr>
              <a:t>Step 2--Set the Stage</a:t>
            </a:r>
          </a:p>
          <a:p>
            <a:pPr algn="ctr" eaLnBrk="0" hangingPunct="0">
              <a:lnSpc>
                <a:spcPct val="60000"/>
              </a:lnSpc>
              <a:spcBef>
                <a:spcPct val="50000"/>
              </a:spcBef>
            </a:pPr>
            <a:r>
              <a:rPr lang="en-US" altLang="en-US" sz="3200" b="1">
                <a:latin typeface="Book Antiqua" panose="02040602050305030304" pitchFamily="18" charset="0"/>
              </a:rPr>
              <a:t>Part C: Compare Forces</a:t>
            </a:r>
            <a:endParaRPr lang="en-US" altLang="en-US" sz="2200" b="1" i="1">
              <a:latin typeface="Book Antiqua" panose="02040602050305030304" pitchFamily="18" charset="0"/>
            </a:endParaRPr>
          </a:p>
        </p:txBody>
      </p:sp>
      <p:sp>
        <p:nvSpPr>
          <p:cNvPr id="76809" name="Text Box 9"/>
          <p:cNvSpPr txBox="1">
            <a:spLocks noChangeArrowheads="1"/>
          </p:cNvSpPr>
          <p:nvPr/>
        </p:nvSpPr>
        <p:spPr bwMode="auto">
          <a:xfrm>
            <a:off x="685800" y="3505200"/>
            <a:ext cx="3581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Char char="•"/>
            </a:pPr>
            <a:r>
              <a:rPr lang="en-US" altLang="en-US" sz="2800">
                <a:latin typeface="Book Antiqua" panose="02040602050305030304" pitchFamily="18" charset="0"/>
              </a:rPr>
              <a:t>Size &amp; composition</a:t>
            </a:r>
          </a:p>
        </p:txBody>
      </p:sp>
      <p:sp>
        <p:nvSpPr>
          <p:cNvPr id="76810" name="Text Box 10"/>
          <p:cNvSpPr txBox="1">
            <a:spLocks noChangeArrowheads="1"/>
          </p:cNvSpPr>
          <p:nvPr/>
        </p:nvSpPr>
        <p:spPr bwMode="auto">
          <a:xfrm>
            <a:off x="4648200" y="3505200"/>
            <a:ext cx="373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Char char="•"/>
            </a:pPr>
            <a:r>
              <a:rPr lang="en-US" altLang="en-US" sz="2800">
                <a:latin typeface="Book Antiqua" panose="02040602050305030304" pitchFamily="18" charset="0"/>
              </a:rPr>
              <a:t>Intelligence</a:t>
            </a:r>
          </a:p>
        </p:txBody>
      </p:sp>
      <p:sp>
        <p:nvSpPr>
          <p:cNvPr id="78853" name="Rectangle 1029"/>
          <p:cNvSpPr>
            <a:spLocks noChangeArrowheads="1"/>
          </p:cNvSpPr>
          <p:nvPr/>
        </p:nvSpPr>
        <p:spPr bwMode="auto">
          <a:xfrm>
            <a:off x="668338" y="3367088"/>
            <a:ext cx="3598862" cy="827087"/>
          </a:xfrm>
          <a:prstGeom prst="rect">
            <a:avLst/>
          </a:prstGeom>
          <a:noFill/>
          <a:ln w="222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4" name="Text Box 1030"/>
          <p:cNvSpPr txBox="1">
            <a:spLocks noChangeArrowheads="1"/>
          </p:cNvSpPr>
          <p:nvPr/>
        </p:nvSpPr>
        <p:spPr bwMode="auto">
          <a:xfrm>
            <a:off x="685800" y="4146550"/>
            <a:ext cx="3581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Char char="•"/>
            </a:pPr>
            <a:r>
              <a:rPr lang="en-US" altLang="en-US" sz="2800">
                <a:latin typeface="Book Antiqua" panose="02040602050305030304" pitchFamily="18" charset="0"/>
              </a:rPr>
              <a:t>Technology</a:t>
            </a:r>
          </a:p>
        </p:txBody>
      </p:sp>
      <p:sp>
        <p:nvSpPr>
          <p:cNvPr id="78855" name="Text Box 1031"/>
          <p:cNvSpPr txBox="1">
            <a:spLocks noChangeArrowheads="1"/>
          </p:cNvSpPr>
          <p:nvPr/>
        </p:nvSpPr>
        <p:spPr bwMode="auto">
          <a:xfrm>
            <a:off x="685800" y="4787900"/>
            <a:ext cx="3581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Char char="•"/>
            </a:pPr>
            <a:r>
              <a:rPr lang="en-US" altLang="en-US" sz="2800">
                <a:latin typeface="Book Antiqua" panose="02040602050305030304" pitchFamily="18" charset="0"/>
              </a:rPr>
              <a:t>Doctrine &amp; Training</a:t>
            </a:r>
          </a:p>
        </p:txBody>
      </p:sp>
      <p:sp>
        <p:nvSpPr>
          <p:cNvPr id="78856" name="Text Box 1032"/>
          <p:cNvSpPr txBox="1">
            <a:spLocks noChangeArrowheads="1"/>
          </p:cNvSpPr>
          <p:nvPr/>
        </p:nvSpPr>
        <p:spPr bwMode="auto">
          <a:xfrm>
            <a:off x="685800" y="5429250"/>
            <a:ext cx="3581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Char char="•"/>
            </a:pPr>
            <a:r>
              <a:rPr lang="en-US" altLang="en-US" sz="2800">
                <a:latin typeface="Book Antiqua" panose="02040602050305030304" pitchFamily="18" charset="0"/>
              </a:rPr>
              <a:t>Logistics</a:t>
            </a:r>
          </a:p>
        </p:txBody>
      </p:sp>
      <p:sp>
        <p:nvSpPr>
          <p:cNvPr id="78857" name="Text Box 1033"/>
          <p:cNvSpPr txBox="1">
            <a:spLocks noChangeArrowheads="1"/>
          </p:cNvSpPr>
          <p:nvPr/>
        </p:nvSpPr>
        <p:spPr bwMode="auto">
          <a:xfrm>
            <a:off x="4648200" y="4787900"/>
            <a:ext cx="373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Char char="•"/>
            </a:pPr>
            <a:r>
              <a:rPr lang="en-US" altLang="en-US" sz="2800">
                <a:latin typeface="Book Antiqua" panose="02040602050305030304" pitchFamily="18" charset="0"/>
              </a:rPr>
              <a:t>Condition &amp; Morale</a:t>
            </a:r>
          </a:p>
        </p:txBody>
      </p:sp>
      <p:sp>
        <p:nvSpPr>
          <p:cNvPr id="78858" name="Text Box 1034"/>
          <p:cNvSpPr txBox="1">
            <a:spLocks noChangeArrowheads="1"/>
          </p:cNvSpPr>
          <p:nvPr/>
        </p:nvSpPr>
        <p:spPr bwMode="auto">
          <a:xfrm>
            <a:off x="4648200" y="4146550"/>
            <a:ext cx="373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Char char="•"/>
            </a:pPr>
            <a:r>
              <a:rPr lang="en-US" altLang="en-US" sz="2800">
                <a:latin typeface="Book Antiqua" panose="02040602050305030304" pitchFamily="18" charset="0"/>
              </a:rPr>
              <a:t>C3</a:t>
            </a:r>
          </a:p>
        </p:txBody>
      </p:sp>
      <p:sp>
        <p:nvSpPr>
          <p:cNvPr id="78859" name="Text Box 1035"/>
          <p:cNvSpPr txBox="1">
            <a:spLocks noChangeArrowheads="1"/>
          </p:cNvSpPr>
          <p:nvPr/>
        </p:nvSpPr>
        <p:spPr bwMode="auto">
          <a:xfrm>
            <a:off x="4648200" y="5429250"/>
            <a:ext cx="373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Char char="•"/>
            </a:pPr>
            <a:r>
              <a:rPr lang="en-US" altLang="en-US" sz="2800">
                <a:latin typeface="Book Antiqua" panose="02040602050305030304" pitchFamily="18" charset="0"/>
              </a:rPr>
              <a:t>Leadership</a:t>
            </a:r>
            <a:endParaRPr lang="en-US" altLang="en-US" sz="2400">
              <a:latin typeface="Book Antiqua" panose="020406020503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6809"/>
                                        </p:tgtEl>
                                        <p:attrNameLst>
                                          <p:attrName>style.visibility</p:attrName>
                                        </p:attrNameLst>
                                      </p:cBhvr>
                                      <p:to>
                                        <p:strVal val="visible"/>
                                      </p:to>
                                    </p:set>
                                    <p:animEffect transition="in" filter="slide(fromBottom)">
                                      <p:cBhvr>
                                        <p:cTn id="7" dur="500"/>
                                        <p:tgtEl>
                                          <p:spTgt spid="768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78854"/>
                                        </p:tgtEl>
                                        <p:attrNameLst>
                                          <p:attrName>style.visibility</p:attrName>
                                        </p:attrNameLst>
                                      </p:cBhvr>
                                      <p:to>
                                        <p:strVal val="visible"/>
                                      </p:to>
                                    </p:set>
                                    <p:animEffect transition="in" filter="slide(fromBottom)">
                                      <p:cBhvr>
                                        <p:cTn id="12" dur="500"/>
                                        <p:tgtEl>
                                          <p:spTgt spid="788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8855"/>
                                        </p:tgtEl>
                                        <p:attrNameLst>
                                          <p:attrName>style.visibility</p:attrName>
                                        </p:attrNameLst>
                                      </p:cBhvr>
                                      <p:to>
                                        <p:strVal val="visible"/>
                                      </p:to>
                                    </p:set>
                                    <p:animEffect transition="in" filter="slide(fromBottom)">
                                      <p:cBhvr>
                                        <p:cTn id="17" dur="500"/>
                                        <p:tgtEl>
                                          <p:spTgt spid="7885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78856"/>
                                        </p:tgtEl>
                                        <p:attrNameLst>
                                          <p:attrName>style.visibility</p:attrName>
                                        </p:attrNameLst>
                                      </p:cBhvr>
                                      <p:to>
                                        <p:strVal val="visible"/>
                                      </p:to>
                                    </p:set>
                                    <p:animEffect transition="in" filter="slide(fromBottom)">
                                      <p:cBhvr>
                                        <p:cTn id="22" dur="500"/>
                                        <p:tgtEl>
                                          <p:spTgt spid="7885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76810"/>
                                        </p:tgtEl>
                                        <p:attrNameLst>
                                          <p:attrName>style.visibility</p:attrName>
                                        </p:attrNameLst>
                                      </p:cBhvr>
                                      <p:to>
                                        <p:strVal val="visible"/>
                                      </p:to>
                                    </p:set>
                                    <p:animEffect transition="in" filter="slide(fromBottom)">
                                      <p:cBhvr>
                                        <p:cTn id="27" dur="500"/>
                                        <p:tgtEl>
                                          <p:spTgt spid="768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78858"/>
                                        </p:tgtEl>
                                        <p:attrNameLst>
                                          <p:attrName>style.visibility</p:attrName>
                                        </p:attrNameLst>
                                      </p:cBhvr>
                                      <p:to>
                                        <p:strVal val="visible"/>
                                      </p:to>
                                    </p:set>
                                    <p:animEffect transition="in" filter="slide(fromBottom)">
                                      <p:cBhvr>
                                        <p:cTn id="32" dur="500"/>
                                        <p:tgtEl>
                                          <p:spTgt spid="7885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78857"/>
                                        </p:tgtEl>
                                        <p:attrNameLst>
                                          <p:attrName>style.visibility</p:attrName>
                                        </p:attrNameLst>
                                      </p:cBhvr>
                                      <p:to>
                                        <p:strVal val="visible"/>
                                      </p:to>
                                    </p:set>
                                    <p:animEffect transition="in" filter="slide(fromBottom)">
                                      <p:cBhvr>
                                        <p:cTn id="37" dur="500"/>
                                        <p:tgtEl>
                                          <p:spTgt spid="7885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78859"/>
                                        </p:tgtEl>
                                        <p:attrNameLst>
                                          <p:attrName>style.visibility</p:attrName>
                                        </p:attrNameLst>
                                      </p:cBhvr>
                                      <p:to>
                                        <p:strVal val="visible"/>
                                      </p:to>
                                    </p:set>
                                    <p:animEffect transition="in" filter="slide(fromBottom)">
                                      <p:cBhvr>
                                        <p:cTn id="42" dur="500"/>
                                        <p:tgtEl>
                                          <p:spTgt spid="7885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88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9" grpId="0"/>
      <p:bldP spid="76810" grpId="0"/>
      <p:bldP spid="78853" grpId="0" animBg="1"/>
      <p:bldP spid="78854" grpId="0"/>
      <p:bldP spid="78855" grpId="0"/>
      <p:bldP spid="78856" grpId="0"/>
      <p:bldP spid="78857" grpId="0"/>
      <p:bldP spid="78858" grpId="0"/>
      <p:bldP spid="7885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Slide Number Placeholder 2"/>
          <p:cNvSpPr>
            <a:spLocks noGrp="1"/>
          </p:cNvSpPr>
          <p:nvPr>
            <p:ph type="sldNum" sz="quarter" idx="11"/>
          </p:nvPr>
        </p:nvSpPr>
        <p:spPr/>
        <p:txBody>
          <a:bodyPr/>
          <a:lstStyle/>
          <a:p>
            <a:fld id="{82F3A726-3DD7-4266-B261-DFEC0BC26A66}" type="slidenum">
              <a:rPr lang="en-US" altLang="en-US"/>
              <a:pPr/>
              <a:t>19</a:t>
            </a:fld>
            <a:endParaRPr lang="en-US" altLang="en-US"/>
          </a:p>
        </p:txBody>
      </p:sp>
      <p:sp>
        <p:nvSpPr>
          <p:cNvPr id="169986" name="Line 2"/>
          <p:cNvSpPr>
            <a:spLocks noChangeShapeType="1"/>
          </p:cNvSpPr>
          <p:nvPr/>
        </p:nvSpPr>
        <p:spPr bwMode="auto">
          <a:xfrm>
            <a:off x="4724400" y="52388"/>
            <a:ext cx="0" cy="6858000"/>
          </a:xfrm>
          <a:prstGeom prst="line">
            <a:avLst/>
          </a:prstGeom>
          <a:noFill/>
          <a:ln w="508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987" name="Text Box 3"/>
          <p:cNvSpPr txBox="1">
            <a:spLocks noChangeArrowheads="1"/>
          </p:cNvSpPr>
          <p:nvPr/>
        </p:nvSpPr>
        <p:spPr bwMode="auto">
          <a:xfrm>
            <a:off x="5711825" y="519113"/>
            <a:ext cx="2720975" cy="3762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u="sng"/>
              <a:t>10</a:t>
            </a:r>
            <a:r>
              <a:rPr lang="en-US" altLang="en-US" b="1" u="sng" baseline="30000"/>
              <a:t>TH</a:t>
            </a:r>
            <a:r>
              <a:rPr lang="en-US" altLang="en-US" b="1" u="sng"/>
              <a:t> PANZER DIVISION</a:t>
            </a:r>
          </a:p>
        </p:txBody>
      </p:sp>
      <p:grpSp>
        <p:nvGrpSpPr>
          <p:cNvPr id="169988" name="Group 4"/>
          <p:cNvGrpSpPr>
            <a:grpSpLocks/>
          </p:cNvGrpSpPr>
          <p:nvPr/>
        </p:nvGrpSpPr>
        <p:grpSpPr bwMode="auto">
          <a:xfrm>
            <a:off x="5635625" y="957263"/>
            <a:ext cx="2560638" cy="1316037"/>
            <a:chOff x="3550" y="603"/>
            <a:chExt cx="1613" cy="829"/>
          </a:xfrm>
        </p:grpSpPr>
        <p:grpSp>
          <p:nvGrpSpPr>
            <p:cNvPr id="169989" name="Group 5"/>
            <p:cNvGrpSpPr>
              <a:grpSpLocks/>
            </p:cNvGrpSpPr>
            <p:nvPr/>
          </p:nvGrpSpPr>
          <p:grpSpPr bwMode="auto">
            <a:xfrm>
              <a:off x="4969" y="888"/>
              <a:ext cx="194" cy="206"/>
              <a:chOff x="3849" y="1340"/>
              <a:chExt cx="194" cy="206"/>
            </a:xfrm>
          </p:grpSpPr>
          <p:sp>
            <p:nvSpPr>
              <p:cNvPr id="169990" name="Rectangle 6"/>
              <p:cNvSpPr>
                <a:spLocks noChangeArrowheads="1"/>
              </p:cNvSpPr>
              <p:nvPr/>
            </p:nvSpPr>
            <p:spPr bwMode="auto">
              <a:xfrm>
                <a:off x="3849" y="1390"/>
                <a:ext cx="194" cy="156"/>
              </a:xfrm>
              <a:prstGeom prst="rect">
                <a:avLst/>
              </a:prstGeom>
              <a:solidFill>
                <a:srgbClr val="3366FF"/>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1" name="Line 7"/>
              <p:cNvSpPr>
                <a:spLocks noChangeShapeType="1"/>
              </p:cNvSpPr>
              <p:nvPr/>
            </p:nvSpPr>
            <p:spPr bwMode="auto">
              <a:xfrm>
                <a:off x="3946" y="1340"/>
                <a:ext cx="0" cy="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992" name="Line 8"/>
              <p:cNvSpPr>
                <a:spLocks noChangeShapeType="1"/>
              </p:cNvSpPr>
              <p:nvPr/>
            </p:nvSpPr>
            <p:spPr bwMode="auto">
              <a:xfrm flipV="1">
                <a:off x="3854" y="1388"/>
                <a:ext cx="88" cy="15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993" name="Line 9"/>
              <p:cNvSpPr>
                <a:spLocks noChangeShapeType="1"/>
              </p:cNvSpPr>
              <p:nvPr/>
            </p:nvSpPr>
            <p:spPr bwMode="auto">
              <a:xfrm flipH="1" flipV="1">
                <a:off x="3950" y="1392"/>
                <a:ext cx="90" cy="15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69994" name="Text Box 10"/>
            <p:cNvSpPr txBox="1">
              <a:spLocks noChangeArrowheads="1"/>
            </p:cNvSpPr>
            <p:nvPr/>
          </p:nvSpPr>
          <p:spPr bwMode="auto">
            <a:xfrm>
              <a:off x="3962" y="603"/>
              <a:ext cx="986" cy="237"/>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u="sng"/>
                <a:t>KG Gerhardt</a:t>
              </a:r>
            </a:p>
          </p:txBody>
        </p:sp>
        <p:grpSp>
          <p:nvGrpSpPr>
            <p:cNvPr id="169995" name="Group 11"/>
            <p:cNvGrpSpPr>
              <a:grpSpLocks/>
            </p:cNvGrpSpPr>
            <p:nvPr/>
          </p:nvGrpSpPr>
          <p:grpSpPr bwMode="auto">
            <a:xfrm>
              <a:off x="3550" y="881"/>
              <a:ext cx="644" cy="272"/>
              <a:chOff x="3550" y="801"/>
              <a:chExt cx="644" cy="272"/>
            </a:xfrm>
          </p:grpSpPr>
          <p:grpSp>
            <p:nvGrpSpPr>
              <p:cNvPr id="169996" name="Group 12"/>
              <p:cNvGrpSpPr>
                <a:grpSpLocks/>
              </p:cNvGrpSpPr>
              <p:nvPr/>
            </p:nvGrpSpPr>
            <p:grpSpPr bwMode="auto">
              <a:xfrm>
                <a:off x="3724" y="801"/>
                <a:ext cx="284" cy="260"/>
                <a:chOff x="3036" y="450"/>
                <a:chExt cx="284" cy="260"/>
              </a:xfrm>
            </p:grpSpPr>
            <p:sp>
              <p:nvSpPr>
                <p:cNvPr id="169997" name="Rectangle 13"/>
                <p:cNvSpPr>
                  <a:spLocks noChangeArrowheads="1"/>
                </p:cNvSpPr>
                <p:nvPr/>
              </p:nvSpPr>
              <p:spPr bwMode="auto">
                <a:xfrm>
                  <a:off x="3036" y="500"/>
                  <a:ext cx="284" cy="210"/>
                </a:xfrm>
                <a:prstGeom prst="rect">
                  <a:avLst/>
                </a:prstGeom>
                <a:solidFill>
                  <a:srgbClr val="FFFF00"/>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8" name="Oval 14"/>
                <p:cNvSpPr>
                  <a:spLocks noChangeArrowheads="1"/>
                </p:cNvSpPr>
                <p:nvPr/>
              </p:nvSpPr>
              <p:spPr bwMode="auto">
                <a:xfrm>
                  <a:off x="3096" y="562"/>
                  <a:ext cx="164" cy="86"/>
                </a:xfrm>
                <a:prstGeom prst="ellipse">
                  <a:avLst/>
                </a:prstGeom>
                <a:solidFill>
                  <a:srgbClr val="FFFF0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999" name="Line 15"/>
                <p:cNvSpPr>
                  <a:spLocks noChangeShapeType="1"/>
                </p:cNvSpPr>
                <p:nvPr/>
              </p:nvSpPr>
              <p:spPr bwMode="auto">
                <a:xfrm>
                  <a:off x="3159" y="450"/>
                  <a:ext cx="0" cy="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000" name="Line 16"/>
                <p:cNvSpPr>
                  <a:spLocks noChangeShapeType="1"/>
                </p:cNvSpPr>
                <p:nvPr/>
              </p:nvSpPr>
              <p:spPr bwMode="auto">
                <a:xfrm>
                  <a:off x="3209" y="450"/>
                  <a:ext cx="0" cy="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0001" name="Text Box 17"/>
              <p:cNvSpPr txBox="1">
                <a:spLocks noChangeArrowheads="1"/>
              </p:cNvSpPr>
              <p:nvPr/>
            </p:nvSpPr>
            <p:spPr bwMode="auto">
              <a:xfrm>
                <a:off x="3550" y="84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FF0000"/>
                    </a:solidFill>
                  </a:rPr>
                  <a:t>1</a:t>
                </a:r>
              </a:p>
            </p:txBody>
          </p:sp>
          <p:sp>
            <p:nvSpPr>
              <p:cNvPr id="170002" name="Text Box 18"/>
              <p:cNvSpPr txBox="1">
                <a:spLocks noChangeArrowheads="1"/>
              </p:cNvSpPr>
              <p:nvPr/>
            </p:nvSpPr>
            <p:spPr bwMode="auto">
              <a:xfrm>
                <a:off x="3998" y="84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FF0000"/>
                    </a:solidFill>
                  </a:rPr>
                  <a:t>7</a:t>
                </a:r>
              </a:p>
            </p:txBody>
          </p:sp>
        </p:grpSp>
        <p:grpSp>
          <p:nvGrpSpPr>
            <p:cNvPr id="170003" name="Group 19"/>
            <p:cNvGrpSpPr>
              <a:grpSpLocks/>
            </p:cNvGrpSpPr>
            <p:nvPr/>
          </p:nvGrpSpPr>
          <p:grpSpPr bwMode="auto">
            <a:xfrm>
              <a:off x="4182" y="858"/>
              <a:ext cx="680" cy="295"/>
              <a:chOff x="4182" y="795"/>
              <a:chExt cx="680" cy="295"/>
            </a:xfrm>
          </p:grpSpPr>
          <p:grpSp>
            <p:nvGrpSpPr>
              <p:cNvPr id="170004" name="Group 20"/>
              <p:cNvGrpSpPr>
                <a:grpSpLocks/>
              </p:cNvGrpSpPr>
              <p:nvPr/>
            </p:nvGrpSpPr>
            <p:grpSpPr bwMode="auto">
              <a:xfrm>
                <a:off x="4346" y="795"/>
                <a:ext cx="285" cy="295"/>
                <a:chOff x="3274" y="972"/>
                <a:chExt cx="285" cy="295"/>
              </a:xfrm>
            </p:grpSpPr>
            <p:sp>
              <p:nvSpPr>
                <p:cNvPr id="170005" name="Rectangle 21"/>
                <p:cNvSpPr>
                  <a:spLocks noChangeArrowheads="1"/>
                </p:cNvSpPr>
                <p:nvPr/>
              </p:nvSpPr>
              <p:spPr bwMode="auto">
                <a:xfrm>
                  <a:off x="3275" y="1024"/>
                  <a:ext cx="284" cy="210"/>
                </a:xfrm>
                <a:prstGeom prst="rect">
                  <a:avLst/>
                </a:prstGeom>
                <a:solidFill>
                  <a:srgbClr val="3366FF"/>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006" name="Line 22"/>
                <p:cNvSpPr>
                  <a:spLocks noChangeShapeType="1"/>
                </p:cNvSpPr>
                <p:nvPr/>
              </p:nvSpPr>
              <p:spPr bwMode="auto">
                <a:xfrm>
                  <a:off x="3390" y="972"/>
                  <a:ext cx="0" cy="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007" name="Line 23"/>
                <p:cNvSpPr>
                  <a:spLocks noChangeShapeType="1"/>
                </p:cNvSpPr>
                <p:nvPr/>
              </p:nvSpPr>
              <p:spPr bwMode="auto">
                <a:xfrm>
                  <a:off x="3440" y="972"/>
                  <a:ext cx="0" cy="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008" name="Oval 24"/>
                <p:cNvSpPr>
                  <a:spLocks noChangeArrowheads="1"/>
                </p:cNvSpPr>
                <p:nvPr/>
              </p:nvSpPr>
              <p:spPr bwMode="auto">
                <a:xfrm>
                  <a:off x="3335" y="1088"/>
                  <a:ext cx="164" cy="86"/>
                </a:xfrm>
                <a:prstGeom prst="ellipse">
                  <a:avLst/>
                </a:prstGeom>
                <a:solidFill>
                  <a:srgbClr val="3366FF"/>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009" name="Line 25"/>
                <p:cNvSpPr>
                  <a:spLocks noChangeShapeType="1"/>
                </p:cNvSpPr>
                <p:nvPr/>
              </p:nvSpPr>
              <p:spPr bwMode="auto">
                <a:xfrm flipH="1">
                  <a:off x="3274" y="1026"/>
                  <a:ext cx="282" cy="20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010" name="Line 26"/>
                <p:cNvSpPr>
                  <a:spLocks noChangeShapeType="1"/>
                </p:cNvSpPr>
                <p:nvPr/>
              </p:nvSpPr>
              <p:spPr bwMode="auto">
                <a:xfrm rot="15011593" flipH="1">
                  <a:off x="3272" y="1025"/>
                  <a:ext cx="286" cy="197"/>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0011" name="Text Box 27"/>
              <p:cNvSpPr txBox="1">
                <a:spLocks noChangeArrowheads="1"/>
              </p:cNvSpPr>
              <p:nvPr/>
            </p:nvSpPr>
            <p:spPr bwMode="auto">
              <a:xfrm>
                <a:off x="4182" y="839"/>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FF0000"/>
                    </a:solidFill>
                  </a:rPr>
                  <a:t>2</a:t>
                </a:r>
              </a:p>
            </p:txBody>
          </p:sp>
          <p:sp>
            <p:nvSpPr>
              <p:cNvPr id="170012" name="Text Box 28"/>
              <p:cNvSpPr txBox="1">
                <a:spLocks noChangeArrowheads="1"/>
              </p:cNvSpPr>
              <p:nvPr/>
            </p:nvSpPr>
            <p:spPr bwMode="auto">
              <a:xfrm>
                <a:off x="4586" y="839"/>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FF0000"/>
                    </a:solidFill>
                  </a:rPr>
                  <a:t>69</a:t>
                </a:r>
              </a:p>
            </p:txBody>
          </p:sp>
        </p:grpSp>
        <p:sp>
          <p:nvSpPr>
            <p:cNvPr id="170013" name="Text Box 29"/>
            <p:cNvSpPr txBox="1">
              <a:spLocks noChangeArrowheads="1"/>
            </p:cNvSpPr>
            <p:nvPr/>
          </p:nvSpPr>
          <p:spPr bwMode="auto">
            <a:xfrm>
              <a:off x="3656" y="1164"/>
              <a:ext cx="4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Char char="≈"/>
              </a:pPr>
              <a:r>
                <a:rPr lang="en-US" altLang="en-US" sz="1000" b="1">
                  <a:solidFill>
                    <a:srgbClr val="FF0000"/>
                  </a:solidFill>
                </a:rPr>
                <a:t>22 Pz IV</a:t>
              </a:r>
            </a:p>
          </p:txBody>
        </p:sp>
        <p:sp>
          <p:nvSpPr>
            <p:cNvPr id="170014" name="Text Box 30"/>
            <p:cNvSpPr txBox="1">
              <a:spLocks noChangeArrowheads="1"/>
            </p:cNvSpPr>
            <p:nvPr/>
          </p:nvSpPr>
          <p:spPr bwMode="auto">
            <a:xfrm>
              <a:off x="3656" y="1278"/>
              <a:ext cx="45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Char char="≈"/>
              </a:pPr>
              <a:r>
                <a:rPr lang="en-US" altLang="en-US" sz="1000" b="1">
                  <a:solidFill>
                    <a:srgbClr val="FF0000"/>
                  </a:solidFill>
                </a:rPr>
                <a:t>66 Pz III</a:t>
              </a:r>
            </a:p>
          </p:txBody>
        </p:sp>
      </p:grpSp>
      <p:sp>
        <p:nvSpPr>
          <p:cNvPr id="170015" name="Text Box 31"/>
          <p:cNvSpPr txBox="1">
            <a:spLocks noChangeArrowheads="1"/>
          </p:cNvSpPr>
          <p:nvPr/>
        </p:nvSpPr>
        <p:spPr bwMode="auto">
          <a:xfrm>
            <a:off x="5745163" y="3594100"/>
            <a:ext cx="2652712" cy="3762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u="sng"/>
              <a:t>21</a:t>
            </a:r>
            <a:r>
              <a:rPr lang="en-US" altLang="en-US" b="1" u="sng" baseline="30000"/>
              <a:t>st</a:t>
            </a:r>
            <a:r>
              <a:rPr lang="en-US" altLang="en-US" b="1" u="sng"/>
              <a:t> PANZER DIVISION</a:t>
            </a:r>
          </a:p>
        </p:txBody>
      </p:sp>
      <p:grpSp>
        <p:nvGrpSpPr>
          <p:cNvPr id="170016" name="Group 32"/>
          <p:cNvGrpSpPr>
            <a:grpSpLocks/>
          </p:cNvGrpSpPr>
          <p:nvPr/>
        </p:nvGrpSpPr>
        <p:grpSpPr bwMode="auto">
          <a:xfrm>
            <a:off x="6351588" y="4021138"/>
            <a:ext cx="1668462" cy="1262062"/>
            <a:chOff x="4001" y="2533"/>
            <a:chExt cx="1051" cy="795"/>
          </a:xfrm>
        </p:grpSpPr>
        <p:sp>
          <p:nvSpPr>
            <p:cNvPr id="170017" name="Text Box 33"/>
            <p:cNvSpPr txBox="1">
              <a:spLocks noChangeArrowheads="1"/>
            </p:cNvSpPr>
            <p:nvPr/>
          </p:nvSpPr>
          <p:spPr bwMode="auto">
            <a:xfrm>
              <a:off x="4001" y="2533"/>
              <a:ext cx="986" cy="237"/>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u="sng"/>
                <a:t>KG Schuette</a:t>
              </a:r>
            </a:p>
          </p:txBody>
        </p:sp>
        <p:grpSp>
          <p:nvGrpSpPr>
            <p:cNvPr id="170018" name="Group 34"/>
            <p:cNvGrpSpPr>
              <a:grpSpLocks/>
            </p:cNvGrpSpPr>
            <p:nvPr/>
          </p:nvGrpSpPr>
          <p:grpSpPr bwMode="auto">
            <a:xfrm>
              <a:off x="4706" y="2787"/>
              <a:ext cx="284" cy="260"/>
              <a:chOff x="3036" y="450"/>
              <a:chExt cx="284" cy="260"/>
            </a:xfrm>
          </p:grpSpPr>
          <p:sp>
            <p:nvSpPr>
              <p:cNvPr id="170019" name="Rectangle 35"/>
              <p:cNvSpPr>
                <a:spLocks noChangeArrowheads="1"/>
              </p:cNvSpPr>
              <p:nvPr/>
            </p:nvSpPr>
            <p:spPr bwMode="auto">
              <a:xfrm>
                <a:off x="3036" y="500"/>
                <a:ext cx="284" cy="210"/>
              </a:xfrm>
              <a:prstGeom prst="rect">
                <a:avLst/>
              </a:prstGeom>
              <a:solidFill>
                <a:srgbClr val="FFFF00"/>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020" name="Oval 36"/>
              <p:cNvSpPr>
                <a:spLocks noChangeArrowheads="1"/>
              </p:cNvSpPr>
              <p:nvPr/>
            </p:nvSpPr>
            <p:spPr bwMode="auto">
              <a:xfrm>
                <a:off x="3096" y="562"/>
                <a:ext cx="164" cy="86"/>
              </a:xfrm>
              <a:prstGeom prst="ellipse">
                <a:avLst/>
              </a:prstGeom>
              <a:solidFill>
                <a:srgbClr val="FFFF0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021" name="Line 37"/>
              <p:cNvSpPr>
                <a:spLocks noChangeShapeType="1"/>
              </p:cNvSpPr>
              <p:nvPr/>
            </p:nvSpPr>
            <p:spPr bwMode="auto">
              <a:xfrm>
                <a:off x="3159" y="450"/>
                <a:ext cx="0" cy="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022" name="Line 38"/>
              <p:cNvSpPr>
                <a:spLocks noChangeShapeType="1"/>
              </p:cNvSpPr>
              <p:nvPr/>
            </p:nvSpPr>
            <p:spPr bwMode="auto">
              <a:xfrm>
                <a:off x="3209" y="450"/>
                <a:ext cx="0" cy="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0023" name="Group 39"/>
            <p:cNvGrpSpPr>
              <a:grpSpLocks/>
            </p:cNvGrpSpPr>
            <p:nvPr/>
          </p:nvGrpSpPr>
          <p:grpSpPr bwMode="auto">
            <a:xfrm>
              <a:off x="4056" y="2795"/>
              <a:ext cx="596" cy="295"/>
              <a:chOff x="4026" y="2580"/>
              <a:chExt cx="596" cy="295"/>
            </a:xfrm>
          </p:grpSpPr>
          <p:grpSp>
            <p:nvGrpSpPr>
              <p:cNvPr id="170024" name="Group 40"/>
              <p:cNvGrpSpPr>
                <a:grpSpLocks/>
              </p:cNvGrpSpPr>
              <p:nvPr/>
            </p:nvGrpSpPr>
            <p:grpSpPr bwMode="auto">
              <a:xfrm>
                <a:off x="4026" y="2580"/>
                <a:ext cx="285" cy="295"/>
                <a:chOff x="3274" y="972"/>
                <a:chExt cx="285" cy="295"/>
              </a:xfrm>
            </p:grpSpPr>
            <p:sp>
              <p:nvSpPr>
                <p:cNvPr id="170025" name="Rectangle 41"/>
                <p:cNvSpPr>
                  <a:spLocks noChangeArrowheads="1"/>
                </p:cNvSpPr>
                <p:nvPr/>
              </p:nvSpPr>
              <p:spPr bwMode="auto">
                <a:xfrm>
                  <a:off x="3275" y="1024"/>
                  <a:ext cx="284" cy="210"/>
                </a:xfrm>
                <a:prstGeom prst="rect">
                  <a:avLst/>
                </a:prstGeom>
                <a:solidFill>
                  <a:srgbClr val="3366FF"/>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026" name="Line 42"/>
                <p:cNvSpPr>
                  <a:spLocks noChangeShapeType="1"/>
                </p:cNvSpPr>
                <p:nvPr/>
              </p:nvSpPr>
              <p:spPr bwMode="auto">
                <a:xfrm>
                  <a:off x="3390" y="972"/>
                  <a:ext cx="0" cy="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027" name="Line 43"/>
                <p:cNvSpPr>
                  <a:spLocks noChangeShapeType="1"/>
                </p:cNvSpPr>
                <p:nvPr/>
              </p:nvSpPr>
              <p:spPr bwMode="auto">
                <a:xfrm>
                  <a:off x="3440" y="972"/>
                  <a:ext cx="0" cy="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028" name="Oval 44"/>
                <p:cNvSpPr>
                  <a:spLocks noChangeArrowheads="1"/>
                </p:cNvSpPr>
                <p:nvPr/>
              </p:nvSpPr>
              <p:spPr bwMode="auto">
                <a:xfrm>
                  <a:off x="3335" y="1088"/>
                  <a:ext cx="164" cy="86"/>
                </a:xfrm>
                <a:prstGeom prst="ellipse">
                  <a:avLst/>
                </a:prstGeom>
                <a:solidFill>
                  <a:srgbClr val="3366FF"/>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029" name="Line 45"/>
                <p:cNvSpPr>
                  <a:spLocks noChangeShapeType="1"/>
                </p:cNvSpPr>
                <p:nvPr/>
              </p:nvSpPr>
              <p:spPr bwMode="auto">
                <a:xfrm flipH="1">
                  <a:off x="3274" y="1026"/>
                  <a:ext cx="282" cy="20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030" name="Line 46"/>
                <p:cNvSpPr>
                  <a:spLocks noChangeShapeType="1"/>
                </p:cNvSpPr>
                <p:nvPr/>
              </p:nvSpPr>
              <p:spPr bwMode="auto">
                <a:xfrm rot="15011593" flipH="1">
                  <a:off x="3272" y="1025"/>
                  <a:ext cx="286" cy="197"/>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0031" name="Text Box 47"/>
              <p:cNvSpPr txBox="1">
                <a:spLocks noChangeArrowheads="1"/>
              </p:cNvSpPr>
              <p:nvPr/>
            </p:nvSpPr>
            <p:spPr bwMode="auto">
              <a:xfrm>
                <a:off x="4266" y="2633"/>
                <a:ext cx="3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FF0000"/>
                    </a:solidFill>
                  </a:rPr>
                  <a:t>104</a:t>
                </a:r>
              </a:p>
            </p:txBody>
          </p:sp>
        </p:grpSp>
        <p:sp>
          <p:nvSpPr>
            <p:cNvPr id="170032" name="Text Box 48"/>
            <p:cNvSpPr txBox="1">
              <a:spLocks noChangeArrowheads="1"/>
            </p:cNvSpPr>
            <p:nvPr/>
          </p:nvSpPr>
          <p:spPr bwMode="auto">
            <a:xfrm>
              <a:off x="4592" y="3068"/>
              <a:ext cx="4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Char char="≈"/>
              </a:pPr>
              <a:r>
                <a:rPr lang="en-US" altLang="en-US" sz="1000" b="1">
                  <a:solidFill>
                    <a:srgbClr val="FF0000"/>
                  </a:solidFill>
                </a:rPr>
                <a:t>10 Pz IV</a:t>
              </a:r>
            </a:p>
          </p:txBody>
        </p:sp>
        <p:sp>
          <p:nvSpPr>
            <p:cNvPr id="170033" name="Text Box 49"/>
            <p:cNvSpPr txBox="1">
              <a:spLocks noChangeArrowheads="1"/>
            </p:cNvSpPr>
            <p:nvPr/>
          </p:nvSpPr>
          <p:spPr bwMode="auto">
            <a:xfrm>
              <a:off x="4592" y="3174"/>
              <a:ext cx="45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Char char="≈"/>
              </a:pPr>
              <a:r>
                <a:rPr lang="en-US" altLang="en-US" sz="1000" b="1">
                  <a:solidFill>
                    <a:srgbClr val="FF0000"/>
                  </a:solidFill>
                </a:rPr>
                <a:t>20 Pz III</a:t>
              </a:r>
            </a:p>
          </p:txBody>
        </p:sp>
      </p:grpSp>
      <p:pic>
        <p:nvPicPr>
          <p:cNvPr id="170034" name="Picture 50" descr="nazi_flag_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6863" y="42863"/>
            <a:ext cx="703262" cy="527050"/>
          </a:xfrm>
          <a:prstGeom prst="rect">
            <a:avLst/>
          </a:prstGeom>
          <a:noFill/>
          <a:extLst>
            <a:ext uri="{909E8E84-426E-40DD-AFC4-6F175D3DCCD1}">
              <a14:hiddenFill xmlns:a14="http://schemas.microsoft.com/office/drawing/2010/main">
                <a:solidFill>
                  <a:srgbClr val="FFFFFF"/>
                </a:solidFill>
              </a14:hiddenFill>
            </a:ext>
          </a:extLst>
        </p:spPr>
      </p:pic>
      <p:pic>
        <p:nvPicPr>
          <p:cNvPr id="170035" name="Picture 51" descr="us-flag-stars-top-r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1188" y="85725"/>
            <a:ext cx="712787" cy="431800"/>
          </a:xfrm>
          <a:prstGeom prst="rect">
            <a:avLst/>
          </a:prstGeom>
          <a:noFill/>
          <a:extLst>
            <a:ext uri="{909E8E84-426E-40DD-AFC4-6F175D3DCCD1}">
              <a14:hiddenFill xmlns:a14="http://schemas.microsoft.com/office/drawing/2010/main">
                <a:solidFill>
                  <a:srgbClr val="FFFFFF"/>
                </a:solidFill>
              </a14:hiddenFill>
            </a:ext>
          </a:extLst>
        </p:spPr>
      </p:pic>
      <p:sp>
        <p:nvSpPr>
          <p:cNvPr id="170036" name="Text Box 52"/>
          <p:cNvSpPr txBox="1">
            <a:spLocks noChangeArrowheads="1"/>
          </p:cNvSpPr>
          <p:nvPr/>
        </p:nvSpPr>
        <p:spPr bwMode="auto">
          <a:xfrm>
            <a:off x="2817813" y="574675"/>
            <a:ext cx="147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u="sng"/>
              <a:t>14 Feb 1943</a:t>
            </a:r>
          </a:p>
        </p:txBody>
      </p:sp>
      <p:grpSp>
        <p:nvGrpSpPr>
          <p:cNvPr id="170037" name="Group 53"/>
          <p:cNvGrpSpPr>
            <a:grpSpLocks/>
          </p:cNvGrpSpPr>
          <p:nvPr/>
        </p:nvGrpSpPr>
        <p:grpSpPr bwMode="auto">
          <a:xfrm>
            <a:off x="5673725" y="5380038"/>
            <a:ext cx="2949575" cy="1349375"/>
            <a:chOff x="3574" y="3389"/>
            <a:chExt cx="1858" cy="850"/>
          </a:xfrm>
        </p:grpSpPr>
        <p:sp>
          <p:nvSpPr>
            <p:cNvPr id="170038" name="Text Box 54"/>
            <p:cNvSpPr txBox="1">
              <a:spLocks noChangeArrowheads="1"/>
            </p:cNvSpPr>
            <p:nvPr/>
          </p:nvSpPr>
          <p:spPr bwMode="auto">
            <a:xfrm>
              <a:off x="3933" y="3389"/>
              <a:ext cx="1042" cy="237"/>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u="sng"/>
                <a:t>KG Stenkhoff</a:t>
              </a:r>
            </a:p>
          </p:txBody>
        </p:sp>
        <p:grpSp>
          <p:nvGrpSpPr>
            <p:cNvPr id="170039" name="Group 55"/>
            <p:cNvGrpSpPr>
              <a:grpSpLocks/>
            </p:cNvGrpSpPr>
            <p:nvPr/>
          </p:nvGrpSpPr>
          <p:grpSpPr bwMode="auto">
            <a:xfrm>
              <a:off x="4836" y="3679"/>
              <a:ext cx="596" cy="295"/>
              <a:chOff x="4383" y="3468"/>
              <a:chExt cx="596" cy="295"/>
            </a:xfrm>
          </p:grpSpPr>
          <p:grpSp>
            <p:nvGrpSpPr>
              <p:cNvPr id="170040" name="Group 56"/>
              <p:cNvGrpSpPr>
                <a:grpSpLocks/>
              </p:cNvGrpSpPr>
              <p:nvPr/>
            </p:nvGrpSpPr>
            <p:grpSpPr bwMode="auto">
              <a:xfrm>
                <a:off x="4383" y="3468"/>
                <a:ext cx="285" cy="295"/>
                <a:chOff x="3274" y="972"/>
                <a:chExt cx="285" cy="295"/>
              </a:xfrm>
            </p:grpSpPr>
            <p:sp>
              <p:nvSpPr>
                <p:cNvPr id="170041" name="Rectangle 57"/>
                <p:cNvSpPr>
                  <a:spLocks noChangeArrowheads="1"/>
                </p:cNvSpPr>
                <p:nvPr/>
              </p:nvSpPr>
              <p:spPr bwMode="auto">
                <a:xfrm>
                  <a:off x="3275" y="1024"/>
                  <a:ext cx="284" cy="210"/>
                </a:xfrm>
                <a:prstGeom prst="rect">
                  <a:avLst/>
                </a:prstGeom>
                <a:solidFill>
                  <a:srgbClr val="3366FF"/>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042" name="Line 58"/>
                <p:cNvSpPr>
                  <a:spLocks noChangeShapeType="1"/>
                </p:cNvSpPr>
                <p:nvPr/>
              </p:nvSpPr>
              <p:spPr bwMode="auto">
                <a:xfrm>
                  <a:off x="3390" y="972"/>
                  <a:ext cx="0" cy="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043" name="Line 59"/>
                <p:cNvSpPr>
                  <a:spLocks noChangeShapeType="1"/>
                </p:cNvSpPr>
                <p:nvPr/>
              </p:nvSpPr>
              <p:spPr bwMode="auto">
                <a:xfrm>
                  <a:off x="3440" y="972"/>
                  <a:ext cx="0" cy="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044" name="Oval 60"/>
                <p:cNvSpPr>
                  <a:spLocks noChangeArrowheads="1"/>
                </p:cNvSpPr>
                <p:nvPr/>
              </p:nvSpPr>
              <p:spPr bwMode="auto">
                <a:xfrm>
                  <a:off x="3335" y="1088"/>
                  <a:ext cx="164" cy="86"/>
                </a:xfrm>
                <a:prstGeom prst="ellipse">
                  <a:avLst/>
                </a:prstGeom>
                <a:solidFill>
                  <a:srgbClr val="3366FF"/>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045" name="Line 61"/>
                <p:cNvSpPr>
                  <a:spLocks noChangeShapeType="1"/>
                </p:cNvSpPr>
                <p:nvPr/>
              </p:nvSpPr>
              <p:spPr bwMode="auto">
                <a:xfrm flipH="1">
                  <a:off x="3274" y="1026"/>
                  <a:ext cx="282" cy="20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046" name="Line 62"/>
                <p:cNvSpPr>
                  <a:spLocks noChangeShapeType="1"/>
                </p:cNvSpPr>
                <p:nvPr/>
              </p:nvSpPr>
              <p:spPr bwMode="auto">
                <a:xfrm rot="15011593" flipH="1">
                  <a:off x="3272" y="1025"/>
                  <a:ext cx="286" cy="197"/>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0047" name="Text Box 63"/>
              <p:cNvSpPr txBox="1">
                <a:spLocks noChangeArrowheads="1"/>
              </p:cNvSpPr>
              <p:nvPr/>
            </p:nvSpPr>
            <p:spPr bwMode="auto">
              <a:xfrm>
                <a:off x="4623" y="3521"/>
                <a:ext cx="3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FF0000"/>
                    </a:solidFill>
                  </a:rPr>
                  <a:t>104</a:t>
                </a:r>
              </a:p>
            </p:txBody>
          </p:sp>
        </p:grpSp>
        <p:sp>
          <p:nvSpPr>
            <p:cNvPr id="170048" name="Text Box 64"/>
            <p:cNvSpPr txBox="1">
              <a:spLocks noChangeArrowheads="1"/>
            </p:cNvSpPr>
            <p:nvPr/>
          </p:nvSpPr>
          <p:spPr bwMode="auto">
            <a:xfrm>
              <a:off x="3969" y="3979"/>
              <a:ext cx="4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Char char="≈"/>
              </a:pPr>
              <a:r>
                <a:rPr lang="en-US" altLang="en-US" sz="1000" b="1">
                  <a:solidFill>
                    <a:srgbClr val="FF0000"/>
                  </a:solidFill>
                </a:rPr>
                <a:t>20 Pz IV</a:t>
              </a:r>
            </a:p>
          </p:txBody>
        </p:sp>
        <p:sp>
          <p:nvSpPr>
            <p:cNvPr id="170049" name="Text Box 65"/>
            <p:cNvSpPr txBox="1">
              <a:spLocks noChangeArrowheads="1"/>
            </p:cNvSpPr>
            <p:nvPr/>
          </p:nvSpPr>
          <p:spPr bwMode="auto">
            <a:xfrm>
              <a:off x="3969" y="4085"/>
              <a:ext cx="45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Char char="≈"/>
              </a:pPr>
              <a:r>
                <a:rPr lang="en-US" altLang="en-US" sz="1000" b="1">
                  <a:solidFill>
                    <a:srgbClr val="FF0000"/>
                  </a:solidFill>
                </a:rPr>
                <a:t>40 Pz III</a:t>
              </a:r>
            </a:p>
          </p:txBody>
        </p:sp>
        <p:grpSp>
          <p:nvGrpSpPr>
            <p:cNvPr id="170050" name="Group 66"/>
            <p:cNvGrpSpPr>
              <a:grpSpLocks/>
            </p:cNvGrpSpPr>
            <p:nvPr/>
          </p:nvGrpSpPr>
          <p:grpSpPr bwMode="auto">
            <a:xfrm>
              <a:off x="3574" y="3698"/>
              <a:ext cx="630" cy="276"/>
              <a:chOff x="3376" y="3515"/>
              <a:chExt cx="630" cy="276"/>
            </a:xfrm>
          </p:grpSpPr>
          <p:grpSp>
            <p:nvGrpSpPr>
              <p:cNvPr id="170051" name="Group 67"/>
              <p:cNvGrpSpPr>
                <a:grpSpLocks/>
              </p:cNvGrpSpPr>
              <p:nvPr/>
            </p:nvGrpSpPr>
            <p:grpSpPr bwMode="auto">
              <a:xfrm>
                <a:off x="3552" y="3515"/>
                <a:ext cx="284" cy="260"/>
                <a:chOff x="3036" y="450"/>
                <a:chExt cx="284" cy="260"/>
              </a:xfrm>
            </p:grpSpPr>
            <p:sp>
              <p:nvSpPr>
                <p:cNvPr id="170052" name="Rectangle 68"/>
                <p:cNvSpPr>
                  <a:spLocks noChangeArrowheads="1"/>
                </p:cNvSpPr>
                <p:nvPr/>
              </p:nvSpPr>
              <p:spPr bwMode="auto">
                <a:xfrm>
                  <a:off x="3036" y="500"/>
                  <a:ext cx="284" cy="210"/>
                </a:xfrm>
                <a:prstGeom prst="rect">
                  <a:avLst/>
                </a:prstGeom>
                <a:solidFill>
                  <a:srgbClr val="FFFF00"/>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053" name="Oval 69"/>
                <p:cNvSpPr>
                  <a:spLocks noChangeArrowheads="1"/>
                </p:cNvSpPr>
                <p:nvPr/>
              </p:nvSpPr>
              <p:spPr bwMode="auto">
                <a:xfrm>
                  <a:off x="3096" y="562"/>
                  <a:ext cx="164" cy="86"/>
                </a:xfrm>
                <a:prstGeom prst="ellipse">
                  <a:avLst/>
                </a:prstGeom>
                <a:solidFill>
                  <a:srgbClr val="FFFF0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054" name="Line 70"/>
                <p:cNvSpPr>
                  <a:spLocks noChangeShapeType="1"/>
                </p:cNvSpPr>
                <p:nvPr/>
              </p:nvSpPr>
              <p:spPr bwMode="auto">
                <a:xfrm>
                  <a:off x="3159" y="450"/>
                  <a:ext cx="0" cy="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055" name="Line 71"/>
                <p:cNvSpPr>
                  <a:spLocks noChangeShapeType="1"/>
                </p:cNvSpPr>
                <p:nvPr/>
              </p:nvSpPr>
              <p:spPr bwMode="auto">
                <a:xfrm>
                  <a:off x="3209" y="450"/>
                  <a:ext cx="0" cy="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0056" name="Text Box 72"/>
              <p:cNvSpPr txBox="1">
                <a:spLocks noChangeArrowheads="1"/>
              </p:cNvSpPr>
              <p:nvPr/>
            </p:nvSpPr>
            <p:spPr bwMode="auto">
              <a:xfrm>
                <a:off x="3376" y="3560"/>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FF0000"/>
                    </a:solidFill>
                  </a:rPr>
                  <a:t>1</a:t>
                </a:r>
              </a:p>
            </p:txBody>
          </p:sp>
          <p:sp>
            <p:nvSpPr>
              <p:cNvPr id="170057" name="Text Box 73"/>
              <p:cNvSpPr txBox="1">
                <a:spLocks noChangeArrowheads="1"/>
              </p:cNvSpPr>
              <p:nvPr/>
            </p:nvSpPr>
            <p:spPr bwMode="auto">
              <a:xfrm>
                <a:off x="3810" y="3559"/>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FF0000"/>
                    </a:solidFill>
                  </a:rPr>
                  <a:t>5</a:t>
                </a:r>
              </a:p>
            </p:txBody>
          </p:sp>
        </p:grpSp>
        <p:grpSp>
          <p:nvGrpSpPr>
            <p:cNvPr id="170058" name="Group 74"/>
            <p:cNvGrpSpPr>
              <a:grpSpLocks/>
            </p:cNvGrpSpPr>
            <p:nvPr/>
          </p:nvGrpSpPr>
          <p:grpSpPr bwMode="auto">
            <a:xfrm>
              <a:off x="4177" y="3695"/>
              <a:ext cx="603" cy="279"/>
              <a:chOff x="3979" y="3512"/>
              <a:chExt cx="603" cy="279"/>
            </a:xfrm>
          </p:grpSpPr>
          <p:grpSp>
            <p:nvGrpSpPr>
              <p:cNvPr id="170059" name="Group 75"/>
              <p:cNvGrpSpPr>
                <a:grpSpLocks/>
              </p:cNvGrpSpPr>
              <p:nvPr/>
            </p:nvGrpSpPr>
            <p:grpSpPr bwMode="auto">
              <a:xfrm>
                <a:off x="4134" y="3512"/>
                <a:ext cx="284" cy="260"/>
                <a:chOff x="3036" y="450"/>
                <a:chExt cx="284" cy="260"/>
              </a:xfrm>
            </p:grpSpPr>
            <p:sp>
              <p:nvSpPr>
                <p:cNvPr id="170060" name="Rectangle 76"/>
                <p:cNvSpPr>
                  <a:spLocks noChangeArrowheads="1"/>
                </p:cNvSpPr>
                <p:nvPr/>
              </p:nvSpPr>
              <p:spPr bwMode="auto">
                <a:xfrm>
                  <a:off x="3036" y="500"/>
                  <a:ext cx="284" cy="210"/>
                </a:xfrm>
                <a:prstGeom prst="rect">
                  <a:avLst/>
                </a:prstGeom>
                <a:solidFill>
                  <a:srgbClr val="FFFF00"/>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061" name="Oval 77"/>
                <p:cNvSpPr>
                  <a:spLocks noChangeArrowheads="1"/>
                </p:cNvSpPr>
                <p:nvPr/>
              </p:nvSpPr>
              <p:spPr bwMode="auto">
                <a:xfrm>
                  <a:off x="3096" y="562"/>
                  <a:ext cx="164" cy="86"/>
                </a:xfrm>
                <a:prstGeom prst="ellipse">
                  <a:avLst/>
                </a:prstGeom>
                <a:solidFill>
                  <a:srgbClr val="FFFF0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062" name="Line 78"/>
                <p:cNvSpPr>
                  <a:spLocks noChangeShapeType="1"/>
                </p:cNvSpPr>
                <p:nvPr/>
              </p:nvSpPr>
              <p:spPr bwMode="auto">
                <a:xfrm>
                  <a:off x="3159" y="450"/>
                  <a:ext cx="0" cy="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063" name="Line 79"/>
                <p:cNvSpPr>
                  <a:spLocks noChangeShapeType="1"/>
                </p:cNvSpPr>
                <p:nvPr/>
              </p:nvSpPr>
              <p:spPr bwMode="auto">
                <a:xfrm>
                  <a:off x="3209" y="450"/>
                  <a:ext cx="0" cy="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0064" name="Text Box 80"/>
              <p:cNvSpPr txBox="1">
                <a:spLocks noChangeArrowheads="1"/>
              </p:cNvSpPr>
              <p:nvPr/>
            </p:nvSpPr>
            <p:spPr bwMode="auto">
              <a:xfrm>
                <a:off x="3979" y="3559"/>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FF0000"/>
                    </a:solidFill>
                  </a:rPr>
                  <a:t>2</a:t>
                </a:r>
              </a:p>
            </p:txBody>
          </p:sp>
          <p:sp>
            <p:nvSpPr>
              <p:cNvPr id="170065" name="Text Box 81"/>
              <p:cNvSpPr txBox="1">
                <a:spLocks noChangeArrowheads="1"/>
              </p:cNvSpPr>
              <p:nvPr/>
            </p:nvSpPr>
            <p:spPr bwMode="auto">
              <a:xfrm>
                <a:off x="4386" y="3560"/>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FF0000"/>
                    </a:solidFill>
                  </a:rPr>
                  <a:t>5</a:t>
                </a:r>
              </a:p>
            </p:txBody>
          </p:sp>
        </p:grpSp>
      </p:grpSp>
      <p:grpSp>
        <p:nvGrpSpPr>
          <p:cNvPr id="170066" name="Group 82"/>
          <p:cNvGrpSpPr>
            <a:grpSpLocks/>
          </p:cNvGrpSpPr>
          <p:nvPr/>
        </p:nvGrpSpPr>
        <p:grpSpPr bwMode="auto">
          <a:xfrm>
            <a:off x="3187700" y="5159375"/>
            <a:ext cx="1438275" cy="898525"/>
            <a:chOff x="2080" y="3250"/>
            <a:chExt cx="906" cy="566"/>
          </a:xfrm>
        </p:grpSpPr>
        <p:sp>
          <p:nvSpPr>
            <p:cNvPr id="170067" name="Rectangle 83"/>
            <p:cNvSpPr>
              <a:spLocks noChangeArrowheads="1"/>
            </p:cNvSpPr>
            <p:nvPr/>
          </p:nvSpPr>
          <p:spPr bwMode="auto">
            <a:xfrm>
              <a:off x="2080" y="3250"/>
              <a:ext cx="906" cy="56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068" name="Text Box 84"/>
            <p:cNvSpPr txBox="1">
              <a:spLocks noChangeArrowheads="1"/>
            </p:cNvSpPr>
            <p:nvPr/>
          </p:nvSpPr>
          <p:spPr bwMode="auto">
            <a:xfrm>
              <a:off x="2087" y="3277"/>
              <a:ext cx="7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u="sng"/>
                <a:t>DJ Ksaira</a:t>
              </a:r>
            </a:p>
          </p:txBody>
        </p:sp>
        <p:grpSp>
          <p:nvGrpSpPr>
            <p:cNvPr id="170069" name="Group 85"/>
            <p:cNvGrpSpPr>
              <a:grpSpLocks/>
            </p:cNvGrpSpPr>
            <p:nvPr/>
          </p:nvGrpSpPr>
          <p:grpSpPr bwMode="auto">
            <a:xfrm>
              <a:off x="2153" y="3489"/>
              <a:ext cx="799" cy="295"/>
              <a:chOff x="2081" y="2814"/>
              <a:chExt cx="799" cy="295"/>
            </a:xfrm>
          </p:grpSpPr>
          <p:grpSp>
            <p:nvGrpSpPr>
              <p:cNvPr id="170070" name="Group 86"/>
              <p:cNvGrpSpPr>
                <a:grpSpLocks/>
              </p:cNvGrpSpPr>
              <p:nvPr/>
            </p:nvGrpSpPr>
            <p:grpSpPr bwMode="auto">
              <a:xfrm>
                <a:off x="2249" y="2814"/>
                <a:ext cx="285" cy="295"/>
                <a:chOff x="1500" y="3236"/>
                <a:chExt cx="285" cy="295"/>
              </a:xfrm>
            </p:grpSpPr>
            <p:sp>
              <p:nvSpPr>
                <p:cNvPr id="170071" name="Rectangle 87"/>
                <p:cNvSpPr>
                  <a:spLocks noChangeArrowheads="1"/>
                </p:cNvSpPr>
                <p:nvPr/>
              </p:nvSpPr>
              <p:spPr bwMode="auto">
                <a:xfrm>
                  <a:off x="1501" y="3288"/>
                  <a:ext cx="284" cy="210"/>
                </a:xfrm>
                <a:prstGeom prst="rect">
                  <a:avLst/>
                </a:prstGeom>
                <a:solidFill>
                  <a:srgbClr val="3366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072" name="Line 88"/>
                <p:cNvSpPr>
                  <a:spLocks noChangeShapeType="1"/>
                </p:cNvSpPr>
                <p:nvPr/>
              </p:nvSpPr>
              <p:spPr bwMode="auto">
                <a:xfrm>
                  <a:off x="1616" y="3236"/>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073" name="Line 89"/>
                <p:cNvSpPr>
                  <a:spLocks noChangeShapeType="1"/>
                </p:cNvSpPr>
                <p:nvPr/>
              </p:nvSpPr>
              <p:spPr bwMode="auto">
                <a:xfrm>
                  <a:off x="1666" y="3236"/>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074" name="Line 90"/>
                <p:cNvSpPr>
                  <a:spLocks noChangeShapeType="1"/>
                </p:cNvSpPr>
                <p:nvPr/>
              </p:nvSpPr>
              <p:spPr bwMode="auto">
                <a:xfrm flipH="1">
                  <a:off x="1500" y="3290"/>
                  <a:ext cx="282" cy="20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075" name="Line 91"/>
                <p:cNvSpPr>
                  <a:spLocks noChangeShapeType="1"/>
                </p:cNvSpPr>
                <p:nvPr/>
              </p:nvSpPr>
              <p:spPr bwMode="auto">
                <a:xfrm rot="15011593" flipH="1">
                  <a:off x="1498" y="3289"/>
                  <a:ext cx="286" cy="19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0076" name="Text Box 92"/>
              <p:cNvSpPr txBox="1">
                <a:spLocks noChangeArrowheads="1"/>
              </p:cNvSpPr>
              <p:nvPr/>
            </p:nvSpPr>
            <p:spPr bwMode="auto">
              <a:xfrm>
                <a:off x="2081" y="2859"/>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3</a:t>
                </a:r>
              </a:p>
            </p:txBody>
          </p:sp>
          <p:sp>
            <p:nvSpPr>
              <p:cNvPr id="170077" name="Text Box 93"/>
              <p:cNvSpPr txBox="1">
                <a:spLocks noChangeArrowheads="1"/>
              </p:cNvSpPr>
              <p:nvPr/>
            </p:nvSpPr>
            <p:spPr bwMode="auto">
              <a:xfrm>
                <a:off x="2524" y="2845"/>
                <a:ext cx="3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168</a:t>
                </a:r>
              </a:p>
            </p:txBody>
          </p:sp>
        </p:grpSp>
      </p:grpSp>
      <p:sp>
        <p:nvSpPr>
          <p:cNvPr id="170078" name="Line 94"/>
          <p:cNvSpPr>
            <a:spLocks noChangeShapeType="1"/>
          </p:cNvSpPr>
          <p:nvPr/>
        </p:nvSpPr>
        <p:spPr bwMode="auto">
          <a:xfrm>
            <a:off x="4800600" y="0"/>
            <a:ext cx="0" cy="685800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079" name="Line 95"/>
          <p:cNvSpPr>
            <a:spLocks noChangeShapeType="1"/>
          </p:cNvSpPr>
          <p:nvPr/>
        </p:nvSpPr>
        <p:spPr bwMode="auto">
          <a:xfrm>
            <a:off x="1614488" y="500063"/>
            <a:ext cx="0" cy="6175375"/>
          </a:xfrm>
          <a:prstGeom prst="line">
            <a:avLst/>
          </a:prstGeom>
          <a:noFill/>
          <a:ln w="38100">
            <a:solidFill>
              <a:srgbClr val="0000FF"/>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080" name="Line 96"/>
          <p:cNvSpPr>
            <a:spLocks noChangeShapeType="1"/>
          </p:cNvSpPr>
          <p:nvPr/>
        </p:nvSpPr>
        <p:spPr bwMode="auto">
          <a:xfrm flipH="1">
            <a:off x="4814888" y="3429000"/>
            <a:ext cx="4329112" cy="0"/>
          </a:xfrm>
          <a:prstGeom prst="line">
            <a:avLst/>
          </a:prstGeom>
          <a:noFill/>
          <a:ln w="38100">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081" name="Text Box 97"/>
          <p:cNvSpPr txBox="1">
            <a:spLocks noChangeArrowheads="1"/>
          </p:cNvSpPr>
          <p:nvPr/>
        </p:nvSpPr>
        <p:spPr bwMode="auto">
          <a:xfrm>
            <a:off x="2867025" y="0"/>
            <a:ext cx="3581400" cy="531813"/>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800">
                <a:latin typeface="Book Antiqua" panose="02040602050305030304" pitchFamily="18" charset="0"/>
              </a:rPr>
              <a:t>Size &amp; Composition</a:t>
            </a:r>
          </a:p>
        </p:txBody>
      </p:sp>
      <p:sp>
        <p:nvSpPr>
          <p:cNvPr id="170082" name="Rectangle 98"/>
          <p:cNvSpPr>
            <a:spLocks noChangeArrowheads="1"/>
          </p:cNvSpPr>
          <p:nvPr/>
        </p:nvSpPr>
        <p:spPr bwMode="auto">
          <a:xfrm>
            <a:off x="2859088" y="1379538"/>
            <a:ext cx="1800225" cy="14938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083" name="Text Box 99"/>
          <p:cNvSpPr txBox="1">
            <a:spLocks noChangeArrowheads="1"/>
          </p:cNvSpPr>
          <p:nvPr/>
        </p:nvSpPr>
        <p:spPr bwMode="auto">
          <a:xfrm>
            <a:off x="3062288" y="1376363"/>
            <a:ext cx="160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u="sng"/>
              <a:t>DJ Lassouda</a:t>
            </a:r>
          </a:p>
        </p:txBody>
      </p:sp>
      <p:grpSp>
        <p:nvGrpSpPr>
          <p:cNvPr id="170084" name="Group 100"/>
          <p:cNvGrpSpPr>
            <a:grpSpLocks/>
          </p:cNvGrpSpPr>
          <p:nvPr/>
        </p:nvGrpSpPr>
        <p:grpSpPr bwMode="auto">
          <a:xfrm>
            <a:off x="3267075" y="1712913"/>
            <a:ext cx="1268413" cy="468312"/>
            <a:chOff x="1923" y="1079"/>
            <a:chExt cx="799" cy="295"/>
          </a:xfrm>
        </p:grpSpPr>
        <p:grpSp>
          <p:nvGrpSpPr>
            <p:cNvPr id="170085" name="Group 101"/>
            <p:cNvGrpSpPr>
              <a:grpSpLocks/>
            </p:cNvGrpSpPr>
            <p:nvPr/>
          </p:nvGrpSpPr>
          <p:grpSpPr bwMode="auto">
            <a:xfrm>
              <a:off x="2091" y="1079"/>
              <a:ext cx="285" cy="295"/>
              <a:chOff x="1500" y="3236"/>
              <a:chExt cx="285" cy="295"/>
            </a:xfrm>
          </p:grpSpPr>
          <p:sp>
            <p:nvSpPr>
              <p:cNvPr id="170086" name="Rectangle 102"/>
              <p:cNvSpPr>
                <a:spLocks noChangeArrowheads="1"/>
              </p:cNvSpPr>
              <p:nvPr/>
            </p:nvSpPr>
            <p:spPr bwMode="auto">
              <a:xfrm>
                <a:off x="1501" y="3288"/>
                <a:ext cx="284" cy="210"/>
              </a:xfrm>
              <a:prstGeom prst="rect">
                <a:avLst/>
              </a:prstGeom>
              <a:solidFill>
                <a:srgbClr val="3366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087" name="Line 103"/>
              <p:cNvSpPr>
                <a:spLocks noChangeShapeType="1"/>
              </p:cNvSpPr>
              <p:nvPr/>
            </p:nvSpPr>
            <p:spPr bwMode="auto">
              <a:xfrm>
                <a:off x="1616" y="3236"/>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088" name="Line 104"/>
              <p:cNvSpPr>
                <a:spLocks noChangeShapeType="1"/>
              </p:cNvSpPr>
              <p:nvPr/>
            </p:nvSpPr>
            <p:spPr bwMode="auto">
              <a:xfrm>
                <a:off x="1666" y="3236"/>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089" name="Line 105"/>
              <p:cNvSpPr>
                <a:spLocks noChangeShapeType="1"/>
              </p:cNvSpPr>
              <p:nvPr/>
            </p:nvSpPr>
            <p:spPr bwMode="auto">
              <a:xfrm flipH="1">
                <a:off x="1500" y="3290"/>
                <a:ext cx="282" cy="20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090" name="Line 106"/>
              <p:cNvSpPr>
                <a:spLocks noChangeShapeType="1"/>
              </p:cNvSpPr>
              <p:nvPr/>
            </p:nvSpPr>
            <p:spPr bwMode="auto">
              <a:xfrm rot="15011593" flipH="1">
                <a:off x="1498" y="3289"/>
                <a:ext cx="286" cy="19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0091" name="Text Box 107"/>
            <p:cNvSpPr txBox="1">
              <a:spLocks noChangeArrowheads="1"/>
            </p:cNvSpPr>
            <p:nvPr/>
          </p:nvSpPr>
          <p:spPr bwMode="auto">
            <a:xfrm>
              <a:off x="1923" y="1124"/>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2</a:t>
              </a:r>
            </a:p>
          </p:txBody>
        </p:sp>
        <p:sp>
          <p:nvSpPr>
            <p:cNvPr id="170092" name="Text Box 108"/>
            <p:cNvSpPr txBox="1">
              <a:spLocks noChangeArrowheads="1"/>
            </p:cNvSpPr>
            <p:nvPr/>
          </p:nvSpPr>
          <p:spPr bwMode="auto">
            <a:xfrm>
              <a:off x="2366" y="1110"/>
              <a:ext cx="3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168</a:t>
              </a:r>
            </a:p>
          </p:txBody>
        </p:sp>
      </p:grpSp>
      <p:grpSp>
        <p:nvGrpSpPr>
          <p:cNvPr id="170093" name="Group 109"/>
          <p:cNvGrpSpPr>
            <a:grpSpLocks/>
          </p:cNvGrpSpPr>
          <p:nvPr/>
        </p:nvGrpSpPr>
        <p:grpSpPr bwMode="auto">
          <a:xfrm>
            <a:off x="4135438" y="2238375"/>
            <a:ext cx="307975" cy="320675"/>
            <a:chOff x="2344" y="1266"/>
            <a:chExt cx="194" cy="202"/>
          </a:xfrm>
        </p:grpSpPr>
        <p:sp>
          <p:nvSpPr>
            <p:cNvPr id="170094" name="Rectangle 110"/>
            <p:cNvSpPr>
              <a:spLocks noChangeArrowheads="1"/>
            </p:cNvSpPr>
            <p:nvPr/>
          </p:nvSpPr>
          <p:spPr bwMode="auto">
            <a:xfrm>
              <a:off x="2344" y="1312"/>
              <a:ext cx="194" cy="156"/>
            </a:xfrm>
            <a:prstGeom prst="rect">
              <a:avLst/>
            </a:prstGeom>
            <a:solidFill>
              <a:srgbClr val="FF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095" name="Line 111"/>
            <p:cNvSpPr>
              <a:spLocks noChangeShapeType="1"/>
            </p:cNvSpPr>
            <p:nvPr/>
          </p:nvSpPr>
          <p:spPr bwMode="auto">
            <a:xfrm>
              <a:off x="2443" y="1266"/>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096" name="Oval 112"/>
            <p:cNvSpPr>
              <a:spLocks noChangeArrowheads="1"/>
            </p:cNvSpPr>
            <p:nvPr/>
          </p:nvSpPr>
          <p:spPr bwMode="auto">
            <a:xfrm>
              <a:off x="2384" y="1362"/>
              <a:ext cx="114" cy="56"/>
            </a:xfrm>
            <a:prstGeom prst="ellipse">
              <a:avLst/>
            </a:prstGeom>
            <a:solidFill>
              <a:srgbClr val="FF0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097" name="Oval 113"/>
            <p:cNvSpPr>
              <a:spLocks noChangeArrowheads="1"/>
            </p:cNvSpPr>
            <p:nvPr/>
          </p:nvSpPr>
          <p:spPr bwMode="auto">
            <a:xfrm>
              <a:off x="2424" y="1374"/>
              <a:ext cx="35" cy="29"/>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0098" name="Group 114"/>
          <p:cNvGrpSpPr>
            <a:grpSpLocks/>
          </p:cNvGrpSpPr>
          <p:nvPr/>
        </p:nvGrpSpPr>
        <p:grpSpPr bwMode="auto">
          <a:xfrm>
            <a:off x="2873375" y="2232025"/>
            <a:ext cx="674688" cy="627063"/>
            <a:chOff x="1810" y="1406"/>
            <a:chExt cx="425" cy="395"/>
          </a:xfrm>
        </p:grpSpPr>
        <p:grpSp>
          <p:nvGrpSpPr>
            <p:cNvPr id="170099" name="Group 115"/>
            <p:cNvGrpSpPr>
              <a:grpSpLocks/>
            </p:cNvGrpSpPr>
            <p:nvPr/>
          </p:nvGrpSpPr>
          <p:grpSpPr bwMode="auto">
            <a:xfrm>
              <a:off x="1942" y="1406"/>
              <a:ext cx="194" cy="202"/>
              <a:chOff x="1419" y="3714"/>
              <a:chExt cx="194" cy="202"/>
            </a:xfrm>
          </p:grpSpPr>
          <p:sp>
            <p:nvSpPr>
              <p:cNvPr id="170100" name="Rectangle 116"/>
              <p:cNvSpPr>
                <a:spLocks noChangeArrowheads="1"/>
              </p:cNvSpPr>
              <p:nvPr/>
            </p:nvSpPr>
            <p:spPr bwMode="auto">
              <a:xfrm>
                <a:off x="1419" y="3760"/>
                <a:ext cx="194" cy="156"/>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101" name="Line 117"/>
              <p:cNvSpPr>
                <a:spLocks noChangeShapeType="1"/>
              </p:cNvSpPr>
              <p:nvPr/>
            </p:nvSpPr>
            <p:spPr bwMode="auto">
              <a:xfrm>
                <a:off x="1518" y="3714"/>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102" name="Oval 118"/>
              <p:cNvSpPr>
                <a:spLocks noChangeArrowheads="1"/>
              </p:cNvSpPr>
              <p:nvPr/>
            </p:nvSpPr>
            <p:spPr bwMode="auto">
              <a:xfrm>
                <a:off x="1459" y="3810"/>
                <a:ext cx="114" cy="56"/>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0103" name="Text Box 119"/>
            <p:cNvSpPr txBox="1">
              <a:spLocks noChangeArrowheads="1"/>
            </p:cNvSpPr>
            <p:nvPr/>
          </p:nvSpPr>
          <p:spPr bwMode="auto">
            <a:xfrm>
              <a:off x="1810" y="1647"/>
              <a:ext cx="42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Char char="≈"/>
              </a:pPr>
              <a:r>
                <a:rPr lang="en-US" altLang="en-US" sz="1000" b="1"/>
                <a:t>10 M4s</a:t>
              </a:r>
            </a:p>
          </p:txBody>
        </p:sp>
      </p:grpSp>
      <p:grpSp>
        <p:nvGrpSpPr>
          <p:cNvPr id="170104" name="Group 120"/>
          <p:cNvGrpSpPr>
            <a:grpSpLocks/>
          </p:cNvGrpSpPr>
          <p:nvPr/>
        </p:nvGrpSpPr>
        <p:grpSpPr bwMode="auto">
          <a:xfrm>
            <a:off x="3448050" y="2230438"/>
            <a:ext cx="604838" cy="628650"/>
            <a:chOff x="2172" y="1405"/>
            <a:chExt cx="381" cy="396"/>
          </a:xfrm>
        </p:grpSpPr>
        <p:grpSp>
          <p:nvGrpSpPr>
            <p:cNvPr id="170105" name="Group 121"/>
            <p:cNvGrpSpPr>
              <a:grpSpLocks/>
            </p:cNvGrpSpPr>
            <p:nvPr/>
          </p:nvGrpSpPr>
          <p:grpSpPr bwMode="auto">
            <a:xfrm>
              <a:off x="2289" y="1405"/>
              <a:ext cx="194" cy="205"/>
              <a:chOff x="1882" y="1186"/>
              <a:chExt cx="194" cy="205"/>
            </a:xfrm>
          </p:grpSpPr>
          <p:sp>
            <p:nvSpPr>
              <p:cNvPr id="170106" name="Rectangle 122"/>
              <p:cNvSpPr>
                <a:spLocks noChangeArrowheads="1"/>
              </p:cNvSpPr>
              <p:nvPr/>
            </p:nvSpPr>
            <p:spPr bwMode="auto">
              <a:xfrm>
                <a:off x="1882" y="1235"/>
                <a:ext cx="194" cy="156"/>
              </a:xfrm>
              <a:prstGeom prst="rect">
                <a:avLst/>
              </a:prstGeom>
              <a:solidFill>
                <a:srgbClr val="3366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107" name="Line 123"/>
              <p:cNvSpPr>
                <a:spLocks noChangeShapeType="1"/>
              </p:cNvSpPr>
              <p:nvPr/>
            </p:nvSpPr>
            <p:spPr bwMode="auto">
              <a:xfrm flipV="1">
                <a:off x="1887" y="1233"/>
                <a:ext cx="88" cy="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108" name="Line 124"/>
              <p:cNvSpPr>
                <a:spLocks noChangeShapeType="1"/>
              </p:cNvSpPr>
              <p:nvPr/>
            </p:nvSpPr>
            <p:spPr bwMode="auto">
              <a:xfrm flipH="1" flipV="1">
                <a:off x="1983" y="1237"/>
                <a:ext cx="90" cy="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109" name="Oval 125"/>
              <p:cNvSpPr>
                <a:spLocks noChangeArrowheads="1"/>
              </p:cNvSpPr>
              <p:nvPr/>
            </p:nvSpPr>
            <p:spPr bwMode="auto">
              <a:xfrm>
                <a:off x="1922" y="1186"/>
                <a:ext cx="27" cy="27"/>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110" name="Oval 126"/>
              <p:cNvSpPr>
                <a:spLocks noChangeArrowheads="1"/>
              </p:cNvSpPr>
              <p:nvPr/>
            </p:nvSpPr>
            <p:spPr bwMode="auto">
              <a:xfrm>
                <a:off x="1963" y="1186"/>
                <a:ext cx="27" cy="27"/>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111" name="Oval 127"/>
              <p:cNvSpPr>
                <a:spLocks noChangeArrowheads="1"/>
              </p:cNvSpPr>
              <p:nvPr/>
            </p:nvSpPr>
            <p:spPr bwMode="auto">
              <a:xfrm>
                <a:off x="2004" y="1186"/>
                <a:ext cx="27" cy="27"/>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0112" name="Text Box 128"/>
            <p:cNvSpPr txBox="1">
              <a:spLocks noChangeArrowheads="1"/>
            </p:cNvSpPr>
            <p:nvPr/>
          </p:nvSpPr>
          <p:spPr bwMode="auto">
            <a:xfrm>
              <a:off x="2172" y="1647"/>
              <a:ext cx="38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Char char="≈"/>
              </a:pPr>
              <a:r>
                <a:rPr lang="en-US" altLang="en-US" sz="1000" b="1"/>
                <a:t>4 M3s</a:t>
              </a:r>
            </a:p>
          </p:txBody>
        </p:sp>
      </p:grpSp>
      <p:grpSp>
        <p:nvGrpSpPr>
          <p:cNvPr id="170113" name="Group 129"/>
          <p:cNvGrpSpPr>
            <a:grpSpLocks/>
          </p:cNvGrpSpPr>
          <p:nvPr/>
        </p:nvGrpSpPr>
        <p:grpSpPr bwMode="auto">
          <a:xfrm>
            <a:off x="5553075" y="2384425"/>
            <a:ext cx="2230438" cy="1033463"/>
            <a:chOff x="3498" y="1502"/>
            <a:chExt cx="1405" cy="651"/>
          </a:xfrm>
        </p:grpSpPr>
        <p:sp>
          <p:nvSpPr>
            <p:cNvPr id="170114" name="Text Box 130"/>
            <p:cNvSpPr txBox="1">
              <a:spLocks noChangeArrowheads="1"/>
            </p:cNvSpPr>
            <p:nvPr/>
          </p:nvSpPr>
          <p:spPr bwMode="auto">
            <a:xfrm>
              <a:off x="3917" y="1502"/>
              <a:ext cx="986" cy="237"/>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u="sng"/>
                <a:t>KG Reimann</a:t>
              </a:r>
            </a:p>
          </p:txBody>
        </p:sp>
        <p:grpSp>
          <p:nvGrpSpPr>
            <p:cNvPr id="170115" name="Group 131"/>
            <p:cNvGrpSpPr>
              <a:grpSpLocks/>
            </p:cNvGrpSpPr>
            <p:nvPr/>
          </p:nvGrpSpPr>
          <p:grpSpPr bwMode="auto">
            <a:xfrm>
              <a:off x="4231" y="1790"/>
              <a:ext cx="194" cy="202"/>
              <a:chOff x="3762" y="1046"/>
              <a:chExt cx="194" cy="202"/>
            </a:xfrm>
          </p:grpSpPr>
          <p:sp>
            <p:nvSpPr>
              <p:cNvPr id="170116" name="Rectangle 132"/>
              <p:cNvSpPr>
                <a:spLocks noChangeArrowheads="1"/>
              </p:cNvSpPr>
              <p:nvPr/>
            </p:nvSpPr>
            <p:spPr bwMode="auto">
              <a:xfrm>
                <a:off x="3762" y="1092"/>
                <a:ext cx="194" cy="156"/>
              </a:xfrm>
              <a:prstGeom prst="rect">
                <a:avLst/>
              </a:prstGeom>
              <a:solidFill>
                <a:srgbClr val="FFFF00"/>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117" name="Line 133"/>
              <p:cNvSpPr>
                <a:spLocks noChangeShapeType="1"/>
              </p:cNvSpPr>
              <p:nvPr/>
            </p:nvSpPr>
            <p:spPr bwMode="auto">
              <a:xfrm>
                <a:off x="3861" y="1046"/>
                <a:ext cx="0" cy="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118" name="Oval 134"/>
              <p:cNvSpPr>
                <a:spLocks noChangeArrowheads="1"/>
              </p:cNvSpPr>
              <p:nvPr/>
            </p:nvSpPr>
            <p:spPr bwMode="auto">
              <a:xfrm>
                <a:off x="3802" y="1142"/>
                <a:ext cx="114" cy="56"/>
              </a:xfrm>
              <a:prstGeom prst="ellipse">
                <a:avLst/>
              </a:prstGeom>
              <a:solidFill>
                <a:srgbClr val="FFFF0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0119" name="Text Box 135"/>
            <p:cNvSpPr txBox="1">
              <a:spLocks noChangeArrowheads="1"/>
            </p:cNvSpPr>
            <p:nvPr/>
          </p:nvSpPr>
          <p:spPr bwMode="auto">
            <a:xfrm>
              <a:off x="3930" y="1999"/>
              <a:ext cx="89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Char char="≈"/>
              </a:pPr>
              <a:r>
                <a:rPr lang="en-US" altLang="en-US" sz="1000" b="1">
                  <a:solidFill>
                    <a:srgbClr val="FF0000"/>
                  </a:solidFill>
                </a:rPr>
                <a:t>10 Tigers/10 Pzr IIIs</a:t>
              </a:r>
            </a:p>
          </p:txBody>
        </p:sp>
        <p:grpSp>
          <p:nvGrpSpPr>
            <p:cNvPr id="170120" name="Group 136"/>
            <p:cNvGrpSpPr>
              <a:grpSpLocks/>
            </p:cNvGrpSpPr>
            <p:nvPr/>
          </p:nvGrpSpPr>
          <p:grpSpPr bwMode="auto">
            <a:xfrm>
              <a:off x="4626" y="1780"/>
              <a:ext cx="194" cy="206"/>
              <a:chOff x="3849" y="1340"/>
              <a:chExt cx="194" cy="206"/>
            </a:xfrm>
          </p:grpSpPr>
          <p:sp>
            <p:nvSpPr>
              <p:cNvPr id="170121" name="Rectangle 137"/>
              <p:cNvSpPr>
                <a:spLocks noChangeArrowheads="1"/>
              </p:cNvSpPr>
              <p:nvPr/>
            </p:nvSpPr>
            <p:spPr bwMode="auto">
              <a:xfrm>
                <a:off x="3849" y="1390"/>
                <a:ext cx="194" cy="156"/>
              </a:xfrm>
              <a:prstGeom prst="rect">
                <a:avLst/>
              </a:prstGeom>
              <a:solidFill>
                <a:srgbClr val="3366FF"/>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122" name="Line 138"/>
              <p:cNvSpPr>
                <a:spLocks noChangeShapeType="1"/>
              </p:cNvSpPr>
              <p:nvPr/>
            </p:nvSpPr>
            <p:spPr bwMode="auto">
              <a:xfrm>
                <a:off x="3946" y="1340"/>
                <a:ext cx="0" cy="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123" name="Line 139"/>
              <p:cNvSpPr>
                <a:spLocks noChangeShapeType="1"/>
              </p:cNvSpPr>
              <p:nvPr/>
            </p:nvSpPr>
            <p:spPr bwMode="auto">
              <a:xfrm flipV="1">
                <a:off x="3854" y="1388"/>
                <a:ext cx="88" cy="15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124" name="Line 140"/>
              <p:cNvSpPr>
                <a:spLocks noChangeShapeType="1"/>
              </p:cNvSpPr>
              <p:nvPr/>
            </p:nvSpPr>
            <p:spPr bwMode="auto">
              <a:xfrm flipH="1" flipV="1">
                <a:off x="3950" y="1392"/>
                <a:ext cx="90" cy="15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0125" name="Group 141"/>
            <p:cNvGrpSpPr>
              <a:grpSpLocks/>
            </p:cNvGrpSpPr>
            <p:nvPr/>
          </p:nvGrpSpPr>
          <p:grpSpPr bwMode="auto">
            <a:xfrm>
              <a:off x="3498" y="1760"/>
              <a:ext cx="710" cy="295"/>
              <a:chOff x="3498" y="1760"/>
              <a:chExt cx="710" cy="295"/>
            </a:xfrm>
          </p:grpSpPr>
          <p:grpSp>
            <p:nvGrpSpPr>
              <p:cNvPr id="170126" name="Group 142"/>
              <p:cNvGrpSpPr>
                <a:grpSpLocks/>
              </p:cNvGrpSpPr>
              <p:nvPr/>
            </p:nvGrpSpPr>
            <p:grpSpPr bwMode="auto">
              <a:xfrm>
                <a:off x="3692" y="1760"/>
                <a:ext cx="516" cy="295"/>
                <a:chOff x="3692" y="1697"/>
                <a:chExt cx="516" cy="295"/>
              </a:xfrm>
            </p:grpSpPr>
            <p:grpSp>
              <p:nvGrpSpPr>
                <p:cNvPr id="170127" name="Group 143"/>
                <p:cNvGrpSpPr>
                  <a:grpSpLocks/>
                </p:cNvGrpSpPr>
                <p:nvPr/>
              </p:nvGrpSpPr>
              <p:grpSpPr bwMode="auto">
                <a:xfrm>
                  <a:off x="3692" y="1697"/>
                  <a:ext cx="285" cy="295"/>
                  <a:chOff x="3274" y="972"/>
                  <a:chExt cx="285" cy="295"/>
                </a:xfrm>
              </p:grpSpPr>
              <p:sp>
                <p:nvSpPr>
                  <p:cNvPr id="170128" name="Rectangle 144"/>
                  <p:cNvSpPr>
                    <a:spLocks noChangeArrowheads="1"/>
                  </p:cNvSpPr>
                  <p:nvPr/>
                </p:nvSpPr>
                <p:spPr bwMode="auto">
                  <a:xfrm>
                    <a:off x="3275" y="1024"/>
                    <a:ext cx="284" cy="210"/>
                  </a:xfrm>
                  <a:prstGeom prst="rect">
                    <a:avLst/>
                  </a:prstGeom>
                  <a:solidFill>
                    <a:srgbClr val="3366FF"/>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129" name="Line 145"/>
                  <p:cNvSpPr>
                    <a:spLocks noChangeShapeType="1"/>
                  </p:cNvSpPr>
                  <p:nvPr/>
                </p:nvSpPr>
                <p:spPr bwMode="auto">
                  <a:xfrm>
                    <a:off x="3390" y="972"/>
                    <a:ext cx="0" cy="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130" name="Line 146"/>
                  <p:cNvSpPr>
                    <a:spLocks noChangeShapeType="1"/>
                  </p:cNvSpPr>
                  <p:nvPr/>
                </p:nvSpPr>
                <p:spPr bwMode="auto">
                  <a:xfrm>
                    <a:off x="3440" y="972"/>
                    <a:ext cx="0" cy="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131" name="Oval 147"/>
                  <p:cNvSpPr>
                    <a:spLocks noChangeArrowheads="1"/>
                  </p:cNvSpPr>
                  <p:nvPr/>
                </p:nvSpPr>
                <p:spPr bwMode="auto">
                  <a:xfrm>
                    <a:off x="3335" y="1088"/>
                    <a:ext cx="164" cy="86"/>
                  </a:xfrm>
                  <a:prstGeom prst="ellipse">
                    <a:avLst/>
                  </a:prstGeom>
                  <a:solidFill>
                    <a:srgbClr val="3366FF"/>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132" name="Line 148"/>
                  <p:cNvSpPr>
                    <a:spLocks noChangeShapeType="1"/>
                  </p:cNvSpPr>
                  <p:nvPr/>
                </p:nvSpPr>
                <p:spPr bwMode="auto">
                  <a:xfrm flipH="1">
                    <a:off x="3274" y="1026"/>
                    <a:ext cx="282" cy="20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133" name="Line 149"/>
                  <p:cNvSpPr>
                    <a:spLocks noChangeShapeType="1"/>
                  </p:cNvSpPr>
                  <p:nvPr/>
                </p:nvSpPr>
                <p:spPr bwMode="auto">
                  <a:xfrm rot="15011593" flipH="1">
                    <a:off x="3272" y="1025"/>
                    <a:ext cx="286" cy="197"/>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0134" name="Text Box 150"/>
                <p:cNvSpPr txBox="1">
                  <a:spLocks noChangeArrowheads="1"/>
                </p:cNvSpPr>
                <p:nvPr/>
              </p:nvSpPr>
              <p:spPr bwMode="auto">
                <a:xfrm>
                  <a:off x="3932" y="1750"/>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FF0000"/>
                      </a:solidFill>
                    </a:rPr>
                    <a:t>86</a:t>
                  </a:r>
                </a:p>
              </p:txBody>
            </p:sp>
          </p:grpSp>
          <p:sp>
            <p:nvSpPr>
              <p:cNvPr id="170135" name="Text Box 151"/>
              <p:cNvSpPr txBox="1">
                <a:spLocks noChangeArrowheads="1"/>
              </p:cNvSpPr>
              <p:nvPr/>
            </p:nvSpPr>
            <p:spPr bwMode="auto">
              <a:xfrm>
                <a:off x="3498" y="1814"/>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FF0000"/>
                    </a:solidFill>
                  </a:rPr>
                  <a:t>2</a:t>
                </a:r>
              </a:p>
            </p:txBody>
          </p:sp>
        </p:grpSp>
      </p:grpSp>
      <p:sp>
        <p:nvSpPr>
          <p:cNvPr id="170136" name="Rectangle 152"/>
          <p:cNvSpPr>
            <a:spLocks noChangeArrowheads="1"/>
          </p:cNvSpPr>
          <p:nvPr/>
        </p:nvSpPr>
        <p:spPr bwMode="auto">
          <a:xfrm>
            <a:off x="1770063" y="2825750"/>
            <a:ext cx="1524000" cy="1789113"/>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137" name="Text Box 153"/>
          <p:cNvSpPr txBox="1">
            <a:spLocks noChangeArrowheads="1"/>
          </p:cNvSpPr>
          <p:nvPr/>
        </p:nvSpPr>
        <p:spPr bwMode="auto">
          <a:xfrm>
            <a:off x="1771650" y="2906713"/>
            <a:ext cx="15255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u="sng"/>
              <a:t>CC A Reserve</a:t>
            </a:r>
          </a:p>
          <a:p>
            <a:r>
              <a:rPr lang="en-US" altLang="en-US" sz="1200"/>
              <a:t>LTC Hightower</a:t>
            </a:r>
          </a:p>
        </p:txBody>
      </p:sp>
      <p:grpSp>
        <p:nvGrpSpPr>
          <p:cNvPr id="170138" name="Group 154"/>
          <p:cNvGrpSpPr>
            <a:grpSpLocks/>
          </p:cNvGrpSpPr>
          <p:nvPr/>
        </p:nvGrpSpPr>
        <p:grpSpPr bwMode="auto">
          <a:xfrm>
            <a:off x="1857375" y="3422650"/>
            <a:ext cx="1287463" cy="671513"/>
            <a:chOff x="1170" y="2156"/>
            <a:chExt cx="811" cy="423"/>
          </a:xfrm>
        </p:grpSpPr>
        <p:grpSp>
          <p:nvGrpSpPr>
            <p:cNvPr id="170139" name="Group 155"/>
            <p:cNvGrpSpPr>
              <a:grpSpLocks/>
            </p:cNvGrpSpPr>
            <p:nvPr/>
          </p:nvGrpSpPr>
          <p:grpSpPr bwMode="auto">
            <a:xfrm>
              <a:off x="1170" y="2156"/>
              <a:ext cx="811" cy="272"/>
              <a:chOff x="1170" y="2156"/>
              <a:chExt cx="811" cy="272"/>
            </a:xfrm>
          </p:grpSpPr>
          <p:grpSp>
            <p:nvGrpSpPr>
              <p:cNvPr id="170140" name="Group 156"/>
              <p:cNvGrpSpPr>
                <a:grpSpLocks/>
              </p:cNvGrpSpPr>
              <p:nvPr/>
            </p:nvGrpSpPr>
            <p:grpSpPr bwMode="auto">
              <a:xfrm>
                <a:off x="1547" y="2156"/>
                <a:ext cx="284" cy="260"/>
                <a:chOff x="3337" y="1980"/>
                <a:chExt cx="284" cy="260"/>
              </a:xfrm>
            </p:grpSpPr>
            <p:sp>
              <p:nvSpPr>
                <p:cNvPr id="170141" name="Rectangle 157"/>
                <p:cNvSpPr>
                  <a:spLocks noChangeArrowheads="1"/>
                </p:cNvSpPr>
                <p:nvPr/>
              </p:nvSpPr>
              <p:spPr bwMode="auto">
                <a:xfrm>
                  <a:off x="3337" y="2030"/>
                  <a:ext cx="284" cy="210"/>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142" name="Oval 158"/>
                <p:cNvSpPr>
                  <a:spLocks noChangeArrowheads="1"/>
                </p:cNvSpPr>
                <p:nvPr/>
              </p:nvSpPr>
              <p:spPr bwMode="auto">
                <a:xfrm>
                  <a:off x="3397" y="2092"/>
                  <a:ext cx="164" cy="86"/>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143" name="Line 159"/>
                <p:cNvSpPr>
                  <a:spLocks noChangeShapeType="1"/>
                </p:cNvSpPr>
                <p:nvPr/>
              </p:nvSpPr>
              <p:spPr bwMode="auto">
                <a:xfrm>
                  <a:off x="3460" y="1980"/>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144" name="Line 160"/>
                <p:cNvSpPr>
                  <a:spLocks noChangeShapeType="1"/>
                </p:cNvSpPr>
                <p:nvPr/>
              </p:nvSpPr>
              <p:spPr bwMode="auto">
                <a:xfrm>
                  <a:off x="3510" y="1980"/>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0145" name="Text Box 161"/>
              <p:cNvSpPr txBox="1">
                <a:spLocks noChangeArrowheads="1"/>
              </p:cNvSpPr>
              <p:nvPr/>
            </p:nvSpPr>
            <p:spPr bwMode="auto">
              <a:xfrm>
                <a:off x="1170" y="2197"/>
                <a:ext cx="3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b="1"/>
                  <a:t>3 (-)</a:t>
                </a:r>
              </a:p>
            </p:txBody>
          </p:sp>
          <p:sp>
            <p:nvSpPr>
              <p:cNvPr id="170146" name="Text Box 162"/>
              <p:cNvSpPr txBox="1">
                <a:spLocks noChangeArrowheads="1"/>
              </p:cNvSpPr>
              <p:nvPr/>
            </p:nvSpPr>
            <p:spPr bwMode="auto">
              <a:xfrm>
                <a:off x="1785" y="219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a:t>
                </a:r>
              </a:p>
            </p:txBody>
          </p:sp>
        </p:grpSp>
        <p:sp>
          <p:nvSpPr>
            <p:cNvPr id="170147" name="Text Box 163"/>
            <p:cNvSpPr txBox="1">
              <a:spLocks noChangeArrowheads="1"/>
            </p:cNvSpPr>
            <p:nvPr/>
          </p:nvSpPr>
          <p:spPr bwMode="auto">
            <a:xfrm>
              <a:off x="1484" y="2425"/>
              <a:ext cx="42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Char char="≈"/>
              </a:pPr>
              <a:r>
                <a:rPr lang="en-US" altLang="en-US" sz="1000" b="1"/>
                <a:t>40 M4s</a:t>
              </a:r>
            </a:p>
          </p:txBody>
        </p:sp>
      </p:grpSp>
      <p:grpSp>
        <p:nvGrpSpPr>
          <p:cNvPr id="170148" name="Group 164"/>
          <p:cNvGrpSpPr>
            <a:grpSpLocks/>
          </p:cNvGrpSpPr>
          <p:nvPr/>
        </p:nvGrpSpPr>
        <p:grpSpPr bwMode="auto">
          <a:xfrm>
            <a:off x="1744663" y="4076700"/>
            <a:ext cx="1219200" cy="560388"/>
            <a:chOff x="1099" y="2568"/>
            <a:chExt cx="768" cy="353"/>
          </a:xfrm>
        </p:grpSpPr>
        <p:sp>
          <p:nvSpPr>
            <p:cNvPr id="170149" name="Text Box 165"/>
            <p:cNvSpPr txBox="1">
              <a:spLocks noChangeArrowheads="1"/>
            </p:cNvSpPr>
            <p:nvPr/>
          </p:nvSpPr>
          <p:spPr bwMode="auto">
            <a:xfrm>
              <a:off x="1486" y="2767"/>
              <a:ext cx="38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Char char="≈"/>
              </a:pPr>
              <a:r>
                <a:rPr lang="en-US" altLang="en-US" sz="1000" b="1"/>
                <a:t>8 M3s</a:t>
              </a:r>
            </a:p>
          </p:txBody>
        </p:sp>
        <p:sp>
          <p:nvSpPr>
            <p:cNvPr id="170150" name="Text Box 166"/>
            <p:cNvSpPr txBox="1">
              <a:spLocks noChangeArrowheads="1"/>
            </p:cNvSpPr>
            <p:nvPr/>
          </p:nvSpPr>
          <p:spPr bwMode="auto">
            <a:xfrm>
              <a:off x="1099" y="2602"/>
              <a:ext cx="61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b="1"/>
                <a:t>A/701 (-)  </a:t>
              </a:r>
            </a:p>
          </p:txBody>
        </p:sp>
        <p:grpSp>
          <p:nvGrpSpPr>
            <p:cNvPr id="170151" name="Group 167"/>
            <p:cNvGrpSpPr>
              <a:grpSpLocks/>
            </p:cNvGrpSpPr>
            <p:nvPr/>
          </p:nvGrpSpPr>
          <p:grpSpPr bwMode="auto">
            <a:xfrm>
              <a:off x="1615" y="2568"/>
              <a:ext cx="194" cy="206"/>
              <a:chOff x="911" y="3770"/>
              <a:chExt cx="194" cy="206"/>
            </a:xfrm>
          </p:grpSpPr>
          <p:sp>
            <p:nvSpPr>
              <p:cNvPr id="170152" name="Rectangle 168"/>
              <p:cNvSpPr>
                <a:spLocks noChangeArrowheads="1"/>
              </p:cNvSpPr>
              <p:nvPr/>
            </p:nvSpPr>
            <p:spPr bwMode="auto">
              <a:xfrm>
                <a:off x="911" y="3820"/>
                <a:ext cx="194" cy="156"/>
              </a:xfrm>
              <a:prstGeom prst="rect">
                <a:avLst/>
              </a:prstGeom>
              <a:solidFill>
                <a:srgbClr val="3366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153" name="Line 169"/>
              <p:cNvSpPr>
                <a:spLocks noChangeShapeType="1"/>
              </p:cNvSpPr>
              <p:nvPr/>
            </p:nvSpPr>
            <p:spPr bwMode="auto">
              <a:xfrm>
                <a:off x="1008" y="3770"/>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154" name="Line 170"/>
              <p:cNvSpPr>
                <a:spLocks noChangeShapeType="1"/>
              </p:cNvSpPr>
              <p:nvPr/>
            </p:nvSpPr>
            <p:spPr bwMode="auto">
              <a:xfrm flipV="1">
                <a:off x="916" y="3818"/>
                <a:ext cx="88" cy="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155" name="Line 171"/>
              <p:cNvSpPr>
                <a:spLocks noChangeShapeType="1"/>
              </p:cNvSpPr>
              <p:nvPr/>
            </p:nvSpPr>
            <p:spPr bwMode="auto">
              <a:xfrm flipH="1" flipV="1">
                <a:off x="1012" y="3822"/>
                <a:ext cx="90" cy="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0156" name="Text Box 172"/>
          <p:cNvSpPr txBox="1">
            <a:spLocks noChangeArrowheads="1"/>
          </p:cNvSpPr>
          <p:nvPr/>
        </p:nvSpPr>
        <p:spPr bwMode="auto">
          <a:xfrm>
            <a:off x="3227388" y="6489700"/>
            <a:ext cx="3043237" cy="3143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 Not Complete Task Organizations</a:t>
            </a:r>
          </a:p>
        </p:txBody>
      </p:sp>
      <p:sp>
        <p:nvSpPr>
          <p:cNvPr id="170157" name="Text Box 173"/>
          <p:cNvSpPr txBox="1">
            <a:spLocks noChangeArrowheads="1"/>
          </p:cNvSpPr>
          <p:nvPr/>
        </p:nvSpPr>
        <p:spPr bwMode="auto">
          <a:xfrm>
            <a:off x="365125" y="1420813"/>
            <a:ext cx="752475" cy="376237"/>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u="sng"/>
              <a:t>CC C</a:t>
            </a:r>
          </a:p>
        </p:txBody>
      </p:sp>
      <p:sp>
        <p:nvSpPr>
          <p:cNvPr id="170158" name="Text Box 174"/>
          <p:cNvSpPr txBox="1">
            <a:spLocks noChangeArrowheads="1"/>
          </p:cNvSpPr>
          <p:nvPr/>
        </p:nvSpPr>
        <p:spPr bwMode="auto">
          <a:xfrm>
            <a:off x="85725" y="641350"/>
            <a:ext cx="147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u="sng"/>
              <a:t>15 Feb 1943</a:t>
            </a:r>
          </a:p>
        </p:txBody>
      </p:sp>
      <p:grpSp>
        <p:nvGrpSpPr>
          <p:cNvPr id="170159" name="Group 175"/>
          <p:cNvGrpSpPr>
            <a:grpSpLocks/>
          </p:cNvGrpSpPr>
          <p:nvPr/>
        </p:nvGrpSpPr>
        <p:grpSpPr bwMode="auto">
          <a:xfrm>
            <a:off x="274638" y="2932113"/>
            <a:ext cx="958850" cy="468312"/>
            <a:chOff x="173" y="1208"/>
            <a:chExt cx="604" cy="295"/>
          </a:xfrm>
        </p:grpSpPr>
        <p:grpSp>
          <p:nvGrpSpPr>
            <p:cNvPr id="170160" name="Group 176"/>
            <p:cNvGrpSpPr>
              <a:grpSpLocks/>
            </p:cNvGrpSpPr>
            <p:nvPr/>
          </p:nvGrpSpPr>
          <p:grpSpPr bwMode="auto">
            <a:xfrm>
              <a:off x="337" y="1208"/>
              <a:ext cx="285" cy="295"/>
              <a:chOff x="630" y="3368"/>
              <a:chExt cx="285" cy="295"/>
            </a:xfrm>
          </p:grpSpPr>
          <p:sp>
            <p:nvSpPr>
              <p:cNvPr id="170161" name="Rectangle 177"/>
              <p:cNvSpPr>
                <a:spLocks noChangeArrowheads="1"/>
              </p:cNvSpPr>
              <p:nvPr/>
            </p:nvSpPr>
            <p:spPr bwMode="auto">
              <a:xfrm>
                <a:off x="631" y="3420"/>
                <a:ext cx="284" cy="210"/>
              </a:xfrm>
              <a:prstGeom prst="rect">
                <a:avLst/>
              </a:prstGeom>
              <a:solidFill>
                <a:srgbClr val="3366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162" name="Line 178"/>
              <p:cNvSpPr>
                <a:spLocks noChangeShapeType="1"/>
              </p:cNvSpPr>
              <p:nvPr/>
            </p:nvSpPr>
            <p:spPr bwMode="auto">
              <a:xfrm>
                <a:off x="746" y="3368"/>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163" name="Line 179"/>
              <p:cNvSpPr>
                <a:spLocks noChangeShapeType="1"/>
              </p:cNvSpPr>
              <p:nvPr/>
            </p:nvSpPr>
            <p:spPr bwMode="auto">
              <a:xfrm>
                <a:off x="796" y="3368"/>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164" name="Oval 180"/>
              <p:cNvSpPr>
                <a:spLocks noChangeArrowheads="1"/>
              </p:cNvSpPr>
              <p:nvPr/>
            </p:nvSpPr>
            <p:spPr bwMode="auto">
              <a:xfrm>
                <a:off x="691" y="3484"/>
                <a:ext cx="164" cy="86"/>
              </a:xfrm>
              <a:prstGeom prst="ellipse">
                <a:avLst/>
              </a:prstGeom>
              <a:solidFill>
                <a:srgbClr val="3366FF"/>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165" name="Line 181"/>
              <p:cNvSpPr>
                <a:spLocks noChangeShapeType="1"/>
              </p:cNvSpPr>
              <p:nvPr/>
            </p:nvSpPr>
            <p:spPr bwMode="auto">
              <a:xfrm flipH="1">
                <a:off x="630" y="3422"/>
                <a:ext cx="282" cy="20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166" name="Line 182"/>
              <p:cNvSpPr>
                <a:spLocks noChangeShapeType="1"/>
              </p:cNvSpPr>
              <p:nvPr/>
            </p:nvSpPr>
            <p:spPr bwMode="auto">
              <a:xfrm rot="15011593" flipH="1">
                <a:off x="628" y="3421"/>
                <a:ext cx="286" cy="19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0167" name="Text Box 183"/>
            <p:cNvSpPr txBox="1">
              <a:spLocks noChangeArrowheads="1"/>
            </p:cNvSpPr>
            <p:nvPr/>
          </p:nvSpPr>
          <p:spPr bwMode="auto">
            <a:xfrm>
              <a:off x="173" y="1268"/>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3</a:t>
              </a:r>
            </a:p>
          </p:txBody>
        </p:sp>
        <p:sp>
          <p:nvSpPr>
            <p:cNvPr id="170168" name="Text Box 184"/>
            <p:cNvSpPr txBox="1">
              <a:spLocks noChangeArrowheads="1"/>
            </p:cNvSpPr>
            <p:nvPr/>
          </p:nvSpPr>
          <p:spPr bwMode="auto">
            <a:xfrm>
              <a:off x="581" y="1268"/>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6</a:t>
              </a:r>
            </a:p>
          </p:txBody>
        </p:sp>
      </p:grpSp>
      <p:grpSp>
        <p:nvGrpSpPr>
          <p:cNvPr id="170169" name="Group 185"/>
          <p:cNvGrpSpPr>
            <a:grpSpLocks/>
          </p:cNvGrpSpPr>
          <p:nvPr/>
        </p:nvGrpSpPr>
        <p:grpSpPr bwMode="auto">
          <a:xfrm>
            <a:off x="323850" y="3609975"/>
            <a:ext cx="307975" cy="320675"/>
            <a:chOff x="2344" y="1266"/>
            <a:chExt cx="194" cy="202"/>
          </a:xfrm>
        </p:grpSpPr>
        <p:sp>
          <p:nvSpPr>
            <p:cNvPr id="170170" name="Rectangle 186"/>
            <p:cNvSpPr>
              <a:spLocks noChangeArrowheads="1"/>
            </p:cNvSpPr>
            <p:nvPr/>
          </p:nvSpPr>
          <p:spPr bwMode="auto">
            <a:xfrm>
              <a:off x="2344" y="1312"/>
              <a:ext cx="194" cy="156"/>
            </a:xfrm>
            <a:prstGeom prst="rect">
              <a:avLst/>
            </a:prstGeom>
            <a:solidFill>
              <a:srgbClr val="FF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171" name="Line 187"/>
            <p:cNvSpPr>
              <a:spLocks noChangeShapeType="1"/>
            </p:cNvSpPr>
            <p:nvPr/>
          </p:nvSpPr>
          <p:spPr bwMode="auto">
            <a:xfrm>
              <a:off x="2443" y="1266"/>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172" name="Oval 188"/>
            <p:cNvSpPr>
              <a:spLocks noChangeArrowheads="1"/>
            </p:cNvSpPr>
            <p:nvPr/>
          </p:nvSpPr>
          <p:spPr bwMode="auto">
            <a:xfrm>
              <a:off x="2384" y="1362"/>
              <a:ext cx="114" cy="56"/>
            </a:xfrm>
            <a:prstGeom prst="ellipse">
              <a:avLst/>
            </a:prstGeom>
            <a:solidFill>
              <a:srgbClr val="FF0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173" name="Oval 189"/>
            <p:cNvSpPr>
              <a:spLocks noChangeArrowheads="1"/>
            </p:cNvSpPr>
            <p:nvPr/>
          </p:nvSpPr>
          <p:spPr bwMode="auto">
            <a:xfrm>
              <a:off x="2424" y="1374"/>
              <a:ext cx="35" cy="29"/>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0174" name="Group 190"/>
          <p:cNvGrpSpPr>
            <a:grpSpLocks/>
          </p:cNvGrpSpPr>
          <p:nvPr/>
        </p:nvGrpSpPr>
        <p:grpSpPr bwMode="auto">
          <a:xfrm>
            <a:off x="825500" y="3602038"/>
            <a:ext cx="307975" cy="320675"/>
            <a:chOff x="2344" y="1266"/>
            <a:chExt cx="194" cy="202"/>
          </a:xfrm>
        </p:grpSpPr>
        <p:sp>
          <p:nvSpPr>
            <p:cNvPr id="170175" name="Rectangle 191"/>
            <p:cNvSpPr>
              <a:spLocks noChangeArrowheads="1"/>
            </p:cNvSpPr>
            <p:nvPr/>
          </p:nvSpPr>
          <p:spPr bwMode="auto">
            <a:xfrm>
              <a:off x="2344" y="1312"/>
              <a:ext cx="194" cy="156"/>
            </a:xfrm>
            <a:prstGeom prst="rect">
              <a:avLst/>
            </a:prstGeom>
            <a:solidFill>
              <a:srgbClr val="FF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176" name="Line 192"/>
            <p:cNvSpPr>
              <a:spLocks noChangeShapeType="1"/>
            </p:cNvSpPr>
            <p:nvPr/>
          </p:nvSpPr>
          <p:spPr bwMode="auto">
            <a:xfrm>
              <a:off x="2443" y="1266"/>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177" name="Oval 193"/>
            <p:cNvSpPr>
              <a:spLocks noChangeArrowheads="1"/>
            </p:cNvSpPr>
            <p:nvPr/>
          </p:nvSpPr>
          <p:spPr bwMode="auto">
            <a:xfrm>
              <a:off x="2384" y="1362"/>
              <a:ext cx="114" cy="56"/>
            </a:xfrm>
            <a:prstGeom prst="ellipse">
              <a:avLst/>
            </a:prstGeom>
            <a:solidFill>
              <a:srgbClr val="FF0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178" name="Oval 194"/>
            <p:cNvSpPr>
              <a:spLocks noChangeArrowheads="1"/>
            </p:cNvSpPr>
            <p:nvPr/>
          </p:nvSpPr>
          <p:spPr bwMode="auto">
            <a:xfrm>
              <a:off x="2424" y="1374"/>
              <a:ext cx="35" cy="29"/>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0179" name="Group 195"/>
          <p:cNvGrpSpPr>
            <a:grpSpLocks/>
          </p:cNvGrpSpPr>
          <p:nvPr/>
        </p:nvGrpSpPr>
        <p:grpSpPr bwMode="auto">
          <a:xfrm>
            <a:off x="257175" y="2284413"/>
            <a:ext cx="958850" cy="671512"/>
            <a:chOff x="162" y="1439"/>
            <a:chExt cx="604" cy="423"/>
          </a:xfrm>
        </p:grpSpPr>
        <p:grpSp>
          <p:nvGrpSpPr>
            <p:cNvPr id="170180" name="Group 196"/>
            <p:cNvGrpSpPr>
              <a:grpSpLocks/>
            </p:cNvGrpSpPr>
            <p:nvPr/>
          </p:nvGrpSpPr>
          <p:grpSpPr bwMode="auto">
            <a:xfrm>
              <a:off x="162" y="1439"/>
              <a:ext cx="604" cy="272"/>
              <a:chOff x="162" y="800"/>
              <a:chExt cx="604" cy="272"/>
            </a:xfrm>
          </p:grpSpPr>
          <p:grpSp>
            <p:nvGrpSpPr>
              <p:cNvPr id="170181" name="Group 197"/>
              <p:cNvGrpSpPr>
                <a:grpSpLocks/>
              </p:cNvGrpSpPr>
              <p:nvPr/>
            </p:nvGrpSpPr>
            <p:grpSpPr bwMode="auto">
              <a:xfrm>
                <a:off x="332" y="800"/>
                <a:ext cx="284" cy="260"/>
                <a:chOff x="3337" y="1980"/>
                <a:chExt cx="284" cy="260"/>
              </a:xfrm>
            </p:grpSpPr>
            <p:sp>
              <p:nvSpPr>
                <p:cNvPr id="170182" name="Rectangle 198"/>
                <p:cNvSpPr>
                  <a:spLocks noChangeArrowheads="1"/>
                </p:cNvSpPr>
                <p:nvPr/>
              </p:nvSpPr>
              <p:spPr bwMode="auto">
                <a:xfrm>
                  <a:off x="3337" y="2030"/>
                  <a:ext cx="284" cy="210"/>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183" name="Oval 199"/>
                <p:cNvSpPr>
                  <a:spLocks noChangeArrowheads="1"/>
                </p:cNvSpPr>
                <p:nvPr/>
              </p:nvSpPr>
              <p:spPr bwMode="auto">
                <a:xfrm>
                  <a:off x="3397" y="2092"/>
                  <a:ext cx="164" cy="86"/>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184" name="Line 200"/>
                <p:cNvSpPr>
                  <a:spLocks noChangeShapeType="1"/>
                </p:cNvSpPr>
                <p:nvPr/>
              </p:nvSpPr>
              <p:spPr bwMode="auto">
                <a:xfrm>
                  <a:off x="3460" y="1980"/>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185" name="Line 201"/>
                <p:cNvSpPr>
                  <a:spLocks noChangeShapeType="1"/>
                </p:cNvSpPr>
                <p:nvPr/>
              </p:nvSpPr>
              <p:spPr bwMode="auto">
                <a:xfrm>
                  <a:off x="3510" y="1980"/>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0186" name="Text Box 202"/>
              <p:cNvSpPr txBox="1">
                <a:spLocks noChangeArrowheads="1"/>
              </p:cNvSpPr>
              <p:nvPr/>
            </p:nvSpPr>
            <p:spPr bwMode="auto">
              <a:xfrm>
                <a:off x="162" y="841"/>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2</a:t>
                </a:r>
              </a:p>
            </p:txBody>
          </p:sp>
          <p:sp>
            <p:nvSpPr>
              <p:cNvPr id="170187" name="Text Box 203"/>
              <p:cNvSpPr txBox="1">
                <a:spLocks noChangeArrowheads="1"/>
              </p:cNvSpPr>
              <p:nvPr/>
            </p:nvSpPr>
            <p:spPr bwMode="auto">
              <a:xfrm>
                <a:off x="570" y="841"/>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a:t>
                </a:r>
              </a:p>
            </p:txBody>
          </p:sp>
        </p:grpSp>
        <p:sp>
          <p:nvSpPr>
            <p:cNvPr id="170188" name="Text Box 204"/>
            <p:cNvSpPr txBox="1">
              <a:spLocks noChangeArrowheads="1"/>
            </p:cNvSpPr>
            <p:nvPr/>
          </p:nvSpPr>
          <p:spPr bwMode="auto">
            <a:xfrm>
              <a:off x="266" y="1708"/>
              <a:ext cx="42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Char char="≈"/>
              </a:pPr>
              <a:r>
                <a:rPr lang="en-US" altLang="en-US" sz="1000" b="1"/>
                <a:t>50 M4s</a:t>
              </a:r>
            </a:p>
          </p:txBody>
        </p:sp>
      </p:grpSp>
      <p:grpSp>
        <p:nvGrpSpPr>
          <p:cNvPr id="170189" name="Group 205"/>
          <p:cNvGrpSpPr>
            <a:grpSpLocks/>
          </p:cNvGrpSpPr>
          <p:nvPr/>
        </p:nvGrpSpPr>
        <p:grpSpPr bwMode="auto">
          <a:xfrm>
            <a:off x="-42863" y="4649788"/>
            <a:ext cx="1096963" cy="581025"/>
            <a:chOff x="-27" y="2929"/>
            <a:chExt cx="691" cy="366"/>
          </a:xfrm>
        </p:grpSpPr>
        <p:grpSp>
          <p:nvGrpSpPr>
            <p:cNvPr id="170190" name="Group 206"/>
            <p:cNvGrpSpPr>
              <a:grpSpLocks/>
            </p:cNvGrpSpPr>
            <p:nvPr/>
          </p:nvGrpSpPr>
          <p:grpSpPr bwMode="auto">
            <a:xfrm>
              <a:off x="334" y="2929"/>
              <a:ext cx="194" cy="206"/>
              <a:chOff x="911" y="3770"/>
              <a:chExt cx="194" cy="206"/>
            </a:xfrm>
          </p:grpSpPr>
          <p:sp>
            <p:nvSpPr>
              <p:cNvPr id="170191" name="Rectangle 207"/>
              <p:cNvSpPr>
                <a:spLocks noChangeArrowheads="1"/>
              </p:cNvSpPr>
              <p:nvPr/>
            </p:nvSpPr>
            <p:spPr bwMode="auto">
              <a:xfrm>
                <a:off x="911" y="3820"/>
                <a:ext cx="194" cy="156"/>
              </a:xfrm>
              <a:prstGeom prst="rect">
                <a:avLst/>
              </a:prstGeom>
              <a:solidFill>
                <a:srgbClr val="3366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192" name="Line 208"/>
              <p:cNvSpPr>
                <a:spLocks noChangeShapeType="1"/>
              </p:cNvSpPr>
              <p:nvPr/>
            </p:nvSpPr>
            <p:spPr bwMode="auto">
              <a:xfrm>
                <a:off x="1008" y="3770"/>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193" name="Line 209"/>
              <p:cNvSpPr>
                <a:spLocks noChangeShapeType="1"/>
              </p:cNvSpPr>
              <p:nvPr/>
            </p:nvSpPr>
            <p:spPr bwMode="auto">
              <a:xfrm flipV="1">
                <a:off x="916" y="3818"/>
                <a:ext cx="88" cy="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194" name="Line 210"/>
              <p:cNvSpPr>
                <a:spLocks noChangeShapeType="1"/>
              </p:cNvSpPr>
              <p:nvPr/>
            </p:nvSpPr>
            <p:spPr bwMode="auto">
              <a:xfrm flipH="1" flipV="1">
                <a:off x="1012" y="3822"/>
                <a:ext cx="90" cy="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0195" name="Text Box 211"/>
            <p:cNvSpPr txBox="1">
              <a:spLocks noChangeArrowheads="1"/>
            </p:cNvSpPr>
            <p:nvPr/>
          </p:nvSpPr>
          <p:spPr bwMode="auto">
            <a:xfrm>
              <a:off x="239" y="3141"/>
              <a:ext cx="42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Char char="≈"/>
              </a:pPr>
              <a:r>
                <a:rPr lang="en-US" altLang="en-US" sz="1000" b="1"/>
                <a:t>12 M3s</a:t>
              </a:r>
            </a:p>
          </p:txBody>
        </p:sp>
        <p:sp>
          <p:nvSpPr>
            <p:cNvPr id="170196" name="Text Box 212"/>
            <p:cNvSpPr txBox="1">
              <a:spLocks noChangeArrowheads="1"/>
            </p:cNvSpPr>
            <p:nvPr/>
          </p:nvSpPr>
          <p:spPr bwMode="auto">
            <a:xfrm>
              <a:off x="-27" y="2963"/>
              <a:ext cx="41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b="1"/>
                <a:t>B/701</a:t>
              </a:r>
            </a:p>
            <a:p>
              <a:pPr algn="ctr"/>
              <a:r>
                <a:rPr lang="en-US" altLang="en-US" sz="1400" b="1"/>
                <a:t>  </a:t>
              </a:r>
            </a:p>
          </p:txBody>
        </p:sp>
      </p:grpSp>
      <p:grpSp>
        <p:nvGrpSpPr>
          <p:cNvPr id="170197" name="Group 213"/>
          <p:cNvGrpSpPr>
            <a:grpSpLocks/>
          </p:cNvGrpSpPr>
          <p:nvPr/>
        </p:nvGrpSpPr>
        <p:grpSpPr bwMode="auto">
          <a:xfrm>
            <a:off x="295275" y="4122738"/>
            <a:ext cx="895350" cy="582612"/>
            <a:chOff x="186" y="2597"/>
            <a:chExt cx="564" cy="367"/>
          </a:xfrm>
        </p:grpSpPr>
        <p:grpSp>
          <p:nvGrpSpPr>
            <p:cNvPr id="170198" name="Group 214"/>
            <p:cNvGrpSpPr>
              <a:grpSpLocks/>
            </p:cNvGrpSpPr>
            <p:nvPr/>
          </p:nvGrpSpPr>
          <p:grpSpPr bwMode="auto">
            <a:xfrm>
              <a:off x="350" y="2597"/>
              <a:ext cx="194" cy="202"/>
              <a:chOff x="1419" y="3714"/>
              <a:chExt cx="194" cy="202"/>
            </a:xfrm>
          </p:grpSpPr>
          <p:sp>
            <p:nvSpPr>
              <p:cNvPr id="170199" name="Rectangle 215"/>
              <p:cNvSpPr>
                <a:spLocks noChangeArrowheads="1"/>
              </p:cNvSpPr>
              <p:nvPr/>
            </p:nvSpPr>
            <p:spPr bwMode="auto">
              <a:xfrm>
                <a:off x="1419" y="3760"/>
                <a:ext cx="194" cy="156"/>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200" name="Line 216"/>
              <p:cNvSpPr>
                <a:spLocks noChangeShapeType="1"/>
              </p:cNvSpPr>
              <p:nvPr/>
            </p:nvSpPr>
            <p:spPr bwMode="auto">
              <a:xfrm>
                <a:off x="1518" y="3714"/>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201" name="Oval 217"/>
              <p:cNvSpPr>
                <a:spLocks noChangeArrowheads="1"/>
              </p:cNvSpPr>
              <p:nvPr/>
            </p:nvSpPr>
            <p:spPr bwMode="auto">
              <a:xfrm>
                <a:off x="1459" y="3810"/>
                <a:ext cx="114" cy="56"/>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0202" name="Text Box 218"/>
            <p:cNvSpPr txBox="1">
              <a:spLocks noChangeArrowheads="1"/>
            </p:cNvSpPr>
            <p:nvPr/>
          </p:nvSpPr>
          <p:spPr bwMode="auto">
            <a:xfrm>
              <a:off x="234" y="2794"/>
              <a:ext cx="42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Char char="≈"/>
              </a:pPr>
              <a:r>
                <a:rPr lang="en-US" altLang="en-US" sz="1000" b="1"/>
                <a:t>17 M4s</a:t>
              </a:r>
            </a:p>
          </p:txBody>
        </p:sp>
        <p:sp>
          <p:nvSpPr>
            <p:cNvPr id="170203" name="Text Box 219"/>
            <p:cNvSpPr txBox="1">
              <a:spLocks noChangeArrowheads="1"/>
            </p:cNvSpPr>
            <p:nvPr/>
          </p:nvSpPr>
          <p:spPr bwMode="auto">
            <a:xfrm>
              <a:off x="186" y="2638"/>
              <a:ext cx="203"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b="1"/>
                <a:t>G</a:t>
              </a:r>
            </a:p>
            <a:p>
              <a:pPr algn="ctr"/>
              <a:r>
                <a:rPr lang="en-US" altLang="en-US" sz="1400" b="1"/>
                <a:t>  </a:t>
              </a:r>
            </a:p>
          </p:txBody>
        </p:sp>
        <p:sp>
          <p:nvSpPr>
            <p:cNvPr id="170204" name="Text Box 220"/>
            <p:cNvSpPr txBox="1">
              <a:spLocks noChangeArrowheads="1"/>
            </p:cNvSpPr>
            <p:nvPr/>
          </p:nvSpPr>
          <p:spPr bwMode="auto">
            <a:xfrm>
              <a:off x="510" y="2633"/>
              <a:ext cx="240"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b="1"/>
                <a:t>13</a:t>
              </a:r>
            </a:p>
            <a:p>
              <a:pPr algn="ctr"/>
              <a:r>
                <a:rPr lang="en-US" altLang="en-US" sz="1400" b="1"/>
                <a:t>  </a:t>
              </a:r>
            </a:p>
          </p:txBody>
        </p:sp>
      </p:grpSp>
      <p:grpSp>
        <p:nvGrpSpPr>
          <p:cNvPr id="170205" name="Group 221"/>
          <p:cNvGrpSpPr>
            <a:grpSpLocks/>
          </p:cNvGrpSpPr>
          <p:nvPr/>
        </p:nvGrpSpPr>
        <p:grpSpPr bwMode="auto">
          <a:xfrm>
            <a:off x="1619250" y="890588"/>
            <a:ext cx="1547813" cy="1884362"/>
            <a:chOff x="1020" y="561"/>
            <a:chExt cx="975" cy="1187"/>
          </a:xfrm>
        </p:grpSpPr>
        <p:grpSp>
          <p:nvGrpSpPr>
            <p:cNvPr id="170206" name="Group 222"/>
            <p:cNvGrpSpPr>
              <a:grpSpLocks/>
            </p:cNvGrpSpPr>
            <p:nvPr/>
          </p:nvGrpSpPr>
          <p:grpSpPr bwMode="auto">
            <a:xfrm>
              <a:off x="1055" y="561"/>
              <a:ext cx="940" cy="1033"/>
              <a:chOff x="1055" y="561"/>
              <a:chExt cx="940" cy="1033"/>
            </a:xfrm>
          </p:grpSpPr>
          <p:grpSp>
            <p:nvGrpSpPr>
              <p:cNvPr id="170207" name="Group 223"/>
              <p:cNvGrpSpPr>
                <a:grpSpLocks/>
              </p:cNvGrpSpPr>
              <p:nvPr/>
            </p:nvGrpSpPr>
            <p:grpSpPr bwMode="auto">
              <a:xfrm>
                <a:off x="1173" y="783"/>
                <a:ext cx="604" cy="295"/>
                <a:chOff x="948" y="2600"/>
                <a:chExt cx="604" cy="295"/>
              </a:xfrm>
            </p:grpSpPr>
            <p:grpSp>
              <p:nvGrpSpPr>
                <p:cNvPr id="170208" name="Group 224"/>
                <p:cNvGrpSpPr>
                  <a:grpSpLocks/>
                </p:cNvGrpSpPr>
                <p:nvPr/>
              </p:nvGrpSpPr>
              <p:grpSpPr bwMode="auto">
                <a:xfrm>
                  <a:off x="1112" y="2600"/>
                  <a:ext cx="285" cy="295"/>
                  <a:chOff x="630" y="3368"/>
                  <a:chExt cx="285" cy="295"/>
                </a:xfrm>
              </p:grpSpPr>
              <p:sp>
                <p:nvSpPr>
                  <p:cNvPr id="170209" name="Rectangle 225"/>
                  <p:cNvSpPr>
                    <a:spLocks noChangeArrowheads="1"/>
                  </p:cNvSpPr>
                  <p:nvPr/>
                </p:nvSpPr>
                <p:spPr bwMode="auto">
                  <a:xfrm>
                    <a:off x="631" y="3420"/>
                    <a:ext cx="284" cy="210"/>
                  </a:xfrm>
                  <a:prstGeom prst="rect">
                    <a:avLst/>
                  </a:prstGeom>
                  <a:solidFill>
                    <a:srgbClr val="3366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210" name="Line 226"/>
                  <p:cNvSpPr>
                    <a:spLocks noChangeShapeType="1"/>
                  </p:cNvSpPr>
                  <p:nvPr/>
                </p:nvSpPr>
                <p:spPr bwMode="auto">
                  <a:xfrm>
                    <a:off x="746" y="3368"/>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211" name="Line 227"/>
                  <p:cNvSpPr>
                    <a:spLocks noChangeShapeType="1"/>
                  </p:cNvSpPr>
                  <p:nvPr/>
                </p:nvSpPr>
                <p:spPr bwMode="auto">
                  <a:xfrm>
                    <a:off x="796" y="3368"/>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212" name="Oval 228"/>
                  <p:cNvSpPr>
                    <a:spLocks noChangeArrowheads="1"/>
                  </p:cNvSpPr>
                  <p:nvPr/>
                </p:nvSpPr>
                <p:spPr bwMode="auto">
                  <a:xfrm>
                    <a:off x="691" y="3484"/>
                    <a:ext cx="164" cy="86"/>
                  </a:xfrm>
                  <a:prstGeom prst="ellipse">
                    <a:avLst/>
                  </a:prstGeom>
                  <a:solidFill>
                    <a:srgbClr val="3366FF"/>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213" name="Line 229"/>
                  <p:cNvSpPr>
                    <a:spLocks noChangeShapeType="1"/>
                  </p:cNvSpPr>
                  <p:nvPr/>
                </p:nvSpPr>
                <p:spPr bwMode="auto">
                  <a:xfrm flipH="1">
                    <a:off x="630" y="3422"/>
                    <a:ext cx="282" cy="20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214" name="Line 230"/>
                  <p:cNvSpPr>
                    <a:spLocks noChangeShapeType="1"/>
                  </p:cNvSpPr>
                  <p:nvPr/>
                </p:nvSpPr>
                <p:spPr bwMode="auto">
                  <a:xfrm rot="15011593" flipH="1">
                    <a:off x="628" y="3421"/>
                    <a:ext cx="286" cy="19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0215" name="Text Box 231"/>
                <p:cNvSpPr txBox="1">
                  <a:spLocks noChangeArrowheads="1"/>
                </p:cNvSpPr>
                <p:nvPr/>
              </p:nvSpPr>
              <p:spPr bwMode="auto">
                <a:xfrm>
                  <a:off x="948" y="2660"/>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a:t>
                  </a:r>
                </a:p>
              </p:txBody>
            </p:sp>
            <p:sp>
              <p:nvSpPr>
                <p:cNvPr id="170216" name="Text Box 232"/>
                <p:cNvSpPr txBox="1">
                  <a:spLocks noChangeArrowheads="1"/>
                </p:cNvSpPr>
                <p:nvPr/>
              </p:nvSpPr>
              <p:spPr bwMode="auto">
                <a:xfrm>
                  <a:off x="1356" y="2660"/>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6</a:t>
                  </a:r>
                </a:p>
              </p:txBody>
            </p:sp>
          </p:grpSp>
          <p:sp>
            <p:nvSpPr>
              <p:cNvPr id="170217" name="Text Box 233"/>
              <p:cNvSpPr txBox="1">
                <a:spLocks noChangeArrowheads="1"/>
              </p:cNvSpPr>
              <p:nvPr/>
            </p:nvSpPr>
            <p:spPr bwMode="auto">
              <a:xfrm>
                <a:off x="1055" y="561"/>
                <a:ext cx="9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u="sng"/>
                  <a:t>Div Reserve</a:t>
                </a:r>
              </a:p>
            </p:txBody>
          </p:sp>
          <p:grpSp>
            <p:nvGrpSpPr>
              <p:cNvPr id="170218" name="Group 234"/>
              <p:cNvGrpSpPr>
                <a:grpSpLocks/>
              </p:cNvGrpSpPr>
              <p:nvPr/>
            </p:nvGrpSpPr>
            <p:grpSpPr bwMode="auto">
              <a:xfrm>
                <a:off x="1337" y="1082"/>
                <a:ext cx="284" cy="260"/>
                <a:chOff x="3337" y="1980"/>
                <a:chExt cx="284" cy="260"/>
              </a:xfrm>
            </p:grpSpPr>
            <p:sp>
              <p:nvSpPr>
                <p:cNvPr id="170219" name="Rectangle 235"/>
                <p:cNvSpPr>
                  <a:spLocks noChangeArrowheads="1"/>
                </p:cNvSpPr>
                <p:nvPr/>
              </p:nvSpPr>
              <p:spPr bwMode="auto">
                <a:xfrm>
                  <a:off x="3337" y="2030"/>
                  <a:ext cx="284" cy="210"/>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220" name="Oval 236"/>
                <p:cNvSpPr>
                  <a:spLocks noChangeArrowheads="1"/>
                </p:cNvSpPr>
                <p:nvPr/>
              </p:nvSpPr>
              <p:spPr bwMode="auto">
                <a:xfrm>
                  <a:off x="3397" y="2092"/>
                  <a:ext cx="164" cy="86"/>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221" name="Line 237"/>
                <p:cNvSpPr>
                  <a:spLocks noChangeShapeType="1"/>
                </p:cNvSpPr>
                <p:nvPr/>
              </p:nvSpPr>
              <p:spPr bwMode="auto">
                <a:xfrm>
                  <a:off x="3460" y="1980"/>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222" name="Line 238"/>
                <p:cNvSpPr>
                  <a:spLocks noChangeShapeType="1"/>
                </p:cNvSpPr>
                <p:nvPr/>
              </p:nvSpPr>
              <p:spPr bwMode="auto">
                <a:xfrm>
                  <a:off x="3510" y="1980"/>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0223" name="Text Box 239"/>
              <p:cNvSpPr txBox="1">
                <a:spLocks noChangeArrowheads="1"/>
              </p:cNvSpPr>
              <p:nvPr/>
            </p:nvSpPr>
            <p:spPr bwMode="auto">
              <a:xfrm>
                <a:off x="1154" y="1123"/>
                <a:ext cx="19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b="1"/>
                  <a:t>1</a:t>
                </a:r>
              </a:p>
              <a:p>
                <a:pPr algn="ctr"/>
                <a:endParaRPr lang="en-US" altLang="en-US" b="1"/>
              </a:p>
            </p:txBody>
          </p:sp>
          <p:sp>
            <p:nvSpPr>
              <p:cNvPr id="170224" name="Text Box 240"/>
              <p:cNvSpPr txBox="1">
                <a:spLocks noChangeArrowheads="1"/>
              </p:cNvSpPr>
              <p:nvPr/>
            </p:nvSpPr>
            <p:spPr bwMode="auto">
              <a:xfrm>
                <a:off x="1557" y="1123"/>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13</a:t>
                </a:r>
              </a:p>
            </p:txBody>
          </p:sp>
          <p:grpSp>
            <p:nvGrpSpPr>
              <p:cNvPr id="170225" name="Group 241"/>
              <p:cNvGrpSpPr>
                <a:grpSpLocks/>
              </p:cNvGrpSpPr>
              <p:nvPr/>
            </p:nvGrpSpPr>
            <p:grpSpPr bwMode="auto">
              <a:xfrm>
                <a:off x="1381" y="1388"/>
                <a:ext cx="194" cy="206"/>
                <a:chOff x="911" y="3770"/>
                <a:chExt cx="194" cy="206"/>
              </a:xfrm>
            </p:grpSpPr>
            <p:sp>
              <p:nvSpPr>
                <p:cNvPr id="170226" name="Rectangle 242"/>
                <p:cNvSpPr>
                  <a:spLocks noChangeArrowheads="1"/>
                </p:cNvSpPr>
                <p:nvPr/>
              </p:nvSpPr>
              <p:spPr bwMode="auto">
                <a:xfrm>
                  <a:off x="911" y="3820"/>
                  <a:ext cx="194" cy="156"/>
                </a:xfrm>
                <a:prstGeom prst="rect">
                  <a:avLst/>
                </a:prstGeom>
                <a:solidFill>
                  <a:srgbClr val="3366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227" name="Line 243"/>
                <p:cNvSpPr>
                  <a:spLocks noChangeShapeType="1"/>
                </p:cNvSpPr>
                <p:nvPr/>
              </p:nvSpPr>
              <p:spPr bwMode="auto">
                <a:xfrm>
                  <a:off x="1008" y="3770"/>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228" name="Line 244"/>
                <p:cNvSpPr>
                  <a:spLocks noChangeShapeType="1"/>
                </p:cNvSpPr>
                <p:nvPr/>
              </p:nvSpPr>
              <p:spPr bwMode="auto">
                <a:xfrm flipV="1">
                  <a:off x="916" y="3818"/>
                  <a:ext cx="88" cy="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229" name="Line 245"/>
                <p:cNvSpPr>
                  <a:spLocks noChangeShapeType="1"/>
                </p:cNvSpPr>
                <p:nvPr/>
              </p:nvSpPr>
              <p:spPr bwMode="auto">
                <a:xfrm flipH="1" flipV="1">
                  <a:off x="1012" y="3822"/>
                  <a:ext cx="90" cy="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0230" name="Text Box 246"/>
            <p:cNvSpPr txBox="1">
              <a:spLocks noChangeArrowheads="1"/>
            </p:cNvSpPr>
            <p:nvPr/>
          </p:nvSpPr>
          <p:spPr bwMode="auto">
            <a:xfrm>
              <a:off x="1020" y="1422"/>
              <a:ext cx="41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b="1"/>
                <a:t>C/701</a:t>
              </a:r>
            </a:p>
            <a:p>
              <a:pPr algn="ctr"/>
              <a:r>
                <a:rPr lang="en-US" altLang="en-US" sz="1400" b="1"/>
                <a:t>  </a:t>
              </a:r>
            </a:p>
          </p:txBody>
        </p:sp>
      </p:grpSp>
      <p:grpSp>
        <p:nvGrpSpPr>
          <p:cNvPr id="170231" name="Group 247"/>
          <p:cNvGrpSpPr>
            <a:grpSpLocks/>
          </p:cNvGrpSpPr>
          <p:nvPr/>
        </p:nvGrpSpPr>
        <p:grpSpPr bwMode="auto">
          <a:xfrm>
            <a:off x="3444875" y="3119438"/>
            <a:ext cx="1044575" cy="1655762"/>
            <a:chOff x="2170" y="1965"/>
            <a:chExt cx="658" cy="1043"/>
          </a:xfrm>
        </p:grpSpPr>
        <p:sp>
          <p:nvSpPr>
            <p:cNvPr id="170232" name="Rectangle 248"/>
            <p:cNvSpPr>
              <a:spLocks noChangeArrowheads="1"/>
            </p:cNvSpPr>
            <p:nvPr/>
          </p:nvSpPr>
          <p:spPr bwMode="auto">
            <a:xfrm>
              <a:off x="2170" y="1965"/>
              <a:ext cx="658" cy="1043"/>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233" name="Text Box 249"/>
            <p:cNvSpPr txBox="1">
              <a:spLocks noChangeArrowheads="1"/>
            </p:cNvSpPr>
            <p:nvPr/>
          </p:nvSpPr>
          <p:spPr bwMode="auto">
            <a:xfrm>
              <a:off x="2249" y="1969"/>
              <a:ext cx="474" cy="231"/>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u="sng"/>
                <a:t>CC A</a:t>
              </a:r>
            </a:p>
          </p:txBody>
        </p:sp>
      </p:grpSp>
      <p:grpSp>
        <p:nvGrpSpPr>
          <p:cNvPr id="170234" name="Group 250"/>
          <p:cNvGrpSpPr>
            <a:grpSpLocks/>
          </p:cNvGrpSpPr>
          <p:nvPr/>
        </p:nvGrpSpPr>
        <p:grpSpPr bwMode="auto">
          <a:xfrm>
            <a:off x="3390900" y="3613150"/>
            <a:ext cx="1014413" cy="431800"/>
            <a:chOff x="3077" y="2651"/>
            <a:chExt cx="639" cy="272"/>
          </a:xfrm>
        </p:grpSpPr>
        <p:sp>
          <p:nvSpPr>
            <p:cNvPr id="170235" name="Text Box 251"/>
            <p:cNvSpPr txBox="1">
              <a:spLocks noChangeArrowheads="1"/>
            </p:cNvSpPr>
            <p:nvPr/>
          </p:nvSpPr>
          <p:spPr bwMode="auto">
            <a:xfrm>
              <a:off x="3077" y="2692"/>
              <a:ext cx="4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91(-)</a:t>
              </a:r>
            </a:p>
          </p:txBody>
        </p:sp>
        <p:grpSp>
          <p:nvGrpSpPr>
            <p:cNvPr id="170236" name="Group 252"/>
            <p:cNvGrpSpPr>
              <a:grpSpLocks/>
            </p:cNvGrpSpPr>
            <p:nvPr/>
          </p:nvGrpSpPr>
          <p:grpSpPr bwMode="auto">
            <a:xfrm>
              <a:off x="3432" y="2651"/>
              <a:ext cx="284" cy="260"/>
              <a:chOff x="3432" y="2651"/>
              <a:chExt cx="284" cy="260"/>
            </a:xfrm>
          </p:grpSpPr>
          <p:sp>
            <p:nvSpPr>
              <p:cNvPr id="170237" name="Rectangle 253"/>
              <p:cNvSpPr>
                <a:spLocks noChangeArrowheads="1"/>
              </p:cNvSpPr>
              <p:nvPr/>
            </p:nvSpPr>
            <p:spPr bwMode="auto">
              <a:xfrm>
                <a:off x="3432" y="2701"/>
                <a:ext cx="284" cy="210"/>
              </a:xfrm>
              <a:prstGeom prst="rect">
                <a:avLst/>
              </a:prstGeom>
              <a:solidFill>
                <a:srgbClr val="FF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238" name="Oval 254"/>
              <p:cNvSpPr>
                <a:spLocks noChangeArrowheads="1"/>
              </p:cNvSpPr>
              <p:nvPr/>
            </p:nvSpPr>
            <p:spPr bwMode="auto">
              <a:xfrm>
                <a:off x="3492" y="2763"/>
                <a:ext cx="164" cy="86"/>
              </a:xfrm>
              <a:prstGeom prst="ellipse">
                <a:avLst/>
              </a:prstGeom>
              <a:solidFill>
                <a:srgbClr val="FF0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239" name="Line 255"/>
              <p:cNvSpPr>
                <a:spLocks noChangeShapeType="1"/>
              </p:cNvSpPr>
              <p:nvPr/>
            </p:nvSpPr>
            <p:spPr bwMode="auto">
              <a:xfrm>
                <a:off x="3555" y="2651"/>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240" name="Line 256"/>
              <p:cNvSpPr>
                <a:spLocks noChangeShapeType="1"/>
              </p:cNvSpPr>
              <p:nvPr/>
            </p:nvSpPr>
            <p:spPr bwMode="auto">
              <a:xfrm>
                <a:off x="3605" y="2651"/>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241" name="Oval 257"/>
              <p:cNvSpPr>
                <a:spLocks noChangeArrowheads="1"/>
              </p:cNvSpPr>
              <p:nvPr/>
            </p:nvSpPr>
            <p:spPr bwMode="auto">
              <a:xfrm>
                <a:off x="3547" y="2778"/>
                <a:ext cx="56" cy="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70242" name="Group 258"/>
          <p:cNvGrpSpPr>
            <a:grpSpLocks/>
          </p:cNvGrpSpPr>
          <p:nvPr/>
        </p:nvGrpSpPr>
        <p:grpSpPr bwMode="auto">
          <a:xfrm>
            <a:off x="3451225" y="4246563"/>
            <a:ext cx="1111250" cy="431800"/>
            <a:chOff x="265" y="3753"/>
            <a:chExt cx="700" cy="272"/>
          </a:xfrm>
        </p:grpSpPr>
        <p:sp>
          <p:nvSpPr>
            <p:cNvPr id="170243" name="Rectangle 259"/>
            <p:cNvSpPr>
              <a:spLocks noChangeArrowheads="1"/>
            </p:cNvSpPr>
            <p:nvPr/>
          </p:nvSpPr>
          <p:spPr bwMode="auto">
            <a:xfrm>
              <a:off x="427" y="3803"/>
              <a:ext cx="284" cy="210"/>
            </a:xfrm>
            <a:prstGeom prst="rect">
              <a:avLst/>
            </a:prstGeom>
            <a:solidFill>
              <a:srgbClr val="FF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244" name="Line 260"/>
            <p:cNvSpPr>
              <a:spLocks noChangeShapeType="1"/>
            </p:cNvSpPr>
            <p:nvPr/>
          </p:nvSpPr>
          <p:spPr bwMode="auto">
            <a:xfrm>
              <a:off x="550" y="3753"/>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245" name="Line 261"/>
            <p:cNvSpPr>
              <a:spLocks noChangeShapeType="1"/>
            </p:cNvSpPr>
            <p:nvPr/>
          </p:nvSpPr>
          <p:spPr bwMode="auto">
            <a:xfrm>
              <a:off x="600" y="3753"/>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246" name="Text Box 262"/>
            <p:cNvSpPr txBox="1">
              <a:spLocks noChangeArrowheads="1"/>
            </p:cNvSpPr>
            <p:nvPr/>
          </p:nvSpPr>
          <p:spPr bwMode="auto">
            <a:xfrm>
              <a:off x="265" y="3794"/>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2</a:t>
              </a:r>
            </a:p>
          </p:txBody>
        </p:sp>
        <p:sp>
          <p:nvSpPr>
            <p:cNvPr id="170247" name="Oval 263"/>
            <p:cNvSpPr>
              <a:spLocks noChangeArrowheads="1"/>
            </p:cNvSpPr>
            <p:nvPr/>
          </p:nvSpPr>
          <p:spPr bwMode="auto">
            <a:xfrm>
              <a:off x="542" y="3880"/>
              <a:ext cx="56" cy="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248" name="Text Box 264"/>
            <p:cNvSpPr txBox="1">
              <a:spLocks noChangeArrowheads="1"/>
            </p:cNvSpPr>
            <p:nvPr/>
          </p:nvSpPr>
          <p:spPr bwMode="auto">
            <a:xfrm>
              <a:off x="689" y="3792"/>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17</a:t>
              </a:r>
            </a:p>
          </p:txBody>
        </p:sp>
      </p:grpSp>
      <p:grpSp>
        <p:nvGrpSpPr>
          <p:cNvPr id="170249" name="Group 265"/>
          <p:cNvGrpSpPr>
            <a:grpSpLocks/>
          </p:cNvGrpSpPr>
          <p:nvPr/>
        </p:nvGrpSpPr>
        <p:grpSpPr bwMode="auto">
          <a:xfrm>
            <a:off x="1643063" y="5113338"/>
            <a:ext cx="1479550" cy="1563687"/>
            <a:chOff x="1107" y="3221"/>
            <a:chExt cx="932" cy="985"/>
          </a:xfrm>
        </p:grpSpPr>
        <p:sp>
          <p:nvSpPr>
            <p:cNvPr id="170250" name="Rectangle 266"/>
            <p:cNvSpPr>
              <a:spLocks noChangeArrowheads="1"/>
            </p:cNvSpPr>
            <p:nvPr/>
          </p:nvSpPr>
          <p:spPr bwMode="auto">
            <a:xfrm>
              <a:off x="1143" y="3237"/>
              <a:ext cx="869" cy="96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70251" name="Group 267"/>
            <p:cNvGrpSpPr>
              <a:grpSpLocks/>
            </p:cNvGrpSpPr>
            <p:nvPr/>
          </p:nvGrpSpPr>
          <p:grpSpPr bwMode="auto">
            <a:xfrm>
              <a:off x="1763" y="3864"/>
              <a:ext cx="201" cy="230"/>
              <a:chOff x="905" y="3333"/>
              <a:chExt cx="201" cy="230"/>
            </a:xfrm>
          </p:grpSpPr>
          <p:sp>
            <p:nvSpPr>
              <p:cNvPr id="170252" name="Rectangle 268"/>
              <p:cNvSpPr>
                <a:spLocks noChangeArrowheads="1"/>
              </p:cNvSpPr>
              <p:nvPr/>
            </p:nvSpPr>
            <p:spPr bwMode="auto">
              <a:xfrm>
                <a:off x="905" y="3384"/>
                <a:ext cx="201" cy="149"/>
              </a:xfrm>
              <a:prstGeom prst="rect">
                <a:avLst/>
              </a:prstGeom>
              <a:solidFill>
                <a:srgbClr val="3366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253" name="Line 269"/>
              <p:cNvSpPr>
                <a:spLocks noChangeShapeType="1"/>
              </p:cNvSpPr>
              <p:nvPr/>
            </p:nvSpPr>
            <p:spPr bwMode="auto">
              <a:xfrm flipH="1">
                <a:off x="905" y="3384"/>
                <a:ext cx="198" cy="15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254" name="Line 270"/>
              <p:cNvSpPr>
                <a:spLocks noChangeShapeType="1"/>
              </p:cNvSpPr>
              <p:nvPr/>
            </p:nvSpPr>
            <p:spPr bwMode="auto">
              <a:xfrm rot="15011593" flipH="1">
                <a:off x="906" y="3390"/>
                <a:ext cx="21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255" name="Line 271"/>
              <p:cNvSpPr>
                <a:spLocks noChangeShapeType="1"/>
              </p:cNvSpPr>
              <p:nvPr/>
            </p:nvSpPr>
            <p:spPr bwMode="auto">
              <a:xfrm>
                <a:off x="1009" y="3333"/>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0256" name="Group 272"/>
            <p:cNvGrpSpPr>
              <a:grpSpLocks/>
            </p:cNvGrpSpPr>
            <p:nvPr/>
          </p:nvGrpSpPr>
          <p:grpSpPr bwMode="auto">
            <a:xfrm>
              <a:off x="1435" y="3867"/>
              <a:ext cx="201" cy="230"/>
              <a:chOff x="905" y="3333"/>
              <a:chExt cx="201" cy="230"/>
            </a:xfrm>
          </p:grpSpPr>
          <p:sp>
            <p:nvSpPr>
              <p:cNvPr id="170257" name="Rectangle 273"/>
              <p:cNvSpPr>
                <a:spLocks noChangeArrowheads="1"/>
              </p:cNvSpPr>
              <p:nvPr/>
            </p:nvSpPr>
            <p:spPr bwMode="auto">
              <a:xfrm>
                <a:off x="905" y="3384"/>
                <a:ext cx="201" cy="149"/>
              </a:xfrm>
              <a:prstGeom prst="rect">
                <a:avLst/>
              </a:prstGeom>
              <a:solidFill>
                <a:srgbClr val="3366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258" name="Line 274"/>
              <p:cNvSpPr>
                <a:spLocks noChangeShapeType="1"/>
              </p:cNvSpPr>
              <p:nvPr/>
            </p:nvSpPr>
            <p:spPr bwMode="auto">
              <a:xfrm flipH="1">
                <a:off x="905" y="3384"/>
                <a:ext cx="198" cy="15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259" name="Line 275"/>
              <p:cNvSpPr>
                <a:spLocks noChangeShapeType="1"/>
              </p:cNvSpPr>
              <p:nvPr/>
            </p:nvSpPr>
            <p:spPr bwMode="auto">
              <a:xfrm rot="15011593" flipH="1">
                <a:off x="906" y="3390"/>
                <a:ext cx="21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260" name="Line 276"/>
              <p:cNvSpPr>
                <a:spLocks noChangeShapeType="1"/>
              </p:cNvSpPr>
              <p:nvPr/>
            </p:nvSpPr>
            <p:spPr bwMode="auto">
              <a:xfrm>
                <a:off x="1009" y="3333"/>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0261" name="Text Box 277"/>
            <p:cNvSpPr txBox="1">
              <a:spLocks noChangeArrowheads="1"/>
            </p:cNvSpPr>
            <p:nvPr/>
          </p:nvSpPr>
          <p:spPr bwMode="auto">
            <a:xfrm>
              <a:off x="1107" y="3221"/>
              <a:ext cx="9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u="sng"/>
                <a:t>Garet Hadid</a:t>
              </a:r>
            </a:p>
          </p:txBody>
        </p:sp>
        <p:grpSp>
          <p:nvGrpSpPr>
            <p:cNvPr id="170262" name="Group 278"/>
            <p:cNvGrpSpPr>
              <a:grpSpLocks/>
            </p:cNvGrpSpPr>
            <p:nvPr/>
          </p:nvGrpSpPr>
          <p:grpSpPr bwMode="auto">
            <a:xfrm>
              <a:off x="1334" y="3435"/>
              <a:ext cx="631" cy="423"/>
              <a:chOff x="212" y="3447"/>
              <a:chExt cx="631" cy="423"/>
            </a:xfrm>
          </p:grpSpPr>
          <p:sp>
            <p:nvSpPr>
              <p:cNvPr id="170263" name="Text Box 279"/>
              <p:cNvSpPr txBox="1">
                <a:spLocks noChangeArrowheads="1"/>
              </p:cNvSpPr>
              <p:nvPr/>
            </p:nvSpPr>
            <p:spPr bwMode="auto">
              <a:xfrm>
                <a:off x="487" y="3478"/>
                <a:ext cx="3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168</a:t>
                </a:r>
              </a:p>
            </p:txBody>
          </p:sp>
          <p:grpSp>
            <p:nvGrpSpPr>
              <p:cNvPr id="170264" name="Group 280"/>
              <p:cNvGrpSpPr>
                <a:grpSpLocks/>
              </p:cNvGrpSpPr>
              <p:nvPr/>
            </p:nvGrpSpPr>
            <p:grpSpPr bwMode="auto">
              <a:xfrm>
                <a:off x="212" y="3447"/>
                <a:ext cx="285" cy="423"/>
                <a:chOff x="212" y="3447"/>
                <a:chExt cx="285" cy="423"/>
              </a:xfrm>
            </p:grpSpPr>
            <p:sp>
              <p:nvSpPr>
                <p:cNvPr id="170265" name="Rectangle 281"/>
                <p:cNvSpPr>
                  <a:spLocks noChangeArrowheads="1"/>
                </p:cNvSpPr>
                <p:nvPr/>
              </p:nvSpPr>
              <p:spPr bwMode="auto">
                <a:xfrm>
                  <a:off x="213" y="3499"/>
                  <a:ext cx="284" cy="210"/>
                </a:xfrm>
                <a:prstGeom prst="rect">
                  <a:avLst/>
                </a:prstGeom>
                <a:solidFill>
                  <a:srgbClr val="3366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266" name="Line 282"/>
                <p:cNvSpPr>
                  <a:spLocks noChangeShapeType="1"/>
                </p:cNvSpPr>
                <p:nvPr/>
              </p:nvSpPr>
              <p:spPr bwMode="auto">
                <a:xfrm>
                  <a:off x="319" y="3447"/>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267" name="Line 283"/>
                <p:cNvSpPr>
                  <a:spLocks noChangeShapeType="1"/>
                </p:cNvSpPr>
                <p:nvPr/>
              </p:nvSpPr>
              <p:spPr bwMode="auto">
                <a:xfrm>
                  <a:off x="387" y="3447"/>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268" name="Line 284"/>
                <p:cNvSpPr>
                  <a:spLocks noChangeShapeType="1"/>
                </p:cNvSpPr>
                <p:nvPr/>
              </p:nvSpPr>
              <p:spPr bwMode="auto">
                <a:xfrm flipH="1">
                  <a:off x="212" y="3501"/>
                  <a:ext cx="282" cy="20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269" name="Line 285"/>
                <p:cNvSpPr>
                  <a:spLocks noChangeShapeType="1"/>
                </p:cNvSpPr>
                <p:nvPr/>
              </p:nvSpPr>
              <p:spPr bwMode="auto">
                <a:xfrm rot="15011593" flipH="1">
                  <a:off x="210" y="3500"/>
                  <a:ext cx="286" cy="19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270" name="Line 286"/>
                <p:cNvSpPr>
                  <a:spLocks noChangeShapeType="1"/>
                </p:cNvSpPr>
                <p:nvPr/>
              </p:nvSpPr>
              <p:spPr bwMode="auto">
                <a:xfrm>
                  <a:off x="354" y="3447"/>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271" name="Line 287"/>
                <p:cNvSpPr>
                  <a:spLocks noChangeShapeType="1"/>
                </p:cNvSpPr>
                <p:nvPr/>
              </p:nvSpPr>
              <p:spPr bwMode="auto">
                <a:xfrm>
                  <a:off x="213" y="3711"/>
                  <a:ext cx="0" cy="15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70066"/>
                                        </p:tgtEl>
                                        <p:attrNameLst>
                                          <p:attrName>style.visibility</p:attrName>
                                        </p:attrNameLst>
                                      </p:cBhvr>
                                      <p:to>
                                        <p:strVal val="visible"/>
                                      </p:to>
                                    </p:set>
                                    <p:animEffect transition="in" filter="dissolve">
                                      <p:cBhvr>
                                        <p:cTn id="7" dur="1000"/>
                                        <p:tgtEl>
                                          <p:spTgt spid="170066"/>
                                        </p:tgtEl>
                                      </p:cBhvr>
                                    </p:animEffect>
                                  </p:childTnLst>
                                </p:cTn>
                              </p:par>
                              <p:par>
                                <p:cTn id="8" presetID="9" presetClass="entr" presetSubtype="0" fill="hold" nodeType="withEffect">
                                  <p:stCondLst>
                                    <p:cond delay="0"/>
                                  </p:stCondLst>
                                  <p:childTnLst>
                                    <p:set>
                                      <p:cBhvr>
                                        <p:cTn id="9" dur="1" fill="hold">
                                          <p:stCondLst>
                                            <p:cond delay="0"/>
                                          </p:stCondLst>
                                        </p:cTn>
                                        <p:tgtEl>
                                          <p:spTgt spid="170249"/>
                                        </p:tgtEl>
                                        <p:attrNameLst>
                                          <p:attrName>style.visibility</p:attrName>
                                        </p:attrNameLst>
                                      </p:cBhvr>
                                      <p:to>
                                        <p:strVal val="visible"/>
                                      </p:to>
                                    </p:set>
                                    <p:animEffect transition="in" filter="dissolve">
                                      <p:cBhvr>
                                        <p:cTn id="10" dur="1000"/>
                                        <p:tgtEl>
                                          <p:spTgt spid="170249"/>
                                        </p:tgtEl>
                                      </p:cBhvr>
                                    </p:animEffect>
                                  </p:childTnLst>
                                </p:cTn>
                              </p:par>
                              <p:par>
                                <p:cTn id="11" presetID="9" presetClass="entr" presetSubtype="0" fill="hold" nodeType="withEffect">
                                  <p:stCondLst>
                                    <p:cond delay="0"/>
                                  </p:stCondLst>
                                  <p:childTnLst>
                                    <p:set>
                                      <p:cBhvr>
                                        <p:cTn id="12" dur="1" fill="hold">
                                          <p:stCondLst>
                                            <p:cond delay="0"/>
                                          </p:stCondLst>
                                        </p:cTn>
                                        <p:tgtEl>
                                          <p:spTgt spid="170084"/>
                                        </p:tgtEl>
                                        <p:attrNameLst>
                                          <p:attrName>style.visibility</p:attrName>
                                        </p:attrNameLst>
                                      </p:cBhvr>
                                      <p:to>
                                        <p:strVal val="visible"/>
                                      </p:to>
                                    </p:set>
                                    <p:animEffect transition="in" filter="dissolve">
                                      <p:cBhvr>
                                        <p:cTn id="13" dur="1000"/>
                                        <p:tgtEl>
                                          <p:spTgt spid="17008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70082"/>
                                        </p:tgtEl>
                                        <p:attrNameLst>
                                          <p:attrName>style.visibility</p:attrName>
                                        </p:attrNameLst>
                                      </p:cBhvr>
                                      <p:to>
                                        <p:strVal val="visible"/>
                                      </p:to>
                                    </p:set>
                                    <p:animEffect transition="in" filter="dissolve">
                                      <p:cBhvr>
                                        <p:cTn id="16" dur="1000"/>
                                        <p:tgtEl>
                                          <p:spTgt spid="170082"/>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70083"/>
                                        </p:tgtEl>
                                        <p:attrNameLst>
                                          <p:attrName>style.visibility</p:attrName>
                                        </p:attrNameLst>
                                      </p:cBhvr>
                                      <p:to>
                                        <p:strVal val="visible"/>
                                      </p:to>
                                    </p:set>
                                    <p:animEffect transition="in" filter="dissolve">
                                      <p:cBhvr>
                                        <p:cTn id="19" dur="1000"/>
                                        <p:tgtEl>
                                          <p:spTgt spid="170083"/>
                                        </p:tgtEl>
                                      </p:cBhvr>
                                    </p:animEffect>
                                  </p:childTnLst>
                                </p:cTn>
                              </p:par>
                              <p:par>
                                <p:cTn id="20" presetID="9" presetClass="entr" presetSubtype="0" fill="hold" nodeType="withEffect">
                                  <p:stCondLst>
                                    <p:cond delay="0"/>
                                  </p:stCondLst>
                                  <p:childTnLst>
                                    <p:set>
                                      <p:cBhvr>
                                        <p:cTn id="21" dur="1" fill="hold">
                                          <p:stCondLst>
                                            <p:cond delay="0"/>
                                          </p:stCondLst>
                                        </p:cTn>
                                        <p:tgtEl>
                                          <p:spTgt spid="170231"/>
                                        </p:tgtEl>
                                        <p:attrNameLst>
                                          <p:attrName>style.visibility</p:attrName>
                                        </p:attrNameLst>
                                      </p:cBhvr>
                                      <p:to>
                                        <p:strVal val="visible"/>
                                      </p:to>
                                    </p:set>
                                    <p:animEffect transition="in" filter="dissolve">
                                      <p:cBhvr>
                                        <p:cTn id="22" dur="500"/>
                                        <p:tgtEl>
                                          <p:spTgt spid="17023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70138"/>
                                        </p:tgtEl>
                                        <p:attrNameLst>
                                          <p:attrName>style.visibility</p:attrName>
                                        </p:attrNameLst>
                                      </p:cBhvr>
                                      <p:to>
                                        <p:strVal val="visible"/>
                                      </p:to>
                                    </p:set>
                                    <p:animEffect transition="in" filter="dissolve">
                                      <p:cBhvr>
                                        <p:cTn id="27" dur="1000"/>
                                        <p:tgtEl>
                                          <p:spTgt spid="170138"/>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70137"/>
                                        </p:tgtEl>
                                        <p:attrNameLst>
                                          <p:attrName>style.visibility</p:attrName>
                                        </p:attrNameLst>
                                      </p:cBhvr>
                                      <p:to>
                                        <p:strVal val="visible"/>
                                      </p:to>
                                    </p:set>
                                    <p:animEffect transition="in" filter="dissolve">
                                      <p:cBhvr>
                                        <p:cTn id="30" dur="1000"/>
                                        <p:tgtEl>
                                          <p:spTgt spid="170137"/>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70136"/>
                                        </p:tgtEl>
                                        <p:attrNameLst>
                                          <p:attrName>style.visibility</p:attrName>
                                        </p:attrNameLst>
                                      </p:cBhvr>
                                      <p:to>
                                        <p:strVal val="visible"/>
                                      </p:to>
                                    </p:set>
                                    <p:animEffect transition="in" filter="dissolve">
                                      <p:cBhvr>
                                        <p:cTn id="33" dur="1000"/>
                                        <p:tgtEl>
                                          <p:spTgt spid="170136"/>
                                        </p:tgtEl>
                                      </p:cBhvr>
                                    </p:animEffect>
                                  </p:childTnLst>
                                </p:cTn>
                              </p:par>
                              <p:par>
                                <p:cTn id="34" presetID="9" presetClass="entr" presetSubtype="0" fill="hold" nodeType="withEffect">
                                  <p:stCondLst>
                                    <p:cond delay="0"/>
                                  </p:stCondLst>
                                  <p:childTnLst>
                                    <p:set>
                                      <p:cBhvr>
                                        <p:cTn id="35" dur="1" fill="hold">
                                          <p:stCondLst>
                                            <p:cond delay="0"/>
                                          </p:stCondLst>
                                        </p:cTn>
                                        <p:tgtEl>
                                          <p:spTgt spid="170148"/>
                                        </p:tgtEl>
                                        <p:attrNameLst>
                                          <p:attrName>style.visibility</p:attrName>
                                        </p:attrNameLst>
                                      </p:cBhvr>
                                      <p:to>
                                        <p:strVal val="visible"/>
                                      </p:to>
                                    </p:set>
                                    <p:animEffect transition="in" filter="dissolve">
                                      <p:cBhvr>
                                        <p:cTn id="36" dur="1000"/>
                                        <p:tgtEl>
                                          <p:spTgt spid="17014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nodeType="clickEffect">
                                  <p:stCondLst>
                                    <p:cond delay="0"/>
                                  </p:stCondLst>
                                  <p:childTnLst>
                                    <p:set>
                                      <p:cBhvr>
                                        <p:cTn id="40" dur="1" fill="hold">
                                          <p:stCondLst>
                                            <p:cond delay="0"/>
                                          </p:stCondLst>
                                        </p:cTn>
                                        <p:tgtEl>
                                          <p:spTgt spid="170104"/>
                                        </p:tgtEl>
                                        <p:attrNameLst>
                                          <p:attrName>style.visibility</p:attrName>
                                        </p:attrNameLst>
                                      </p:cBhvr>
                                      <p:to>
                                        <p:strVal val="visible"/>
                                      </p:to>
                                    </p:set>
                                    <p:animEffect transition="in" filter="dissolve">
                                      <p:cBhvr>
                                        <p:cTn id="41" dur="1000"/>
                                        <p:tgtEl>
                                          <p:spTgt spid="170104"/>
                                        </p:tgtEl>
                                      </p:cBhvr>
                                    </p:animEffect>
                                  </p:childTnLst>
                                </p:cTn>
                              </p:par>
                              <p:par>
                                <p:cTn id="42" presetID="9" presetClass="entr" presetSubtype="0" fill="hold" nodeType="withEffect">
                                  <p:stCondLst>
                                    <p:cond delay="0"/>
                                  </p:stCondLst>
                                  <p:childTnLst>
                                    <p:set>
                                      <p:cBhvr>
                                        <p:cTn id="43" dur="1" fill="hold">
                                          <p:stCondLst>
                                            <p:cond delay="0"/>
                                          </p:stCondLst>
                                        </p:cTn>
                                        <p:tgtEl>
                                          <p:spTgt spid="170098"/>
                                        </p:tgtEl>
                                        <p:attrNameLst>
                                          <p:attrName>style.visibility</p:attrName>
                                        </p:attrNameLst>
                                      </p:cBhvr>
                                      <p:to>
                                        <p:strVal val="visible"/>
                                      </p:to>
                                    </p:set>
                                    <p:animEffect transition="in" filter="dissolve">
                                      <p:cBhvr>
                                        <p:cTn id="44" dur="1000"/>
                                        <p:tgtEl>
                                          <p:spTgt spid="17009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nodeType="clickEffect">
                                  <p:stCondLst>
                                    <p:cond delay="0"/>
                                  </p:stCondLst>
                                  <p:childTnLst>
                                    <p:set>
                                      <p:cBhvr>
                                        <p:cTn id="48" dur="1" fill="hold">
                                          <p:stCondLst>
                                            <p:cond delay="0"/>
                                          </p:stCondLst>
                                        </p:cTn>
                                        <p:tgtEl>
                                          <p:spTgt spid="170242"/>
                                        </p:tgtEl>
                                        <p:attrNameLst>
                                          <p:attrName>style.visibility</p:attrName>
                                        </p:attrNameLst>
                                      </p:cBhvr>
                                      <p:to>
                                        <p:strVal val="visible"/>
                                      </p:to>
                                    </p:set>
                                    <p:animEffect transition="in" filter="dissolve">
                                      <p:cBhvr>
                                        <p:cTn id="49" dur="500"/>
                                        <p:tgtEl>
                                          <p:spTgt spid="170242"/>
                                        </p:tgtEl>
                                      </p:cBhvr>
                                    </p:animEffect>
                                  </p:childTnLst>
                                </p:cTn>
                              </p:par>
                              <p:par>
                                <p:cTn id="50" presetID="9" presetClass="entr" presetSubtype="0" fill="hold" nodeType="withEffect">
                                  <p:stCondLst>
                                    <p:cond delay="0"/>
                                  </p:stCondLst>
                                  <p:childTnLst>
                                    <p:set>
                                      <p:cBhvr>
                                        <p:cTn id="51" dur="1" fill="hold">
                                          <p:stCondLst>
                                            <p:cond delay="0"/>
                                          </p:stCondLst>
                                        </p:cTn>
                                        <p:tgtEl>
                                          <p:spTgt spid="170234"/>
                                        </p:tgtEl>
                                        <p:attrNameLst>
                                          <p:attrName>style.visibility</p:attrName>
                                        </p:attrNameLst>
                                      </p:cBhvr>
                                      <p:to>
                                        <p:strVal val="visible"/>
                                      </p:to>
                                    </p:set>
                                    <p:animEffect transition="in" filter="dissolve">
                                      <p:cBhvr>
                                        <p:cTn id="52" dur="500"/>
                                        <p:tgtEl>
                                          <p:spTgt spid="17023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nodeType="clickEffect">
                                  <p:stCondLst>
                                    <p:cond delay="0"/>
                                  </p:stCondLst>
                                  <p:childTnLst>
                                    <p:set>
                                      <p:cBhvr>
                                        <p:cTn id="56" dur="1" fill="hold">
                                          <p:stCondLst>
                                            <p:cond delay="0"/>
                                          </p:stCondLst>
                                        </p:cTn>
                                        <p:tgtEl>
                                          <p:spTgt spid="170093"/>
                                        </p:tgtEl>
                                        <p:attrNameLst>
                                          <p:attrName>style.visibility</p:attrName>
                                        </p:attrNameLst>
                                      </p:cBhvr>
                                      <p:to>
                                        <p:strVal val="visible"/>
                                      </p:to>
                                    </p:set>
                                    <p:animEffect transition="in" filter="dissolve">
                                      <p:cBhvr>
                                        <p:cTn id="57" dur="500"/>
                                        <p:tgtEl>
                                          <p:spTgt spid="17009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nodeType="clickEffect">
                                  <p:stCondLst>
                                    <p:cond delay="0"/>
                                  </p:stCondLst>
                                  <p:childTnLst>
                                    <p:set>
                                      <p:cBhvr>
                                        <p:cTn id="61" dur="1" fill="hold">
                                          <p:stCondLst>
                                            <p:cond delay="0"/>
                                          </p:stCondLst>
                                        </p:cTn>
                                        <p:tgtEl>
                                          <p:spTgt spid="170205"/>
                                        </p:tgtEl>
                                        <p:attrNameLst>
                                          <p:attrName>style.visibility</p:attrName>
                                        </p:attrNameLst>
                                      </p:cBhvr>
                                      <p:to>
                                        <p:strVal val="visible"/>
                                      </p:to>
                                    </p:set>
                                    <p:animEffect transition="in" filter="dissolve">
                                      <p:cBhvr>
                                        <p:cTn id="62" dur="500"/>
                                        <p:tgtEl>
                                          <p:spTgt spid="170205"/>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170079"/>
                                        </p:tgtEl>
                                        <p:attrNameLst>
                                          <p:attrName>style.visibility</p:attrName>
                                        </p:attrNameLst>
                                      </p:cBhvr>
                                      <p:to>
                                        <p:strVal val="visible"/>
                                      </p:to>
                                    </p:set>
                                    <p:animEffect transition="in" filter="dissolve">
                                      <p:cBhvr>
                                        <p:cTn id="65" dur="500"/>
                                        <p:tgtEl>
                                          <p:spTgt spid="170079"/>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170158"/>
                                        </p:tgtEl>
                                        <p:attrNameLst>
                                          <p:attrName>style.visibility</p:attrName>
                                        </p:attrNameLst>
                                      </p:cBhvr>
                                      <p:to>
                                        <p:strVal val="visible"/>
                                      </p:to>
                                    </p:set>
                                    <p:animEffect transition="in" filter="dissolve">
                                      <p:cBhvr>
                                        <p:cTn id="70" dur="500"/>
                                        <p:tgtEl>
                                          <p:spTgt spid="170158"/>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170157"/>
                                        </p:tgtEl>
                                        <p:attrNameLst>
                                          <p:attrName>style.visibility</p:attrName>
                                        </p:attrNameLst>
                                      </p:cBhvr>
                                      <p:to>
                                        <p:strVal val="visible"/>
                                      </p:to>
                                    </p:set>
                                    <p:animEffect transition="in" filter="dissolve">
                                      <p:cBhvr>
                                        <p:cTn id="73" dur="500"/>
                                        <p:tgtEl>
                                          <p:spTgt spid="170157"/>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9" presetClass="entr" presetSubtype="0" fill="hold" nodeType="clickEffect">
                                  <p:stCondLst>
                                    <p:cond delay="0"/>
                                  </p:stCondLst>
                                  <p:childTnLst>
                                    <p:set>
                                      <p:cBhvr>
                                        <p:cTn id="77" dur="1" fill="hold">
                                          <p:stCondLst>
                                            <p:cond delay="0"/>
                                          </p:stCondLst>
                                        </p:cTn>
                                        <p:tgtEl>
                                          <p:spTgt spid="170159"/>
                                        </p:tgtEl>
                                        <p:attrNameLst>
                                          <p:attrName>style.visibility</p:attrName>
                                        </p:attrNameLst>
                                      </p:cBhvr>
                                      <p:to>
                                        <p:strVal val="visible"/>
                                      </p:to>
                                    </p:set>
                                    <p:animEffect transition="in" filter="dissolve">
                                      <p:cBhvr>
                                        <p:cTn id="78" dur="500"/>
                                        <p:tgtEl>
                                          <p:spTgt spid="170159"/>
                                        </p:tgtEl>
                                      </p:cBhvr>
                                    </p:animEffect>
                                  </p:childTnLst>
                                </p:cTn>
                              </p:par>
                              <p:par>
                                <p:cTn id="79" presetID="9" presetClass="entr" presetSubtype="0" fill="hold" nodeType="withEffect">
                                  <p:stCondLst>
                                    <p:cond delay="0"/>
                                  </p:stCondLst>
                                  <p:childTnLst>
                                    <p:set>
                                      <p:cBhvr>
                                        <p:cTn id="80" dur="1" fill="hold">
                                          <p:stCondLst>
                                            <p:cond delay="0"/>
                                          </p:stCondLst>
                                        </p:cTn>
                                        <p:tgtEl>
                                          <p:spTgt spid="170169"/>
                                        </p:tgtEl>
                                        <p:attrNameLst>
                                          <p:attrName>style.visibility</p:attrName>
                                        </p:attrNameLst>
                                      </p:cBhvr>
                                      <p:to>
                                        <p:strVal val="visible"/>
                                      </p:to>
                                    </p:set>
                                    <p:animEffect transition="in" filter="dissolve">
                                      <p:cBhvr>
                                        <p:cTn id="81" dur="500"/>
                                        <p:tgtEl>
                                          <p:spTgt spid="170169"/>
                                        </p:tgtEl>
                                      </p:cBhvr>
                                    </p:animEffect>
                                  </p:childTnLst>
                                </p:cTn>
                              </p:par>
                              <p:par>
                                <p:cTn id="82" presetID="9" presetClass="entr" presetSubtype="0" fill="hold" nodeType="withEffect">
                                  <p:stCondLst>
                                    <p:cond delay="0"/>
                                  </p:stCondLst>
                                  <p:childTnLst>
                                    <p:set>
                                      <p:cBhvr>
                                        <p:cTn id="83" dur="1" fill="hold">
                                          <p:stCondLst>
                                            <p:cond delay="0"/>
                                          </p:stCondLst>
                                        </p:cTn>
                                        <p:tgtEl>
                                          <p:spTgt spid="170174"/>
                                        </p:tgtEl>
                                        <p:attrNameLst>
                                          <p:attrName>style.visibility</p:attrName>
                                        </p:attrNameLst>
                                      </p:cBhvr>
                                      <p:to>
                                        <p:strVal val="visible"/>
                                      </p:to>
                                    </p:set>
                                    <p:animEffect transition="in" filter="dissolve">
                                      <p:cBhvr>
                                        <p:cTn id="84" dur="500"/>
                                        <p:tgtEl>
                                          <p:spTgt spid="170174"/>
                                        </p:tgtEl>
                                      </p:cBhvr>
                                    </p:animEffect>
                                  </p:childTnLst>
                                </p:cTn>
                              </p:par>
                              <p:par>
                                <p:cTn id="85" presetID="9" presetClass="entr" presetSubtype="0" fill="hold" nodeType="withEffect">
                                  <p:stCondLst>
                                    <p:cond delay="0"/>
                                  </p:stCondLst>
                                  <p:childTnLst>
                                    <p:set>
                                      <p:cBhvr>
                                        <p:cTn id="86" dur="1" fill="hold">
                                          <p:stCondLst>
                                            <p:cond delay="0"/>
                                          </p:stCondLst>
                                        </p:cTn>
                                        <p:tgtEl>
                                          <p:spTgt spid="170189"/>
                                        </p:tgtEl>
                                        <p:attrNameLst>
                                          <p:attrName>style.visibility</p:attrName>
                                        </p:attrNameLst>
                                      </p:cBhvr>
                                      <p:to>
                                        <p:strVal val="visible"/>
                                      </p:to>
                                    </p:set>
                                    <p:animEffect transition="in" filter="dissolve">
                                      <p:cBhvr>
                                        <p:cTn id="87" dur="500"/>
                                        <p:tgtEl>
                                          <p:spTgt spid="170189"/>
                                        </p:tgtEl>
                                      </p:cBhvr>
                                    </p:animEffect>
                                  </p:childTnLst>
                                </p:cTn>
                              </p:par>
                              <p:par>
                                <p:cTn id="88" presetID="9" presetClass="entr" presetSubtype="0" fill="hold" nodeType="withEffect">
                                  <p:stCondLst>
                                    <p:cond delay="0"/>
                                  </p:stCondLst>
                                  <p:childTnLst>
                                    <p:set>
                                      <p:cBhvr>
                                        <p:cTn id="89" dur="1" fill="hold">
                                          <p:stCondLst>
                                            <p:cond delay="0"/>
                                          </p:stCondLst>
                                        </p:cTn>
                                        <p:tgtEl>
                                          <p:spTgt spid="170197"/>
                                        </p:tgtEl>
                                        <p:attrNameLst>
                                          <p:attrName>style.visibility</p:attrName>
                                        </p:attrNameLst>
                                      </p:cBhvr>
                                      <p:to>
                                        <p:strVal val="visible"/>
                                      </p:to>
                                    </p:set>
                                    <p:animEffect transition="in" filter="dissolve">
                                      <p:cBhvr>
                                        <p:cTn id="90" dur="500"/>
                                        <p:tgtEl>
                                          <p:spTgt spid="170197"/>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9" presetClass="entr" presetSubtype="0" fill="hold" nodeType="clickEffect">
                                  <p:stCondLst>
                                    <p:cond delay="0"/>
                                  </p:stCondLst>
                                  <p:childTnLst>
                                    <p:set>
                                      <p:cBhvr>
                                        <p:cTn id="94" dur="1" fill="hold">
                                          <p:stCondLst>
                                            <p:cond delay="0"/>
                                          </p:stCondLst>
                                        </p:cTn>
                                        <p:tgtEl>
                                          <p:spTgt spid="170179"/>
                                        </p:tgtEl>
                                        <p:attrNameLst>
                                          <p:attrName>style.visibility</p:attrName>
                                        </p:attrNameLst>
                                      </p:cBhvr>
                                      <p:to>
                                        <p:strVal val="visible"/>
                                      </p:to>
                                    </p:set>
                                    <p:animEffect transition="in" filter="dissolve">
                                      <p:cBhvr>
                                        <p:cTn id="95" dur="500"/>
                                        <p:tgtEl>
                                          <p:spTgt spid="170179"/>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9" presetClass="entr" presetSubtype="0" fill="hold" grpId="0" nodeType="clickEffect">
                                  <p:stCondLst>
                                    <p:cond delay="0"/>
                                  </p:stCondLst>
                                  <p:childTnLst>
                                    <p:set>
                                      <p:cBhvr>
                                        <p:cTn id="99" dur="1" fill="hold">
                                          <p:stCondLst>
                                            <p:cond delay="0"/>
                                          </p:stCondLst>
                                        </p:cTn>
                                        <p:tgtEl>
                                          <p:spTgt spid="169987"/>
                                        </p:tgtEl>
                                        <p:attrNameLst>
                                          <p:attrName>style.visibility</p:attrName>
                                        </p:attrNameLst>
                                      </p:cBhvr>
                                      <p:to>
                                        <p:strVal val="visible"/>
                                      </p:to>
                                    </p:set>
                                    <p:animEffect transition="in" filter="dissolve">
                                      <p:cBhvr>
                                        <p:cTn id="100" dur="500"/>
                                        <p:tgtEl>
                                          <p:spTgt spid="169987"/>
                                        </p:tgtEl>
                                      </p:cBhvr>
                                    </p:animEffect>
                                  </p:childTnLst>
                                </p:cTn>
                              </p:par>
                              <p:par>
                                <p:cTn id="101" presetID="9" presetClass="entr" presetSubtype="0" fill="hold" nodeType="withEffect">
                                  <p:stCondLst>
                                    <p:cond delay="0"/>
                                  </p:stCondLst>
                                  <p:childTnLst>
                                    <p:set>
                                      <p:cBhvr>
                                        <p:cTn id="102" dur="1" fill="hold">
                                          <p:stCondLst>
                                            <p:cond delay="0"/>
                                          </p:stCondLst>
                                        </p:cTn>
                                        <p:tgtEl>
                                          <p:spTgt spid="169988"/>
                                        </p:tgtEl>
                                        <p:attrNameLst>
                                          <p:attrName>style.visibility</p:attrName>
                                        </p:attrNameLst>
                                      </p:cBhvr>
                                      <p:to>
                                        <p:strVal val="visible"/>
                                      </p:to>
                                    </p:set>
                                    <p:animEffect transition="in" filter="dissolve">
                                      <p:cBhvr>
                                        <p:cTn id="103" dur="500"/>
                                        <p:tgtEl>
                                          <p:spTgt spid="169988"/>
                                        </p:tgtEl>
                                      </p:cBhvr>
                                    </p:animEffect>
                                  </p:childTnLst>
                                </p:cTn>
                              </p:par>
                              <p:par>
                                <p:cTn id="104" presetID="9" presetClass="entr" presetSubtype="0" fill="hold" nodeType="withEffect">
                                  <p:stCondLst>
                                    <p:cond delay="0"/>
                                  </p:stCondLst>
                                  <p:childTnLst>
                                    <p:set>
                                      <p:cBhvr>
                                        <p:cTn id="105" dur="1" fill="hold">
                                          <p:stCondLst>
                                            <p:cond delay="0"/>
                                          </p:stCondLst>
                                        </p:cTn>
                                        <p:tgtEl>
                                          <p:spTgt spid="170113"/>
                                        </p:tgtEl>
                                        <p:attrNameLst>
                                          <p:attrName>style.visibility</p:attrName>
                                        </p:attrNameLst>
                                      </p:cBhvr>
                                      <p:to>
                                        <p:strVal val="visible"/>
                                      </p:to>
                                    </p:set>
                                    <p:animEffect transition="in" filter="dissolve">
                                      <p:cBhvr>
                                        <p:cTn id="106" dur="500"/>
                                        <p:tgtEl>
                                          <p:spTgt spid="170113"/>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9" presetClass="entr" presetSubtype="0" fill="hold" grpId="0" nodeType="clickEffect">
                                  <p:stCondLst>
                                    <p:cond delay="0"/>
                                  </p:stCondLst>
                                  <p:childTnLst>
                                    <p:set>
                                      <p:cBhvr>
                                        <p:cTn id="110" dur="1" fill="hold">
                                          <p:stCondLst>
                                            <p:cond delay="0"/>
                                          </p:stCondLst>
                                        </p:cTn>
                                        <p:tgtEl>
                                          <p:spTgt spid="170015"/>
                                        </p:tgtEl>
                                        <p:attrNameLst>
                                          <p:attrName>style.visibility</p:attrName>
                                        </p:attrNameLst>
                                      </p:cBhvr>
                                      <p:to>
                                        <p:strVal val="visible"/>
                                      </p:to>
                                    </p:set>
                                    <p:animEffect transition="in" filter="dissolve">
                                      <p:cBhvr>
                                        <p:cTn id="111" dur="500"/>
                                        <p:tgtEl>
                                          <p:spTgt spid="170015"/>
                                        </p:tgtEl>
                                      </p:cBhvr>
                                    </p:animEffect>
                                  </p:childTnLst>
                                </p:cTn>
                              </p:par>
                              <p:par>
                                <p:cTn id="112" presetID="9" presetClass="entr" presetSubtype="0" fill="hold" nodeType="withEffect">
                                  <p:stCondLst>
                                    <p:cond delay="0"/>
                                  </p:stCondLst>
                                  <p:childTnLst>
                                    <p:set>
                                      <p:cBhvr>
                                        <p:cTn id="113" dur="1" fill="hold">
                                          <p:stCondLst>
                                            <p:cond delay="0"/>
                                          </p:stCondLst>
                                        </p:cTn>
                                        <p:tgtEl>
                                          <p:spTgt spid="170016"/>
                                        </p:tgtEl>
                                        <p:attrNameLst>
                                          <p:attrName>style.visibility</p:attrName>
                                        </p:attrNameLst>
                                      </p:cBhvr>
                                      <p:to>
                                        <p:strVal val="visible"/>
                                      </p:to>
                                    </p:set>
                                    <p:animEffect transition="in" filter="dissolve">
                                      <p:cBhvr>
                                        <p:cTn id="114" dur="500"/>
                                        <p:tgtEl>
                                          <p:spTgt spid="170016"/>
                                        </p:tgtEl>
                                      </p:cBhvr>
                                    </p:animEffect>
                                  </p:childTnLst>
                                </p:cTn>
                              </p:par>
                              <p:par>
                                <p:cTn id="115" presetID="9" presetClass="entr" presetSubtype="0" fill="hold" nodeType="withEffect">
                                  <p:stCondLst>
                                    <p:cond delay="0"/>
                                  </p:stCondLst>
                                  <p:childTnLst>
                                    <p:set>
                                      <p:cBhvr>
                                        <p:cTn id="116" dur="1" fill="hold">
                                          <p:stCondLst>
                                            <p:cond delay="0"/>
                                          </p:stCondLst>
                                        </p:cTn>
                                        <p:tgtEl>
                                          <p:spTgt spid="170037"/>
                                        </p:tgtEl>
                                        <p:attrNameLst>
                                          <p:attrName>style.visibility</p:attrName>
                                        </p:attrNameLst>
                                      </p:cBhvr>
                                      <p:to>
                                        <p:strVal val="visible"/>
                                      </p:to>
                                    </p:set>
                                    <p:animEffect transition="in" filter="dissolve">
                                      <p:cBhvr>
                                        <p:cTn id="117" dur="500"/>
                                        <p:tgtEl>
                                          <p:spTgt spid="170037"/>
                                        </p:tgtEl>
                                      </p:cBhvr>
                                    </p:animEffect>
                                  </p:childTnLst>
                                </p:cTn>
                              </p:par>
                              <p:par>
                                <p:cTn id="118" presetID="9" presetClass="entr" presetSubtype="0" fill="hold" grpId="0" nodeType="withEffect">
                                  <p:stCondLst>
                                    <p:cond delay="0"/>
                                  </p:stCondLst>
                                  <p:childTnLst>
                                    <p:set>
                                      <p:cBhvr>
                                        <p:cTn id="119" dur="1" fill="hold">
                                          <p:stCondLst>
                                            <p:cond delay="0"/>
                                          </p:stCondLst>
                                        </p:cTn>
                                        <p:tgtEl>
                                          <p:spTgt spid="170080"/>
                                        </p:tgtEl>
                                        <p:attrNameLst>
                                          <p:attrName>style.visibility</p:attrName>
                                        </p:attrNameLst>
                                      </p:cBhvr>
                                      <p:to>
                                        <p:strVal val="visible"/>
                                      </p:to>
                                    </p:set>
                                    <p:animEffect transition="in" filter="dissolve">
                                      <p:cBhvr>
                                        <p:cTn id="120" dur="500"/>
                                        <p:tgtEl>
                                          <p:spTgt spid="170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animBg="1"/>
      <p:bldP spid="170015" grpId="0" animBg="1"/>
      <p:bldP spid="170079" grpId="0" animBg="1"/>
      <p:bldP spid="170080" grpId="0" animBg="1"/>
      <p:bldP spid="170082" grpId="0" animBg="1"/>
      <p:bldP spid="170083" grpId="0"/>
      <p:bldP spid="170136" grpId="0" animBg="1"/>
      <p:bldP spid="170137" grpId="0"/>
      <p:bldP spid="170157" grpId="0" animBg="1"/>
      <p:bldP spid="17015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11"/>
          </p:nvPr>
        </p:nvSpPr>
        <p:spPr/>
        <p:txBody>
          <a:bodyPr/>
          <a:lstStyle/>
          <a:p>
            <a:fld id="{98C37A78-D808-41F6-9266-547DE3979F14}" type="slidenum">
              <a:rPr lang="en-US" altLang="en-US"/>
              <a:pPr/>
              <a:t>2</a:t>
            </a:fld>
            <a:endParaRPr lang="en-US" altLang="en-US"/>
          </a:p>
        </p:txBody>
      </p:sp>
      <p:sp>
        <p:nvSpPr>
          <p:cNvPr id="118787" name="Rectangle 3"/>
          <p:cNvSpPr>
            <a:spLocks noGrp="1" noChangeArrowheads="1"/>
          </p:cNvSpPr>
          <p:nvPr>
            <p:ph type="body" idx="1"/>
          </p:nvPr>
        </p:nvSpPr>
        <p:spPr>
          <a:xfrm>
            <a:off x="457200" y="857250"/>
            <a:ext cx="8229600" cy="5657850"/>
          </a:xfrm>
        </p:spPr>
        <p:txBody>
          <a:bodyPr/>
          <a:lstStyle/>
          <a:p>
            <a:pPr>
              <a:lnSpc>
                <a:spcPct val="90000"/>
              </a:lnSpc>
              <a:buFontTx/>
              <a:buNone/>
            </a:pPr>
            <a:r>
              <a:rPr lang="en-US" altLang="en-US"/>
              <a:t>	“Move your command, i.e. the walking boys, pop guns, Baker’s outfit and the big fellow to M, which is due north of where you are now, as soon as possible.  Have your boss report to a French gentleman, whose name begins with a J, at a place which begins with D, which is five grid squares to the left of M.”</a:t>
            </a:r>
          </a:p>
          <a:p>
            <a:pPr>
              <a:lnSpc>
                <a:spcPct val="90000"/>
              </a:lnSpc>
              <a:buFontTx/>
              <a:buNone/>
            </a:pPr>
            <a:r>
              <a:rPr lang="en-US" altLang="en-US"/>
              <a:t>					MG Lloyd Fredendall</a:t>
            </a:r>
          </a:p>
          <a:p>
            <a:pPr>
              <a:lnSpc>
                <a:spcPct val="90000"/>
              </a:lnSpc>
              <a:buFontTx/>
              <a:buNone/>
            </a:pPr>
            <a:r>
              <a:rPr lang="en-US" altLang="en-US"/>
              <a:t>					US II Corp Commander</a:t>
            </a:r>
          </a:p>
          <a:p>
            <a:pPr>
              <a:lnSpc>
                <a:spcPct val="90000"/>
              </a:lnSpc>
              <a:buFontTx/>
              <a:buNone/>
            </a:pPr>
            <a:r>
              <a:rPr lang="en-US" altLang="en-US"/>
              <a:t>					1943</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1"/>
          </p:nvPr>
        </p:nvSpPr>
        <p:spPr/>
        <p:txBody>
          <a:bodyPr/>
          <a:lstStyle/>
          <a:p>
            <a:fld id="{A0DA27BB-C3C7-4469-94C4-60B275539CF7}" type="slidenum">
              <a:rPr lang="en-US" altLang="en-US"/>
              <a:pPr/>
              <a:t>20</a:t>
            </a:fld>
            <a:endParaRPr lang="en-US" altLang="en-US"/>
          </a:p>
        </p:txBody>
      </p:sp>
      <p:sp>
        <p:nvSpPr>
          <p:cNvPr id="135170" name="Rectangle 2"/>
          <p:cNvSpPr>
            <a:spLocks noGrp="1" noChangeArrowheads="1"/>
          </p:cNvSpPr>
          <p:nvPr>
            <p:ph type="title"/>
          </p:nvPr>
        </p:nvSpPr>
        <p:spPr>
          <a:xfrm>
            <a:off x="4876800" y="609600"/>
            <a:ext cx="3810000" cy="533400"/>
          </a:xfrm>
        </p:spPr>
        <p:txBody>
          <a:bodyPr/>
          <a:lstStyle/>
          <a:p>
            <a:r>
              <a:rPr lang="en-US" altLang="en-US" sz="2800" b="1" i="1"/>
              <a:t>Basic Battle Analysis</a:t>
            </a:r>
          </a:p>
        </p:txBody>
      </p:sp>
      <p:sp>
        <p:nvSpPr>
          <p:cNvPr id="135171" name="Text Box 3"/>
          <p:cNvSpPr txBox="1">
            <a:spLocks noChangeArrowheads="1"/>
          </p:cNvSpPr>
          <p:nvPr/>
        </p:nvSpPr>
        <p:spPr bwMode="auto">
          <a:xfrm>
            <a:off x="685800" y="1752600"/>
            <a:ext cx="77724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60000"/>
              </a:lnSpc>
              <a:spcBef>
                <a:spcPct val="50000"/>
              </a:spcBef>
            </a:pPr>
            <a:r>
              <a:rPr lang="en-US" altLang="en-US" sz="3200" b="1">
                <a:latin typeface="Book Antiqua" panose="02040602050305030304" pitchFamily="18" charset="0"/>
              </a:rPr>
              <a:t>Step 2--Set the Stage</a:t>
            </a:r>
          </a:p>
          <a:p>
            <a:pPr algn="ctr" eaLnBrk="0" hangingPunct="0">
              <a:lnSpc>
                <a:spcPct val="60000"/>
              </a:lnSpc>
              <a:spcBef>
                <a:spcPct val="50000"/>
              </a:spcBef>
            </a:pPr>
            <a:r>
              <a:rPr lang="en-US" altLang="en-US" sz="3200" b="1">
                <a:latin typeface="Book Antiqua" panose="02040602050305030304" pitchFamily="18" charset="0"/>
              </a:rPr>
              <a:t>Part C: Compare Forces</a:t>
            </a:r>
            <a:endParaRPr lang="en-US" altLang="en-US" sz="2200" b="1" i="1">
              <a:latin typeface="Book Antiqua" panose="02040602050305030304" pitchFamily="18" charset="0"/>
            </a:endParaRPr>
          </a:p>
        </p:txBody>
      </p:sp>
      <p:sp>
        <p:nvSpPr>
          <p:cNvPr id="135172" name="Text Box 4"/>
          <p:cNvSpPr txBox="1">
            <a:spLocks noChangeArrowheads="1"/>
          </p:cNvSpPr>
          <p:nvPr/>
        </p:nvSpPr>
        <p:spPr bwMode="auto">
          <a:xfrm>
            <a:off x="685800" y="3505200"/>
            <a:ext cx="3581400" cy="244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Char char="•"/>
            </a:pPr>
            <a:r>
              <a:rPr lang="en-US" altLang="en-US" sz="2800">
                <a:latin typeface="Book Antiqua" panose="02040602050305030304" pitchFamily="18" charset="0"/>
              </a:rPr>
              <a:t>Size &amp; composition</a:t>
            </a:r>
          </a:p>
          <a:p>
            <a:pPr eaLnBrk="0" hangingPunct="0">
              <a:spcBef>
                <a:spcPct val="50000"/>
              </a:spcBef>
              <a:buFontTx/>
              <a:buChar char="•"/>
            </a:pPr>
            <a:r>
              <a:rPr lang="en-US" altLang="en-US" sz="2800">
                <a:latin typeface="Book Antiqua" panose="02040602050305030304" pitchFamily="18" charset="0"/>
              </a:rPr>
              <a:t>Technology</a:t>
            </a:r>
          </a:p>
          <a:p>
            <a:pPr eaLnBrk="0" hangingPunct="0">
              <a:spcBef>
                <a:spcPct val="50000"/>
              </a:spcBef>
              <a:buFontTx/>
              <a:buChar char="•"/>
            </a:pPr>
            <a:r>
              <a:rPr lang="en-US" altLang="en-US" sz="2800">
                <a:latin typeface="Book Antiqua" panose="02040602050305030304" pitchFamily="18" charset="0"/>
              </a:rPr>
              <a:t>Doctrine &amp; Training</a:t>
            </a:r>
          </a:p>
          <a:p>
            <a:pPr eaLnBrk="0" hangingPunct="0">
              <a:spcBef>
                <a:spcPct val="50000"/>
              </a:spcBef>
              <a:buFontTx/>
              <a:buChar char="•"/>
            </a:pPr>
            <a:r>
              <a:rPr lang="en-US" altLang="en-US" sz="2800">
                <a:latin typeface="Book Antiqua" panose="02040602050305030304" pitchFamily="18" charset="0"/>
              </a:rPr>
              <a:t>Logistics</a:t>
            </a:r>
          </a:p>
        </p:txBody>
      </p:sp>
      <p:sp>
        <p:nvSpPr>
          <p:cNvPr id="135173" name="Text Box 5"/>
          <p:cNvSpPr txBox="1">
            <a:spLocks noChangeArrowheads="1"/>
          </p:cNvSpPr>
          <p:nvPr/>
        </p:nvSpPr>
        <p:spPr bwMode="auto">
          <a:xfrm>
            <a:off x="4648200" y="3505200"/>
            <a:ext cx="3733800" cy="244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Char char="•"/>
            </a:pPr>
            <a:r>
              <a:rPr lang="en-US" altLang="en-US" sz="2800">
                <a:latin typeface="Book Antiqua" panose="02040602050305030304" pitchFamily="18" charset="0"/>
              </a:rPr>
              <a:t>Intelligence</a:t>
            </a:r>
          </a:p>
          <a:p>
            <a:pPr eaLnBrk="0" hangingPunct="0">
              <a:spcBef>
                <a:spcPct val="50000"/>
              </a:spcBef>
              <a:buFontTx/>
              <a:buChar char="•"/>
            </a:pPr>
            <a:r>
              <a:rPr lang="en-US" altLang="en-US" sz="2800">
                <a:latin typeface="Book Antiqua" panose="02040602050305030304" pitchFamily="18" charset="0"/>
              </a:rPr>
              <a:t>Condition &amp; Morale</a:t>
            </a:r>
          </a:p>
          <a:p>
            <a:pPr eaLnBrk="0" hangingPunct="0">
              <a:spcBef>
                <a:spcPct val="50000"/>
              </a:spcBef>
              <a:buFontTx/>
              <a:buChar char="•"/>
            </a:pPr>
            <a:r>
              <a:rPr lang="en-US" altLang="en-US" sz="2800">
                <a:latin typeface="Book Antiqua" panose="02040602050305030304" pitchFamily="18" charset="0"/>
              </a:rPr>
              <a:t>C3</a:t>
            </a:r>
          </a:p>
          <a:p>
            <a:pPr eaLnBrk="0" hangingPunct="0">
              <a:spcBef>
                <a:spcPct val="50000"/>
              </a:spcBef>
              <a:buFontTx/>
              <a:buChar char="•"/>
            </a:pPr>
            <a:r>
              <a:rPr lang="en-US" altLang="en-US" sz="2800">
                <a:latin typeface="Book Antiqua" panose="02040602050305030304" pitchFamily="18" charset="0"/>
              </a:rPr>
              <a:t>Leadership</a:t>
            </a:r>
            <a:endParaRPr lang="en-US" altLang="en-US" sz="2400">
              <a:latin typeface="Book Antiqua" panose="02040602050305030304" pitchFamily="18" charset="0"/>
            </a:endParaRPr>
          </a:p>
        </p:txBody>
      </p:sp>
      <p:sp>
        <p:nvSpPr>
          <p:cNvPr id="135174" name="Rectangle 6"/>
          <p:cNvSpPr>
            <a:spLocks noChangeArrowheads="1"/>
          </p:cNvSpPr>
          <p:nvPr/>
        </p:nvSpPr>
        <p:spPr bwMode="auto">
          <a:xfrm>
            <a:off x="668338" y="4010025"/>
            <a:ext cx="2320925" cy="827088"/>
          </a:xfrm>
          <a:prstGeom prst="rect">
            <a:avLst/>
          </a:prstGeom>
          <a:noFill/>
          <a:ln w="222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2"/>
          <p:cNvSpPr>
            <a:spLocks noGrp="1"/>
          </p:cNvSpPr>
          <p:nvPr>
            <p:ph type="sldNum" sz="quarter" idx="11"/>
          </p:nvPr>
        </p:nvSpPr>
        <p:spPr/>
        <p:txBody>
          <a:bodyPr/>
          <a:lstStyle/>
          <a:p>
            <a:fld id="{0E2E1A5A-D1DC-4EB4-92A0-64EC453397ED}" type="slidenum">
              <a:rPr lang="en-US" altLang="en-US"/>
              <a:pPr/>
              <a:t>21</a:t>
            </a:fld>
            <a:endParaRPr lang="en-US" altLang="en-US"/>
          </a:p>
        </p:txBody>
      </p:sp>
      <p:sp>
        <p:nvSpPr>
          <p:cNvPr id="172034" name="Rectangle 2"/>
          <p:cNvSpPr>
            <a:spLocks noChangeArrowheads="1"/>
          </p:cNvSpPr>
          <p:nvPr/>
        </p:nvSpPr>
        <p:spPr bwMode="auto">
          <a:xfrm>
            <a:off x="4876800" y="609600"/>
            <a:ext cx="381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2800" b="1" i="1">
                <a:solidFill>
                  <a:srgbClr val="0000FF"/>
                </a:solidFill>
              </a:rPr>
              <a:t>Kasserine Pass</a:t>
            </a:r>
          </a:p>
        </p:txBody>
      </p:sp>
      <p:sp>
        <p:nvSpPr>
          <p:cNvPr id="172035" name="Text Box 3"/>
          <p:cNvSpPr txBox="1">
            <a:spLocks noChangeArrowheads="1"/>
          </p:cNvSpPr>
          <p:nvPr/>
        </p:nvSpPr>
        <p:spPr bwMode="auto">
          <a:xfrm>
            <a:off x="612775" y="312738"/>
            <a:ext cx="3333750" cy="762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4400" b="1" u="sng"/>
              <a:t>Technology</a:t>
            </a:r>
          </a:p>
        </p:txBody>
      </p:sp>
      <p:grpSp>
        <p:nvGrpSpPr>
          <p:cNvPr id="172036" name="Group 4"/>
          <p:cNvGrpSpPr>
            <a:grpSpLocks/>
          </p:cNvGrpSpPr>
          <p:nvPr/>
        </p:nvGrpSpPr>
        <p:grpSpPr bwMode="auto">
          <a:xfrm>
            <a:off x="4808538" y="4987925"/>
            <a:ext cx="4411662" cy="1339850"/>
            <a:chOff x="3029" y="3142"/>
            <a:chExt cx="2779" cy="844"/>
          </a:xfrm>
        </p:grpSpPr>
        <p:pic>
          <p:nvPicPr>
            <p:cNvPr id="172037" name="Picture 5" descr="tiger3a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9" y="3167"/>
              <a:ext cx="1532" cy="81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2038" name="Text Box 6"/>
            <p:cNvSpPr txBox="1">
              <a:spLocks noChangeArrowheads="1"/>
            </p:cNvSpPr>
            <p:nvPr/>
          </p:nvSpPr>
          <p:spPr bwMode="auto">
            <a:xfrm>
              <a:off x="4601" y="3346"/>
              <a:ext cx="1207" cy="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Weight:         57 Tons</a:t>
              </a:r>
            </a:p>
            <a:p>
              <a:r>
                <a:rPr lang="en-US" altLang="en-US" sz="1400"/>
                <a:t>Gun:              88 mm</a:t>
              </a:r>
            </a:p>
            <a:p>
              <a:r>
                <a:rPr lang="en-US" altLang="en-US" sz="1400"/>
                <a:t>Front Armor:  100 mm</a:t>
              </a:r>
            </a:p>
            <a:p>
              <a:r>
                <a:rPr lang="en-US" altLang="en-US" sz="1400"/>
                <a:t>Speed:           38 kph</a:t>
              </a:r>
            </a:p>
          </p:txBody>
        </p:sp>
        <p:sp>
          <p:nvSpPr>
            <p:cNvPr id="172039" name="Text Box 7"/>
            <p:cNvSpPr txBox="1">
              <a:spLocks noChangeArrowheads="1"/>
            </p:cNvSpPr>
            <p:nvPr/>
          </p:nvSpPr>
          <p:spPr bwMode="auto">
            <a:xfrm>
              <a:off x="4575" y="3142"/>
              <a:ext cx="12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u="sng"/>
                <a:t>PzKpfw VI Tiger</a:t>
              </a:r>
            </a:p>
          </p:txBody>
        </p:sp>
      </p:grpSp>
      <p:grpSp>
        <p:nvGrpSpPr>
          <p:cNvPr id="172040" name="Group 8"/>
          <p:cNvGrpSpPr>
            <a:grpSpLocks/>
          </p:cNvGrpSpPr>
          <p:nvPr/>
        </p:nvGrpSpPr>
        <p:grpSpPr bwMode="auto">
          <a:xfrm>
            <a:off x="4835525" y="3181350"/>
            <a:ext cx="4338638" cy="1524000"/>
            <a:chOff x="3046" y="2004"/>
            <a:chExt cx="2733" cy="960"/>
          </a:xfrm>
        </p:grpSpPr>
        <p:pic>
          <p:nvPicPr>
            <p:cNvPr id="172041" name="Picture 9" descr="Germany's PzKpfw I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6" y="2008"/>
              <a:ext cx="1494" cy="9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2042" name="Text Box 10"/>
            <p:cNvSpPr txBox="1">
              <a:spLocks noChangeArrowheads="1"/>
            </p:cNvSpPr>
            <p:nvPr/>
          </p:nvSpPr>
          <p:spPr bwMode="auto">
            <a:xfrm>
              <a:off x="4602" y="2248"/>
              <a:ext cx="1177" cy="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Weight:         25 Tons</a:t>
              </a:r>
            </a:p>
            <a:p>
              <a:r>
                <a:rPr lang="en-US" altLang="en-US" sz="1400"/>
                <a:t>Gun:              75 mm</a:t>
              </a:r>
            </a:p>
            <a:p>
              <a:r>
                <a:rPr lang="en-US" altLang="en-US" sz="1400"/>
                <a:t>Front Armor:  50 mm</a:t>
              </a:r>
            </a:p>
            <a:p>
              <a:r>
                <a:rPr lang="en-US" altLang="en-US" sz="1400"/>
                <a:t>Speed:           38 kph</a:t>
              </a:r>
            </a:p>
          </p:txBody>
        </p:sp>
        <p:sp>
          <p:nvSpPr>
            <p:cNvPr id="172043" name="Text Box 11"/>
            <p:cNvSpPr txBox="1">
              <a:spLocks noChangeArrowheads="1"/>
            </p:cNvSpPr>
            <p:nvPr/>
          </p:nvSpPr>
          <p:spPr bwMode="auto">
            <a:xfrm>
              <a:off x="4678" y="2004"/>
              <a:ext cx="10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u="sng"/>
                <a:t>PzKpfw IV F2</a:t>
              </a:r>
            </a:p>
          </p:txBody>
        </p:sp>
      </p:grpSp>
      <p:grpSp>
        <p:nvGrpSpPr>
          <p:cNvPr id="172044" name="Group 12"/>
          <p:cNvGrpSpPr>
            <a:grpSpLocks/>
          </p:cNvGrpSpPr>
          <p:nvPr/>
        </p:nvGrpSpPr>
        <p:grpSpPr bwMode="auto">
          <a:xfrm>
            <a:off x="4949825" y="1641475"/>
            <a:ext cx="4194175" cy="1373188"/>
            <a:chOff x="3118" y="858"/>
            <a:chExt cx="2642" cy="865"/>
          </a:xfrm>
        </p:grpSpPr>
        <p:pic>
          <p:nvPicPr>
            <p:cNvPr id="172045" name="Picture 13" descr="panzer_3_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8" y="906"/>
              <a:ext cx="1312" cy="81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2046" name="Text Box 14"/>
            <p:cNvSpPr txBox="1">
              <a:spLocks noChangeArrowheads="1"/>
            </p:cNvSpPr>
            <p:nvPr/>
          </p:nvSpPr>
          <p:spPr bwMode="auto">
            <a:xfrm>
              <a:off x="4583" y="1084"/>
              <a:ext cx="1177" cy="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Weight:         22 Tons</a:t>
              </a:r>
            </a:p>
            <a:p>
              <a:r>
                <a:rPr lang="en-US" altLang="en-US" sz="1400"/>
                <a:t>Gun:              50 mm</a:t>
              </a:r>
            </a:p>
            <a:p>
              <a:r>
                <a:rPr lang="en-US" altLang="en-US" sz="1400"/>
                <a:t>Front Armor:  50 mm</a:t>
              </a:r>
            </a:p>
            <a:p>
              <a:r>
                <a:rPr lang="en-US" altLang="en-US" sz="1400"/>
                <a:t>Speed:           38 kph</a:t>
              </a:r>
            </a:p>
          </p:txBody>
        </p:sp>
        <p:sp>
          <p:nvSpPr>
            <p:cNvPr id="172047" name="Text Box 15"/>
            <p:cNvSpPr txBox="1">
              <a:spLocks noChangeArrowheads="1"/>
            </p:cNvSpPr>
            <p:nvPr/>
          </p:nvSpPr>
          <p:spPr bwMode="auto">
            <a:xfrm>
              <a:off x="4686" y="858"/>
              <a:ext cx="9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u="sng"/>
                <a:t>PzKpfw III J</a:t>
              </a:r>
            </a:p>
          </p:txBody>
        </p:sp>
      </p:grpSp>
      <p:grpSp>
        <p:nvGrpSpPr>
          <p:cNvPr id="172048" name="Group 16"/>
          <p:cNvGrpSpPr>
            <a:grpSpLocks/>
          </p:cNvGrpSpPr>
          <p:nvPr/>
        </p:nvGrpSpPr>
        <p:grpSpPr bwMode="auto">
          <a:xfrm>
            <a:off x="0" y="2228850"/>
            <a:ext cx="4659313" cy="1620838"/>
            <a:chOff x="0" y="1404"/>
            <a:chExt cx="2935" cy="1021"/>
          </a:xfrm>
        </p:grpSpPr>
        <p:pic>
          <p:nvPicPr>
            <p:cNvPr id="172049" name="Picture 17" descr="USA's M4A1"/>
            <p:cNvPicPr>
              <a:picLocks noChangeAspect="1" noChangeArrowheads="1"/>
            </p:cNvPicPr>
            <p:nvPr/>
          </p:nvPicPr>
          <p:blipFill>
            <a:blip r:embed="rId6">
              <a:extLst>
                <a:ext uri="{28A0092B-C50C-407E-A947-70E740481C1C}">
                  <a14:useLocalDpi xmlns:a14="http://schemas.microsoft.com/office/drawing/2010/main" val="0"/>
                </a:ext>
              </a:extLst>
            </a:blip>
            <a:srcRect t="35143" r="52650" b="23514"/>
            <a:stretch>
              <a:fillRect/>
            </a:stretch>
          </p:blipFill>
          <p:spPr bwMode="auto">
            <a:xfrm>
              <a:off x="1282" y="1404"/>
              <a:ext cx="1653" cy="102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2050" name="Text Box 18"/>
            <p:cNvSpPr txBox="1">
              <a:spLocks noChangeArrowheads="1"/>
            </p:cNvSpPr>
            <p:nvPr/>
          </p:nvSpPr>
          <p:spPr bwMode="auto">
            <a:xfrm>
              <a:off x="0" y="1688"/>
              <a:ext cx="1306" cy="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Weight:          30 Tons</a:t>
              </a:r>
            </a:p>
            <a:p>
              <a:r>
                <a:rPr lang="en-US" altLang="en-US" sz="1400"/>
                <a:t>Gun:               75 mm</a:t>
              </a:r>
            </a:p>
            <a:p>
              <a:r>
                <a:rPr lang="en-US" altLang="en-US" sz="1400"/>
                <a:t>Front Armor:  51-76 mm</a:t>
              </a:r>
            </a:p>
            <a:p>
              <a:r>
                <a:rPr lang="en-US" altLang="en-US" sz="1400"/>
                <a:t>Speed:           39 kph</a:t>
              </a:r>
            </a:p>
          </p:txBody>
        </p:sp>
        <p:sp>
          <p:nvSpPr>
            <p:cNvPr id="172051" name="Text Box 19"/>
            <p:cNvSpPr txBox="1">
              <a:spLocks noChangeArrowheads="1"/>
            </p:cNvSpPr>
            <p:nvPr/>
          </p:nvSpPr>
          <p:spPr bwMode="auto">
            <a:xfrm>
              <a:off x="55" y="1484"/>
              <a:ext cx="9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u="sng"/>
                <a:t>M4 Sherman</a:t>
              </a:r>
            </a:p>
          </p:txBody>
        </p:sp>
      </p:grpSp>
      <p:grpSp>
        <p:nvGrpSpPr>
          <p:cNvPr id="172052" name="Group 20"/>
          <p:cNvGrpSpPr>
            <a:grpSpLocks/>
          </p:cNvGrpSpPr>
          <p:nvPr/>
        </p:nvGrpSpPr>
        <p:grpSpPr bwMode="auto">
          <a:xfrm>
            <a:off x="-4763" y="4300538"/>
            <a:ext cx="4533901" cy="1533525"/>
            <a:chOff x="-3" y="2709"/>
            <a:chExt cx="2856" cy="966"/>
          </a:xfrm>
        </p:grpSpPr>
        <p:pic>
          <p:nvPicPr>
            <p:cNvPr id="172053" name="Picture 21" descr="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65" y="2709"/>
              <a:ext cx="1488" cy="96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2054" name="Text Box 22"/>
            <p:cNvSpPr txBox="1">
              <a:spLocks noChangeArrowheads="1"/>
            </p:cNvSpPr>
            <p:nvPr/>
          </p:nvSpPr>
          <p:spPr bwMode="auto">
            <a:xfrm>
              <a:off x="-3" y="2972"/>
              <a:ext cx="1244" cy="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Weight:           9 Tons</a:t>
              </a:r>
            </a:p>
            <a:p>
              <a:r>
                <a:rPr lang="en-US" altLang="en-US" sz="1400"/>
                <a:t>Gun:               75 mm</a:t>
              </a:r>
            </a:p>
            <a:p>
              <a:r>
                <a:rPr lang="en-US" altLang="en-US" sz="1400"/>
                <a:t>Front Armor:  6-12 mm</a:t>
              </a:r>
            </a:p>
            <a:p>
              <a:r>
                <a:rPr lang="en-US" altLang="en-US" sz="1400"/>
                <a:t>Speed:           64 kph</a:t>
              </a:r>
            </a:p>
          </p:txBody>
        </p:sp>
        <p:sp>
          <p:nvSpPr>
            <p:cNvPr id="172055" name="Text Box 23"/>
            <p:cNvSpPr txBox="1">
              <a:spLocks noChangeArrowheads="1"/>
            </p:cNvSpPr>
            <p:nvPr/>
          </p:nvSpPr>
          <p:spPr bwMode="auto">
            <a:xfrm>
              <a:off x="385" y="2768"/>
              <a:ext cx="3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u="sng"/>
                <a:t>M3</a:t>
              </a:r>
            </a:p>
          </p:txBody>
        </p:sp>
      </p:grpSp>
      <p:pic>
        <p:nvPicPr>
          <p:cNvPr id="172056" name="Picture 24" descr="nazi_flag_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43563" y="1096963"/>
            <a:ext cx="703262" cy="527050"/>
          </a:xfrm>
          <a:prstGeom prst="rect">
            <a:avLst/>
          </a:prstGeom>
          <a:noFill/>
          <a:extLst>
            <a:ext uri="{909E8E84-426E-40DD-AFC4-6F175D3DCCD1}">
              <a14:hiddenFill xmlns:a14="http://schemas.microsoft.com/office/drawing/2010/main">
                <a:solidFill>
                  <a:srgbClr val="FFFFFF"/>
                </a:solidFill>
              </a14:hiddenFill>
            </a:ext>
          </a:extLst>
        </p:spPr>
      </p:pic>
      <p:pic>
        <p:nvPicPr>
          <p:cNvPr id="172057" name="Picture 25" descr="us-flag-stars-top-r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59088" y="1165225"/>
            <a:ext cx="712787" cy="43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172048"/>
                                        </p:tgtEl>
                                        <p:attrNameLst>
                                          <p:attrName>style.visibility</p:attrName>
                                        </p:attrNameLst>
                                      </p:cBhvr>
                                      <p:to>
                                        <p:strVal val="visible"/>
                                      </p:to>
                                    </p:set>
                                    <p:animEffect transition="in" filter="wipe(right)">
                                      <p:cBhvr>
                                        <p:cTn id="7" dur="1000"/>
                                        <p:tgtEl>
                                          <p:spTgt spid="1720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172052"/>
                                        </p:tgtEl>
                                        <p:attrNameLst>
                                          <p:attrName>style.visibility</p:attrName>
                                        </p:attrNameLst>
                                      </p:cBhvr>
                                      <p:to>
                                        <p:strVal val="visible"/>
                                      </p:to>
                                    </p:set>
                                    <p:animEffect transition="in" filter="wipe(right)">
                                      <p:cBhvr>
                                        <p:cTn id="12" dur="1000"/>
                                        <p:tgtEl>
                                          <p:spTgt spid="1720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72044"/>
                                        </p:tgtEl>
                                        <p:attrNameLst>
                                          <p:attrName>style.visibility</p:attrName>
                                        </p:attrNameLst>
                                      </p:cBhvr>
                                      <p:to>
                                        <p:strVal val="visible"/>
                                      </p:to>
                                    </p:set>
                                    <p:animEffect transition="in" filter="wipe(left)">
                                      <p:cBhvr>
                                        <p:cTn id="17" dur="1000"/>
                                        <p:tgtEl>
                                          <p:spTgt spid="17204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72040"/>
                                        </p:tgtEl>
                                        <p:attrNameLst>
                                          <p:attrName>style.visibility</p:attrName>
                                        </p:attrNameLst>
                                      </p:cBhvr>
                                      <p:to>
                                        <p:strVal val="visible"/>
                                      </p:to>
                                    </p:set>
                                    <p:animEffect transition="in" filter="wipe(left)">
                                      <p:cBhvr>
                                        <p:cTn id="22" dur="1000"/>
                                        <p:tgtEl>
                                          <p:spTgt spid="17204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72036"/>
                                        </p:tgtEl>
                                        <p:attrNameLst>
                                          <p:attrName>style.visibility</p:attrName>
                                        </p:attrNameLst>
                                      </p:cBhvr>
                                      <p:to>
                                        <p:strVal val="visible"/>
                                      </p:to>
                                    </p:set>
                                    <p:animEffect transition="in" filter="wipe(left)">
                                      <p:cBhvr>
                                        <p:cTn id="27" dur="1000"/>
                                        <p:tgtEl>
                                          <p:spTgt spid="172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lide Number Placeholder 4"/>
          <p:cNvSpPr>
            <a:spLocks noGrp="1"/>
          </p:cNvSpPr>
          <p:nvPr>
            <p:ph type="sldNum" sz="quarter" idx="11"/>
          </p:nvPr>
        </p:nvSpPr>
        <p:spPr/>
        <p:txBody>
          <a:bodyPr/>
          <a:lstStyle/>
          <a:p>
            <a:fld id="{5FB8669D-1300-41BE-952D-BA91F8CB0C66}" type="slidenum">
              <a:rPr lang="en-US" altLang="en-US"/>
              <a:pPr/>
              <a:t>22</a:t>
            </a:fld>
            <a:endParaRPr lang="en-US" altLang="en-US"/>
          </a:p>
        </p:txBody>
      </p:sp>
      <p:grpSp>
        <p:nvGrpSpPr>
          <p:cNvPr id="130284" name="Group 236"/>
          <p:cNvGrpSpPr>
            <a:grpSpLocks/>
          </p:cNvGrpSpPr>
          <p:nvPr/>
        </p:nvGrpSpPr>
        <p:grpSpPr bwMode="auto">
          <a:xfrm>
            <a:off x="2951163" y="1133475"/>
            <a:ext cx="3421062" cy="301625"/>
            <a:chOff x="1409" y="606"/>
            <a:chExt cx="2155" cy="190"/>
          </a:xfrm>
        </p:grpSpPr>
        <p:grpSp>
          <p:nvGrpSpPr>
            <p:cNvPr id="130069" name="Group 21"/>
            <p:cNvGrpSpPr>
              <a:grpSpLocks/>
            </p:cNvGrpSpPr>
            <p:nvPr/>
          </p:nvGrpSpPr>
          <p:grpSpPr bwMode="auto">
            <a:xfrm>
              <a:off x="3192" y="628"/>
              <a:ext cx="372" cy="168"/>
              <a:chOff x="5034" y="943"/>
              <a:chExt cx="319" cy="144"/>
            </a:xfrm>
          </p:grpSpPr>
          <p:sp>
            <p:nvSpPr>
              <p:cNvPr id="130070" name="Freeform 22"/>
              <p:cNvSpPr>
                <a:spLocks/>
              </p:cNvSpPr>
              <p:nvPr/>
            </p:nvSpPr>
            <p:spPr bwMode="auto">
              <a:xfrm>
                <a:off x="5061" y="943"/>
                <a:ext cx="292" cy="144"/>
              </a:xfrm>
              <a:custGeom>
                <a:avLst/>
                <a:gdLst>
                  <a:gd name="T0" fmla="*/ 9 w 4645"/>
                  <a:gd name="T1" fmla="*/ 2286 h 2286"/>
                  <a:gd name="T2" fmla="*/ 4645 w 4645"/>
                  <a:gd name="T3" fmla="*/ 2277 h 2286"/>
                  <a:gd name="T4" fmla="*/ 4645 w 4645"/>
                  <a:gd name="T5" fmla="*/ 1838 h 2286"/>
                  <a:gd name="T6" fmla="*/ 4242 w 4645"/>
                  <a:gd name="T7" fmla="*/ 1838 h 2286"/>
                  <a:gd name="T8" fmla="*/ 4215 w 4645"/>
                  <a:gd name="T9" fmla="*/ 430 h 2286"/>
                  <a:gd name="T10" fmla="*/ 4635 w 4645"/>
                  <a:gd name="T11" fmla="*/ 430 h 2286"/>
                  <a:gd name="T12" fmla="*/ 4635 w 4645"/>
                  <a:gd name="T13" fmla="*/ 0 h 2286"/>
                  <a:gd name="T14" fmla="*/ 0 w 4645"/>
                  <a:gd name="T15" fmla="*/ 0 h 2286"/>
                  <a:gd name="T16" fmla="*/ 0 w 4645"/>
                  <a:gd name="T17" fmla="*/ 403 h 2286"/>
                  <a:gd name="T18" fmla="*/ 165 w 4645"/>
                  <a:gd name="T19" fmla="*/ 403 h 2286"/>
                  <a:gd name="T20" fmla="*/ 174 w 4645"/>
                  <a:gd name="T21" fmla="*/ 1875 h 2286"/>
                  <a:gd name="T22" fmla="*/ 0 w 4645"/>
                  <a:gd name="T23" fmla="*/ 1875 h 2286"/>
                  <a:gd name="T24" fmla="*/ 9 w 4645"/>
                  <a:gd name="T25" fmla="*/ 2286 h 2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45" h="2286">
                    <a:moveTo>
                      <a:pt x="9" y="2286"/>
                    </a:moveTo>
                    <a:lnTo>
                      <a:pt x="4645" y="2277"/>
                    </a:lnTo>
                    <a:lnTo>
                      <a:pt x="4645" y="1838"/>
                    </a:lnTo>
                    <a:lnTo>
                      <a:pt x="4242" y="1838"/>
                    </a:lnTo>
                    <a:lnTo>
                      <a:pt x="4215" y="430"/>
                    </a:lnTo>
                    <a:lnTo>
                      <a:pt x="4635" y="430"/>
                    </a:lnTo>
                    <a:lnTo>
                      <a:pt x="4635" y="0"/>
                    </a:lnTo>
                    <a:lnTo>
                      <a:pt x="0" y="0"/>
                    </a:lnTo>
                    <a:lnTo>
                      <a:pt x="0" y="403"/>
                    </a:lnTo>
                    <a:lnTo>
                      <a:pt x="165" y="403"/>
                    </a:lnTo>
                    <a:lnTo>
                      <a:pt x="174" y="1875"/>
                    </a:lnTo>
                    <a:lnTo>
                      <a:pt x="0" y="1875"/>
                    </a:lnTo>
                    <a:lnTo>
                      <a:pt x="9" y="2286"/>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071" name="Freeform 23"/>
              <p:cNvSpPr>
                <a:spLocks/>
              </p:cNvSpPr>
              <p:nvPr/>
            </p:nvSpPr>
            <p:spPr bwMode="auto">
              <a:xfrm>
                <a:off x="5159" y="967"/>
                <a:ext cx="131" cy="99"/>
              </a:xfrm>
              <a:custGeom>
                <a:avLst/>
                <a:gdLst>
                  <a:gd name="T0" fmla="*/ 0 w 2077"/>
                  <a:gd name="T1" fmla="*/ 531 h 1582"/>
                  <a:gd name="T2" fmla="*/ 0 w 2077"/>
                  <a:gd name="T3" fmla="*/ 1052 h 1582"/>
                  <a:gd name="T4" fmla="*/ 128 w 2077"/>
                  <a:gd name="T5" fmla="*/ 1408 h 1582"/>
                  <a:gd name="T6" fmla="*/ 503 w 2077"/>
                  <a:gd name="T7" fmla="*/ 1564 h 1582"/>
                  <a:gd name="T8" fmla="*/ 805 w 2077"/>
                  <a:gd name="T9" fmla="*/ 1582 h 1582"/>
                  <a:gd name="T10" fmla="*/ 1399 w 2077"/>
                  <a:gd name="T11" fmla="*/ 1445 h 1582"/>
                  <a:gd name="T12" fmla="*/ 1509 w 2077"/>
                  <a:gd name="T13" fmla="*/ 1225 h 1582"/>
                  <a:gd name="T14" fmla="*/ 1911 w 2077"/>
                  <a:gd name="T15" fmla="*/ 1235 h 1582"/>
                  <a:gd name="T16" fmla="*/ 2076 w 2077"/>
                  <a:gd name="T17" fmla="*/ 777 h 1582"/>
                  <a:gd name="T18" fmla="*/ 1902 w 2077"/>
                  <a:gd name="T19" fmla="*/ 366 h 1582"/>
                  <a:gd name="T20" fmla="*/ 1491 w 2077"/>
                  <a:gd name="T21" fmla="*/ 366 h 1582"/>
                  <a:gd name="T22" fmla="*/ 1408 w 2077"/>
                  <a:gd name="T23" fmla="*/ 128 h 1582"/>
                  <a:gd name="T24" fmla="*/ 805 w 2077"/>
                  <a:gd name="T25" fmla="*/ 0 h 1582"/>
                  <a:gd name="T26" fmla="*/ 522 w 2077"/>
                  <a:gd name="T27" fmla="*/ 0 h 1582"/>
                  <a:gd name="T28" fmla="*/ 128 w 2077"/>
                  <a:gd name="T29" fmla="*/ 183 h 1582"/>
                  <a:gd name="T30" fmla="*/ 0 w 2077"/>
                  <a:gd name="T31" fmla="*/ 531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77" h="1582">
                    <a:moveTo>
                      <a:pt x="0" y="531"/>
                    </a:moveTo>
                    <a:lnTo>
                      <a:pt x="0" y="1052"/>
                    </a:lnTo>
                    <a:lnTo>
                      <a:pt x="128" y="1408"/>
                    </a:lnTo>
                    <a:lnTo>
                      <a:pt x="503" y="1564"/>
                    </a:lnTo>
                    <a:lnTo>
                      <a:pt x="805" y="1582"/>
                    </a:lnTo>
                    <a:lnTo>
                      <a:pt x="1399" y="1445"/>
                    </a:lnTo>
                    <a:lnTo>
                      <a:pt x="1509" y="1225"/>
                    </a:lnTo>
                    <a:lnTo>
                      <a:pt x="1911" y="1235"/>
                    </a:lnTo>
                    <a:cubicBezTo>
                      <a:pt x="2005" y="1160"/>
                      <a:pt x="2077" y="922"/>
                      <a:pt x="2076" y="777"/>
                    </a:cubicBezTo>
                    <a:cubicBezTo>
                      <a:pt x="2075" y="632"/>
                      <a:pt x="2000" y="435"/>
                      <a:pt x="1902" y="366"/>
                    </a:cubicBezTo>
                    <a:lnTo>
                      <a:pt x="1491" y="366"/>
                    </a:lnTo>
                    <a:lnTo>
                      <a:pt x="1408" y="128"/>
                    </a:lnTo>
                    <a:lnTo>
                      <a:pt x="805" y="0"/>
                    </a:lnTo>
                    <a:lnTo>
                      <a:pt x="522" y="0"/>
                    </a:lnTo>
                    <a:lnTo>
                      <a:pt x="128" y="183"/>
                    </a:lnTo>
                    <a:lnTo>
                      <a:pt x="0" y="53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072" name="Freeform 24"/>
              <p:cNvSpPr>
                <a:spLocks/>
              </p:cNvSpPr>
              <p:nvPr/>
            </p:nvSpPr>
            <p:spPr bwMode="auto">
              <a:xfrm>
                <a:off x="5034" y="1004"/>
                <a:ext cx="125" cy="25"/>
              </a:xfrm>
              <a:custGeom>
                <a:avLst/>
                <a:gdLst>
                  <a:gd name="T0" fmla="*/ 1976 w 1980"/>
                  <a:gd name="T1" fmla="*/ 4 h 404"/>
                  <a:gd name="T2" fmla="*/ 1660 w 1980"/>
                  <a:gd name="T3" fmla="*/ 0 h 404"/>
                  <a:gd name="T4" fmla="*/ 1664 w 1980"/>
                  <a:gd name="T5" fmla="*/ 124 h 404"/>
                  <a:gd name="T6" fmla="*/ 1236 w 1980"/>
                  <a:gd name="T7" fmla="*/ 128 h 404"/>
                  <a:gd name="T8" fmla="*/ 1236 w 1980"/>
                  <a:gd name="T9" fmla="*/ 156 h 404"/>
                  <a:gd name="T10" fmla="*/ 204 w 1980"/>
                  <a:gd name="T11" fmla="*/ 164 h 404"/>
                  <a:gd name="T12" fmla="*/ 96 w 1980"/>
                  <a:gd name="T13" fmla="*/ 120 h 404"/>
                  <a:gd name="T14" fmla="*/ 36 w 1980"/>
                  <a:gd name="T15" fmla="*/ 120 h 404"/>
                  <a:gd name="T16" fmla="*/ 0 w 1980"/>
                  <a:gd name="T17" fmla="*/ 156 h 404"/>
                  <a:gd name="T18" fmla="*/ 0 w 1980"/>
                  <a:gd name="T19" fmla="*/ 256 h 404"/>
                  <a:gd name="T20" fmla="*/ 40 w 1980"/>
                  <a:gd name="T21" fmla="*/ 296 h 404"/>
                  <a:gd name="T22" fmla="*/ 96 w 1980"/>
                  <a:gd name="T23" fmla="*/ 296 h 404"/>
                  <a:gd name="T24" fmla="*/ 212 w 1980"/>
                  <a:gd name="T25" fmla="*/ 256 h 404"/>
                  <a:gd name="T26" fmla="*/ 1236 w 1980"/>
                  <a:gd name="T27" fmla="*/ 256 h 404"/>
                  <a:gd name="T28" fmla="*/ 1240 w 1980"/>
                  <a:gd name="T29" fmla="*/ 288 h 404"/>
                  <a:gd name="T30" fmla="*/ 1660 w 1980"/>
                  <a:gd name="T31" fmla="*/ 288 h 404"/>
                  <a:gd name="T32" fmla="*/ 1672 w 1980"/>
                  <a:gd name="T33" fmla="*/ 404 h 404"/>
                  <a:gd name="T34" fmla="*/ 1980 w 1980"/>
                  <a:gd name="T35" fmla="*/ 404 h 404"/>
                  <a:gd name="T36" fmla="*/ 1976 w 1980"/>
                  <a:gd name="T37" fmla="*/ 4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80" h="404">
                    <a:moveTo>
                      <a:pt x="1976" y="4"/>
                    </a:moveTo>
                    <a:lnTo>
                      <a:pt x="1660" y="0"/>
                    </a:lnTo>
                    <a:lnTo>
                      <a:pt x="1664" y="124"/>
                    </a:lnTo>
                    <a:lnTo>
                      <a:pt x="1236" y="128"/>
                    </a:lnTo>
                    <a:lnTo>
                      <a:pt x="1236" y="156"/>
                    </a:lnTo>
                    <a:lnTo>
                      <a:pt x="204" y="164"/>
                    </a:lnTo>
                    <a:lnTo>
                      <a:pt x="96" y="120"/>
                    </a:lnTo>
                    <a:lnTo>
                      <a:pt x="36" y="120"/>
                    </a:lnTo>
                    <a:lnTo>
                      <a:pt x="0" y="156"/>
                    </a:lnTo>
                    <a:lnTo>
                      <a:pt x="0" y="256"/>
                    </a:lnTo>
                    <a:lnTo>
                      <a:pt x="40" y="296"/>
                    </a:lnTo>
                    <a:lnTo>
                      <a:pt x="96" y="296"/>
                    </a:lnTo>
                    <a:lnTo>
                      <a:pt x="212" y="256"/>
                    </a:lnTo>
                    <a:lnTo>
                      <a:pt x="1236" y="256"/>
                    </a:lnTo>
                    <a:lnTo>
                      <a:pt x="1240" y="288"/>
                    </a:lnTo>
                    <a:lnTo>
                      <a:pt x="1660" y="288"/>
                    </a:lnTo>
                    <a:lnTo>
                      <a:pt x="1672" y="404"/>
                    </a:lnTo>
                    <a:lnTo>
                      <a:pt x="1980" y="404"/>
                    </a:lnTo>
                    <a:lnTo>
                      <a:pt x="1976" y="4"/>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0100" name="Group 52"/>
            <p:cNvGrpSpPr>
              <a:grpSpLocks/>
            </p:cNvGrpSpPr>
            <p:nvPr/>
          </p:nvGrpSpPr>
          <p:grpSpPr bwMode="auto">
            <a:xfrm rot="10800000">
              <a:off x="1409" y="606"/>
              <a:ext cx="328" cy="149"/>
              <a:chOff x="951" y="1390"/>
              <a:chExt cx="4105" cy="1865"/>
            </a:xfrm>
          </p:grpSpPr>
          <p:sp>
            <p:nvSpPr>
              <p:cNvPr id="130101" name="Freeform 53"/>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102" name="Freeform 54"/>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103" name="Freeform 55"/>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0160" name="Line 112"/>
            <p:cNvSpPr>
              <a:spLocks noChangeShapeType="1"/>
            </p:cNvSpPr>
            <p:nvPr/>
          </p:nvSpPr>
          <p:spPr bwMode="auto">
            <a:xfrm>
              <a:off x="1737" y="674"/>
              <a:ext cx="1493" cy="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170" name="Line 122"/>
            <p:cNvSpPr>
              <a:spLocks noChangeShapeType="1"/>
            </p:cNvSpPr>
            <p:nvPr/>
          </p:nvSpPr>
          <p:spPr bwMode="auto">
            <a:xfrm flipH="1">
              <a:off x="1995" y="747"/>
              <a:ext cx="1194"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0285" name="Group 237"/>
          <p:cNvGrpSpPr>
            <a:grpSpLocks/>
          </p:cNvGrpSpPr>
          <p:nvPr/>
        </p:nvGrpSpPr>
        <p:grpSpPr bwMode="auto">
          <a:xfrm>
            <a:off x="2143125" y="1801813"/>
            <a:ext cx="5037138" cy="590550"/>
            <a:chOff x="1588" y="1027"/>
            <a:chExt cx="3173" cy="372"/>
          </a:xfrm>
        </p:grpSpPr>
        <p:grpSp>
          <p:nvGrpSpPr>
            <p:cNvPr id="130171" name="Group 123"/>
            <p:cNvGrpSpPr>
              <a:grpSpLocks/>
            </p:cNvGrpSpPr>
            <p:nvPr/>
          </p:nvGrpSpPr>
          <p:grpSpPr bwMode="auto">
            <a:xfrm rot="5400000">
              <a:off x="4491" y="1129"/>
              <a:ext cx="372" cy="168"/>
              <a:chOff x="5034" y="943"/>
              <a:chExt cx="319" cy="144"/>
            </a:xfrm>
          </p:grpSpPr>
          <p:sp>
            <p:nvSpPr>
              <p:cNvPr id="130172" name="Freeform 124"/>
              <p:cNvSpPr>
                <a:spLocks/>
              </p:cNvSpPr>
              <p:nvPr/>
            </p:nvSpPr>
            <p:spPr bwMode="auto">
              <a:xfrm>
                <a:off x="5061" y="943"/>
                <a:ext cx="292" cy="144"/>
              </a:xfrm>
              <a:custGeom>
                <a:avLst/>
                <a:gdLst>
                  <a:gd name="T0" fmla="*/ 9 w 4645"/>
                  <a:gd name="T1" fmla="*/ 2286 h 2286"/>
                  <a:gd name="T2" fmla="*/ 4645 w 4645"/>
                  <a:gd name="T3" fmla="*/ 2277 h 2286"/>
                  <a:gd name="T4" fmla="*/ 4645 w 4645"/>
                  <a:gd name="T5" fmla="*/ 1838 h 2286"/>
                  <a:gd name="T6" fmla="*/ 4242 w 4645"/>
                  <a:gd name="T7" fmla="*/ 1838 h 2286"/>
                  <a:gd name="T8" fmla="*/ 4215 w 4645"/>
                  <a:gd name="T9" fmla="*/ 430 h 2286"/>
                  <a:gd name="T10" fmla="*/ 4635 w 4645"/>
                  <a:gd name="T11" fmla="*/ 430 h 2286"/>
                  <a:gd name="T12" fmla="*/ 4635 w 4645"/>
                  <a:gd name="T13" fmla="*/ 0 h 2286"/>
                  <a:gd name="T14" fmla="*/ 0 w 4645"/>
                  <a:gd name="T15" fmla="*/ 0 h 2286"/>
                  <a:gd name="T16" fmla="*/ 0 w 4645"/>
                  <a:gd name="T17" fmla="*/ 403 h 2286"/>
                  <a:gd name="T18" fmla="*/ 165 w 4645"/>
                  <a:gd name="T19" fmla="*/ 403 h 2286"/>
                  <a:gd name="T20" fmla="*/ 174 w 4645"/>
                  <a:gd name="T21" fmla="*/ 1875 h 2286"/>
                  <a:gd name="T22" fmla="*/ 0 w 4645"/>
                  <a:gd name="T23" fmla="*/ 1875 h 2286"/>
                  <a:gd name="T24" fmla="*/ 9 w 4645"/>
                  <a:gd name="T25" fmla="*/ 2286 h 2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45" h="2286">
                    <a:moveTo>
                      <a:pt x="9" y="2286"/>
                    </a:moveTo>
                    <a:lnTo>
                      <a:pt x="4645" y="2277"/>
                    </a:lnTo>
                    <a:lnTo>
                      <a:pt x="4645" y="1838"/>
                    </a:lnTo>
                    <a:lnTo>
                      <a:pt x="4242" y="1838"/>
                    </a:lnTo>
                    <a:lnTo>
                      <a:pt x="4215" y="430"/>
                    </a:lnTo>
                    <a:lnTo>
                      <a:pt x="4635" y="430"/>
                    </a:lnTo>
                    <a:lnTo>
                      <a:pt x="4635" y="0"/>
                    </a:lnTo>
                    <a:lnTo>
                      <a:pt x="0" y="0"/>
                    </a:lnTo>
                    <a:lnTo>
                      <a:pt x="0" y="403"/>
                    </a:lnTo>
                    <a:lnTo>
                      <a:pt x="165" y="403"/>
                    </a:lnTo>
                    <a:lnTo>
                      <a:pt x="174" y="1875"/>
                    </a:lnTo>
                    <a:lnTo>
                      <a:pt x="0" y="1875"/>
                    </a:lnTo>
                    <a:lnTo>
                      <a:pt x="9" y="2286"/>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173" name="Freeform 125"/>
              <p:cNvSpPr>
                <a:spLocks/>
              </p:cNvSpPr>
              <p:nvPr/>
            </p:nvSpPr>
            <p:spPr bwMode="auto">
              <a:xfrm>
                <a:off x="5159" y="967"/>
                <a:ext cx="131" cy="99"/>
              </a:xfrm>
              <a:custGeom>
                <a:avLst/>
                <a:gdLst>
                  <a:gd name="T0" fmla="*/ 0 w 2077"/>
                  <a:gd name="T1" fmla="*/ 531 h 1582"/>
                  <a:gd name="T2" fmla="*/ 0 w 2077"/>
                  <a:gd name="T3" fmla="*/ 1052 h 1582"/>
                  <a:gd name="T4" fmla="*/ 128 w 2077"/>
                  <a:gd name="T5" fmla="*/ 1408 h 1582"/>
                  <a:gd name="T6" fmla="*/ 503 w 2077"/>
                  <a:gd name="T7" fmla="*/ 1564 h 1582"/>
                  <a:gd name="T8" fmla="*/ 805 w 2077"/>
                  <a:gd name="T9" fmla="*/ 1582 h 1582"/>
                  <a:gd name="T10" fmla="*/ 1399 w 2077"/>
                  <a:gd name="T11" fmla="*/ 1445 h 1582"/>
                  <a:gd name="T12" fmla="*/ 1509 w 2077"/>
                  <a:gd name="T13" fmla="*/ 1225 h 1582"/>
                  <a:gd name="T14" fmla="*/ 1911 w 2077"/>
                  <a:gd name="T15" fmla="*/ 1235 h 1582"/>
                  <a:gd name="T16" fmla="*/ 2076 w 2077"/>
                  <a:gd name="T17" fmla="*/ 777 h 1582"/>
                  <a:gd name="T18" fmla="*/ 1902 w 2077"/>
                  <a:gd name="T19" fmla="*/ 366 h 1582"/>
                  <a:gd name="T20" fmla="*/ 1491 w 2077"/>
                  <a:gd name="T21" fmla="*/ 366 h 1582"/>
                  <a:gd name="T22" fmla="*/ 1408 w 2077"/>
                  <a:gd name="T23" fmla="*/ 128 h 1582"/>
                  <a:gd name="T24" fmla="*/ 805 w 2077"/>
                  <a:gd name="T25" fmla="*/ 0 h 1582"/>
                  <a:gd name="T26" fmla="*/ 522 w 2077"/>
                  <a:gd name="T27" fmla="*/ 0 h 1582"/>
                  <a:gd name="T28" fmla="*/ 128 w 2077"/>
                  <a:gd name="T29" fmla="*/ 183 h 1582"/>
                  <a:gd name="T30" fmla="*/ 0 w 2077"/>
                  <a:gd name="T31" fmla="*/ 531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77" h="1582">
                    <a:moveTo>
                      <a:pt x="0" y="531"/>
                    </a:moveTo>
                    <a:lnTo>
                      <a:pt x="0" y="1052"/>
                    </a:lnTo>
                    <a:lnTo>
                      <a:pt x="128" y="1408"/>
                    </a:lnTo>
                    <a:lnTo>
                      <a:pt x="503" y="1564"/>
                    </a:lnTo>
                    <a:lnTo>
                      <a:pt x="805" y="1582"/>
                    </a:lnTo>
                    <a:lnTo>
                      <a:pt x="1399" y="1445"/>
                    </a:lnTo>
                    <a:lnTo>
                      <a:pt x="1509" y="1225"/>
                    </a:lnTo>
                    <a:lnTo>
                      <a:pt x="1911" y="1235"/>
                    </a:lnTo>
                    <a:cubicBezTo>
                      <a:pt x="2005" y="1160"/>
                      <a:pt x="2077" y="922"/>
                      <a:pt x="2076" y="777"/>
                    </a:cubicBezTo>
                    <a:cubicBezTo>
                      <a:pt x="2075" y="632"/>
                      <a:pt x="2000" y="435"/>
                      <a:pt x="1902" y="366"/>
                    </a:cubicBezTo>
                    <a:lnTo>
                      <a:pt x="1491" y="366"/>
                    </a:lnTo>
                    <a:lnTo>
                      <a:pt x="1408" y="128"/>
                    </a:lnTo>
                    <a:lnTo>
                      <a:pt x="805" y="0"/>
                    </a:lnTo>
                    <a:lnTo>
                      <a:pt x="522" y="0"/>
                    </a:lnTo>
                    <a:lnTo>
                      <a:pt x="128" y="183"/>
                    </a:lnTo>
                    <a:lnTo>
                      <a:pt x="0" y="53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174" name="Freeform 126"/>
              <p:cNvSpPr>
                <a:spLocks/>
              </p:cNvSpPr>
              <p:nvPr/>
            </p:nvSpPr>
            <p:spPr bwMode="auto">
              <a:xfrm>
                <a:off x="5034" y="1004"/>
                <a:ext cx="125" cy="25"/>
              </a:xfrm>
              <a:custGeom>
                <a:avLst/>
                <a:gdLst>
                  <a:gd name="T0" fmla="*/ 1976 w 1980"/>
                  <a:gd name="T1" fmla="*/ 4 h 404"/>
                  <a:gd name="T2" fmla="*/ 1660 w 1980"/>
                  <a:gd name="T3" fmla="*/ 0 h 404"/>
                  <a:gd name="T4" fmla="*/ 1664 w 1980"/>
                  <a:gd name="T5" fmla="*/ 124 h 404"/>
                  <a:gd name="T6" fmla="*/ 1236 w 1980"/>
                  <a:gd name="T7" fmla="*/ 128 h 404"/>
                  <a:gd name="T8" fmla="*/ 1236 w 1980"/>
                  <a:gd name="T9" fmla="*/ 156 h 404"/>
                  <a:gd name="T10" fmla="*/ 204 w 1980"/>
                  <a:gd name="T11" fmla="*/ 164 h 404"/>
                  <a:gd name="T12" fmla="*/ 96 w 1980"/>
                  <a:gd name="T13" fmla="*/ 120 h 404"/>
                  <a:gd name="T14" fmla="*/ 36 w 1980"/>
                  <a:gd name="T15" fmla="*/ 120 h 404"/>
                  <a:gd name="T16" fmla="*/ 0 w 1980"/>
                  <a:gd name="T17" fmla="*/ 156 h 404"/>
                  <a:gd name="T18" fmla="*/ 0 w 1980"/>
                  <a:gd name="T19" fmla="*/ 256 h 404"/>
                  <a:gd name="T20" fmla="*/ 40 w 1980"/>
                  <a:gd name="T21" fmla="*/ 296 h 404"/>
                  <a:gd name="T22" fmla="*/ 96 w 1980"/>
                  <a:gd name="T23" fmla="*/ 296 h 404"/>
                  <a:gd name="T24" fmla="*/ 212 w 1980"/>
                  <a:gd name="T25" fmla="*/ 256 h 404"/>
                  <a:gd name="T26" fmla="*/ 1236 w 1980"/>
                  <a:gd name="T27" fmla="*/ 256 h 404"/>
                  <a:gd name="T28" fmla="*/ 1240 w 1980"/>
                  <a:gd name="T29" fmla="*/ 288 h 404"/>
                  <a:gd name="T30" fmla="*/ 1660 w 1980"/>
                  <a:gd name="T31" fmla="*/ 288 h 404"/>
                  <a:gd name="T32" fmla="*/ 1672 w 1980"/>
                  <a:gd name="T33" fmla="*/ 404 h 404"/>
                  <a:gd name="T34" fmla="*/ 1980 w 1980"/>
                  <a:gd name="T35" fmla="*/ 404 h 404"/>
                  <a:gd name="T36" fmla="*/ 1976 w 1980"/>
                  <a:gd name="T37" fmla="*/ 4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80" h="404">
                    <a:moveTo>
                      <a:pt x="1976" y="4"/>
                    </a:moveTo>
                    <a:lnTo>
                      <a:pt x="1660" y="0"/>
                    </a:lnTo>
                    <a:lnTo>
                      <a:pt x="1664" y="124"/>
                    </a:lnTo>
                    <a:lnTo>
                      <a:pt x="1236" y="128"/>
                    </a:lnTo>
                    <a:lnTo>
                      <a:pt x="1236" y="156"/>
                    </a:lnTo>
                    <a:lnTo>
                      <a:pt x="204" y="164"/>
                    </a:lnTo>
                    <a:lnTo>
                      <a:pt x="96" y="120"/>
                    </a:lnTo>
                    <a:lnTo>
                      <a:pt x="36" y="120"/>
                    </a:lnTo>
                    <a:lnTo>
                      <a:pt x="0" y="156"/>
                    </a:lnTo>
                    <a:lnTo>
                      <a:pt x="0" y="256"/>
                    </a:lnTo>
                    <a:lnTo>
                      <a:pt x="40" y="296"/>
                    </a:lnTo>
                    <a:lnTo>
                      <a:pt x="96" y="296"/>
                    </a:lnTo>
                    <a:lnTo>
                      <a:pt x="212" y="256"/>
                    </a:lnTo>
                    <a:lnTo>
                      <a:pt x="1236" y="256"/>
                    </a:lnTo>
                    <a:lnTo>
                      <a:pt x="1240" y="288"/>
                    </a:lnTo>
                    <a:lnTo>
                      <a:pt x="1660" y="288"/>
                    </a:lnTo>
                    <a:lnTo>
                      <a:pt x="1672" y="404"/>
                    </a:lnTo>
                    <a:lnTo>
                      <a:pt x="1980" y="404"/>
                    </a:lnTo>
                    <a:lnTo>
                      <a:pt x="1976" y="4"/>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0175" name="Group 127"/>
            <p:cNvGrpSpPr>
              <a:grpSpLocks/>
            </p:cNvGrpSpPr>
            <p:nvPr/>
          </p:nvGrpSpPr>
          <p:grpSpPr bwMode="auto">
            <a:xfrm rot="5400000">
              <a:off x="1499" y="1143"/>
              <a:ext cx="328" cy="149"/>
              <a:chOff x="951" y="1390"/>
              <a:chExt cx="4105" cy="1865"/>
            </a:xfrm>
          </p:grpSpPr>
          <p:sp>
            <p:nvSpPr>
              <p:cNvPr id="130176" name="Freeform 128"/>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177" name="Freeform 129"/>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178" name="Freeform 130"/>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0179" name="Line 131"/>
            <p:cNvSpPr>
              <a:spLocks noChangeShapeType="1"/>
            </p:cNvSpPr>
            <p:nvPr/>
          </p:nvSpPr>
          <p:spPr bwMode="auto">
            <a:xfrm>
              <a:off x="1737" y="1205"/>
              <a:ext cx="2867" cy="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188" name="Line 140"/>
            <p:cNvSpPr>
              <a:spLocks noChangeShapeType="1"/>
            </p:cNvSpPr>
            <p:nvPr/>
          </p:nvSpPr>
          <p:spPr bwMode="auto">
            <a:xfrm flipH="1" flipV="1">
              <a:off x="1947" y="1305"/>
              <a:ext cx="2619" cy="4"/>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0290" name="Group 242"/>
          <p:cNvGrpSpPr>
            <a:grpSpLocks/>
          </p:cNvGrpSpPr>
          <p:nvPr/>
        </p:nvGrpSpPr>
        <p:grpSpPr bwMode="auto">
          <a:xfrm>
            <a:off x="2386013" y="6369050"/>
            <a:ext cx="4552950" cy="161925"/>
            <a:chOff x="1740" y="385"/>
            <a:chExt cx="2868" cy="102"/>
          </a:xfrm>
        </p:grpSpPr>
        <p:sp>
          <p:nvSpPr>
            <p:cNvPr id="130261" name="Line 213"/>
            <p:cNvSpPr>
              <a:spLocks noChangeShapeType="1"/>
            </p:cNvSpPr>
            <p:nvPr/>
          </p:nvSpPr>
          <p:spPr bwMode="auto">
            <a:xfrm>
              <a:off x="1746" y="439"/>
              <a:ext cx="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262" name="Line 214"/>
            <p:cNvSpPr>
              <a:spLocks noChangeShapeType="1"/>
            </p:cNvSpPr>
            <p:nvPr/>
          </p:nvSpPr>
          <p:spPr bwMode="auto">
            <a:xfrm>
              <a:off x="4031" y="385"/>
              <a:ext cx="0" cy="10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263" name="Line 215"/>
            <p:cNvSpPr>
              <a:spLocks noChangeShapeType="1"/>
            </p:cNvSpPr>
            <p:nvPr/>
          </p:nvSpPr>
          <p:spPr bwMode="auto">
            <a:xfrm>
              <a:off x="3744" y="385"/>
              <a:ext cx="0" cy="10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264" name="Line 216"/>
            <p:cNvSpPr>
              <a:spLocks noChangeShapeType="1"/>
            </p:cNvSpPr>
            <p:nvPr/>
          </p:nvSpPr>
          <p:spPr bwMode="auto">
            <a:xfrm>
              <a:off x="3458" y="385"/>
              <a:ext cx="0" cy="10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265" name="Line 217"/>
            <p:cNvSpPr>
              <a:spLocks noChangeShapeType="1"/>
            </p:cNvSpPr>
            <p:nvPr/>
          </p:nvSpPr>
          <p:spPr bwMode="auto">
            <a:xfrm>
              <a:off x="3172" y="385"/>
              <a:ext cx="0" cy="10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266" name="Line 218"/>
            <p:cNvSpPr>
              <a:spLocks noChangeShapeType="1"/>
            </p:cNvSpPr>
            <p:nvPr/>
          </p:nvSpPr>
          <p:spPr bwMode="auto">
            <a:xfrm>
              <a:off x="2885" y="385"/>
              <a:ext cx="0" cy="10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267" name="Line 219"/>
            <p:cNvSpPr>
              <a:spLocks noChangeShapeType="1"/>
            </p:cNvSpPr>
            <p:nvPr/>
          </p:nvSpPr>
          <p:spPr bwMode="auto">
            <a:xfrm>
              <a:off x="2599" y="385"/>
              <a:ext cx="0" cy="10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268" name="Line 220"/>
            <p:cNvSpPr>
              <a:spLocks noChangeShapeType="1"/>
            </p:cNvSpPr>
            <p:nvPr/>
          </p:nvSpPr>
          <p:spPr bwMode="auto">
            <a:xfrm>
              <a:off x="2312" y="385"/>
              <a:ext cx="0" cy="10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269" name="Line 221"/>
            <p:cNvSpPr>
              <a:spLocks noChangeShapeType="1"/>
            </p:cNvSpPr>
            <p:nvPr/>
          </p:nvSpPr>
          <p:spPr bwMode="auto">
            <a:xfrm>
              <a:off x="2026" y="385"/>
              <a:ext cx="0" cy="10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270" name="Line 222"/>
            <p:cNvSpPr>
              <a:spLocks noChangeShapeType="1"/>
            </p:cNvSpPr>
            <p:nvPr/>
          </p:nvSpPr>
          <p:spPr bwMode="auto">
            <a:xfrm>
              <a:off x="1740" y="385"/>
              <a:ext cx="0" cy="10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276" name="Line 228"/>
            <p:cNvSpPr>
              <a:spLocks noChangeShapeType="1"/>
            </p:cNvSpPr>
            <p:nvPr/>
          </p:nvSpPr>
          <p:spPr bwMode="auto">
            <a:xfrm>
              <a:off x="4604" y="385"/>
              <a:ext cx="0" cy="10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277" name="Line 229"/>
            <p:cNvSpPr>
              <a:spLocks noChangeShapeType="1"/>
            </p:cNvSpPr>
            <p:nvPr/>
          </p:nvSpPr>
          <p:spPr bwMode="auto">
            <a:xfrm>
              <a:off x="4317" y="385"/>
              <a:ext cx="0" cy="10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0286" name="Group 238"/>
          <p:cNvGrpSpPr>
            <a:grpSpLocks/>
          </p:cNvGrpSpPr>
          <p:nvPr/>
        </p:nvGrpSpPr>
        <p:grpSpPr bwMode="auto">
          <a:xfrm>
            <a:off x="1838325" y="2986088"/>
            <a:ext cx="5648325" cy="314325"/>
            <a:chOff x="1409" y="1773"/>
            <a:chExt cx="3558" cy="198"/>
          </a:xfrm>
        </p:grpSpPr>
        <p:grpSp>
          <p:nvGrpSpPr>
            <p:cNvPr id="130184" name="Group 136"/>
            <p:cNvGrpSpPr>
              <a:grpSpLocks/>
            </p:cNvGrpSpPr>
            <p:nvPr/>
          </p:nvGrpSpPr>
          <p:grpSpPr bwMode="auto">
            <a:xfrm>
              <a:off x="1409" y="1773"/>
              <a:ext cx="328" cy="149"/>
              <a:chOff x="951" y="1390"/>
              <a:chExt cx="4105" cy="1865"/>
            </a:xfrm>
          </p:grpSpPr>
          <p:sp>
            <p:nvSpPr>
              <p:cNvPr id="130185" name="Freeform 137"/>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186" name="Freeform 138"/>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187" name="Freeform 139"/>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0180" name="Group 132"/>
            <p:cNvGrpSpPr>
              <a:grpSpLocks/>
            </p:cNvGrpSpPr>
            <p:nvPr/>
          </p:nvGrpSpPr>
          <p:grpSpPr bwMode="auto">
            <a:xfrm rot="10800000">
              <a:off x="4595" y="1803"/>
              <a:ext cx="372" cy="168"/>
              <a:chOff x="5034" y="943"/>
              <a:chExt cx="319" cy="144"/>
            </a:xfrm>
          </p:grpSpPr>
          <p:sp>
            <p:nvSpPr>
              <p:cNvPr id="130181" name="Freeform 133"/>
              <p:cNvSpPr>
                <a:spLocks/>
              </p:cNvSpPr>
              <p:nvPr/>
            </p:nvSpPr>
            <p:spPr bwMode="auto">
              <a:xfrm>
                <a:off x="5061" y="943"/>
                <a:ext cx="292" cy="144"/>
              </a:xfrm>
              <a:custGeom>
                <a:avLst/>
                <a:gdLst>
                  <a:gd name="T0" fmla="*/ 9 w 4645"/>
                  <a:gd name="T1" fmla="*/ 2286 h 2286"/>
                  <a:gd name="T2" fmla="*/ 4645 w 4645"/>
                  <a:gd name="T3" fmla="*/ 2277 h 2286"/>
                  <a:gd name="T4" fmla="*/ 4645 w 4645"/>
                  <a:gd name="T5" fmla="*/ 1838 h 2286"/>
                  <a:gd name="T6" fmla="*/ 4242 w 4645"/>
                  <a:gd name="T7" fmla="*/ 1838 h 2286"/>
                  <a:gd name="T8" fmla="*/ 4215 w 4645"/>
                  <a:gd name="T9" fmla="*/ 430 h 2286"/>
                  <a:gd name="T10" fmla="*/ 4635 w 4645"/>
                  <a:gd name="T11" fmla="*/ 430 h 2286"/>
                  <a:gd name="T12" fmla="*/ 4635 w 4645"/>
                  <a:gd name="T13" fmla="*/ 0 h 2286"/>
                  <a:gd name="T14" fmla="*/ 0 w 4645"/>
                  <a:gd name="T15" fmla="*/ 0 h 2286"/>
                  <a:gd name="T16" fmla="*/ 0 w 4645"/>
                  <a:gd name="T17" fmla="*/ 403 h 2286"/>
                  <a:gd name="T18" fmla="*/ 165 w 4645"/>
                  <a:gd name="T19" fmla="*/ 403 h 2286"/>
                  <a:gd name="T20" fmla="*/ 174 w 4645"/>
                  <a:gd name="T21" fmla="*/ 1875 h 2286"/>
                  <a:gd name="T22" fmla="*/ 0 w 4645"/>
                  <a:gd name="T23" fmla="*/ 1875 h 2286"/>
                  <a:gd name="T24" fmla="*/ 9 w 4645"/>
                  <a:gd name="T25" fmla="*/ 2286 h 2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45" h="2286">
                    <a:moveTo>
                      <a:pt x="9" y="2286"/>
                    </a:moveTo>
                    <a:lnTo>
                      <a:pt x="4645" y="2277"/>
                    </a:lnTo>
                    <a:lnTo>
                      <a:pt x="4645" y="1838"/>
                    </a:lnTo>
                    <a:lnTo>
                      <a:pt x="4242" y="1838"/>
                    </a:lnTo>
                    <a:lnTo>
                      <a:pt x="4215" y="430"/>
                    </a:lnTo>
                    <a:lnTo>
                      <a:pt x="4635" y="430"/>
                    </a:lnTo>
                    <a:lnTo>
                      <a:pt x="4635" y="0"/>
                    </a:lnTo>
                    <a:lnTo>
                      <a:pt x="0" y="0"/>
                    </a:lnTo>
                    <a:lnTo>
                      <a:pt x="0" y="403"/>
                    </a:lnTo>
                    <a:lnTo>
                      <a:pt x="165" y="403"/>
                    </a:lnTo>
                    <a:lnTo>
                      <a:pt x="174" y="1875"/>
                    </a:lnTo>
                    <a:lnTo>
                      <a:pt x="0" y="1875"/>
                    </a:lnTo>
                    <a:lnTo>
                      <a:pt x="9" y="2286"/>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182" name="Freeform 134"/>
              <p:cNvSpPr>
                <a:spLocks/>
              </p:cNvSpPr>
              <p:nvPr/>
            </p:nvSpPr>
            <p:spPr bwMode="auto">
              <a:xfrm>
                <a:off x="5159" y="967"/>
                <a:ext cx="131" cy="99"/>
              </a:xfrm>
              <a:custGeom>
                <a:avLst/>
                <a:gdLst>
                  <a:gd name="T0" fmla="*/ 0 w 2077"/>
                  <a:gd name="T1" fmla="*/ 531 h 1582"/>
                  <a:gd name="T2" fmla="*/ 0 w 2077"/>
                  <a:gd name="T3" fmla="*/ 1052 h 1582"/>
                  <a:gd name="T4" fmla="*/ 128 w 2077"/>
                  <a:gd name="T5" fmla="*/ 1408 h 1582"/>
                  <a:gd name="T6" fmla="*/ 503 w 2077"/>
                  <a:gd name="T7" fmla="*/ 1564 h 1582"/>
                  <a:gd name="T8" fmla="*/ 805 w 2077"/>
                  <a:gd name="T9" fmla="*/ 1582 h 1582"/>
                  <a:gd name="T10" fmla="*/ 1399 w 2077"/>
                  <a:gd name="T11" fmla="*/ 1445 h 1582"/>
                  <a:gd name="T12" fmla="*/ 1509 w 2077"/>
                  <a:gd name="T13" fmla="*/ 1225 h 1582"/>
                  <a:gd name="T14" fmla="*/ 1911 w 2077"/>
                  <a:gd name="T15" fmla="*/ 1235 h 1582"/>
                  <a:gd name="T16" fmla="*/ 2076 w 2077"/>
                  <a:gd name="T17" fmla="*/ 777 h 1582"/>
                  <a:gd name="T18" fmla="*/ 1902 w 2077"/>
                  <a:gd name="T19" fmla="*/ 366 h 1582"/>
                  <a:gd name="T20" fmla="*/ 1491 w 2077"/>
                  <a:gd name="T21" fmla="*/ 366 h 1582"/>
                  <a:gd name="T22" fmla="*/ 1408 w 2077"/>
                  <a:gd name="T23" fmla="*/ 128 h 1582"/>
                  <a:gd name="T24" fmla="*/ 805 w 2077"/>
                  <a:gd name="T25" fmla="*/ 0 h 1582"/>
                  <a:gd name="T26" fmla="*/ 522 w 2077"/>
                  <a:gd name="T27" fmla="*/ 0 h 1582"/>
                  <a:gd name="T28" fmla="*/ 128 w 2077"/>
                  <a:gd name="T29" fmla="*/ 183 h 1582"/>
                  <a:gd name="T30" fmla="*/ 0 w 2077"/>
                  <a:gd name="T31" fmla="*/ 531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77" h="1582">
                    <a:moveTo>
                      <a:pt x="0" y="531"/>
                    </a:moveTo>
                    <a:lnTo>
                      <a:pt x="0" y="1052"/>
                    </a:lnTo>
                    <a:lnTo>
                      <a:pt x="128" y="1408"/>
                    </a:lnTo>
                    <a:lnTo>
                      <a:pt x="503" y="1564"/>
                    </a:lnTo>
                    <a:lnTo>
                      <a:pt x="805" y="1582"/>
                    </a:lnTo>
                    <a:lnTo>
                      <a:pt x="1399" y="1445"/>
                    </a:lnTo>
                    <a:lnTo>
                      <a:pt x="1509" y="1225"/>
                    </a:lnTo>
                    <a:lnTo>
                      <a:pt x="1911" y="1235"/>
                    </a:lnTo>
                    <a:cubicBezTo>
                      <a:pt x="2005" y="1160"/>
                      <a:pt x="2077" y="922"/>
                      <a:pt x="2076" y="777"/>
                    </a:cubicBezTo>
                    <a:cubicBezTo>
                      <a:pt x="2075" y="632"/>
                      <a:pt x="2000" y="435"/>
                      <a:pt x="1902" y="366"/>
                    </a:cubicBezTo>
                    <a:lnTo>
                      <a:pt x="1491" y="366"/>
                    </a:lnTo>
                    <a:lnTo>
                      <a:pt x="1408" y="128"/>
                    </a:lnTo>
                    <a:lnTo>
                      <a:pt x="805" y="0"/>
                    </a:lnTo>
                    <a:lnTo>
                      <a:pt x="522" y="0"/>
                    </a:lnTo>
                    <a:lnTo>
                      <a:pt x="128" y="183"/>
                    </a:lnTo>
                    <a:lnTo>
                      <a:pt x="0" y="53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183" name="Freeform 135"/>
              <p:cNvSpPr>
                <a:spLocks/>
              </p:cNvSpPr>
              <p:nvPr/>
            </p:nvSpPr>
            <p:spPr bwMode="auto">
              <a:xfrm>
                <a:off x="5034" y="1004"/>
                <a:ext cx="125" cy="25"/>
              </a:xfrm>
              <a:custGeom>
                <a:avLst/>
                <a:gdLst>
                  <a:gd name="T0" fmla="*/ 1976 w 1980"/>
                  <a:gd name="T1" fmla="*/ 4 h 404"/>
                  <a:gd name="T2" fmla="*/ 1660 w 1980"/>
                  <a:gd name="T3" fmla="*/ 0 h 404"/>
                  <a:gd name="T4" fmla="*/ 1664 w 1980"/>
                  <a:gd name="T5" fmla="*/ 124 h 404"/>
                  <a:gd name="T6" fmla="*/ 1236 w 1980"/>
                  <a:gd name="T7" fmla="*/ 128 h 404"/>
                  <a:gd name="T8" fmla="*/ 1236 w 1980"/>
                  <a:gd name="T9" fmla="*/ 156 h 404"/>
                  <a:gd name="T10" fmla="*/ 204 w 1980"/>
                  <a:gd name="T11" fmla="*/ 164 h 404"/>
                  <a:gd name="T12" fmla="*/ 96 w 1980"/>
                  <a:gd name="T13" fmla="*/ 120 h 404"/>
                  <a:gd name="T14" fmla="*/ 36 w 1980"/>
                  <a:gd name="T15" fmla="*/ 120 h 404"/>
                  <a:gd name="T16" fmla="*/ 0 w 1980"/>
                  <a:gd name="T17" fmla="*/ 156 h 404"/>
                  <a:gd name="T18" fmla="*/ 0 w 1980"/>
                  <a:gd name="T19" fmla="*/ 256 h 404"/>
                  <a:gd name="T20" fmla="*/ 40 w 1980"/>
                  <a:gd name="T21" fmla="*/ 296 h 404"/>
                  <a:gd name="T22" fmla="*/ 96 w 1980"/>
                  <a:gd name="T23" fmla="*/ 296 h 404"/>
                  <a:gd name="T24" fmla="*/ 212 w 1980"/>
                  <a:gd name="T25" fmla="*/ 256 h 404"/>
                  <a:gd name="T26" fmla="*/ 1236 w 1980"/>
                  <a:gd name="T27" fmla="*/ 256 h 404"/>
                  <a:gd name="T28" fmla="*/ 1240 w 1980"/>
                  <a:gd name="T29" fmla="*/ 288 h 404"/>
                  <a:gd name="T30" fmla="*/ 1660 w 1980"/>
                  <a:gd name="T31" fmla="*/ 288 h 404"/>
                  <a:gd name="T32" fmla="*/ 1672 w 1980"/>
                  <a:gd name="T33" fmla="*/ 404 h 404"/>
                  <a:gd name="T34" fmla="*/ 1980 w 1980"/>
                  <a:gd name="T35" fmla="*/ 404 h 404"/>
                  <a:gd name="T36" fmla="*/ 1976 w 1980"/>
                  <a:gd name="T37" fmla="*/ 4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80" h="404">
                    <a:moveTo>
                      <a:pt x="1976" y="4"/>
                    </a:moveTo>
                    <a:lnTo>
                      <a:pt x="1660" y="0"/>
                    </a:lnTo>
                    <a:lnTo>
                      <a:pt x="1664" y="124"/>
                    </a:lnTo>
                    <a:lnTo>
                      <a:pt x="1236" y="128"/>
                    </a:lnTo>
                    <a:lnTo>
                      <a:pt x="1236" y="156"/>
                    </a:lnTo>
                    <a:lnTo>
                      <a:pt x="204" y="164"/>
                    </a:lnTo>
                    <a:lnTo>
                      <a:pt x="96" y="120"/>
                    </a:lnTo>
                    <a:lnTo>
                      <a:pt x="36" y="120"/>
                    </a:lnTo>
                    <a:lnTo>
                      <a:pt x="0" y="156"/>
                    </a:lnTo>
                    <a:lnTo>
                      <a:pt x="0" y="256"/>
                    </a:lnTo>
                    <a:lnTo>
                      <a:pt x="40" y="296"/>
                    </a:lnTo>
                    <a:lnTo>
                      <a:pt x="96" y="296"/>
                    </a:lnTo>
                    <a:lnTo>
                      <a:pt x="212" y="256"/>
                    </a:lnTo>
                    <a:lnTo>
                      <a:pt x="1236" y="256"/>
                    </a:lnTo>
                    <a:lnTo>
                      <a:pt x="1240" y="288"/>
                    </a:lnTo>
                    <a:lnTo>
                      <a:pt x="1660" y="288"/>
                    </a:lnTo>
                    <a:lnTo>
                      <a:pt x="1672" y="404"/>
                    </a:lnTo>
                    <a:lnTo>
                      <a:pt x="1980" y="404"/>
                    </a:lnTo>
                    <a:lnTo>
                      <a:pt x="1976" y="4"/>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0278" name="Line 230"/>
            <p:cNvSpPr>
              <a:spLocks noChangeShapeType="1"/>
            </p:cNvSpPr>
            <p:nvPr/>
          </p:nvSpPr>
          <p:spPr bwMode="auto">
            <a:xfrm flipH="1">
              <a:off x="2199" y="1927"/>
              <a:ext cx="2373" cy="4"/>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279" name="Line 231"/>
            <p:cNvSpPr>
              <a:spLocks noChangeShapeType="1"/>
            </p:cNvSpPr>
            <p:nvPr/>
          </p:nvSpPr>
          <p:spPr bwMode="auto">
            <a:xfrm>
              <a:off x="1725" y="1853"/>
              <a:ext cx="2867" cy="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0291" name="Text Box 243"/>
          <p:cNvSpPr txBox="1">
            <a:spLocks noChangeArrowheads="1"/>
          </p:cNvSpPr>
          <p:nvPr/>
        </p:nvSpPr>
        <p:spPr bwMode="auto">
          <a:xfrm>
            <a:off x="357188" y="1717675"/>
            <a:ext cx="608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t>M4</a:t>
            </a:r>
          </a:p>
        </p:txBody>
      </p:sp>
      <p:sp>
        <p:nvSpPr>
          <p:cNvPr id="130292" name="Text Box 244"/>
          <p:cNvSpPr txBox="1">
            <a:spLocks noChangeArrowheads="1"/>
          </p:cNvSpPr>
          <p:nvPr/>
        </p:nvSpPr>
        <p:spPr bwMode="auto">
          <a:xfrm>
            <a:off x="306388" y="4730750"/>
            <a:ext cx="608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t>M4</a:t>
            </a:r>
          </a:p>
        </p:txBody>
      </p:sp>
      <p:sp>
        <p:nvSpPr>
          <p:cNvPr id="130293" name="Text Box 245"/>
          <p:cNvSpPr txBox="1">
            <a:spLocks noChangeArrowheads="1"/>
          </p:cNvSpPr>
          <p:nvPr/>
        </p:nvSpPr>
        <p:spPr bwMode="auto">
          <a:xfrm>
            <a:off x="7448550" y="1644650"/>
            <a:ext cx="1655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t>PzKpfw IV</a:t>
            </a:r>
          </a:p>
        </p:txBody>
      </p:sp>
      <p:sp>
        <p:nvSpPr>
          <p:cNvPr id="130294" name="Text Box 246"/>
          <p:cNvSpPr txBox="1">
            <a:spLocks noChangeArrowheads="1"/>
          </p:cNvSpPr>
          <p:nvPr/>
        </p:nvSpPr>
        <p:spPr bwMode="auto">
          <a:xfrm>
            <a:off x="7432675" y="4619625"/>
            <a:ext cx="16557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400" b="1"/>
              <a:t>PzKpfw VI</a:t>
            </a:r>
          </a:p>
          <a:p>
            <a:pPr algn="ctr"/>
            <a:r>
              <a:rPr lang="en-US" altLang="en-US" sz="2400" b="1"/>
              <a:t>Tiger</a:t>
            </a:r>
          </a:p>
        </p:txBody>
      </p:sp>
      <p:sp>
        <p:nvSpPr>
          <p:cNvPr id="130295" name="Text Box 247"/>
          <p:cNvSpPr txBox="1">
            <a:spLocks noChangeArrowheads="1"/>
          </p:cNvSpPr>
          <p:nvPr/>
        </p:nvSpPr>
        <p:spPr bwMode="auto">
          <a:xfrm>
            <a:off x="2360613" y="354013"/>
            <a:ext cx="4946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u="sng"/>
              <a:t>Maximum Penetration Comparison (In Yrds)</a:t>
            </a:r>
          </a:p>
        </p:txBody>
      </p:sp>
      <p:sp>
        <p:nvSpPr>
          <p:cNvPr id="130296" name="Text Box 248"/>
          <p:cNvSpPr txBox="1">
            <a:spLocks noChangeArrowheads="1"/>
          </p:cNvSpPr>
          <p:nvPr/>
        </p:nvSpPr>
        <p:spPr bwMode="auto">
          <a:xfrm>
            <a:off x="914400" y="1038225"/>
            <a:ext cx="717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Front</a:t>
            </a:r>
          </a:p>
        </p:txBody>
      </p:sp>
      <p:sp>
        <p:nvSpPr>
          <p:cNvPr id="130297" name="Text Box 249"/>
          <p:cNvSpPr txBox="1">
            <a:spLocks noChangeArrowheads="1"/>
          </p:cNvSpPr>
          <p:nvPr/>
        </p:nvSpPr>
        <p:spPr bwMode="auto">
          <a:xfrm>
            <a:off x="914400" y="1857375"/>
            <a:ext cx="742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Flank</a:t>
            </a:r>
          </a:p>
        </p:txBody>
      </p:sp>
      <p:sp>
        <p:nvSpPr>
          <p:cNvPr id="130298" name="Text Box 250"/>
          <p:cNvSpPr txBox="1">
            <a:spLocks noChangeArrowheads="1"/>
          </p:cNvSpPr>
          <p:nvPr/>
        </p:nvSpPr>
        <p:spPr bwMode="auto">
          <a:xfrm>
            <a:off x="914400" y="2865438"/>
            <a:ext cx="679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Rear</a:t>
            </a:r>
          </a:p>
        </p:txBody>
      </p:sp>
      <p:sp>
        <p:nvSpPr>
          <p:cNvPr id="130299" name="Text Box 251"/>
          <p:cNvSpPr txBox="1">
            <a:spLocks noChangeArrowheads="1"/>
          </p:cNvSpPr>
          <p:nvPr/>
        </p:nvSpPr>
        <p:spPr bwMode="auto">
          <a:xfrm>
            <a:off x="914400" y="3933825"/>
            <a:ext cx="717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Front</a:t>
            </a:r>
          </a:p>
        </p:txBody>
      </p:sp>
      <p:sp>
        <p:nvSpPr>
          <p:cNvPr id="130300" name="Text Box 252"/>
          <p:cNvSpPr txBox="1">
            <a:spLocks noChangeArrowheads="1"/>
          </p:cNvSpPr>
          <p:nvPr/>
        </p:nvSpPr>
        <p:spPr bwMode="auto">
          <a:xfrm>
            <a:off x="914400" y="4752975"/>
            <a:ext cx="742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Flank</a:t>
            </a:r>
          </a:p>
        </p:txBody>
      </p:sp>
      <p:sp>
        <p:nvSpPr>
          <p:cNvPr id="130301" name="Text Box 253"/>
          <p:cNvSpPr txBox="1">
            <a:spLocks noChangeArrowheads="1"/>
          </p:cNvSpPr>
          <p:nvPr/>
        </p:nvSpPr>
        <p:spPr bwMode="auto">
          <a:xfrm>
            <a:off x="914400" y="5632450"/>
            <a:ext cx="679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Rear</a:t>
            </a:r>
          </a:p>
        </p:txBody>
      </p:sp>
      <p:sp>
        <p:nvSpPr>
          <p:cNvPr id="130302" name="Text Box 254"/>
          <p:cNvSpPr txBox="1">
            <a:spLocks noChangeArrowheads="1"/>
          </p:cNvSpPr>
          <p:nvPr/>
        </p:nvSpPr>
        <p:spPr bwMode="auto">
          <a:xfrm>
            <a:off x="4202113" y="971550"/>
            <a:ext cx="6270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solidFill>
                  <a:srgbClr val="0000FF"/>
                </a:solidFill>
              </a:rPr>
              <a:t>2,600</a:t>
            </a:r>
          </a:p>
        </p:txBody>
      </p:sp>
      <p:sp>
        <p:nvSpPr>
          <p:cNvPr id="130303" name="Text Box 255"/>
          <p:cNvSpPr txBox="1">
            <a:spLocks noChangeArrowheads="1"/>
          </p:cNvSpPr>
          <p:nvPr/>
        </p:nvSpPr>
        <p:spPr bwMode="auto">
          <a:xfrm>
            <a:off x="4413250" y="1328738"/>
            <a:ext cx="627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solidFill>
                  <a:srgbClr val="FF0000"/>
                </a:solidFill>
              </a:rPr>
              <a:t>2,100</a:t>
            </a:r>
          </a:p>
        </p:txBody>
      </p:sp>
      <p:sp>
        <p:nvSpPr>
          <p:cNvPr id="130304" name="Text Box 256"/>
          <p:cNvSpPr txBox="1">
            <a:spLocks noChangeArrowheads="1"/>
          </p:cNvSpPr>
          <p:nvPr/>
        </p:nvSpPr>
        <p:spPr bwMode="auto">
          <a:xfrm>
            <a:off x="4235450" y="1835150"/>
            <a:ext cx="627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solidFill>
                  <a:srgbClr val="0000FF"/>
                </a:solidFill>
              </a:rPr>
              <a:t>5,000</a:t>
            </a:r>
          </a:p>
        </p:txBody>
      </p:sp>
      <p:sp>
        <p:nvSpPr>
          <p:cNvPr id="130305" name="Text Box 257"/>
          <p:cNvSpPr txBox="1">
            <a:spLocks noChangeArrowheads="1"/>
          </p:cNvSpPr>
          <p:nvPr/>
        </p:nvSpPr>
        <p:spPr bwMode="auto">
          <a:xfrm>
            <a:off x="4303713" y="2206625"/>
            <a:ext cx="6270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solidFill>
                  <a:srgbClr val="FF0000"/>
                </a:solidFill>
              </a:rPr>
              <a:t>4,600</a:t>
            </a:r>
          </a:p>
        </p:txBody>
      </p:sp>
      <p:sp>
        <p:nvSpPr>
          <p:cNvPr id="130306" name="Text Box 258"/>
          <p:cNvSpPr txBox="1">
            <a:spLocks noChangeArrowheads="1"/>
          </p:cNvSpPr>
          <p:nvPr/>
        </p:nvSpPr>
        <p:spPr bwMode="auto">
          <a:xfrm>
            <a:off x="4171950" y="2833688"/>
            <a:ext cx="627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solidFill>
                  <a:srgbClr val="0000FF"/>
                </a:solidFill>
              </a:rPr>
              <a:t>5,000</a:t>
            </a:r>
          </a:p>
        </p:txBody>
      </p:sp>
      <p:sp>
        <p:nvSpPr>
          <p:cNvPr id="130307" name="Text Box 259"/>
          <p:cNvSpPr txBox="1">
            <a:spLocks noChangeArrowheads="1"/>
          </p:cNvSpPr>
          <p:nvPr/>
        </p:nvSpPr>
        <p:spPr bwMode="auto">
          <a:xfrm>
            <a:off x="4397375" y="3219450"/>
            <a:ext cx="627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solidFill>
                  <a:srgbClr val="FF0000"/>
                </a:solidFill>
              </a:rPr>
              <a:t>4,200</a:t>
            </a:r>
          </a:p>
        </p:txBody>
      </p:sp>
      <p:grpSp>
        <p:nvGrpSpPr>
          <p:cNvPr id="130323" name="Group 275"/>
          <p:cNvGrpSpPr>
            <a:grpSpLocks/>
          </p:cNvGrpSpPr>
          <p:nvPr/>
        </p:nvGrpSpPr>
        <p:grpSpPr bwMode="auto">
          <a:xfrm>
            <a:off x="2878138" y="3738563"/>
            <a:ext cx="3568700" cy="661987"/>
            <a:chOff x="1813" y="2355"/>
            <a:chExt cx="2248" cy="417"/>
          </a:xfrm>
        </p:grpSpPr>
        <p:grpSp>
          <p:nvGrpSpPr>
            <p:cNvPr id="130322" name="Group 274"/>
            <p:cNvGrpSpPr>
              <a:grpSpLocks/>
            </p:cNvGrpSpPr>
            <p:nvPr/>
          </p:nvGrpSpPr>
          <p:grpSpPr bwMode="auto">
            <a:xfrm>
              <a:off x="1813" y="2445"/>
              <a:ext cx="2248" cy="211"/>
              <a:chOff x="1813" y="2445"/>
              <a:chExt cx="2248" cy="211"/>
            </a:xfrm>
          </p:grpSpPr>
          <p:grpSp>
            <p:nvGrpSpPr>
              <p:cNvPr id="130094" name="Group 46"/>
              <p:cNvGrpSpPr>
                <a:grpSpLocks/>
              </p:cNvGrpSpPr>
              <p:nvPr/>
            </p:nvGrpSpPr>
            <p:grpSpPr bwMode="auto">
              <a:xfrm>
                <a:off x="3589" y="2457"/>
                <a:ext cx="472" cy="199"/>
                <a:chOff x="5183" y="128"/>
                <a:chExt cx="472" cy="199"/>
              </a:xfrm>
            </p:grpSpPr>
            <p:sp>
              <p:nvSpPr>
                <p:cNvPr id="130095" name="Freeform 47"/>
                <p:cNvSpPr>
                  <a:spLocks/>
                </p:cNvSpPr>
                <p:nvPr/>
              </p:nvSpPr>
              <p:spPr bwMode="auto">
                <a:xfrm>
                  <a:off x="5305" y="128"/>
                  <a:ext cx="350" cy="199"/>
                </a:xfrm>
                <a:custGeom>
                  <a:avLst/>
                  <a:gdLst>
                    <a:gd name="T0" fmla="*/ 0 w 3484"/>
                    <a:gd name="T1" fmla="*/ 10 h 1984"/>
                    <a:gd name="T2" fmla="*/ 0 w 3484"/>
                    <a:gd name="T3" fmla="*/ 1984 h 1984"/>
                    <a:gd name="T4" fmla="*/ 3429 w 3484"/>
                    <a:gd name="T5" fmla="*/ 1984 h 1984"/>
                    <a:gd name="T6" fmla="*/ 3429 w 3484"/>
                    <a:gd name="T7" fmla="*/ 1591 h 1984"/>
                    <a:gd name="T8" fmla="*/ 3273 w 3484"/>
                    <a:gd name="T9" fmla="*/ 1591 h 1984"/>
                    <a:gd name="T10" fmla="*/ 3273 w 3484"/>
                    <a:gd name="T11" fmla="*/ 1308 h 1984"/>
                    <a:gd name="T12" fmla="*/ 3410 w 3484"/>
                    <a:gd name="T13" fmla="*/ 1299 h 1984"/>
                    <a:gd name="T14" fmla="*/ 3483 w 3484"/>
                    <a:gd name="T15" fmla="*/ 1171 h 1984"/>
                    <a:gd name="T16" fmla="*/ 3401 w 3484"/>
                    <a:gd name="T17" fmla="*/ 1061 h 1984"/>
                    <a:gd name="T18" fmla="*/ 3264 w 3484"/>
                    <a:gd name="T19" fmla="*/ 1061 h 1984"/>
                    <a:gd name="T20" fmla="*/ 3264 w 3484"/>
                    <a:gd name="T21" fmla="*/ 896 h 1984"/>
                    <a:gd name="T22" fmla="*/ 3392 w 3484"/>
                    <a:gd name="T23" fmla="*/ 887 h 1984"/>
                    <a:gd name="T24" fmla="*/ 3483 w 3484"/>
                    <a:gd name="T25" fmla="*/ 768 h 1984"/>
                    <a:gd name="T26" fmla="*/ 3392 w 3484"/>
                    <a:gd name="T27" fmla="*/ 659 h 1984"/>
                    <a:gd name="T28" fmla="*/ 3264 w 3484"/>
                    <a:gd name="T29" fmla="*/ 659 h 1984"/>
                    <a:gd name="T30" fmla="*/ 3264 w 3484"/>
                    <a:gd name="T31" fmla="*/ 384 h 1984"/>
                    <a:gd name="T32" fmla="*/ 3392 w 3484"/>
                    <a:gd name="T33" fmla="*/ 384 h 1984"/>
                    <a:gd name="T34" fmla="*/ 3392 w 3484"/>
                    <a:gd name="T35" fmla="*/ 0 h 1984"/>
                    <a:gd name="T36" fmla="*/ 0 w 3484"/>
                    <a:gd name="T37" fmla="*/ 10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84" h="1984">
                      <a:moveTo>
                        <a:pt x="0" y="10"/>
                      </a:moveTo>
                      <a:lnTo>
                        <a:pt x="0" y="1984"/>
                      </a:lnTo>
                      <a:lnTo>
                        <a:pt x="3429" y="1984"/>
                      </a:lnTo>
                      <a:lnTo>
                        <a:pt x="3429" y="1591"/>
                      </a:lnTo>
                      <a:lnTo>
                        <a:pt x="3273" y="1591"/>
                      </a:lnTo>
                      <a:lnTo>
                        <a:pt x="3273" y="1308"/>
                      </a:lnTo>
                      <a:lnTo>
                        <a:pt x="3410" y="1299"/>
                      </a:lnTo>
                      <a:cubicBezTo>
                        <a:pt x="3445" y="1276"/>
                        <a:pt x="3484" y="1211"/>
                        <a:pt x="3483" y="1171"/>
                      </a:cubicBezTo>
                      <a:cubicBezTo>
                        <a:pt x="3482" y="1131"/>
                        <a:pt x="3437" y="1079"/>
                        <a:pt x="3401" y="1061"/>
                      </a:cubicBezTo>
                      <a:lnTo>
                        <a:pt x="3264" y="1061"/>
                      </a:lnTo>
                      <a:lnTo>
                        <a:pt x="3264" y="896"/>
                      </a:lnTo>
                      <a:lnTo>
                        <a:pt x="3392" y="887"/>
                      </a:lnTo>
                      <a:cubicBezTo>
                        <a:pt x="3428" y="866"/>
                        <a:pt x="3483" y="806"/>
                        <a:pt x="3483" y="768"/>
                      </a:cubicBezTo>
                      <a:cubicBezTo>
                        <a:pt x="3483" y="730"/>
                        <a:pt x="3428" y="677"/>
                        <a:pt x="3392" y="659"/>
                      </a:cubicBezTo>
                      <a:lnTo>
                        <a:pt x="3264" y="659"/>
                      </a:lnTo>
                      <a:lnTo>
                        <a:pt x="3264" y="384"/>
                      </a:lnTo>
                      <a:lnTo>
                        <a:pt x="3392" y="384"/>
                      </a:lnTo>
                      <a:lnTo>
                        <a:pt x="3392" y="0"/>
                      </a:lnTo>
                      <a:lnTo>
                        <a:pt x="0" y="10"/>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096" name="Freeform 48"/>
                <p:cNvSpPr>
                  <a:spLocks/>
                </p:cNvSpPr>
                <p:nvPr/>
              </p:nvSpPr>
              <p:spPr bwMode="auto">
                <a:xfrm>
                  <a:off x="5399" y="164"/>
                  <a:ext cx="142" cy="125"/>
                </a:xfrm>
                <a:custGeom>
                  <a:avLst/>
                  <a:gdLst>
                    <a:gd name="T0" fmla="*/ 0 w 1406"/>
                    <a:gd name="T1" fmla="*/ 217 h 1249"/>
                    <a:gd name="T2" fmla="*/ 0 w 1406"/>
                    <a:gd name="T3" fmla="*/ 1059 h 1249"/>
                    <a:gd name="T4" fmla="*/ 667 w 1406"/>
                    <a:gd name="T5" fmla="*/ 1232 h 1249"/>
                    <a:gd name="T6" fmla="*/ 1088 w 1406"/>
                    <a:gd name="T7" fmla="*/ 1159 h 1249"/>
                    <a:gd name="T8" fmla="*/ 1362 w 1406"/>
                    <a:gd name="T9" fmla="*/ 821 h 1249"/>
                    <a:gd name="T10" fmla="*/ 1353 w 1406"/>
                    <a:gd name="T11" fmla="*/ 419 h 1249"/>
                    <a:gd name="T12" fmla="*/ 1086 w 1406"/>
                    <a:gd name="T13" fmla="*/ 86 h 1249"/>
                    <a:gd name="T14" fmla="*/ 686 w 1406"/>
                    <a:gd name="T15" fmla="*/ 22 h 1249"/>
                    <a:gd name="T16" fmla="*/ 0 w 1406"/>
                    <a:gd name="T17" fmla="*/ 217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6" h="1249">
                      <a:moveTo>
                        <a:pt x="0" y="217"/>
                      </a:moveTo>
                      <a:lnTo>
                        <a:pt x="0" y="1059"/>
                      </a:lnTo>
                      <a:lnTo>
                        <a:pt x="667" y="1232"/>
                      </a:lnTo>
                      <a:cubicBezTo>
                        <a:pt x="848" y="1249"/>
                        <a:pt x="972" y="1227"/>
                        <a:pt x="1088" y="1159"/>
                      </a:cubicBezTo>
                      <a:cubicBezTo>
                        <a:pt x="1204" y="1091"/>
                        <a:pt x="1318" y="944"/>
                        <a:pt x="1362" y="821"/>
                      </a:cubicBezTo>
                      <a:cubicBezTo>
                        <a:pt x="1406" y="698"/>
                        <a:pt x="1399" y="541"/>
                        <a:pt x="1353" y="419"/>
                      </a:cubicBezTo>
                      <a:cubicBezTo>
                        <a:pt x="1307" y="297"/>
                        <a:pt x="1197" y="152"/>
                        <a:pt x="1086" y="86"/>
                      </a:cubicBezTo>
                      <a:cubicBezTo>
                        <a:pt x="975" y="20"/>
                        <a:pt x="867" y="0"/>
                        <a:pt x="686" y="22"/>
                      </a:cubicBezTo>
                      <a:lnTo>
                        <a:pt x="0" y="217"/>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097" name="Freeform 49"/>
                <p:cNvSpPr>
                  <a:spLocks/>
                </p:cNvSpPr>
                <p:nvPr/>
              </p:nvSpPr>
              <p:spPr bwMode="auto">
                <a:xfrm>
                  <a:off x="5531" y="190"/>
                  <a:ext cx="35" cy="75"/>
                </a:xfrm>
                <a:custGeom>
                  <a:avLst/>
                  <a:gdLst>
                    <a:gd name="T0" fmla="*/ 8 w 349"/>
                    <a:gd name="T1" fmla="*/ 64 h 748"/>
                    <a:gd name="T2" fmla="*/ 228 w 349"/>
                    <a:gd name="T3" fmla="*/ 0 h 748"/>
                    <a:gd name="T4" fmla="*/ 332 w 349"/>
                    <a:gd name="T5" fmla="*/ 240 h 748"/>
                    <a:gd name="T6" fmla="*/ 332 w 349"/>
                    <a:gd name="T7" fmla="*/ 500 h 748"/>
                    <a:gd name="T8" fmla="*/ 228 w 349"/>
                    <a:gd name="T9" fmla="*/ 748 h 748"/>
                    <a:gd name="T10" fmla="*/ 28 w 349"/>
                    <a:gd name="T11" fmla="*/ 676 h 748"/>
                    <a:gd name="T12" fmla="*/ 60 w 349"/>
                    <a:gd name="T13" fmla="*/ 560 h 748"/>
                    <a:gd name="T14" fmla="*/ 88 w 349"/>
                    <a:gd name="T15" fmla="*/ 356 h 748"/>
                    <a:gd name="T16" fmla="*/ 8 w 349"/>
                    <a:gd name="T17" fmla="*/ 6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748">
                      <a:moveTo>
                        <a:pt x="8" y="64"/>
                      </a:moveTo>
                      <a:lnTo>
                        <a:pt x="228" y="0"/>
                      </a:lnTo>
                      <a:cubicBezTo>
                        <a:pt x="282" y="29"/>
                        <a:pt x="315" y="157"/>
                        <a:pt x="332" y="240"/>
                      </a:cubicBezTo>
                      <a:cubicBezTo>
                        <a:pt x="349" y="323"/>
                        <a:pt x="349" y="415"/>
                        <a:pt x="332" y="500"/>
                      </a:cubicBezTo>
                      <a:cubicBezTo>
                        <a:pt x="315" y="585"/>
                        <a:pt x="279" y="719"/>
                        <a:pt x="228" y="748"/>
                      </a:cubicBezTo>
                      <a:lnTo>
                        <a:pt x="28" y="676"/>
                      </a:lnTo>
                      <a:cubicBezTo>
                        <a:pt x="0" y="645"/>
                        <a:pt x="50" y="613"/>
                        <a:pt x="60" y="560"/>
                      </a:cubicBezTo>
                      <a:cubicBezTo>
                        <a:pt x="70" y="507"/>
                        <a:pt x="97" y="439"/>
                        <a:pt x="88" y="356"/>
                      </a:cubicBezTo>
                      <a:cubicBezTo>
                        <a:pt x="79" y="273"/>
                        <a:pt x="25" y="125"/>
                        <a:pt x="8" y="64"/>
                      </a:cubicBez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098" name="Freeform 50"/>
                <p:cNvSpPr>
                  <a:spLocks/>
                </p:cNvSpPr>
                <p:nvPr/>
              </p:nvSpPr>
              <p:spPr bwMode="auto">
                <a:xfrm>
                  <a:off x="5183" y="216"/>
                  <a:ext cx="216" cy="18"/>
                </a:xfrm>
                <a:custGeom>
                  <a:avLst/>
                  <a:gdLst>
                    <a:gd name="T0" fmla="*/ 2134 w 2137"/>
                    <a:gd name="T1" fmla="*/ 0 h 180"/>
                    <a:gd name="T2" fmla="*/ 1650 w 2137"/>
                    <a:gd name="T3" fmla="*/ 0 h 180"/>
                    <a:gd name="T4" fmla="*/ 1593 w 2137"/>
                    <a:gd name="T5" fmla="*/ 17 h 180"/>
                    <a:gd name="T6" fmla="*/ 1205 w 2137"/>
                    <a:gd name="T7" fmla="*/ 17 h 180"/>
                    <a:gd name="T8" fmla="*/ 1134 w 2137"/>
                    <a:gd name="T9" fmla="*/ 42 h 180"/>
                    <a:gd name="T10" fmla="*/ 342 w 2137"/>
                    <a:gd name="T11" fmla="*/ 56 h 180"/>
                    <a:gd name="T12" fmla="*/ 219 w 2137"/>
                    <a:gd name="T13" fmla="*/ 42 h 180"/>
                    <a:gd name="T14" fmla="*/ 151 w 2137"/>
                    <a:gd name="T15" fmla="*/ 3 h 180"/>
                    <a:gd name="T16" fmla="*/ 42 w 2137"/>
                    <a:gd name="T17" fmla="*/ 3 h 180"/>
                    <a:gd name="T18" fmla="*/ 0 w 2137"/>
                    <a:gd name="T19" fmla="*/ 53 h 180"/>
                    <a:gd name="T20" fmla="*/ 0 w 2137"/>
                    <a:gd name="T21" fmla="*/ 130 h 180"/>
                    <a:gd name="T22" fmla="*/ 42 w 2137"/>
                    <a:gd name="T23" fmla="*/ 176 h 180"/>
                    <a:gd name="T24" fmla="*/ 162 w 2137"/>
                    <a:gd name="T25" fmla="*/ 176 h 180"/>
                    <a:gd name="T26" fmla="*/ 236 w 2137"/>
                    <a:gd name="T27" fmla="*/ 145 h 180"/>
                    <a:gd name="T28" fmla="*/ 339 w 2137"/>
                    <a:gd name="T29" fmla="*/ 137 h 180"/>
                    <a:gd name="T30" fmla="*/ 1134 w 2137"/>
                    <a:gd name="T31" fmla="*/ 137 h 180"/>
                    <a:gd name="T32" fmla="*/ 1201 w 2137"/>
                    <a:gd name="T33" fmla="*/ 159 h 180"/>
                    <a:gd name="T34" fmla="*/ 1604 w 2137"/>
                    <a:gd name="T35" fmla="*/ 159 h 180"/>
                    <a:gd name="T36" fmla="*/ 1646 w 2137"/>
                    <a:gd name="T37" fmla="*/ 180 h 180"/>
                    <a:gd name="T38" fmla="*/ 2137 w 2137"/>
                    <a:gd name="T39" fmla="*/ 180 h 180"/>
                    <a:gd name="T40" fmla="*/ 2134 w 2137"/>
                    <a:gd name="T41"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37" h="180">
                      <a:moveTo>
                        <a:pt x="2134" y="0"/>
                      </a:moveTo>
                      <a:lnTo>
                        <a:pt x="1650" y="0"/>
                      </a:lnTo>
                      <a:lnTo>
                        <a:pt x="1593" y="17"/>
                      </a:lnTo>
                      <a:lnTo>
                        <a:pt x="1205" y="17"/>
                      </a:lnTo>
                      <a:lnTo>
                        <a:pt x="1134" y="42"/>
                      </a:lnTo>
                      <a:lnTo>
                        <a:pt x="342" y="56"/>
                      </a:lnTo>
                      <a:lnTo>
                        <a:pt x="219" y="42"/>
                      </a:lnTo>
                      <a:lnTo>
                        <a:pt x="151" y="3"/>
                      </a:lnTo>
                      <a:lnTo>
                        <a:pt x="42" y="3"/>
                      </a:lnTo>
                      <a:lnTo>
                        <a:pt x="0" y="53"/>
                      </a:lnTo>
                      <a:lnTo>
                        <a:pt x="0" y="130"/>
                      </a:lnTo>
                      <a:lnTo>
                        <a:pt x="42" y="176"/>
                      </a:lnTo>
                      <a:lnTo>
                        <a:pt x="162" y="176"/>
                      </a:lnTo>
                      <a:lnTo>
                        <a:pt x="236" y="145"/>
                      </a:lnTo>
                      <a:lnTo>
                        <a:pt x="339" y="137"/>
                      </a:lnTo>
                      <a:lnTo>
                        <a:pt x="1134" y="137"/>
                      </a:lnTo>
                      <a:lnTo>
                        <a:pt x="1201" y="159"/>
                      </a:lnTo>
                      <a:lnTo>
                        <a:pt x="1604" y="159"/>
                      </a:lnTo>
                      <a:lnTo>
                        <a:pt x="1646" y="180"/>
                      </a:lnTo>
                      <a:lnTo>
                        <a:pt x="2137" y="180"/>
                      </a:lnTo>
                      <a:lnTo>
                        <a:pt x="2134" y="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0207" name="Group 159"/>
              <p:cNvGrpSpPr>
                <a:grpSpLocks/>
              </p:cNvGrpSpPr>
              <p:nvPr/>
            </p:nvGrpSpPr>
            <p:grpSpPr bwMode="auto">
              <a:xfrm rot="10800000">
                <a:off x="1813" y="2493"/>
                <a:ext cx="328" cy="149"/>
                <a:chOff x="951" y="1390"/>
                <a:chExt cx="4105" cy="1865"/>
              </a:xfrm>
            </p:grpSpPr>
            <p:sp>
              <p:nvSpPr>
                <p:cNvPr id="130208" name="Freeform 160"/>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209" name="Freeform 161"/>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210" name="Freeform 162"/>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0260" name="Group 212"/>
              <p:cNvGrpSpPr>
                <a:grpSpLocks/>
              </p:cNvGrpSpPr>
              <p:nvPr/>
            </p:nvGrpSpPr>
            <p:grpSpPr bwMode="auto">
              <a:xfrm>
                <a:off x="2053" y="2445"/>
                <a:ext cx="131" cy="125"/>
                <a:chOff x="3968" y="320"/>
                <a:chExt cx="247" cy="229"/>
              </a:xfrm>
            </p:grpSpPr>
            <p:sp>
              <p:nvSpPr>
                <p:cNvPr id="130258" name="Oval 210"/>
                <p:cNvSpPr>
                  <a:spLocks noChangeArrowheads="1"/>
                </p:cNvSpPr>
                <p:nvPr/>
              </p:nvSpPr>
              <p:spPr bwMode="auto">
                <a:xfrm>
                  <a:off x="3968" y="320"/>
                  <a:ext cx="247" cy="229"/>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259" name="Line 211"/>
                <p:cNvSpPr>
                  <a:spLocks noChangeShapeType="1"/>
                </p:cNvSpPr>
                <p:nvPr/>
              </p:nvSpPr>
              <p:spPr bwMode="auto">
                <a:xfrm>
                  <a:off x="4014" y="348"/>
                  <a:ext cx="155" cy="164"/>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0275" name="Line 227"/>
              <p:cNvSpPr>
                <a:spLocks noChangeShapeType="1"/>
              </p:cNvSpPr>
              <p:nvPr/>
            </p:nvSpPr>
            <p:spPr bwMode="auto">
              <a:xfrm flipH="1" flipV="1">
                <a:off x="2136" y="2596"/>
                <a:ext cx="1561" cy="1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0308" name="Text Box 260"/>
            <p:cNvSpPr txBox="1">
              <a:spLocks noChangeArrowheads="1"/>
            </p:cNvSpPr>
            <p:nvPr/>
          </p:nvSpPr>
          <p:spPr bwMode="auto">
            <a:xfrm>
              <a:off x="2615" y="2355"/>
              <a:ext cx="39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solidFill>
                    <a:srgbClr val="0000FF"/>
                  </a:solidFill>
                </a:rPr>
                <a:t>None</a:t>
              </a:r>
            </a:p>
          </p:txBody>
        </p:sp>
        <p:sp>
          <p:nvSpPr>
            <p:cNvPr id="130309" name="Text Box 261"/>
            <p:cNvSpPr txBox="1">
              <a:spLocks noChangeArrowheads="1"/>
            </p:cNvSpPr>
            <p:nvPr/>
          </p:nvSpPr>
          <p:spPr bwMode="auto">
            <a:xfrm>
              <a:off x="2757" y="2580"/>
              <a:ext cx="39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solidFill>
                    <a:srgbClr val="FF0000"/>
                  </a:solidFill>
                </a:rPr>
                <a:t>2,800</a:t>
              </a:r>
            </a:p>
          </p:txBody>
        </p:sp>
      </p:grpSp>
      <p:grpSp>
        <p:nvGrpSpPr>
          <p:cNvPr id="130320" name="Group 272"/>
          <p:cNvGrpSpPr>
            <a:grpSpLocks/>
          </p:cNvGrpSpPr>
          <p:nvPr/>
        </p:nvGrpSpPr>
        <p:grpSpPr bwMode="auto">
          <a:xfrm>
            <a:off x="2078038" y="4506913"/>
            <a:ext cx="5168900" cy="823912"/>
            <a:chOff x="1309" y="2839"/>
            <a:chExt cx="3256" cy="519"/>
          </a:xfrm>
        </p:grpSpPr>
        <p:grpSp>
          <p:nvGrpSpPr>
            <p:cNvPr id="130288" name="Group 240"/>
            <p:cNvGrpSpPr>
              <a:grpSpLocks/>
            </p:cNvGrpSpPr>
            <p:nvPr/>
          </p:nvGrpSpPr>
          <p:grpSpPr bwMode="auto">
            <a:xfrm>
              <a:off x="1309" y="2839"/>
              <a:ext cx="3256" cy="472"/>
              <a:chOff x="1566" y="2740"/>
              <a:chExt cx="3256" cy="472"/>
            </a:xfrm>
          </p:grpSpPr>
          <p:grpSp>
            <p:nvGrpSpPr>
              <p:cNvPr id="130219" name="Group 171"/>
              <p:cNvGrpSpPr>
                <a:grpSpLocks/>
              </p:cNvGrpSpPr>
              <p:nvPr/>
            </p:nvGrpSpPr>
            <p:grpSpPr bwMode="auto">
              <a:xfrm rot="5400000">
                <a:off x="1477" y="2923"/>
                <a:ext cx="328" cy="149"/>
                <a:chOff x="951" y="1390"/>
                <a:chExt cx="4105" cy="1865"/>
              </a:xfrm>
            </p:grpSpPr>
            <p:sp>
              <p:nvSpPr>
                <p:cNvPr id="130220" name="Freeform 172"/>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221" name="Freeform 173"/>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222" name="Freeform 174"/>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0236" name="Group 188"/>
              <p:cNvGrpSpPr>
                <a:grpSpLocks/>
              </p:cNvGrpSpPr>
              <p:nvPr/>
            </p:nvGrpSpPr>
            <p:grpSpPr bwMode="auto">
              <a:xfrm rot="5400000">
                <a:off x="4487" y="2876"/>
                <a:ext cx="472" cy="199"/>
                <a:chOff x="5183" y="128"/>
                <a:chExt cx="472" cy="199"/>
              </a:xfrm>
            </p:grpSpPr>
            <p:sp>
              <p:nvSpPr>
                <p:cNvPr id="130237" name="Freeform 189"/>
                <p:cNvSpPr>
                  <a:spLocks/>
                </p:cNvSpPr>
                <p:nvPr/>
              </p:nvSpPr>
              <p:spPr bwMode="auto">
                <a:xfrm>
                  <a:off x="5305" y="128"/>
                  <a:ext cx="350" cy="199"/>
                </a:xfrm>
                <a:custGeom>
                  <a:avLst/>
                  <a:gdLst>
                    <a:gd name="T0" fmla="*/ 0 w 3484"/>
                    <a:gd name="T1" fmla="*/ 10 h 1984"/>
                    <a:gd name="T2" fmla="*/ 0 w 3484"/>
                    <a:gd name="T3" fmla="*/ 1984 h 1984"/>
                    <a:gd name="T4" fmla="*/ 3429 w 3484"/>
                    <a:gd name="T5" fmla="*/ 1984 h 1984"/>
                    <a:gd name="T6" fmla="*/ 3429 w 3484"/>
                    <a:gd name="T7" fmla="*/ 1591 h 1984"/>
                    <a:gd name="T8" fmla="*/ 3273 w 3484"/>
                    <a:gd name="T9" fmla="*/ 1591 h 1984"/>
                    <a:gd name="T10" fmla="*/ 3273 w 3484"/>
                    <a:gd name="T11" fmla="*/ 1308 h 1984"/>
                    <a:gd name="T12" fmla="*/ 3410 w 3484"/>
                    <a:gd name="T13" fmla="*/ 1299 h 1984"/>
                    <a:gd name="T14" fmla="*/ 3483 w 3484"/>
                    <a:gd name="T15" fmla="*/ 1171 h 1984"/>
                    <a:gd name="T16" fmla="*/ 3401 w 3484"/>
                    <a:gd name="T17" fmla="*/ 1061 h 1984"/>
                    <a:gd name="T18" fmla="*/ 3264 w 3484"/>
                    <a:gd name="T19" fmla="*/ 1061 h 1984"/>
                    <a:gd name="T20" fmla="*/ 3264 w 3484"/>
                    <a:gd name="T21" fmla="*/ 896 h 1984"/>
                    <a:gd name="T22" fmla="*/ 3392 w 3484"/>
                    <a:gd name="T23" fmla="*/ 887 h 1984"/>
                    <a:gd name="T24" fmla="*/ 3483 w 3484"/>
                    <a:gd name="T25" fmla="*/ 768 h 1984"/>
                    <a:gd name="T26" fmla="*/ 3392 w 3484"/>
                    <a:gd name="T27" fmla="*/ 659 h 1984"/>
                    <a:gd name="T28" fmla="*/ 3264 w 3484"/>
                    <a:gd name="T29" fmla="*/ 659 h 1984"/>
                    <a:gd name="T30" fmla="*/ 3264 w 3484"/>
                    <a:gd name="T31" fmla="*/ 384 h 1984"/>
                    <a:gd name="T32" fmla="*/ 3392 w 3484"/>
                    <a:gd name="T33" fmla="*/ 384 h 1984"/>
                    <a:gd name="T34" fmla="*/ 3392 w 3484"/>
                    <a:gd name="T35" fmla="*/ 0 h 1984"/>
                    <a:gd name="T36" fmla="*/ 0 w 3484"/>
                    <a:gd name="T37" fmla="*/ 10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84" h="1984">
                      <a:moveTo>
                        <a:pt x="0" y="10"/>
                      </a:moveTo>
                      <a:lnTo>
                        <a:pt x="0" y="1984"/>
                      </a:lnTo>
                      <a:lnTo>
                        <a:pt x="3429" y="1984"/>
                      </a:lnTo>
                      <a:lnTo>
                        <a:pt x="3429" y="1591"/>
                      </a:lnTo>
                      <a:lnTo>
                        <a:pt x="3273" y="1591"/>
                      </a:lnTo>
                      <a:lnTo>
                        <a:pt x="3273" y="1308"/>
                      </a:lnTo>
                      <a:lnTo>
                        <a:pt x="3410" y="1299"/>
                      </a:lnTo>
                      <a:cubicBezTo>
                        <a:pt x="3445" y="1276"/>
                        <a:pt x="3484" y="1211"/>
                        <a:pt x="3483" y="1171"/>
                      </a:cubicBezTo>
                      <a:cubicBezTo>
                        <a:pt x="3482" y="1131"/>
                        <a:pt x="3437" y="1079"/>
                        <a:pt x="3401" y="1061"/>
                      </a:cubicBezTo>
                      <a:lnTo>
                        <a:pt x="3264" y="1061"/>
                      </a:lnTo>
                      <a:lnTo>
                        <a:pt x="3264" y="896"/>
                      </a:lnTo>
                      <a:lnTo>
                        <a:pt x="3392" y="887"/>
                      </a:lnTo>
                      <a:cubicBezTo>
                        <a:pt x="3428" y="866"/>
                        <a:pt x="3483" y="806"/>
                        <a:pt x="3483" y="768"/>
                      </a:cubicBezTo>
                      <a:cubicBezTo>
                        <a:pt x="3483" y="730"/>
                        <a:pt x="3428" y="677"/>
                        <a:pt x="3392" y="659"/>
                      </a:cubicBezTo>
                      <a:lnTo>
                        <a:pt x="3264" y="659"/>
                      </a:lnTo>
                      <a:lnTo>
                        <a:pt x="3264" y="384"/>
                      </a:lnTo>
                      <a:lnTo>
                        <a:pt x="3392" y="384"/>
                      </a:lnTo>
                      <a:lnTo>
                        <a:pt x="3392" y="0"/>
                      </a:lnTo>
                      <a:lnTo>
                        <a:pt x="0" y="10"/>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238" name="Freeform 190"/>
                <p:cNvSpPr>
                  <a:spLocks/>
                </p:cNvSpPr>
                <p:nvPr/>
              </p:nvSpPr>
              <p:spPr bwMode="auto">
                <a:xfrm>
                  <a:off x="5399" y="164"/>
                  <a:ext cx="142" cy="125"/>
                </a:xfrm>
                <a:custGeom>
                  <a:avLst/>
                  <a:gdLst>
                    <a:gd name="T0" fmla="*/ 0 w 1406"/>
                    <a:gd name="T1" fmla="*/ 217 h 1249"/>
                    <a:gd name="T2" fmla="*/ 0 w 1406"/>
                    <a:gd name="T3" fmla="*/ 1059 h 1249"/>
                    <a:gd name="T4" fmla="*/ 667 w 1406"/>
                    <a:gd name="T5" fmla="*/ 1232 h 1249"/>
                    <a:gd name="T6" fmla="*/ 1088 w 1406"/>
                    <a:gd name="T7" fmla="*/ 1159 h 1249"/>
                    <a:gd name="T8" fmla="*/ 1362 w 1406"/>
                    <a:gd name="T9" fmla="*/ 821 h 1249"/>
                    <a:gd name="T10" fmla="*/ 1353 w 1406"/>
                    <a:gd name="T11" fmla="*/ 419 h 1249"/>
                    <a:gd name="T12" fmla="*/ 1086 w 1406"/>
                    <a:gd name="T13" fmla="*/ 86 h 1249"/>
                    <a:gd name="T14" fmla="*/ 686 w 1406"/>
                    <a:gd name="T15" fmla="*/ 22 h 1249"/>
                    <a:gd name="T16" fmla="*/ 0 w 1406"/>
                    <a:gd name="T17" fmla="*/ 217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6" h="1249">
                      <a:moveTo>
                        <a:pt x="0" y="217"/>
                      </a:moveTo>
                      <a:lnTo>
                        <a:pt x="0" y="1059"/>
                      </a:lnTo>
                      <a:lnTo>
                        <a:pt x="667" y="1232"/>
                      </a:lnTo>
                      <a:cubicBezTo>
                        <a:pt x="848" y="1249"/>
                        <a:pt x="972" y="1227"/>
                        <a:pt x="1088" y="1159"/>
                      </a:cubicBezTo>
                      <a:cubicBezTo>
                        <a:pt x="1204" y="1091"/>
                        <a:pt x="1318" y="944"/>
                        <a:pt x="1362" y="821"/>
                      </a:cubicBezTo>
                      <a:cubicBezTo>
                        <a:pt x="1406" y="698"/>
                        <a:pt x="1399" y="541"/>
                        <a:pt x="1353" y="419"/>
                      </a:cubicBezTo>
                      <a:cubicBezTo>
                        <a:pt x="1307" y="297"/>
                        <a:pt x="1197" y="152"/>
                        <a:pt x="1086" y="86"/>
                      </a:cubicBezTo>
                      <a:cubicBezTo>
                        <a:pt x="975" y="20"/>
                        <a:pt x="867" y="0"/>
                        <a:pt x="686" y="22"/>
                      </a:cubicBezTo>
                      <a:lnTo>
                        <a:pt x="0" y="217"/>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239" name="Freeform 191"/>
                <p:cNvSpPr>
                  <a:spLocks/>
                </p:cNvSpPr>
                <p:nvPr/>
              </p:nvSpPr>
              <p:spPr bwMode="auto">
                <a:xfrm>
                  <a:off x="5531" y="190"/>
                  <a:ext cx="35" cy="75"/>
                </a:xfrm>
                <a:custGeom>
                  <a:avLst/>
                  <a:gdLst>
                    <a:gd name="T0" fmla="*/ 8 w 349"/>
                    <a:gd name="T1" fmla="*/ 64 h 748"/>
                    <a:gd name="T2" fmla="*/ 228 w 349"/>
                    <a:gd name="T3" fmla="*/ 0 h 748"/>
                    <a:gd name="T4" fmla="*/ 332 w 349"/>
                    <a:gd name="T5" fmla="*/ 240 h 748"/>
                    <a:gd name="T6" fmla="*/ 332 w 349"/>
                    <a:gd name="T7" fmla="*/ 500 h 748"/>
                    <a:gd name="T8" fmla="*/ 228 w 349"/>
                    <a:gd name="T9" fmla="*/ 748 h 748"/>
                    <a:gd name="T10" fmla="*/ 28 w 349"/>
                    <a:gd name="T11" fmla="*/ 676 h 748"/>
                    <a:gd name="T12" fmla="*/ 60 w 349"/>
                    <a:gd name="T13" fmla="*/ 560 h 748"/>
                    <a:gd name="T14" fmla="*/ 88 w 349"/>
                    <a:gd name="T15" fmla="*/ 356 h 748"/>
                    <a:gd name="T16" fmla="*/ 8 w 349"/>
                    <a:gd name="T17" fmla="*/ 6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748">
                      <a:moveTo>
                        <a:pt x="8" y="64"/>
                      </a:moveTo>
                      <a:lnTo>
                        <a:pt x="228" y="0"/>
                      </a:lnTo>
                      <a:cubicBezTo>
                        <a:pt x="282" y="29"/>
                        <a:pt x="315" y="157"/>
                        <a:pt x="332" y="240"/>
                      </a:cubicBezTo>
                      <a:cubicBezTo>
                        <a:pt x="349" y="323"/>
                        <a:pt x="349" y="415"/>
                        <a:pt x="332" y="500"/>
                      </a:cubicBezTo>
                      <a:cubicBezTo>
                        <a:pt x="315" y="585"/>
                        <a:pt x="279" y="719"/>
                        <a:pt x="228" y="748"/>
                      </a:cubicBezTo>
                      <a:lnTo>
                        <a:pt x="28" y="676"/>
                      </a:lnTo>
                      <a:cubicBezTo>
                        <a:pt x="0" y="645"/>
                        <a:pt x="50" y="613"/>
                        <a:pt x="60" y="560"/>
                      </a:cubicBezTo>
                      <a:cubicBezTo>
                        <a:pt x="70" y="507"/>
                        <a:pt x="97" y="439"/>
                        <a:pt x="88" y="356"/>
                      </a:cubicBezTo>
                      <a:cubicBezTo>
                        <a:pt x="79" y="273"/>
                        <a:pt x="25" y="125"/>
                        <a:pt x="8" y="64"/>
                      </a:cubicBez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240" name="Freeform 192"/>
                <p:cNvSpPr>
                  <a:spLocks/>
                </p:cNvSpPr>
                <p:nvPr/>
              </p:nvSpPr>
              <p:spPr bwMode="auto">
                <a:xfrm>
                  <a:off x="5183" y="216"/>
                  <a:ext cx="216" cy="18"/>
                </a:xfrm>
                <a:custGeom>
                  <a:avLst/>
                  <a:gdLst>
                    <a:gd name="T0" fmla="*/ 2134 w 2137"/>
                    <a:gd name="T1" fmla="*/ 0 h 180"/>
                    <a:gd name="T2" fmla="*/ 1650 w 2137"/>
                    <a:gd name="T3" fmla="*/ 0 h 180"/>
                    <a:gd name="T4" fmla="*/ 1593 w 2137"/>
                    <a:gd name="T5" fmla="*/ 17 h 180"/>
                    <a:gd name="T6" fmla="*/ 1205 w 2137"/>
                    <a:gd name="T7" fmla="*/ 17 h 180"/>
                    <a:gd name="T8" fmla="*/ 1134 w 2137"/>
                    <a:gd name="T9" fmla="*/ 42 h 180"/>
                    <a:gd name="T10" fmla="*/ 342 w 2137"/>
                    <a:gd name="T11" fmla="*/ 56 h 180"/>
                    <a:gd name="T12" fmla="*/ 219 w 2137"/>
                    <a:gd name="T13" fmla="*/ 42 h 180"/>
                    <a:gd name="T14" fmla="*/ 151 w 2137"/>
                    <a:gd name="T15" fmla="*/ 3 h 180"/>
                    <a:gd name="T16" fmla="*/ 42 w 2137"/>
                    <a:gd name="T17" fmla="*/ 3 h 180"/>
                    <a:gd name="T18" fmla="*/ 0 w 2137"/>
                    <a:gd name="T19" fmla="*/ 53 h 180"/>
                    <a:gd name="T20" fmla="*/ 0 w 2137"/>
                    <a:gd name="T21" fmla="*/ 130 h 180"/>
                    <a:gd name="T22" fmla="*/ 42 w 2137"/>
                    <a:gd name="T23" fmla="*/ 176 h 180"/>
                    <a:gd name="T24" fmla="*/ 162 w 2137"/>
                    <a:gd name="T25" fmla="*/ 176 h 180"/>
                    <a:gd name="T26" fmla="*/ 236 w 2137"/>
                    <a:gd name="T27" fmla="*/ 145 h 180"/>
                    <a:gd name="T28" fmla="*/ 339 w 2137"/>
                    <a:gd name="T29" fmla="*/ 137 h 180"/>
                    <a:gd name="T30" fmla="*/ 1134 w 2137"/>
                    <a:gd name="T31" fmla="*/ 137 h 180"/>
                    <a:gd name="T32" fmla="*/ 1201 w 2137"/>
                    <a:gd name="T33" fmla="*/ 159 h 180"/>
                    <a:gd name="T34" fmla="*/ 1604 w 2137"/>
                    <a:gd name="T35" fmla="*/ 159 h 180"/>
                    <a:gd name="T36" fmla="*/ 1646 w 2137"/>
                    <a:gd name="T37" fmla="*/ 180 h 180"/>
                    <a:gd name="T38" fmla="*/ 2137 w 2137"/>
                    <a:gd name="T39" fmla="*/ 180 h 180"/>
                    <a:gd name="T40" fmla="*/ 2134 w 2137"/>
                    <a:gd name="T41"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37" h="180">
                      <a:moveTo>
                        <a:pt x="2134" y="0"/>
                      </a:moveTo>
                      <a:lnTo>
                        <a:pt x="1650" y="0"/>
                      </a:lnTo>
                      <a:lnTo>
                        <a:pt x="1593" y="17"/>
                      </a:lnTo>
                      <a:lnTo>
                        <a:pt x="1205" y="17"/>
                      </a:lnTo>
                      <a:lnTo>
                        <a:pt x="1134" y="42"/>
                      </a:lnTo>
                      <a:lnTo>
                        <a:pt x="342" y="56"/>
                      </a:lnTo>
                      <a:lnTo>
                        <a:pt x="219" y="42"/>
                      </a:lnTo>
                      <a:lnTo>
                        <a:pt x="151" y="3"/>
                      </a:lnTo>
                      <a:lnTo>
                        <a:pt x="42" y="3"/>
                      </a:lnTo>
                      <a:lnTo>
                        <a:pt x="0" y="53"/>
                      </a:lnTo>
                      <a:lnTo>
                        <a:pt x="0" y="130"/>
                      </a:lnTo>
                      <a:lnTo>
                        <a:pt x="42" y="176"/>
                      </a:lnTo>
                      <a:lnTo>
                        <a:pt x="162" y="176"/>
                      </a:lnTo>
                      <a:lnTo>
                        <a:pt x="236" y="145"/>
                      </a:lnTo>
                      <a:lnTo>
                        <a:pt x="339" y="137"/>
                      </a:lnTo>
                      <a:lnTo>
                        <a:pt x="1134" y="137"/>
                      </a:lnTo>
                      <a:lnTo>
                        <a:pt x="1201" y="159"/>
                      </a:lnTo>
                      <a:lnTo>
                        <a:pt x="1604" y="159"/>
                      </a:lnTo>
                      <a:lnTo>
                        <a:pt x="1646" y="180"/>
                      </a:lnTo>
                      <a:lnTo>
                        <a:pt x="2137" y="180"/>
                      </a:lnTo>
                      <a:lnTo>
                        <a:pt x="2134" y="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0280" name="Line 232"/>
              <p:cNvSpPr>
                <a:spLocks noChangeShapeType="1"/>
              </p:cNvSpPr>
              <p:nvPr/>
            </p:nvSpPr>
            <p:spPr bwMode="auto">
              <a:xfrm flipH="1" flipV="1">
                <a:off x="1747" y="3086"/>
                <a:ext cx="2835" cy="18"/>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281" name="Line 233"/>
              <p:cNvSpPr>
                <a:spLocks noChangeShapeType="1"/>
              </p:cNvSpPr>
              <p:nvPr/>
            </p:nvSpPr>
            <p:spPr bwMode="auto">
              <a:xfrm>
                <a:off x="1733" y="2937"/>
                <a:ext cx="1100" cy="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0310" name="Text Box 262"/>
            <p:cNvSpPr txBox="1">
              <a:spLocks noChangeArrowheads="1"/>
            </p:cNvSpPr>
            <p:nvPr/>
          </p:nvSpPr>
          <p:spPr bwMode="auto">
            <a:xfrm>
              <a:off x="1768" y="2878"/>
              <a:ext cx="39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solidFill>
                    <a:srgbClr val="0000FF"/>
                  </a:solidFill>
                </a:rPr>
                <a:t>1,900</a:t>
              </a:r>
            </a:p>
          </p:txBody>
        </p:sp>
        <p:sp>
          <p:nvSpPr>
            <p:cNvPr id="130311" name="Text Box 263"/>
            <p:cNvSpPr txBox="1">
              <a:spLocks noChangeArrowheads="1"/>
            </p:cNvSpPr>
            <p:nvPr/>
          </p:nvSpPr>
          <p:spPr bwMode="auto">
            <a:xfrm>
              <a:off x="2738" y="3166"/>
              <a:ext cx="39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solidFill>
                    <a:srgbClr val="FF0000"/>
                  </a:solidFill>
                </a:rPr>
                <a:t>5,000</a:t>
              </a:r>
            </a:p>
          </p:txBody>
        </p:sp>
      </p:grpSp>
      <p:grpSp>
        <p:nvGrpSpPr>
          <p:cNvPr id="130321" name="Group 273"/>
          <p:cNvGrpSpPr>
            <a:grpSpLocks/>
          </p:cNvGrpSpPr>
          <p:nvPr/>
        </p:nvGrpSpPr>
        <p:grpSpPr bwMode="auto">
          <a:xfrm>
            <a:off x="1744663" y="5449888"/>
            <a:ext cx="5835650" cy="676275"/>
            <a:chOff x="1099" y="3433"/>
            <a:chExt cx="3676" cy="426"/>
          </a:xfrm>
        </p:grpSpPr>
        <p:grpSp>
          <p:nvGrpSpPr>
            <p:cNvPr id="130289" name="Group 241"/>
            <p:cNvGrpSpPr>
              <a:grpSpLocks/>
            </p:cNvGrpSpPr>
            <p:nvPr/>
          </p:nvGrpSpPr>
          <p:grpSpPr bwMode="auto">
            <a:xfrm>
              <a:off x="1099" y="3564"/>
              <a:ext cx="3676" cy="199"/>
              <a:chOff x="1396" y="3564"/>
              <a:chExt cx="3676" cy="199"/>
            </a:xfrm>
          </p:grpSpPr>
          <p:grpSp>
            <p:nvGrpSpPr>
              <p:cNvPr id="130223" name="Group 175"/>
              <p:cNvGrpSpPr>
                <a:grpSpLocks/>
              </p:cNvGrpSpPr>
              <p:nvPr/>
            </p:nvGrpSpPr>
            <p:grpSpPr bwMode="auto">
              <a:xfrm>
                <a:off x="1396" y="3580"/>
                <a:ext cx="328" cy="149"/>
                <a:chOff x="951" y="1390"/>
                <a:chExt cx="4105" cy="1865"/>
              </a:xfrm>
            </p:grpSpPr>
            <p:sp>
              <p:nvSpPr>
                <p:cNvPr id="130224" name="Freeform 176"/>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225" name="Freeform 177"/>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226" name="Freeform 178"/>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0246" name="Group 198"/>
              <p:cNvGrpSpPr>
                <a:grpSpLocks/>
              </p:cNvGrpSpPr>
              <p:nvPr/>
            </p:nvGrpSpPr>
            <p:grpSpPr bwMode="auto">
              <a:xfrm rot="10800000">
                <a:off x="4600" y="3564"/>
                <a:ext cx="472" cy="199"/>
                <a:chOff x="5183" y="128"/>
                <a:chExt cx="472" cy="199"/>
              </a:xfrm>
            </p:grpSpPr>
            <p:sp>
              <p:nvSpPr>
                <p:cNvPr id="130247" name="Freeform 199"/>
                <p:cNvSpPr>
                  <a:spLocks/>
                </p:cNvSpPr>
                <p:nvPr/>
              </p:nvSpPr>
              <p:spPr bwMode="auto">
                <a:xfrm>
                  <a:off x="5305" y="128"/>
                  <a:ext cx="350" cy="199"/>
                </a:xfrm>
                <a:custGeom>
                  <a:avLst/>
                  <a:gdLst>
                    <a:gd name="T0" fmla="*/ 0 w 3484"/>
                    <a:gd name="T1" fmla="*/ 10 h 1984"/>
                    <a:gd name="T2" fmla="*/ 0 w 3484"/>
                    <a:gd name="T3" fmla="*/ 1984 h 1984"/>
                    <a:gd name="T4" fmla="*/ 3429 w 3484"/>
                    <a:gd name="T5" fmla="*/ 1984 h 1984"/>
                    <a:gd name="T6" fmla="*/ 3429 w 3484"/>
                    <a:gd name="T7" fmla="*/ 1591 h 1984"/>
                    <a:gd name="T8" fmla="*/ 3273 w 3484"/>
                    <a:gd name="T9" fmla="*/ 1591 h 1984"/>
                    <a:gd name="T10" fmla="*/ 3273 w 3484"/>
                    <a:gd name="T11" fmla="*/ 1308 h 1984"/>
                    <a:gd name="T12" fmla="*/ 3410 w 3484"/>
                    <a:gd name="T13" fmla="*/ 1299 h 1984"/>
                    <a:gd name="T14" fmla="*/ 3483 w 3484"/>
                    <a:gd name="T15" fmla="*/ 1171 h 1984"/>
                    <a:gd name="T16" fmla="*/ 3401 w 3484"/>
                    <a:gd name="T17" fmla="*/ 1061 h 1984"/>
                    <a:gd name="T18" fmla="*/ 3264 w 3484"/>
                    <a:gd name="T19" fmla="*/ 1061 h 1984"/>
                    <a:gd name="T20" fmla="*/ 3264 w 3484"/>
                    <a:gd name="T21" fmla="*/ 896 h 1984"/>
                    <a:gd name="T22" fmla="*/ 3392 w 3484"/>
                    <a:gd name="T23" fmla="*/ 887 h 1984"/>
                    <a:gd name="T24" fmla="*/ 3483 w 3484"/>
                    <a:gd name="T25" fmla="*/ 768 h 1984"/>
                    <a:gd name="T26" fmla="*/ 3392 w 3484"/>
                    <a:gd name="T27" fmla="*/ 659 h 1984"/>
                    <a:gd name="T28" fmla="*/ 3264 w 3484"/>
                    <a:gd name="T29" fmla="*/ 659 h 1984"/>
                    <a:gd name="T30" fmla="*/ 3264 w 3484"/>
                    <a:gd name="T31" fmla="*/ 384 h 1984"/>
                    <a:gd name="T32" fmla="*/ 3392 w 3484"/>
                    <a:gd name="T33" fmla="*/ 384 h 1984"/>
                    <a:gd name="T34" fmla="*/ 3392 w 3484"/>
                    <a:gd name="T35" fmla="*/ 0 h 1984"/>
                    <a:gd name="T36" fmla="*/ 0 w 3484"/>
                    <a:gd name="T37" fmla="*/ 10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84" h="1984">
                      <a:moveTo>
                        <a:pt x="0" y="10"/>
                      </a:moveTo>
                      <a:lnTo>
                        <a:pt x="0" y="1984"/>
                      </a:lnTo>
                      <a:lnTo>
                        <a:pt x="3429" y="1984"/>
                      </a:lnTo>
                      <a:lnTo>
                        <a:pt x="3429" y="1591"/>
                      </a:lnTo>
                      <a:lnTo>
                        <a:pt x="3273" y="1591"/>
                      </a:lnTo>
                      <a:lnTo>
                        <a:pt x="3273" y="1308"/>
                      </a:lnTo>
                      <a:lnTo>
                        <a:pt x="3410" y="1299"/>
                      </a:lnTo>
                      <a:cubicBezTo>
                        <a:pt x="3445" y="1276"/>
                        <a:pt x="3484" y="1211"/>
                        <a:pt x="3483" y="1171"/>
                      </a:cubicBezTo>
                      <a:cubicBezTo>
                        <a:pt x="3482" y="1131"/>
                        <a:pt x="3437" y="1079"/>
                        <a:pt x="3401" y="1061"/>
                      </a:cubicBezTo>
                      <a:lnTo>
                        <a:pt x="3264" y="1061"/>
                      </a:lnTo>
                      <a:lnTo>
                        <a:pt x="3264" y="896"/>
                      </a:lnTo>
                      <a:lnTo>
                        <a:pt x="3392" y="887"/>
                      </a:lnTo>
                      <a:cubicBezTo>
                        <a:pt x="3428" y="866"/>
                        <a:pt x="3483" y="806"/>
                        <a:pt x="3483" y="768"/>
                      </a:cubicBezTo>
                      <a:cubicBezTo>
                        <a:pt x="3483" y="730"/>
                        <a:pt x="3428" y="677"/>
                        <a:pt x="3392" y="659"/>
                      </a:cubicBezTo>
                      <a:lnTo>
                        <a:pt x="3264" y="659"/>
                      </a:lnTo>
                      <a:lnTo>
                        <a:pt x="3264" y="384"/>
                      </a:lnTo>
                      <a:lnTo>
                        <a:pt x="3392" y="384"/>
                      </a:lnTo>
                      <a:lnTo>
                        <a:pt x="3392" y="0"/>
                      </a:lnTo>
                      <a:lnTo>
                        <a:pt x="0" y="10"/>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248" name="Freeform 200"/>
                <p:cNvSpPr>
                  <a:spLocks/>
                </p:cNvSpPr>
                <p:nvPr/>
              </p:nvSpPr>
              <p:spPr bwMode="auto">
                <a:xfrm>
                  <a:off x="5399" y="164"/>
                  <a:ext cx="142" cy="125"/>
                </a:xfrm>
                <a:custGeom>
                  <a:avLst/>
                  <a:gdLst>
                    <a:gd name="T0" fmla="*/ 0 w 1406"/>
                    <a:gd name="T1" fmla="*/ 217 h 1249"/>
                    <a:gd name="T2" fmla="*/ 0 w 1406"/>
                    <a:gd name="T3" fmla="*/ 1059 h 1249"/>
                    <a:gd name="T4" fmla="*/ 667 w 1406"/>
                    <a:gd name="T5" fmla="*/ 1232 h 1249"/>
                    <a:gd name="T6" fmla="*/ 1088 w 1406"/>
                    <a:gd name="T7" fmla="*/ 1159 h 1249"/>
                    <a:gd name="T8" fmla="*/ 1362 w 1406"/>
                    <a:gd name="T9" fmla="*/ 821 h 1249"/>
                    <a:gd name="T10" fmla="*/ 1353 w 1406"/>
                    <a:gd name="T11" fmla="*/ 419 h 1249"/>
                    <a:gd name="T12" fmla="*/ 1086 w 1406"/>
                    <a:gd name="T13" fmla="*/ 86 h 1249"/>
                    <a:gd name="T14" fmla="*/ 686 w 1406"/>
                    <a:gd name="T15" fmla="*/ 22 h 1249"/>
                    <a:gd name="T16" fmla="*/ 0 w 1406"/>
                    <a:gd name="T17" fmla="*/ 217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6" h="1249">
                      <a:moveTo>
                        <a:pt x="0" y="217"/>
                      </a:moveTo>
                      <a:lnTo>
                        <a:pt x="0" y="1059"/>
                      </a:lnTo>
                      <a:lnTo>
                        <a:pt x="667" y="1232"/>
                      </a:lnTo>
                      <a:cubicBezTo>
                        <a:pt x="848" y="1249"/>
                        <a:pt x="972" y="1227"/>
                        <a:pt x="1088" y="1159"/>
                      </a:cubicBezTo>
                      <a:cubicBezTo>
                        <a:pt x="1204" y="1091"/>
                        <a:pt x="1318" y="944"/>
                        <a:pt x="1362" y="821"/>
                      </a:cubicBezTo>
                      <a:cubicBezTo>
                        <a:pt x="1406" y="698"/>
                        <a:pt x="1399" y="541"/>
                        <a:pt x="1353" y="419"/>
                      </a:cubicBezTo>
                      <a:cubicBezTo>
                        <a:pt x="1307" y="297"/>
                        <a:pt x="1197" y="152"/>
                        <a:pt x="1086" y="86"/>
                      </a:cubicBezTo>
                      <a:cubicBezTo>
                        <a:pt x="975" y="20"/>
                        <a:pt x="867" y="0"/>
                        <a:pt x="686" y="22"/>
                      </a:cubicBezTo>
                      <a:lnTo>
                        <a:pt x="0" y="217"/>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249" name="Freeform 201"/>
                <p:cNvSpPr>
                  <a:spLocks/>
                </p:cNvSpPr>
                <p:nvPr/>
              </p:nvSpPr>
              <p:spPr bwMode="auto">
                <a:xfrm>
                  <a:off x="5531" y="190"/>
                  <a:ext cx="35" cy="75"/>
                </a:xfrm>
                <a:custGeom>
                  <a:avLst/>
                  <a:gdLst>
                    <a:gd name="T0" fmla="*/ 8 w 349"/>
                    <a:gd name="T1" fmla="*/ 64 h 748"/>
                    <a:gd name="T2" fmla="*/ 228 w 349"/>
                    <a:gd name="T3" fmla="*/ 0 h 748"/>
                    <a:gd name="T4" fmla="*/ 332 w 349"/>
                    <a:gd name="T5" fmla="*/ 240 h 748"/>
                    <a:gd name="T6" fmla="*/ 332 w 349"/>
                    <a:gd name="T7" fmla="*/ 500 h 748"/>
                    <a:gd name="T8" fmla="*/ 228 w 349"/>
                    <a:gd name="T9" fmla="*/ 748 h 748"/>
                    <a:gd name="T10" fmla="*/ 28 w 349"/>
                    <a:gd name="T11" fmla="*/ 676 h 748"/>
                    <a:gd name="T12" fmla="*/ 60 w 349"/>
                    <a:gd name="T13" fmla="*/ 560 h 748"/>
                    <a:gd name="T14" fmla="*/ 88 w 349"/>
                    <a:gd name="T15" fmla="*/ 356 h 748"/>
                    <a:gd name="T16" fmla="*/ 8 w 349"/>
                    <a:gd name="T17" fmla="*/ 6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748">
                      <a:moveTo>
                        <a:pt x="8" y="64"/>
                      </a:moveTo>
                      <a:lnTo>
                        <a:pt x="228" y="0"/>
                      </a:lnTo>
                      <a:cubicBezTo>
                        <a:pt x="282" y="29"/>
                        <a:pt x="315" y="157"/>
                        <a:pt x="332" y="240"/>
                      </a:cubicBezTo>
                      <a:cubicBezTo>
                        <a:pt x="349" y="323"/>
                        <a:pt x="349" y="415"/>
                        <a:pt x="332" y="500"/>
                      </a:cubicBezTo>
                      <a:cubicBezTo>
                        <a:pt x="315" y="585"/>
                        <a:pt x="279" y="719"/>
                        <a:pt x="228" y="748"/>
                      </a:cubicBezTo>
                      <a:lnTo>
                        <a:pt x="28" y="676"/>
                      </a:lnTo>
                      <a:cubicBezTo>
                        <a:pt x="0" y="645"/>
                        <a:pt x="50" y="613"/>
                        <a:pt x="60" y="560"/>
                      </a:cubicBezTo>
                      <a:cubicBezTo>
                        <a:pt x="70" y="507"/>
                        <a:pt x="97" y="439"/>
                        <a:pt x="88" y="356"/>
                      </a:cubicBezTo>
                      <a:cubicBezTo>
                        <a:pt x="79" y="273"/>
                        <a:pt x="25" y="125"/>
                        <a:pt x="8" y="64"/>
                      </a:cubicBez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250" name="Freeform 202"/>
                <p:cNvSpPr>
                  <a:spLocks/>
                </p:cNvSpPr>
                <p:nvPr/>
              </p:nvSpPr>
              <p:spPr bwMode="auto">
                <a:xfrm>
                  <a:off x="5183" y="216"/>
                  <a:ext cx="216" cy="18"/>
                </a:xfrm>
                <a:custGeom>
                  <a:avLst/>
                  <a:gdLst>
                    <a:gd name="T0" fmla="*/ 2134 w 2137"/>
                    <a:gd name="T1" fmla="*/ 0 h 180"/>
                    <a:gd name="T2" fmla="*/ 1650 w 2137"/>
                    <a:gd name="T3" fmla="*/ 0 h 180"/>
                    <a:gd name="T4" fmla="*/ 1593 w 2137"/>
                    <a:gd name="T5" fmla="*/ 17 h 180"/>
                    <a:gd name="T6" fmla="*/ 1205 w 2137"/>
                    <a:gd name="T7" fmla="*/ 17 h 180"/>
                    <a:gd name="T8" fmla="*/ 1134 w 2137"/>
                    <a:gd name="T9" fmla="*/ 42 h 180"/>
                    <a:gd name="T10" fmla="*/ 342 w 2137"/>
                    <a:gd name="T11" fmla="*/ 56 h 180"/>
                    <a:gd name="T12" fmla="*/ 219 w 2137"/>
                    <a:gd name="T13" fmla="*/ 42 h 180"/>
                    <a:gd name="T14" fmla="*/ 151 w 2137"/>
                    <a:gd name="T15" fmla="*/ 3 h 180"/>
                    <a:gd name="T16" fmla="*/ 42 w 2137"/>
                    <a:gd name="T17" fmla="*/ 3 h 180"/>
                    <a:gd name="T18" fmla="*/ 0 w 2137"/>
                    <a:gd name="T19" fmla="*/ 53 h 180"/>
                    <a:gd name="T20" fmla="*/ 0 w 2137"/>
                    <a:gd name="T21" fmla="*/ 130 h 180"/>
                    <a:gd name="T22" fmla="*/ 42 w 2137"/>
                    <a:gd name="T23" fmla="*/ 176 h 180"/>
                    <a:gd name="T24" fmla="*/ 162 w 2137"/>
                    <a:gd name="T25" fmla="*/ 176 h 180"/>
                    <a:gd name="T26" fmla="*/ 236 w 2137"/>
                    <a:gd name="T27" fmla="*/ 145 h 180"/>
                    <a:gd name="T28" fmla="*/ 339 w 2137"/>
                    <a:gd name="T29" fmla="*/ 137 h 180"/>
                    <a:gd name="T30" fmla="*/ 1134 w 2137"/>
                    <a:gd name="T31" fmla="*/ 137 h 180"/>
                    <a:gd name="T32" fmla="*/ 1201 w 2137"/>
                    <a:gd name="T33" fmla="*/ 159 h 180"/>
                    <a:gd name="T34" fmla="*/ 1604 w 2137"/>
                    <a:gd name="T35" fmla="*/ 159 h 180"/>
                    <a:gd name="T36" fmla="*/ 1646 w 2137"/>
                    <a:gd name="T37" fmla="*/ 180 h 180"/>
                    <a:gd name="T38" fmla="*/ 2137 w 2137"/>
                    <a:gd name="T39" fmla="*/ 180 h 180"/>
                    <a:gd name="T40" fmla="*/ 2134 w 2137"/>
                    <a:gd name="T41"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37" h="180">
                      <a:moveTo>
                        <a:pt x="2134" y="0"/>
                      </a:moveTo>
                      <a:lnTo>
                        <a:pt x="1650" y="0"/>
                      </a:lnTo>
                      <a:lnTo>
                        <a:pt x="1593" y="17"/>
                      </a:lnTo>
                      <a:lnTo>
                        <a:pt x="1205" y="17"/>
                      </a:lnTo>
                      <a:lnTo>
                        <a:pt x="1134" y="42"/>
                      </a:lnTo>
                      <a:lnTo>
                        <a:pt x="342" y="56"/>
                      </a:lnTo>
                      <a:lnTo>
                        <a:pt x="219" y="42"/>
                      </a:lnTo>
                      <a:lnTo>
                        <a:pt x="151" y="3"/>
                      </a:lnTo>
                      <a:lnTo>
                        <a:pt x="42" y="3"/>
                      </a:lnTo>
                      <a:lnTo>
                        <a:pt x="0" y="53"/>
                      </a:lnTo>
                      <a:lnTo>
                        <a:pt x="0" y="130"/>
                      </a:lnTo>
                      <a:lnTo>
                        <a:pt x="42" y="176"/>
                      </a:lnTo>
                      <a:lnTo>
                        <a:pt x="162" y="176"/>
                      </a:lnTo>
                      <a:lnTo>
                        <a:pt x="236" y="145"/>
                      </a:lnTo>
                      <a:lnTo>
                        <a:pt x="339" y="137"/>
                      </a:lnTo>
                      <a:lnTo>
                        <a:pt x="1134" y="137"/>
                      </a:lnTo>
                      <a:lnTo>
                        <a:pt x="1201" y="159"/>
                      </a:lnTo>
                      <a:lnTo>
                        <a:pt x="1604" y="159"/>
                      </a:lnTo>
                      <a:lnTo>
                        <a:pt x="1646" y="180"/>
                      </a:lnTo>
                      <a:lnTo>
                        <a:pt x="2137" y="180"/>
                      </a:lnTo>
                      <a:lnTo>
                        <a:pt x="2134" y="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0282" name="Line 234"/>
              <p:cNvSpPr>
                <a:spLocks noChangeShapeType="1"/>
              </p:cNvSpPr>
              <p:nvPr/>
            </p:nvSpPr>
            <p:spPr bwMode="auto">
              <a:xfrm flipH="1" flipV="1">
                <a:off x="1744" y="3677"/>
                <a:ext cx="2835" cy="18"/>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283" name="Line 235"/>
              <p:cNvSpPr>
                <a:spLocks noChangeShapeType="1"/>
              </p:cNvSpPr>
              <p:nvPr/>
            </p:nvSpPr>
            <p:spPr bwMode="auto">
              <a:xfrm>
                <a:off x="1784" y="3609"/>
                <a:ext cx="625" cy="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0312" name="Text Box 264"/>
            <p:cNvSpPr txBox="1">
              <a:spLocks noChangeArrowheads="1"/>
            </p:cNvSpPr>
            <p:nvPr/>
          </p:nvSpPr>
          <p:spPr bwMode="auto">
            <a:xfrm>
              <a:off x="1576" y="3433"/>
              <a:ext cx="39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solidFill>
                    <a:srgbClr val="0000FF"/>
                  </a:solidFill>
                </a:rPr>
                <a:t>1,100</a:t>
              </a:r>
            </a:p>
          </p:txBody>
        </p:sp>
        <p:sp>
          <p:nvSpPr>
            <p:cNvPr id="130313" name="Text Box 265"/>
            <p:cNvSpPr txBox="1">
              <a:spLocks noChangeArrowheads="1"/>
            </p:cNvSpPr>
            <p:nvPr/>
          </p:nvSpPr>
          <p:spPr bwMode="auto">
            <a:xfrm>
              <a:off x="2735" y="3667"/>
              <a:ext cx="39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solidFill>
                    <a:srgbClr val="FF0000"/>
                  </a:solidFill>
                </a:rPr>
                <a:t>5,000</a:t>
              </a:r>
            </a:p>
          </p:txBody>
        </p:sp>
      </p:grpSp>
      <p:sp>
        <p:nvSpPr>
          <p:cNvPr id="130314" name="Line 266"/>
          <p:cNvSpPr>
            <a:spLocks noChangeShapeType="1"/>
          </p:cNvSpPr>
          <p:nvPr/>
        </p:nvSpPr>
        <p:spPr bwMode="auto">
          <a:xfrm>
            <a:off x="0" y="3557588"/>
            <a:ext cx="9144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30315" name="Picture 267" descr="nazi_flag_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0163" y="423863"/>
            <a:ext cx="703262" cy="527050"/>
          </a:xfrm>
          <a:prstGeom prst="rect">
            <a:avLst/>
          </a:prstGeom>
          <a:noFill/>
          <a:extLst>
            <a:ext uri="{909E8E84-426E-40DD-AFC4-6F175D3DCCD1}">
              <a14:hiddenFill xmlns:a14="http://schemas.microsoft.com/office/drawing/2010/main">
                <a:solidFill>
                  <a:srgbClr val="FFFFFF"/>
                </a:solidFill>
              </a14:hiddenFill>
            </a:ext>
          </a:extLst>
        </p:spPr>
      </p:pic>
      <p:pic>
        <p:nvPicPr>
          <p:cNvPr id="130316" name="Picture 268" descr="us-flag-stars-top-r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4088" y="479425"/>
            <a:ext cx="712787" cy="43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130323"/>
                                        </p:tgtEl>
                                        <p:attrNameLst>
                                          <p:attrName>style.visibility</p:attrName>
                                        </p:attrNameLst>
                                      </p:cBhvr>
                                      <p:to>
                                        <p:strVal val="visible"/>
                                      </p:to>
                                    </p:set>
                                    <p:animEffect transition="in" filter="wipe(right)">
                                      <p:cBhvr>
                                        <p:cTn id="7" dur="2000"/>
                                        <p:tgtEl>
                                          <p:spTgt spid="1303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130320"/>
                                        </p:tgtEl>
                                        <p:attrNameLst>
                                          <p:attrName>style.visibility</p:attrName>
                                        </p:attrNameLst>
                                      </p:cBhvr>
                                      <p:to>
                                        <p:strVal val="visible"/>
                                      </p:to>
                                    </p:set>
                                    <p:animEffect transition="in" filter="wipe(right)">
                                      <p:cBhvr>
                                        <p:cTn id="12" dur="2000"/>
                                        <p:tgtEl>
                                          <p:spTgt spid="130320"/>
                                        </p:tgtEl>
                                      </p:cBhvr>
                                    </p:animEffect>
                                  </p:childTnLst>
                                </p:cTn>
                              </p:par>
                              <p:par>
                                <p:cTn id="13" presetID="22" presetClass="entr" presetSubtype="2" fill="hold" nodeType="withEffect">
                                  <p:stCondLst>
                                    <p:cond delay="0"/>
                                  </p:stCondLst>
                                  <p:childTnLst>
                                    <p:set>
                                      <p:cBhvr>
                                        <p:cTn id="14" dur="1" fill="hold">
                                          <p:stCondLst>
                                            <p:cond delay="0"/>
                                          </p:stCondLst>
                                        </p:cTn>
                                        <p:tgtEl>
                                          <p:spTgt spid="130321"/>
                                        </p:tgtEl>
                                        <p:attrNameLst>
                                          <p:attrName>style.visibility</p:attrName>
                                        </p:attrNameLst>
                                      </p:cBhvr>
                                      <p:to>
                                        <p:strVal val="visible"/>
                                      </p:to>
                                    </p:set>
                                    <p:animEffect transition="in" filter="wipe(right)">
                                      <p:cBhvr>
                                        <p:cTn id="15" dur="2000"/>
                                        <p:tgtEl>
                                          <p:spTgt spid="130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1"/>
          </p:nvPr>
        </p:nvSpPr>
        <p:spPr/>
        <p:txBody>
          <a:bodyPr/>
          <a:lstStyle/>
          <a:p>
            <a:fld id="{E04A083C-71C1-4528-9D14-7EFDBF8B809F}" type="slidenum">
              <a:rPr lang="en-US" altLang="en-US"/>
              <a:pPr/>
              <a:t>23</a:t>
            </a:fld>
            <a:endParaRPr lang="en-US" altLang="en-US"/>
          </a:p>
        </p:txBody>
      </p:sp>
      <p:sp>
        <p:nvSpPr>
          <p:cNvPr id="136194" name="Rectangle 2"/>
          <p:cNvSpPr>
            <a:spLocks noGrp="1" noChangeArrowheads="1"/>
          </p:cNvSpPr>
          <p:nvPr>
            <p:ph type="title"/>
          </p:nvPr>
        </p:nvSpPr>
        <p:spPr>
          <a:xfrm>
            <a:off x="4876800" y="609600"/>
            <a:ext cx="3810000" cy="533400"/>
          </a:xfrm>
        </p:spPr>
        <p:txBody>
          <a:bodyPr/>
          <a:lstStyle/>
          <a:p>
            <a:r>
              <a:rPr lang="en-US" altLang="en-US" sz="2800" b="1" i="1"/>
              <a:t>Basic Battle Analysis</a:t>
            </a:r>
          </a:p>
        </p:txBody>
      </p:sp>
      <p:sp>
        <p:nvSpPr>
          <p:cNvPr id="136195" name="Text Box 3"/>
          <p:cNvSpPr txBox="1">
            <a:spLocks noChangeArrowheads="1"/>
          </p:cNvSpPr>
          <p:nvPr/>
        </p:nvSpPr>
        <p:spPr bwMode="auto">
          <a:xfrm>
            <a:off x="685800" y="1752600"/>
            <a:ext cx="77724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60000"/>
              </a:lnSpc>
              <a:spcBef>
                <a:spcPct val="50000"/>
              </a:spcBef>
            </a:pPr>
            <a:r>
              <a:rPr lang="en-US" altLang="en-US" sz="3200" b="1">
                <a:latin typeface="Book Antiqua" panose="02040602050305030304" pitchFamily="18" charset="0"/>
              </a:rPr>
              <a:t>Step 2--Set the Stage</a:t>
            </a:r>
          </a:p>
          <a:p>
            <a:pPr algn="ctr" eaLnBrk="0" hangingPunct="0">
              <a:lnSpc>
                <a:spcPct val="60000"/>
              </a:lnSpc>
              <a:spcBef>
                <a:spcPct val="50000"/>
              </a:spcBef>
            </a:pPr>
            <a:r>
              <a:rPr lang="en-US" altLang="en-US" sz="3200" b="1">
                <a:latin typeface="Book Antiqua" panose="02040602050305030304" pitchFamily="18" charset="0"/>
              </a:rPr>
              <a:t>Part C: Compare Forces</a:t>
            </a:r>
            <a:endParaRPr lang="en-US" altLang="en-US" sz="2200" b="1" i="1">
              <a:latin typeface="Book Antiqua" panose="02040602050305030304" pitchFamily="18" charset="0"/>
            </a:endParaRPr>
          </a:p>
        </p:txBody>
      </p:sp>
      <p:sp>
        <p:nvSpPr>
          <p:cNvPr id="136196" name="Text Box 4"/>
          <p:cNvSpPr txBox="1">
            <a:spLocks noChangeArrowheads="1"/>
          </p:cNvSpPr>
          <p:nvPr/>
        </p:nvSpPr>
        <p:spPr bwMode="auto">
          <a:xfrm>
            <a:off x="685800" y="3505200"/>
            <a:ext cx="3581400" cy="244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Char char="•"/>
            </a:pPr>
            <a:r>
              <a:rPr lang="en-US" altLang="en-US" sz="2800">
                <a:latin typeface="Book Antiqua" panose="02040602050305030304" pitchFamily="18" charset="0"/>
              </a:rPr>
              <a:t>Size &amp; composition</a:t>
            </a:r>
          </a:p>
          <a:p>
            <a:pPr eaLnBrk="0" hangingPunct="0">
              <a:spcBef>
                <a:spcPct val="50000"/>
              </a:spcBef>
              <a:buFontTx/>
              <a:buChar char="•"/>
            </a:pPr>
            <a:r>
              <a:rPr lang="en-US" altLang="en-US" sz="2800">
                <a:latin typeface="Book Antiqua" panose="02040602050305030304" pitchFamily="18" charset="0"/>
              </a:rPr>
              <a:t>Technology</a:t>
            </a:r>
          </a:p>
          <a:p>
            <a:pPr eaLnBrk="0" hangingPunct="0">
              <a:spcBef>
                <a:spcPct val="50000"/>
              </a:spcBef>
              <a:buFontTx/>
              <a:buChar char="•"/>
            </a:pPr>
            <a:r>
              <a:rPr lang="en-US" altLang="en-US" sz="2800">
                <a:latin typeface="Book Antiqua" panose="02040602050305030304" pitchFamily="18" charset="0"/>
              </a:rPr>
              <a:t>Doctrine &amp; Training</a:t>
            </a:r>
          </a:p>
          <a:p>
            <a:pPr eaLnBrk="0" hangingPunct="0">
              <a:spcBef>
                <a:spcPct val="50000"/>
              </a:spcBef>
              <a:buFontTx/>
              <a:buChar char="•"/>
            </a:pPr>
            <a:r>
              <a:rPr lang="en-US" altLang="en-US" sz="2800">
                <a:latin typeface="Book Antiqua" panose="02040602050305030304" pitchFamily="18" charset="0"/>
              </a:rPr>
              <a:t>Logistics</a:t>
            </a:r>
          </a:p>
        </p:txBody>
      </p:sp>
      <p:sp>
        <p:nvSpPr>
          <p:cNvPr id="136197" name="Text Box 5"/>
          <p:cNvSpPr txBox="1">
            <a:spLocks noChangeArrowheads="1"/>
          </p:cNvSpPr>
          <p:nvPr/>
        </p:nvSpPr>
        <p:spPr bwMode="auto">
          <a:xfrm>
            <a:off x="4648200" y="3505200"/>
            <a:ext cx="3733800" cy="244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Char char="•"/>
            </a:pPr>
            <a:r>
              <a:rPr lang="en-US" altLang="en-US" sz="2800">
                <a:latin typeface="Book Antiqua" panose="02040602050305030304" pitchFamily="18" charset="0"/>
              </a:rPr>
              <a:t>Intelligence</a:t>
            </a:r>
          </a:p>
          <a:p>
            <a:pPr eaLnBrk="0" hangingPunct="0">
              <a:spcBef>
                <a:spcPct val="50000"/>
              </a:spcBef>
              <a:buFontTx/>
              <a:buChar char="•"/>
            </a:pPr>
            <a:r>
              <a:rPr lang="en-US" altLang="en-US" sz="2800">
                <a:latin typeface="Book Antiqua" panose="02040602050305030304" pitchFamily="18" charset="0"/>
              </a:rPr>
              <a:t>Condition &amp; Morale</a:t>
            </a:r>
          </a:p>
          <a:p>
            <a:pPr eaLnBrk="0" hangingPunct="0">
              <a:spcBef>
                <a:spcPct val="50000"/>
              </a:spcBef>
              <a:buFontTx/>
              <a:buChar char="•"/>
            </a:pPr>
            <a:r>
              <a:rPr lang="en-US" altLang="en-US" sz="2800">
                <a:latin typeface="Book Antiqua" panose="02040602050305030304" pitchFamily="18" charset="0"/>
              </a:rPr>
              <a:t>C3</a:t>
            </a:r>
          </a:p>
          <a:p>
            <a:pPr eaLnBrk="0" hangingPunct="0">
              <a:spcBef>
                <a:spcPct val="50000"/>
              </a:spcBef>
              <a:buFontTx/>
              <a:buChar char="•"/>
            </a:pPr>
            <a:r>
              <a:rPr lang="en-US" altLang="en-US" sz="2800">
                <a:latin typeface="Book Antiqua" panose="02040602050305030304" pitchFamily="18" charset="0"/>
              </a:rPr>
              <a:t>Leadership</a:t>
            </a:r>
            <a:endParaRPr lang="en-US" altLang="en-US" sz="2400">
              <a:latin typeface="Book Antiqua" panose="02040602050305030304" pitchFamily="18" charset="0"/>
            </a:endParaRPr>
          </a:p>
        </p:txBody>
      </p:sp>
      <p:sp>
        <p:nvSpPr>
          <p:cNvPr id="136198" name="Rectangle 6"/>
          <p:cNvSpPr>
            <a:spLocks noChangeArrowheads="1"/>
          </p:cNvSpPr>
          <p:nvPr/>
        </p:nvSpPr>
        <p:spPr bwMode="auto">
          <a:xfrm>
            <a:off x="668338" y="4652963"/>
            <a:ext cx="3598862" cy="827087"/>
          </a:xfrm>
          <a:prstGeom prst="rect">
            <a:avLst/>
          </a:prstGeom>
          <a:noFill/>
          <a:ln w="222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1"/>
          </p:nvPr>
        </p:nvSpPr>
        <p:spPr/>
        <p:txBody>
          <a:bodyPr/>
          <a:lstStyle/>
          <a:p>
            <a:fld id="{8D2A1B00-1149-47A6-B73C-8D0FFD2B08CD}" type="slidenum">
              <a:rPr lang="en-US" altLang="en-US"/>
              <a:pPr/>
              <a:t>24</a:t>
            </a:fld>
            <a:endParaRPr lang="en-US" altLang="en-US"/>
          </a:p>
        </p:txBody>
      </p:sp>
      <p:sp>
        <p:nvSpPr>
          <p:cNvPr id="102404" name="Rectangle 4"/>
          <p:cNvSpPr>
            <a:spLocks noChangeArrowheads="1"/>
          </p:cNvSpPr>
          <p:nvPr/>
        </p:nvSpPr>
        <p:spPr bwMode="auto">
          <a:xfrm>
            <a:off x="4876800" y="609600"/>
            <a:ext cx="381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2800" b="1" i="1">
                <a:solidFill>
                  <a:srgbClr val="0000FF"/>
                </a:solidFill>
              </a:rPr>
              <a:t>Kasserine Pass</a:t>
            </a:r>
          </a:p>
        </p:txBody>
      </p:sp>
      <p:sp>
        <p:nvSpPr>
          <p:cNvPr id="102405" name="Text Box 5"/>
          <p:cNvSpPr txBox="1">
            <a:spLocks noChangeArrowheads="1"/>
          </p:cNvSpPr>
          <p:nvPr/>
        </p:nvSpPr>
        <p:spPr bwMode="auto">
          <a:xfrm>
            <a:off x="379413" y="552450"/>
            <a:ext cx="4908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u="sng"/>
              <a:t>Doctrine and Training</a:t>
            </a:r>
          </a:p>
        </p:txBody>
      </p:sp>
      <p:sp>
        <p:nvSpPr>
          <p:cNvPr id="102406" name="Rectangle 6"/>
          <p:cNvSpPr>
            <a:spLocks noChangeArrowheads="1"/>
          </p:cNvSpPr>
          <p:nvPr/>
        </p:nvSpPr>
        <p:spPr bwMode="auto">
          <a:xfrm>
            <a:off x="457200" y="1600200"/>
            <a:ext cx="7962900" cy="382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nSpc>
                <a:spcPct val="90000"/>
              </a:lnSpc>
            </a:pPr>
            <a:r>
              <a:rPr lang="en-US" altLang="en-US" sz="2800"/>
              <a:t>Germans</a:t>
            </a:r>
          </a:p>
          <a:p>
            <a:pPr lvl="1">
              <a:lnSpc>
                <a:spcPct val="90000"/>
              </a:lnSpc>
            </a:pPr>
            <a:r>
              <a:rPr lang="en-US" altLang="en-US" sz="2400"/>
              <a:t>Doctrine well defined and soldiers battle hardened after several years of war experience. </a:t>
            </a:r>
          </a:p>
          <a:p>
            <a:pPr lvl="1">
              <a:lnSpc>
                <a:spcPct val="90000"/>
              </a:lnSpc>
            </a:pPr>
            <a:endParaRPr lang="en-US" altLang="en-US" sz="2400"/>
          </a:p>
          <a:p>
            <a:pPr>
              <a:lnSpc>
                <a:spcPct val="90000"/>
              </a:lnSpc>
            </a:pPr>
            <a:r>
              <a:rPr lang="en-US" altLang="en-US" sz="2800"/>
              <a:t>US </a:t>
            </a:r>
          </a:p>
          <a:p>
            <a:pPr lvl="1">
              <a:lnSpc>
                <a:spcPct val="90000"/>
              </a:lnSpc>
            </a:pPr>
            <a:r>
              <a:rPr lang="en-US" altLang="en-US" sz="2400"/>
              <a:t>Majority of troops still relatively “green”.</a:t>
            </a:r>
          </a:p>
          <a:p>
            <a:pPr lvl="1">
              <a:lnSpc>
                <a:spcPct val="90000"/>
              </a:lnSpc>
            </a:pPr>
            <a:r>
              <a:rPr lang="en-US" altLang="en-US" sz="2400"/>
              <a:t>Tank Doctrine flawed:</a:t>
            </a:r>
          </a:p>
          <a:p>
            <a:pPr lvl="2">
              <a:lnSpc>
                <a:spcPct val="90000"/>
              </a:lnSpc>
            </a:pPr>
            <a:r>
              <a:rPr lang="en-US" altLang="en-US" sz="2000"/>
              <a:t>Tanks not intended to fight other tanks</a:t>
            </a:r>
          </a:p>
          <a:p>
            <a:pPr lvl="2">
              <a:lnSpc>
                <a:spcPct val="90000"/>
              </a:lnSpc>
            </a:pPr>
            <a:r>
              <a:rPr lang="en-US" altLang="en-US" sz="2000"/>
              <a:t>Cheaper Tank Destroyers were intended to defeat Armor Penetrations</a:t>
            </a:r>
          </a:p>
        </p:txBody>
      </p:sp>
      <p:sp>
        <p:nvSpPr>
          <p:cNvPr id="102407" name="Text Box 7"/>
          <p:cNvSpPr txBox="1">
            <a:spLocks noChangeArrowheads="1"/>
          </p:cNvSpPr>
          <p:nvPr/>
        </p:nvSpPr>
        <p:spPr bwMode="auto">
          <a:xfrm>
            <a:off x="914400" y="5480050"/>
            <a:ext cx="7580313"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u="sng"/>
              <a:t>General McNair (Commander-Army Ground Forces)  Summer 1941:</a:t>
            </a:r>
          </a:p>
          <a:p>
            <a:r>
              <a:rPr lang="en-US" altLang="en-US"/>
              <a:t>	“ Certainly it is poor economy to use a $35,000 medium tank to destroy another tank when the job can be done by a gun costing a fraction as much.”</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1"/>
          </p:nvPr>
        </p:nvSpPr>
        <p:spPr/>
        <p:txBody>
          <a:bodyPr/>
          <a:lstStyle/>
          <a:p>
            <a:fld id="{C487D434-9025-4531-9227-4A5AFAFF52C9}" type="slidenum">
              <a:rPr lang="en-US" altLang="en-US"/>
              <a:pPr/>
              <a:t>25</a:t>
            </a:fld>
            <a:endParaRPr lang="en-US" altLang="en-US"/>
          </a:p>
        </p:txBody>
      </p:sp>
      <p:sp>
        <p:nvSpPr>
          <p:cNvPr id="137218" name="Rectangle 2"/>
          <p:cNvSpPr>
            <a:spLocks noGrp="1" noChangeArrowheads="1"/>
          </p:cNvSpPr>
          <p:nvPr>
            <p:ph type="title"/>
          </p:nvPr>
        </p:nvSpPr>
        <p:spPr>
          <a:xfrm>
            <a:off x="4876800" y="609600"/>
            <a:ext cx="3810000" cy="533400"/>
          </a:xfrm>
        </p:spPr>
        <p:txBody>
          <a:bodyPr/>
          <a:lstStyle/>
          <a:p>
            <a:r>
              <a:rPr lang="en-US" altLang="en-US" sz="2800" b="1" i="1"/>
              <a:t>Basic Battle Analysis</a:t>
            </a:r>
          </a:p>
        </p:txBody>
      </p:sp>
      <p:sp>
        <p:nvSpPr>
          <p:cNvPr id="137219" name="Text Box 3"/>
          <p:cNvSpPr txBox="1">
            <a:spLocks noChangeArrowheads="1"/>
          </p:cNvSpPr>
          <p:nvPr/>
        </p:nvSpPr>
        <p:spPr bwMode="auto">
          <a:xfrm>
            <a:off x="685800" y="1752600"/>
            <a:ext cx="77724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60000"/>
              </a:lnSpc>
              <a:spcBef>
                <a:spcPct val="50000"/>
              </a:spcBef>
            </a:pPr>
            <a:r>
              <a:rPr lang="en-US" altLang="en-US" sz="3200" b="1">
                <a:latin typeface="Book Antiqua" panose="02040602050305030304" pitchFamily="18" charset="0"/>
              </a:rPr>
              <a:t>Step 2--Set the Stage</a:t>
            </a:r>
          </a:p>
          <a:p>
            <a:pPr algn="ctr" eaLnBrk="0" hangingPunct="0">
              <a:lnSpc>
                <a:spcPct val="60000"/>
              </a:lnSpc>
              <a:spcBef>
                <a:spcPct val="50000"/>
              </a:spcBef>
            </a:pPr>
            <a:r>
              <a:rPr lang="en-US" altLang="en-US" sz="3200" b="1">
                <a:latin typeface="Book Antiqua" panose="02040602050305030304" pitchFamily="18" charset="0"/>
              </a:rPr>
              <a:t>Part C: Compare Forces</a:t>
            </a:r>
            <a:endParaRPr lang="en-US" altLang="en-US" sz="2200" b="1" i="1">
              <a:latin typeface="Book Antiqua" panose="02040602050305030304" pitchFamily="18" charset="0"/>
            </a:endParaRPr>
          </a:p>
        </p:txBody>
      </p:sp>
      <p:sp>
        <p:nvSpPr>
          <p:cNvPr id="137220" name="Text Box 4"/>
          <p:cNvSpPr txBox="1">
            <a:spLocks noChangeArrowheads="1"/>
          </p:cNvSpPr>
          <p:nvPr/>
        </p:nvSpPr>
        <p:spPr bwMode="auto">
          <a:xfrm>
            <a:off x="685800" y="3505200"/>
            <a:ext cx="3581400" cy="244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Char char="•"/>
            </a:pPr>
            <a:r>
              <a:rPr lang="en-US" altLang="en-US" sz="2800">
                <a:latin typeface="Book Antiqua" panose="02040602050305030304" pitchFamily="18" charset="0"/>
              </a:rPr>
              <a:t>Size &amp; composition</a:t>
            </a:r>
          </a:p>
          <a:p>
            <a:pPr eaLnBrk="0" hangingPunct="0">
              <a:spcBef>
                <a:spcPct val="50000"/>
              </a:spcBef>
              <a:buFontTx/>
              <a:buChar char="•"/>
            </a:pPr>
            <a:r>
              <a:rPr lang="en-US" altLang="en-US" sz="2800">
                <a:latin typeface="Book Antiqua" panose="02040602050305030304" pitchFamily="18" charset="0"/>
              </a:rPr>
              <a:t>Technology</a:t>
            </a:r>
          </a:p>
          <a:p>
            <a:pPr eaLnBrk="0" hangingPunct="0">
              <a:spcBef>
                <a:spcPct val="50000"/>
              </a:spcBef>
              <a:buFontTx/>
              <a:buChar char="•"/>
            </a:pPr>
            <a:r>
              <a:rPr lang="en-US" altLang="en-US" sz="2800">
                <a:latin typeface="Book Antiqua" panose="02040602050305030304" pitchFamily="18" charset="0"/>
              </a:rPr>
              <a:t>Doctrine &amp; Training</a:t>
            </a:r>
          </a:p>
          <a:p>
            <a:pPr eaLnBrk="0" hangingPunct="0">
              <a:spcBef>
                <a:spcPct val="50000"/>
              </a:spcBef>
              <a:buFontTx/>
              <a:buChar char="•"/>
            </a:pPr>
            <a:r>
              <a:rPr lang="en-US" altLang="en-US" sz="2800">
                <a:latin typeface="Book Antiqua" panose="02040602050305030304" pitchFamily="18" charset="0"/>
              </a:rPr>
              <a:t>Logistics</a:t>
            </a:r>
          </a:p>
        </p:txBody>
      </p:sp>
      <p:sp>
        <p:nvSpPr>
          <p:cNvPr id="137221" name="Text Box 5"/>
          <p:cNvSpPr txBox="1">
            <a:spLocks noChangeArrowheads="1"/>
          </p:cNvSpPr>
          <p:nvPr/>
        </p:nvSpPr>
        <p:spPr bwMode="auto">
          <a:xfrm>
            <a:off x="4648200" y="3505200"/>
            <a:ext cx="3733800" cy="244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Char char="•"/>
            </a:pPr>
            <a:r>
              <a:rPr lang="en-US" altLang="en-US" sz="2800">
                <a:latin typeface="Book Antiqua" panose="02040602050305030304" pitchFamily="18" charset="0"/>
              </a:rPr>
              <a:t>Intelligence</a:t>
            </a:r>
          </a:p>
          <a:p>
            <a:pPr eaLnBrk="0" hangingPunct="0">
              <a:spcBef>
                <a:spcPct val="50000"/>
              </a:spcBef>
              <a:buFontTx/>
              <a:buChar char="•"/>
            </a:pPr>
            <a:r>
              <a:rPr lang="en-US" altLang="en-US" sz="2800">
                <a:latin typeface="Book Antiqua" panose="02040602050305030304" pitchFamily="18" charset="0"/>
              </a:rPr>
              <a:t>Condition &amp; Morale</a:t>
            </a:r>
          </a:p>
          <a:p>
            <a:pPr eaLnBrk="0" hangingPunct="0">
              <a:spcBef>
                <a:spcPct val="50000"/>
              </a:spcBef>
              <a:buFontTx/>
              <a:buChar char="•"/>
            </a:pPr>
            <a:r>
              <a:rPr lang="en-US" altLang="en-US" sz="2800">
                <a:latin typeface="Book Antiqua" panose="02040602050305030304" pitchFamily="18" charset="0"/>
              </a:rPr>
              <a:t>C3</a:t>
            </a:r>
          </a:p>
          <a:p>
            <a:pPr eaLnBrk="0" hangingPunct="0">
              <a:spcBef>
                <a:spcPct val="50000"/>
              </a:spcBef>
              <a:buFontTx/>
              <a:buChar char="•"/>
            </a:pPr>
            <a:r>
              <a:rPr lang="en-US" altLang="en-US" sz="2800">
                <a:latin typeface="Book Antiqua" panose="02040602050305030304" pitchFamily="18" charset="0"/>
              </a:rPr>
              <a:t>Leadership</a:t>
            </a:r>
            <a:endParaRPr lang="en-US" altLang="en-US" sz="2400">
              <a:latin typeface="Book Antiqua" panose="02040602050305030304" pitchFamily="18" charset="0"/>
            </a:endParaRPr>
          </a:p>
        </p:txBody>
      </p:sp>
      <p:sp>
        <p:nvSpPr>
          <p:cNvPr id="137222" name="Rectangle 6"/>
          <p:cNvSpPr>
            <a:spLocks noChangeArrowheads="1"/>
          </p:cNvSpPr>
          <p:nvPr/>
        </p:nvSpPr>
        <p:spPr bwMode="auto">
          <a:xfrm>
            <a:off x="668338" y="5281613"/>
            <a:ext cx="1958975" cy="827087"/>
          </a:xfrm>
          <a:prstGeom prst="rect">
            <a:avLst/>
          </a:prstGeom>
          <a:noFill/>
          <a:ln w="222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DF327B3B-80F6-4754-838C-0C0BE2A7EF1D}" type="slidenum">
              <a:rPr lang="en-US" altLang="en-US"/>
              <a:pPr/>
              <a:t>26</a:t>
            </a:fld>
            <a:endParaRPr lang="en-US" altLang="en-US"/>
          </a:p>
        </p:txBody>
      </p:sp>
      <p:sp>
        <p:nvSpPr>
          <p:cNvPr id="99332" name="Rectangle 4"/>
          <p:cNvSpPr>
            <a:spLocks noChangeArrowheads="1"/>
          </p:cNvSpPr>
          <p:nvPr/>
        </p:nvSpPr>
        <p:spPr bwMode="auto">
          <a:xfrm>
            <a:off x="4876800" y="609600"/>
            <a:ext cx="381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2800" b="1" i="1">
                <a:solidFill>
                  <a:srgbClr val="0000FF"/>
                </a:solidFill>
              </a:rPr>
              <a:t>Kasserine Pass</a:t>
            </a:r>
          </a:p>
        </p:txBody>
      </p:sp>
      <p:sp>
        <p:nvSpPr>
          <p:cNvPr id="99335" name="Rectangle 7"/>
          <p:cNvSpPr>
            <a:spLocks noGrp="1" noChangeArrowheads="1"/>
          </p:cNvSpPr>
          <p:nvPr>
            <p:ph type="body" idx="1"/>
          </p:nvPr>
        </p:nvSpPr>
        <p:spPr/>
        <p:txBody>
          <a:bodyPr/>
          <a:lstStyle/>
          <a:p>
            <a:pPr>
              <a:lnSpc>
                <a:spcPct val="80000"/>
              </a:lnSpc>
            </a:pPr>
            <a:r>
              <a:rPr lang="en-US" altLang="en-US" sz="2800"/>
              <a:t>Allies Strained</a:t>
            </a:r>
          </a:p>
          <a:p>
            <a:pPr lvl="1">
              <a:lnSpc>
                <a:spcPct val="80000"/>
              </a:lnSpc>
            </a:pPr>
            <a:r>
              <a:rPr lang="en-US" altLang="en-US" sz="2400"/>
              <a:t>Long Supply Lines</a:t>
            </a:r>
          </a:p>
          <a:p>
            <a:pPr lvl="1">
              <a:lnSpc>
                <a:spcPct val="80000"/>
              </a:lnSpc>
            </a:pPr>
            <a:r>
              <a:rPr lang="en-US" altLang="en-US" sz="2400"/>
              <a:t>Attempting to re-equip units with M4’s</a:t>
            </a:r>
          </a:p>
          <a:p>
            <a:pPr lvl="1">
              <a:lnSpc>
                <a:spcPct val="80000"/>
              </a:lnSpc>
            </a:pPr>
            <a:r>
              <a:rPr lang="en-US" altLang="en-US" sz="2400"/>
              <a:t>French poorly equipped/supplied</a:t>
            </a:r>
          </a:p>
          <a:p>
            <a:pPr lvl="2">
              <a:lnSpc>
                <a:spcPct val="80000"/>
              </a:lnSpc>
            </a:pPr>
            <a:r>
              <a:rPr lang="en-US" altLang="en-US" sz="2000"/>
              <a:t>Required a logistical surge to improve these units </a:t>
            </a:r>
          </a:p>
          <a:p>
            <a:pPr lvl="1">
              <a:lnSpc>
                <a:spcPct val="80000"/>
              </a:lnSpc>
            </a:pPr>
            <a:r>
              <a:rPr lang="en-US" altLang="en-US" sz="2400" u="sng"/>
              <a:t>Result:</a:t>
            </a:r>
            <a:r>
              <a:rPr lang="en-US" altLang="en-US" sz="2400"/>
              <a:t> No Additional Combat Troops Forward until Logistic Effort caught up.</a:t>
            </a:r>
          </a:p>
          <a:p>
            <a:pPr>
              <a:lnSpc>
                <a:spcPct val="80000"/>
              </a:lnSpc>
            </a:pPr>
            <a:r>
              <a:rPr lang="en-US" altLang="en-US" sz="2800"/>
              <a:t>Axis</a:t>
            </a:r>
          </a:p>
          <a:p>
            <a:pPr lvl="1">
              <a:lnSpc>
                <a:spcPct val="80000"/>
              </a:lnSpc>
            </a:pPr>
            <a:r>
              <a:rPr lang="en-US" altLang="en-US" sz="2400"/>
              <a:t>Supplied from Italy: Short Land supply lines, but challenged in Air and Sea</a:t>
            </a:r>
          </a:p>
          <a:p>
            <a:pPr lvl="1">
              <a:lnSpc>
                <a:spcPct val="80000"/>
              </a:lnSpc>
            </a:pPr>
            <a:r>
              <a:rPr lang="en-US" altLang="en-US" sz="2400"/>
              <a:t>Fuel Prevented long campaign, but sufficient for planned operation.</a:t>
            </a:r>
          </a:p>
          <a:p>
            <a:pPr lvl="2">
              <a:lnSpc>
                <a:spcPct val="80000"/>
              </a:lnSpc>
            </a:pPr>
            <a:endParaRPr lang="en-US" altLang="en-US" sz="2000"/>
          </a:p>
        </p:txBody>
      </p:sp>
      <p:sp>
        <p:nvSpPr>
          <p:cNvPr id="99336" name="Text Box 8"/>
          <p:cNvSpPr txBox="1">
            <a:spLocks noChangeArrowheads="1"/>
          </p:cNvSpPr>
          <p:nvPr/>
        </p:nvSpPr>
        <p:spPr bwMode="auto">
          <a:xfrm>
            <a:off x="850900" y="554038"/>
            <a:ext cx="26384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400" b="1" u="sng"/>
              <a:t>Logistics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1"/>
          </p:nvPr>
        </p:nvSpPr>
        <p:spPr/>
        <p:txBody>
          <a:bodyPr/>
          <a:lstStyle/>
          <a:p>
            <a:fld id="{F459FB4B-44EB-465E-BE7F-4358ABEA9FCB}" type="slidenum">
              <a:rPr lang="en-US" altLang="en-US"/>
              <a:pPr/>
              <a:t>27</a:t>
            </a:fld>
            <a:endParaRPr lang="en-US" altLang="en-US"/>
          </a:p>
        </p:txBody>
      </p:sp>
      <p:sp>
        <p:nvSpPr>
          <p:cNvPr id="138242" name="Rectangle 2"/>
          <p:cNvSpPr>
            <a:spLocks noGrp="1" noChangeArrowheads="1"/>
          </p:cNvSpPr>
          <p:nvPr>
            <p:ph type="title"/>
          </p:nvPr>
        </p:nvSpPr>
        <p:spPr>
          <a:xfrm>
            <a:off x="4876800" y="609600"/>
            <a:ext cx="3810000" cy="533400"/>
          </a:xfrm>
        </p:spPr>
        <p:txBody>
          <a:bodyPr/>
          <a:lstStyle/>
          <a:p>
            <a:r>
              <a:rPr lang="en-US" altLang="en-US" sz="2800" b="1" i="1"/>
              <a:t>Basic Battle Analysis</a:t>
            </a:r>
          </a:p>
        </p:txBody>
      </p:sp>
      <p:sp>
        <p:nvSpPr>
          <p:cNvPr id="138243" name="Text Box 3"/>
          <p:cNvSpPr txBox="1">
            <a:spLocks noChangeArrowheads="1"/>
          </p:cNvSpPr>
          <p:nvPr/>
        </p:nvSpPr>
        <p:spPr bwMode="auto">
          <a:xfrm>
            <a:off x="685800" y="1752600"/>
            <a:ext cx="77724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60000"/>
              </a:lnSpc>
              <a:spcBef>
                <a:spcPct val="50000"/>
              </a:spcBef>
            </a:pPr>
            <a:r>
              <a:rPr lang="en-US" altLang="en-US" sz="3200" b="1">
                <a:latin typeface="Book Antiqua" panose="02040602050305030304" pitchFamily="18" charset="0"/>
              </a:rPr>
              <a:t>Step 2--Set the Stage</a:t>
            </a:r>
          </a:p>
          <a:p>
            <a:pPr algn="ctr" eaLnBrk="0" hangingPunct="0">
              <a:lnSpc>
                <a:spcPct val="60000"/>
              </a:lnSpc>
              <a:spcBef>
                <a:spcPct val="50000"/>
              </a:spcBef>
            </a:pPr>
            <a:r>
              <a:rPr lang="en-US" altLang="en-US" sz="3200" b="1">
                <a:latin typeface="Book Antiqua" panose="02040602050305030304" pitchFamily="18" charset="0"/>
              </a:rPr>
              <a:t>Part C: Compare Forces</a:t>
            </a:r>
            <a:endParaRPr lang="en-US" altLang="en-US" sz="2200" b="1" i="1">
              <a:latin typeface="Book Antiqua" panose="02040602050305030304" pitchFamily="18" charset="0"/>
            </a:endParaRPr>
          </a:p>
        </p:txBody>
      </p:sp>
      <p:sp>
        <p:nvSpPr>
          <p:cNvPr id="138244" name="Text Box 4"/>
          <p:cNvSpPr txBox="1">
            <a:spLocks noChangeArrowheads="1"/>
          </p:cNvSpPr>
          <p:nvPr/>
        </p:nvSpPr>
        <p:spPr bwMode="auto">
          <a:xfrm>
            <a:off x="685800" y="3505200"/>
            <a:ext cx="3581400" cy="244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Char char="•"/>
            </a:pPr>
            <a:r>
              <a:rPr lang="en-US" altLang="en-US" sz="2800">
                <a:latin typeface="Book Antiqua" panose="02040602050305030304" pitchFamily="18" charset="0"/>
              </a:rPr>
              <a:t>Size &amp; composition</a:t>
            </a:r>
          </a:p>
          <a:p>
            <a:pPr eaLnBrk="0" hangingPunct="0">
              <a:spcBef>
                <a:spcPct val="50000"/>
              </a:spcBef>
              <a:buFontTx/>
              <a:buChar char="•"/>
            </a:pPr>
            <a:r>
              <a:rPr lang="en-US" altLang="en-US" sz="2800">
                <a:latin typeface="Book Antiqua" panose="02040602050305030304" pitchFamily="18" charset="0"/>
              </a:rPr>
              <a:t>Technology</a:t>
            </a:r>
          </a:p>
          <a:p>
            <a:pPr eaLnBrk="0" hangingPunct="0">
              <a:spcBef>
                <a:spcPct val="50000"/>
              </a:spcBef>
              <a:buFontTx/>
              <a:buChar char="•"/>
            </a:pPr>
            <a:r>
              <a:rPr lang="en-US" altLang="en-US" sz="2800">
                <a:latin typeface="Book Antiqua" panose="02040602050305030304" pitchFamily="18" charset="0"/>
              </a:rPr>
              <a:t>Doctrine &amp; Training</a:t>
            </a:r>
          </a:p>
          <a:p>
            <a:pPr eaLnBrk="0" hangingPunct="0">
              <a:spcBef>
                <a:spcPct val="50000"/>
              </a:spcBef>
              <a:buFontTx/>
              <a:buChar char="•"/>
            </a:pPr>
            <a:r>
              <a:rPr lang="en-US" altLang="en-US" sz="2800">
                <a:latin typeface="Book Antiqua" panose="02040602050305030304" pitchFamily="18" charset="0"/>
              </a:rPr>
              <a:t>Logistics</a:t>
            </a:r>
          </a:p>
        </p:txBody>
      </p:sp>
      <p:sp>
        <p:nvSpPr>
          <p:cNvPr id="138245" name="Text Box 5"/>
          <p:cNvSpPr txBox="1">
            <a:spLocks noChangeArrowheads="1"/>
          </p:cNvSpPr>
          <p:nvPr/>
        </p:nvSpPr>
        <p:spPr bwMode="auto">
          <a:xfrm>
            <a:off x="4648200" y="3505200"/>
            <a:ext cx="3733800" cy="244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Char char="•"/>
            </a:pPr>
            <a:r>
              <a:rPr lang="en-US" altLang="en-US" sz="2800">
                <a:latin typeface="Book Antiqua" panose="02040602050305030304" pitchFamily="18" charset="0"/>
              </a:rPr>
              <a:t>Intelligence</a:t>
            </a:r>
          </a:p>
          <a:p>
            <a:pPr eaLnBrk="0" hangingPunct="0">
              <a:spcBef>
                <a:spcPct val="50000"/>
              </a:spcBef>
              <a:buFontTx/>
              <a:buChar char="•"/>
            </a:pPr>
            <a:r>
              <a:rPr lang="en-US" altLang="en-US" sz="2800">
                <a:latin typeface="Book Antiqua" panose="02040602050305030304" pitchFamily="18" charset="0"/>
              </a:rPr>
              <a:t>Condition &amp; Morale</a:t>
            </a:r>
          </a:p>
          <a:p>
            <a:pPr eaLnBrk="0" hangingPunct="0">
              <a:spcBef>
                <a:spcPct val="50000"/>
              </a:spcBef>
              <a:buFontTx/>
              <a:buChar char="•"/>
            </a:pPr>
            <a:r>
              <a:rPr lang="en-US" altLang="en-US" sz="2800">
                <a:latin typeface="Book Antiqua" panose="02040602050305030304" pitchFamily="18" charset="0"/>
              </a:rPr>
              <a:t>C3</a:t>
            </a:r>
          </a:p>
          <a:p>
            <a:pPr eaLnBrk="0" hangingPunct="0">
              <a:spcBef>
                <a:spcPct val="50000"/>
              </a:spcBef>
              <a:buFontTx/>
              <a:buChar char="•"/>
            </a:pPr>
            <a:r>
              <a:rPr lang="en-US" altLang="en-US" sz="2800">
                <a:latin typeface="Book Antiqua" panose="02040602050305030304" pitchFamily="18" charset="0"/>
              </a:rPr>
              <a:t>Leadership</a:t>
            </a:r>
            <a:endParaRPr lang="en-US" altLang="en-US" sz="2400">
              <a:latin typeface="Book Antiqua" panose="02040602050305030304" pitchFamily="18" charset="0"/>
            </a:endParaRPr>
          </a:p>
        </p:txBody>
      </p:sp>
      <p:sp>
        <p:nvSpPr>
          <p:cNvPr id="138246" name="Rectangle 6"/>
          <p:cNvSpPr>
            <a:spLocks noChangeArrowheads="1"/>
          </p:cNvSpPr>
          <p:nvPr/>
        </p:nvSpPr>
        <p:spPr bwMode="auto">
          <a:xfrm>
            <a:off x="4625975" y="3367088"/>
            <a:ext cx="2379663" cy="827087"/>
          </a:xfrm>
          <a:prstGeom prst="rect">
            <a:avLst/>
          </a:prstGeom>
          <a:noFill/>
          <a:ln w="222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1"/>
          </p:nvPr>
        </p:nvSpPr>
        <p:spPr/>
        <p:txBody>
          <a:bodyPr/>
          <a:lstStyle/>
          <a:p>
            <a:fld id="{6DB06120-14FD-4F66-B357-F1AC6F0AEF02}" type="slidenum">
              <a:rPr lang="en-US" altLang="en-US"/>
              <a:pPr/>
              <a:t>28</a:t>
            </a:fld>
            <a:endParaRPr lang="en-US" altLang="en-US"/>
          </a:p>
        </p:txBody>
      </p:sp>
      <p:sp>
        <p:nvSpPr>
          <p:cNvPr id="101380" name="Rectangle 4"/>
          <p:cNvSpPr>
            <a:spLocks noChangeArrowheads="1"/>
          </p:cNvSpPr>
          <p:nvPr/>
        </p:nvSpPr>
        <p:spPr bwMode="auto">
          <a:xfrm>
            <a:off x="4876800" y="609600"/>
            <a:ext cx="381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2800" b="1" i="1">
                <a:solidFill>
                  <a:srgbClr val="0000FF"/>
                </a:solidFill>
              </a:rPr>
              <a:t>Kasserine Pass</a:t>
            </a:r>
          </a:p>
        </p:txBody>
      </p:sp>
      <p:sp>
        <p:nvSpPr>
          <p:cNvPr id="101381" name="Text Box 5"/>
          <p:cNvSpPr txBox="1">
            <a:spLocks noChangeArrowheads="1"/>
          </p:cNvSpPr>
          <p:nvPr/>
        </p:nvSpPr>
        <p:spPr bwMode="auto">
          <a:xfrm>
            <a:off x="850900" y="554038"/>
            <a:ext cx="32607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400" b="1" u="sng"/>
              <a:t>Intelligence</a:t>
            </a:r>
          </a:p>
        </p:txBody>
      </p:sp>
      <p:sp>
        <p:nvSpPr>
          <p:cNvPr id="101382" name="Rectangle 6"/>
          <p:cNvSpPr>
            <a:spLocks noChangeArrowheads="1"/>
          </p:cNvSpPr>
          <p:nvPr/>
        </p:nvSpPr>
        <p:spPr bwMode="auto">
          <a:xfrm>
            <a:off x="457200" y="2095500"/>
            <a:ext cx="7962900" cy="358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nSpc>
                <a:spcPct val="90000"/>
              </a:lnSpc>
            </a:pPr>
            <a:r>
              <a:rPr lang="en-US" altLang="en-US" sz="2800"/>
              <a:t>Germans had correctly identified Allies were thinly deployed and struggling with logistics</a:t>
            </a:r>
          </a:p>
          <a:p>
            <a:pPr>
              <a:lnSpc>
                <a:spcPct val="90000"/>
              </a:lnSpc>
            </a:pPr>
            <a:endParaRPr lang="en-US" altLang="en-US" sz="2800"/>
          </a:p>
          <a:p>
            <a:pPr>
              <a:lnSpc>
                <a:spcPct val="90000"/>
              </a:lnSpc>
            </a:pPr>
            <a:r>
              <a:rPr lang="en-US" altLang="en-US" sz="2800"/>
              <a:t>Allied Intelligence failed</a:t>
            </a:r>
          </a:p>
          <a:p>
            <a:pPr lvl="1">
              <a:lnSpc>
                <a:spcPct val="90000"/>
              </a:lnSpc>
            </a:pPr>
            <a:r>
              <a:rPr lang="en-US" altLang="en-US" sz="2400"/>
              <a:t>1</a:t>
            </a:r>
            <a:r>
              <a:rPr lang="en-US" altLang="en-US" sz="2400" baseline="30000"/>
              <a:t>st</a:t>
            </a:r>
            <a:r>
              <a:rPr lang="en-US" altLang="en-US" sz="2400"/>
              <a:t> Army incorrectly identified Germans would attack in the North.</a:t>
            </a:r>
          </a:p>
          <a:p>
            <a:pPr lvl="1">
              <a:lnSpc>
                <a:spcPct val="90000"/>
              </a:lnSpc>
            </a:pPr>
            <a:r>
              <a:rPr lang="en-US" altLang="en-US" sz="2400"/>
              <a:t>Anderson diverted strong Combat Command from 1</a:t>
            </a:r>
            <a:r>
              <a:rPr lang="en-US" altLang="en-US" sz="2400" baseline="30000"/>
              <a:t>st</a:t>
            </a:r>
            <a:r>
              <a:rPr lang="en-US" altLang="en-US" sz="2400"/>
              <a:t> AD to back-up weak French XIX Corps.  This resulted in weakness in south.</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1"/>
          </p:nvPr>
        </p:nvSpPr>
        <p:spPr/>
        <p:txBody>
          <a:bodyPr/>
          <a:lstStyle/>
          <a:p>
            <a:fld id="{0171C87A-CA35-465B-97CE-B0F3737863C9}" type="slidenum">
              <a:rPr lang="en-US" altLang="en-US"/>
              <a:pPr/>
              <a:t>29</a:t>
            </a:fld>
            <a:endParaRPr lang="en-US" altLang="en-US"/>
          </a:p>
        </p:txBody>
      </p:sp>
      <p:sp>
        <p:nvSpPr>
          <p:cNvPr id="142338" name="Rectangle 2"/>
          <p:cNvSpPr>
            <a:spLocks noGrp="1" noChangeArrowheads="1"/>
          </p:cNvSpPr>
          <p:nvPr>
            <p:ph type="title"/>
          </p:nvPr>
        </p:nvSpPr>
        <p:spPr>
          <a:xfrm>
            <a:off x="4876800" y="609600"/>
            <a:ext cx="3810000" cy="533400"/>
          </a:xfrm>
        </p:spPr>
        <p:txBody>
          <a:bodyPr/>
          <a:lstStyle/>
          <a:p>
            <a:r>
              <a:rPr lang="en-US" altLang="en-US" sz="2800" b="1" i="1"/>
              <a:t>Basic Battle Analysis</a:t>
            </a:r>
          </a:p>
        </p:txBody>
      </p:sp>
      <p:sp>
        <p:nvSpPr>
          <p:cNvPr id="142339" name="Text Box 3"/>
          <p:cNvSpPr txBox="1">
            <a:spLocks noChangeArrowheads="1"/>
          </p:cNvSpPr>
          <p:nvPr/>
        </p:nvSpPr>
        <p:spPr bwMode="auto">
          <a:xfrm>
            <a:off x="685800" y="1752600"/>
            <a:ext cx="77724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60000"/>
              </a:lnSpc>
              <a:spcBef>
                <a:spcPct val="50000"/>
              </a:spcBef>
            </a:pPr>
            <a:r>
              <a:rPr lang="en-US" altLang="en-US" sz="3200" b="1">
                <a:latin typeface="Book Antiqua" panose="02040602050305030304" pitchFamily="18" charset="0"/>
              </a:rPr>
              <a:t>Step 2--Set the Stage</a:t>
            </a:r>
          </a:p>
          <a:p>
            <a:pPr algn="ctr" eaLnBrk="0" hangingPunct="0">
              <a:lnSpc>
                <a:spcPct val="60000"/>
              </a:lnSpc>
              <a:spcBef>
                <a:spcPct val="50000"/>
              </a:spcBef>
            </a:pPr>
            <a:r>
              <a:rPr lang="en-US" altLang="en-US" sz="3200" b="1">
                <a:latin typeface="Book Antiqua" panose="02040602050305030304" pitchFamily="18" charset="0"/>
              </a:rPr>
              <a:t>Part C: Compare Forces</a:t>
            </a:r>
            <a:endParaRPr lang="en-US" altLang="en-US" sz="2200" b="1" i="1">
              <a:latin typeface="Book Antiqua" panose="02040602050305030304" pitchFamily="18" charset="0"/>
            </a:endParaRPr>
          </a:p>
        </p:txBody>
      </p:sp>
      <p:sp>
        <p:nvSpPr>
          <p:cNvPr id="142340" name="Text Box 4"/>
          <p:cNvSpPr txBox="1">
            <a:spLocks noChangeArrowheads="1"/>
          </p:cNvSpPr>
          <p:nvPr/>
        </p:nvSpPr>
        <p:spPr bwMode="auto">
          <a:xfrm>
            <a:off x="685800" y="3505200"/>
            <a:ext cx="3581400" cy="244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Char char="•"/>
            </a:pPr>
            <a:r>
              <a:rPr lang="en-US" altLang="en-US" sz="2800">
                <a:latin typeface="Book Antiqua" panose="02040602050305030304" pitchFamily="18" charset="0"/>
              </a:rPr>
              <a:t>Size &amp; composition</a:t>
            </a:r>
          </a:p>
          <a:p>
            <a:pPr eaLnBrk="0" hangingPunct="0">
              <a:spcBef>
                <a:spcPct val="50000"/>
              </a:spcBef>
              <a:buFontTx/>
              <a:buChar char="•"/>
            </a:pPr>
            <a:r>
              <a:rPr lang="en-US" altLang="en-US" sz="2800">
                <a:latin typeface="Book Antiqua" panose="02040602050305030304" pitchFamily="18" charset="0"/>
              </a:rPr>
              <a:t>Technology</a:t>
            </a:r>
          </a:p>
          <a:p>
            <a:pPr eaLnBrk="0" hangingPunct="0">
              <a:spcBef>
                <a:spcPct val="50000"/>
              </a:spcBef>
              <a:buFontTx/>
              <a:buChar char="•"/>
            </a:pPr>
            <a:r>
              <a:rPr lang="en-US" altLang="en-US" sz="2800">
                <a:latin typeface="Book Antiqua" panose="02040602050305030304" pitchFamily="18" charset="0"/>
              </a:rPr>
              <a:t>Doctrine &amp; Training</a:t>
            </a:r>
          </a:p>
          <a:p>
            <a:pPr eaLnBrk="0" hangingPunct="0">
              <a:spcBef>
                <a:spcPct val="50000"/>
              </a:spcBef>
              <a:buFontTx/>
              <a:buChar char="•"/>
            </a:pPr>
            <a:r>
              <a:rPr lang="en-US" altLang="en-US" sz="2800">
                <a:latin typeface="Book Antiqua" panose="02040602050305030304" pitchFamily="18" charset="0"/>
              </a:rPr>
              <a:t>Logistics</a:t>
            </a:r>
          </a:p>
        </p:txBody>
      </p:sp>
      <p:sp>
        <p:nvSpPr>
          <p:cNvPr id="142341" name="Text Box 5"/>
          <p:cNvSpPr txBox="1">
            <a:spLocks noChangeArrowheads="1"/>
          </p:cNvSpPr>
          <p:nvPr/>
        </p:nvSpPr>
        <p:spPr bwMode="auto">
          <a:xfrm>
            <a:off x="4648200" y="3505200"/>
            <a:ext cx="3733800" cy="244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Char char="•"/>
            </a:pPr>
            <a:r>
              <a:rPr lang="en-US" altLang="en-US" sz="2800">
                <a:latin typeface="Book Antiqua" panose="02040602050305030304" pitchFamily="18" charset="0"/>
              </a:rPr>
              <a:t>Intelligence</a:t>
            </a:r>
          </a:p>
          <a:p>
            <a:pPr eaLnBrk="0" hangingPunct="0">
              <a:spcBef>
                <a:spcPct val="50000"/>
              </a:spcBef>
              <a:buFontTx/>
              <a:buChar char="•"/>
            </a:pPr>
            <a:r>
              <a:rPr lang="en-US" altLang="en-US" sz="2800">
                <a:latin typeface="Book Antiqua" panose="02040602050305030304" pitchFamily="18" charset="0"/>
              </a:rPr>
              <a:t>Condition &amp; Morale</a:t>
            </a:r>
          </a:p>
          <a:p>
            <a:pPr eaLnBrk="0" hangingPunct="0">
              <a:spcBef>
                <a:spcPct val="50000"/>
              </a:spcBef>
              <a:buFontTx/>
              <a:buChar char="•"/>
            </a:pPr>
            <a:r>
              <a:rPr lang="en-US" altLang="en-US" sz="2800">
                <a:latin typeface="Book Antiqua" panose="02040602050305030304" pitchFamily="18" charset="0"/>
              </a:rPr>
              <a:t>C3</a:t>
            </a:r>
          </a:p>
          <a:p>
            <a:pPr eaLnBrk="0" hangingPunct="0">
              <a:spcBef>
                <a:spcPct val="50000"/>
              </a:spcBef>
              <a:buFontTx/>
              <a:buChar char="•"/>
            </a:pPr>
            <a:r>
              <a:rPr lang="en-US" altLang="en-US" sz="2800">
                <a:latin typeface="Book Antiqua" panose="02040602050305030304" pitchFamily="18" charset="0"/>
              </a:rPr>
              <a:t>Leadership</a:t>
            </a:r>
            <a:endParaRPr lang="en-US" altLang="en-US" sz="2400">
              <a:latin typeface="Book Antiqua" panose="02040602050305030304" pitchFamily="18" charset="0"/>
            </a:endParaRPr>
          </a:p>
        </p:txBody>
      </p:sp>
      <p:sp>
        <p:nvSpPr>
          <p:cNvPr id="142342" name="Rectangle 6"/>
          <p:cNvSpPr>
            <a:spLocks noChangeArrowheads="1"/>
          </p:cNvSpPr>
          <p:nvPr/>
        </p:nvSpPr>
        <p:spPr bwMode="auto">
          <a:xfrm>
            <a:off x="4625975" y="3995738"/>
            <a:ext cx="3598863" cy="827087"/>
          </a:xfrm>
          <a:prstGeom prst="rect">
            <a:avLst/>
          </a:prstGeom>
          <a:noFill/>
          <a:ln w="222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EF0D2184-5241-4218-A8DB-A00BF58BAD1D}" type="slidenum">
              <a:rPr lang="en-US" altLang="en-US"/>
              <a:pPr/>
              <a:t>3</a:t>
            </a:fld>
            <a:endParaRPr lang="en-US" altLang="en-US"/>
          </a:p>
        </p:txBody>
      </p:sp>
      <p:sp>
        <p:nvSpPr>
          <p:cNvPr id="66562" name="Rectangle 2"/>
          <p:cNvSpPr>
            <a:spLocks noGrp="1" noChangeArrowheads="1"/>
          </p:cNvSpPr>
          <p:nvPr>
            <p:ph type="title"/>
          </p:nvPr>
        </p:nvSpPr>
        <p:spPr>
          <a:xfrm>
            <a:off x="5105400" y="609600"/>
            <a:ext cx="3810000" cy="533400"/>
          </a:xfrm>
        </p:spPr>
        <p:txBody>
          <a:bodyPr/>
          <a:lstStyle/>
          <a:p>
            <a:r>
              <a:rPr lang="en-US" altLang="en-US" sz="2800" b="1" i="1"/>
              <a:t>Basic Battle Analysis</a:t>
            </a:r>
          </a:p>
        </p:txBody>
      </p:sp>
      <p:sp>
        <p:nvSpPr>
          <p:cNvPr id="66563" name="Rectangle 3"/>
          <p:cNvSpPr>
            <a:spLocks noGrp="1" noChangeArrowheads="1"/>
          </p:cNvSpPr>
          <p:nvPr>
            <p:ph type="body" idx="1"/>
          </p:nvPr>
        </p:nvSpPr>
        <p:spPr/>
        <p:txBody>
          <a:bodyPr/>
          <a:lstStyle/>
          <a:p>
            <a:pPr algn="ctr">
              <a:buFontTx/>
              <a:buNone/>
            </a:pPr>
            <a:r>
              <a:rPr lang="en-US" altLang="en-US" sz="4000" b="1" i="1">
                <a:latin typeface="Book Antiqua" panose="02040602050305030304" pitchFamily="18" charset="0"/>
              </a:rPr>
              <a:t>What is Battle Analysis?</a:t>
            </a:r>
            <a:endParaRPr lang="en-US" altLang="en-US">
              <a:latin typeface="Book Antiqua" panose="02040602050305030304" pitchFamily="18" charset="0"/>
            </a:endParaRPr>
          </a:p>
          <a:p>
            <a:pPr algn="ctr">
              <a:buFontTx/>
              <a:buNone/>
            </a:pPr>
            <a:endParaRPr lang="en-US" altLang="en-US">
              <a:latin typeface="Book Antiqua" panose="02040602050305030304" pitchFamily="18" charset="0"/>
            </a:endParaRPr>
          </a:p>
          <a:p>
            <a:pPr>
              <a:buFontTx/>
              <a:buNone/>
            </a:pPr>
            <a:r>
              <a:rPr lang="en-US" altLang="en-US" sz="3600">
                <a:latin typeface="Book Antiqua" panose="02040602050305030304" pitchFamily="18" charset="0"/>
              </a:rPr>
              <a:t>A method used by the U.S. Army to provide a systematic approach to the study of battles, campaigns, and other operations.</a:t>
            </a:r>
            <a:endParaRPr lang="en-US" altLang="en-US">
              <a:latin typeface="Book Antiqua" panose="02040602050305030304"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1"/>
          </p:nvPr>
        </p:nvSpPr>
        <p:spPr/>
        <p:txBody>
          <a:bodyPr/>
          <a:lstStyle/>
          <a:p>
            <a:fld id="{9F6F17E6-1753-40D2-BA0D-FF17C200CE12}" type="slidenum">
              <a:rPr lang="en-US" altLang="en-US"/>
              <a:pPr/>
              <a:t>30</a:t>
            </a:fld>
            <a:endParaRPr lang="en-US" altLang="en-US"/>
          </a:p>
        </p:txBody>
      </p:sp>
      <p:sp>
        <p:nvSpPr>
          <p:cNvPr id="103428" name="Rectangle 4"/>
          <p:cNvSpPr>
            <a:spLocks noChangeArrowheads="1"/>
          </p:cNvSpPr>
          <p:nvPr/>
        </p:nvSpPr>
        <p:spPr bwMode="auto">
          <a:xfrm>
            <a:off x="4876800" y="609600"/>
            <a:ext cx="381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2800" b="1" i="1">
                <a:solidFill>
                  <a:srgbClr val="0000FF"/>
                </a:solidFill>
              </a:rPr>
              <a:t>Kasserine Pass</a:t>
            </a:r>
          </a:p>
        </p:txBody>
      </p:sp>
      <p:sp>
        <p:nvSpPr>
          <p:cNvPr id="103429" name="Text Box 5"/>
          <p:cNvSpPr txBox="1">
            <a:spLocks noChangeArrowheads="1"/>
          </p:cNvSpPr>
          <p:nvPr/>
        </p:nvSpPr>
        <p:spPr bwMode="auto">
          <a:xfrm>
            <a:off x="407988" y="652463"/>
            <a:ext cx="4857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u="sng"/>
              <a:t>Condition and Morale</a:t>
            </a:r>
          </a:p>
        </p:txBody>
      </p:sp>
      <p:sp>
        <p:nvSpPr>
          <p:cNvPr id="103430" name="Rectangle 6"/>
          <p:cNvSpPr>
            <a:spLocks noChangeArrowheads="1"/>
          </p:cNvSpPr>
          <p:nvPr/>
        </p:nvSpPr>
        <p:spPr bwMode="auto">
          <a:xfrm>
            <a:off x="457200" y="2243138"/>
            <a:ext cx="7962900" cy="383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lvl="1">
              <a:lnSpc>
                <a:spcPct val="90000"/>
              </a:lnSpc>
            </a:pPr>
            <a:r>
              <a:rPr lang="en-US" altLang="en-US"/>
              <a:t>Morale of US troops good during Sidi Bou Zid engagement, but cases of panic increased as the battle progressed. </a:t>
            </a:r>
          </a:p>
          <a:p>
            <a:pPr lvl="1">
              <a:lnSpc>
                <a:spcPct val="90000"/>
              </a:lnSpc>
            </a:pPr>
            <a:r>
              <a:rPr lang="en-US" altLang="en-US"/>
              <a:t>Leadership attempts to correct:</a:t>
            </a:r>
          </a:p>
          <a:p>
            <a:pPr lvl="2">
              <a:lnSpc>
                <a:spcPct val="90000"/>
              </a:lnSpc>
            </a:pPr>
            <a:r>
              <a:rPr lang="en-US" altLang="en-US"/>
              <a:t>Fredendall had hands off leadership style that did little to correct dropping moral</a:t>
            </a:r>
          </a:p>
          <a:p>
            <a:pPr lvl="2">
              <a:lnSpc>
                <a:spcPct val="90000"/>
              </a:lnSpc>
            </a:pPr>
            <a:r>
              <a:rPr lang="en-US" altLang="en-US"/>
              <a:t>MG Harmon, who entered battlefield and took tactical control of II Corps at the end of the battle, used personal courage and example which seemed to improve moral overnight.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1"/>
          </p:nvPr>
        </p:nvSpPr>
        <p:spPr/>
        <p:txBody>
          <a:bodyPr/>
          <a:lstStyle/>
          <a:p>
            <a:fld id="{237D5695-536F-4714-ACBD-B1EC050742E4}" type="slidenum">
              <a:rPr lang="en-US" altLang="en-US"/>
              <a:pPr/>
              <a:t>31</a:t>
            </a:fld>
            <a:endParaRPr lang="en-US" altLang="en-US"/>
          </a:p>
        </p:txBody>
      </p:sp>
      <p:sp>
        <p:nvSpPr>
          <p:cNvPr id="143362" name="Rectangle 2"/>
          <p:cNvSpPr>
            <a:spLocks noGrp="1" noChangeArrowheads="1"/>
          </p:cNvSpPr>
          <p:nvPr>
            <p:ph type="title"/>
          </p:nvPr>
        </p:nvSpPr>
        <p:spPr>
          <a:xfrm>
            <a:off x="4876800" y="609600"/>
            <a:ext cx="3810000" cy="533400"/>
          </a:xfrm>
        </p:spPr>
        <p:txBody>
          <a:bodyPr/>
          <a:lstStyle/>
          <a:p>
            <a:r>
              <a:rPr lang="en-US" altLang="en-US" sz="2800" b="1" i="1"/>
              <a:t>Basic Battle Analysis</a:t>
            </a:r>
          </a:p>
        </p:txBody>
      </p:sp>
      <p:sp>
        <p:nvSpPr>
          <p:cNvPr id="143363" name="Text Box 3"/>
          <p:cNvSpPr txBox="1">
            <a:spLocks noChangeArrowheads="1"/>
          </p:cNvSpPr>
          <p:nvPr/>
        </p:nvSpPr>
        <p:spPr bwMode="auto">
          <a:xfrm>
            <a:off x="685800" y="1752600"/>
            <a:ext cx="77724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60000"/>
              </a:lnSpc>
              <a:spcBef>
                <a:spcPct val="50000"/>
              </a:spcBef>
            </a:pPr>
            <a:r>
              <a:rPr lang="en-US" altLang="en-US" sz="3200" b="1">
                <a:latin typeface="Book Antiqua" panose="02040602050305030304" pitchFamily="18" charset="0"/>
              </a:rPr>
              <a:t>Step 2--Set the Stage</a:t>
            </a:r>
          </a:p>
          <a:p>
            <a:pPr algn="ctr" eaLnBrk="0" hangingPunct="0">
              <a:lnSpc>
                <a:spcPct val="60000"/>
              </a:lnSpc>
              <a:spcBef>
                <a:spcPct val="50000"/>
              </a:spcBef>
            </a:pPr>
            <a:r>
              <a:rPr lang="en-US" altLang="en-US" sz="3200" b="1">
                <a:latin typeface="Book Antiqua" panose="02040602050305030304" pitchFamily="18" charset="0"/>
              </a:rPr>
              <a:t>Part C:  Compare Forces</a:t>
            </a:r>
            <a:endParaRPr lang="en-US" altLang="en-US" sz="2200" b="1" i="1">
              <a:latin typeface="Book Antiqua" panose="02040602050305030304" pitchFamily="18" charset="0"/>
            </a:endParaRPr>
          </a:p>
        </p:txBody>
      </p:sp>
      <p:sp>
        <p:nvSpPr>
          <p:cNvPr id="143364" name="Text Box 4"/>
          <p:cNvSpPr txBox="1">
            <a:spLocks noChangeArrowheads="1"/>
          </p:cNvSpPr>
          <p:nvPr/>
        </p:nvSpPr>
        <p:spPr bwMode="auto">
          <a:xfrm>
            <a:off x="685800" y="3505200"/>
            <a:ext cx="3581400" cy="244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Char char="•"/>
            </a:pPr>
            <a:r>
              <a:rPr lang="en-US" altLang="en-US" sz="2800">
                <a:latin typeface="Book Antiqua" panose="02040602050305030304" pitchFamily="18" charset="0"/>
              </a:rPr>
              <a:t>Size &amp; composition</a:t>
            </a:r>
          </a:p>
          <a:p>
            <a:pPr eaLnBrk="0" hangingPunct="0">
              <a:spcBef>
                <a:spcPct val="50000"/>
              </a:spcBef>
              <a:buFontTx/>
              <a:buChar char="•"/>
            </a:pPr>
            <a:r>
              <a:rPr lang="en-US" altLang="en-US" sz="2800">
                <a:latin typeface="Book Antiqua" panose="02040602050305030304" pitchFamily="18" charset="0"/>
              </a:rPr>
              <a:t>Technology</a:t>
            </a:r>
          </a:p>
          <a:p>
            <a:pPr eaLnBrk="0" hangingPunct="0">
              <a:spcBef>
                <a:spcPct val="50000"/>
              </a:spcBef>
              <a:buFontTx/>
              <a:buChar char="•"/>
            </a:pPr>
            <a:r>
              <a:rPr lang="en-US" altLang="en-US" sz="2800">
                <a:latin typeface="Book Antiqua" panose="02040602050305030304" pitchFamily="18" charset="0"/>
              </a:rPr>
              <a:t>Doctrine &amp; Training</a:t>
            </a:r>
          </a:p>
          <a:p>
            <a:pPr eaLnBrk="0" hangingPunct="0">
              <a:spcBef>
                <a:spcPct val="50000"/>
              </a:spcBef>
              <a:buFontTx/>
              <a:buChar char="•"/>
            </a:pPr>
            <a:r>
              <a:rPr lang="en-US" altLang="en-US" sz="2800">
                <a:latin typeface="Book Antiqua" panose="02040602050305030304" pitchFamily="18" charset="0"/>
              </a:rPr>
              <a:t>Logistics</a:t>
            </a:r>
          </a:p>
        </p:txBody>
      </p:sp>
      <p:sp>
        <p:nvSpPr>
          <p:cNvPr id="143365" name="Text Box 5"/>
          <p:cNvSpPr txBox="1">
            <a:spLocks noChangeArrowheads="1"/>
          </p:cNvSpPr>
          <p:nvPr/>
        </p:nvSpPr>
        <p:spPr bwMode="auto">
          <a:xfrm>
            <a:off x="4648200" y="3505200"/>
            <a:ext cx="3733800" cy="244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Char char="•"/>
            </a:pPr>
            <a:r>
              <a:rPr lang="en-US" altLang="en-US" sz="2800">
                <a:latin typeface="Book Antiqua" panose="02040602050305030304" pitchFamily="18" charset="0"/>
              </a:rPr>
              <a:t>Intelligence</a:t>
            </a:r>
          </a:p>
          <a:p>
            <a:pPr eaLnBrk="0" hangingPunct="0">
              <a:spcBef>
                <a:spcPct val="50000"/>
              </a:spcBef>
              <a:buFontTx/>
              <a:buChar char="•"/>
            </a:pPr>
            <a:r>
              <a:rPr lang="en-US" altLang="en-US" sz="2800">
                <a:latin typeface="Book Antiqua" panose="02040602050305030304" pitchFamily="18" charset="0"/>
              </a:rPr>
              <a:t>Condition &amp; Morale</a:t>
            </a:r>
          </a:p>
          <a:p>
            <a:pPr eaLnBrk="0" hangingPunct="0">
              <a:spcBef>
                <a:spcPct val="50000"/>
              </a:spcBef>
              <a:buFontTx/>
              <a:buChar char="•"/>
            </a:pPr>
            <a:r>
              <a:rPr lang="en-US" altLang="en-US" sz="2800">
                <a:latin typeface="Book Antiqua" panose="02040602050305030304" pitchFamily="18" charset="0"/>
              </a:rPr>
              <a:t>C3</a:t>
            </a:r>
          </a:p>
          <a:p>
            <a:pPr eaLnBrk="0" hangingPunct="0">
              <a:spcBef>
                <a:spcPct val="50000"/>
              </a:spcBef>
              <a:buFontTx/>
              <a:buChar char="•"/>
            </a:pPr>
            <a:r>
              <a:rPr lang="en-US" altLang="en-US" sz="2800">
                <a:latin typeface="Book Antiqua" panose="02040602050305030304" pitchFamily="18" charset="0"/>
              </a:rPr>
              <a:t>Leadership</a:t>
            </a:r>
            <a:endParaRPr lang="en-US" altLang="en-US" sz="2400">
              <a:latin typeface="Book Antiqua" panose="02040602050305030304" pitchFamily="18" charset="0"/>
            </a:endParaRPr>
          </a:p>
        </p:txBody>
      </p:sp>
      <p:sp>
        <p:nvSpPr>
          <p:cNvPr id="143366" name="Rectangle 6"/>
          <p:cNvSpPr>
            <a:spLocks noChangeArrowheads="1"/>
          </p:cNvSpPr>
          <p:nvPr/>
        </p:nvSpPr>
        <p:spPr bwMode="auto">
          <a:xfrm>
            <a:off x="4625975" y="4595813"/>
            <a:ext cx="1058863" cy="827087"/>
          </a:xfrm>
          <a:prstGeom prst="rect">
            <a:avLst/>
          </a:prstGeom>
          <a:noFill/>
          <a:ln w="222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1"/>
          </p:nvPr>
        </p:nvSpPr>
        <p:spPr/>
        <p:txBody>
          <a:bodyPr/>
          <a:lstStyle/>
          <a:p>
            <a:fld id="{10D3A0C5-58BA-4349-9DFA-FACB25C83184}" type="slidenum">
              <a:rPr lang="en-US" altLang="en-US"/>
              <a:pPr/>
              <a:t>32</a:t>
            </a:fld>
            <a:endParaRPr lang="en-US" altLang="en-US"/>
          </a:p>
        </p:txBody>
      </p:sp>
      <p:sp>
        <p:nvSpPr>
          <p:cNvPr id="100356" name="Rectangle 4"/>
          <p:cNvSpPr>
            <a:spLocks noChangeArrowheads="1"/>
          </p:cNvSpPr>
          <p:nvPr/>
        </p:nvSpPr>
        <p:spPr bwMode="auto">
          <a:xfrm>
            <a:off x="4876800" y="609600"/>
            <a:ext cx="381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2800" b="1" i="1">
                <a:solidFill>
                  <a:srgbClr val="0000FF"/>
                </a:solidFill>
              </a:rPr>
              <a:t>Kasserine Pass</a:t>
            </a:r>
          </a:p>
        </p:txBody>
      </p:sp>
      <p:sp>
        <p:nvSpPr>
          <p:cNvPr id="100357" name="Rectangle 5"/>
          <p:cNvSpPr>
            <a:spLocks noChangeArrowheads="1"/>
          </p:cNvSpPr>
          <p:nvPr/>
        </p:nvSpPr>
        <p:spPr bwMode="auto">
          <a:xfrm>
            <a:off x="457200" y="1600200"/>
            <a:ext cx="8312150"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nSpc>
                <a:spcPct val="90000"/>
              </a:lnSpc>
            </a:pPr>
            <a:r>
              <a:rPr lang="en-US" altLang="en-US" sz="2800"/>
              <a:t>Axis Strained</a:t>
            </a:r>
          </a:p>
          <a:p>
            <a:pPr lvl="1">
              <a:lnSpc>
                <a:spcPct val="90000"/>
              </a:lnSpc>
            </a:pPr>
            <a:r>
              <a:rPr lang="en-US" altLang="en-US" sz="2400"/>
              <a:t>Commando Supremo in control of German troops.</a:t>
            </a:r>
          </a:p>
          <a:p>
            <a:pPr lvl="1">
              <a:lnSpc>
                <a:spcPct val="90000"/>
              </a:lnSpc>
            </a:pPr>
            <a:r>
              <a:rPr lang="en-US" altLang="en-US" sz="2400"/>
              <a:t>FM Kesselring considered only an Advisor to Commando Supremo, not in direct control of Panzer Army Afrika or 5</a:t>
            </a:r>
            <a:r>
              <a:rPr lang="en-US" altLang="en-US" sz="2400" baseline="30000"/>
              <a:t>th</a:t>
            </a:r>
            <a:r>
              <a:rPr lang="en-US" altLang="en-US" sz="2400"/>
              <a:t> Panzer Army</a:t>
            </a:r>
          </a:p>
          <a:p>
            <a:pPr lvl="1">
              <a:lnSpc>
                <a:spcPct val="90000"/>
              </a:lnSpc>
            </a:pPr>
            <a:r>
              <a:rPr lang="en-US" altLang="en-US" sz="2400"/>
              <a:t>Rommel and Von Arnim considered equals: Therefore, no supreme commander on ground during campaign.</a:t>
            </a:r>
          </a:p>
          <a:p>
            <a:pPr lvl="1">
              <a:lnSpc>
                <a:spcPct val="90000"/>
              </a:lnSpc>
            </a:pPr>
            <a:r>
              <a:rPr lang="en-US" altLang="en-US" sz="2400"/>
              <a:t>Violation of Unity of Command</a:t>
            </a:r>
          </a:p>
          <a:p>
            <a:pPr>
              <a:lnSpc>
                <a:spcPct val="90000"/>
              </a:lnSpc>
            </a:pPr>
            <a:r>
              <a:rPr lang="en-US" altLang="en-US" sz="2800"/>
              <a:t>II Corps Dysfunctional</a:t>
            </a:r>
          </a:p>
          <a:p>
            <a:pPr lvl="1">
              <a:lnSpc>
                <a:spcPct val="90000"/>
              </a:lnSpc>
            </a:pPr>
            <a:r>
              <a:rPr lang="en-US" altLang="en-US" sz="2400"/>
              <a:t>Corp Commander Bypasses COC</a:t>
            </a:r>
          </a:p>
          <a:p>
            <a:pPr lvl="1">
              <a:lnSpc>
                <a:spcPct val="90000"/>
              </a:lnSpc>
            </a:pPr>
            <a:r>
              <a:rPr lang="en-US" altLang="en-US" sz="2400"/>
              <a:t>Extremely Directive Orders</a:t>
            </a:r>
          </a:p>
          <a:p>
            <a:pPr>
              <a:lnSpc>
                <a:spcPct val="90000"/>
              </a:lnSpc>
            </a:pPr>
            <a:endParaRPr lang="en-US" altLang="en-US" sz="2400"/>
          </a:p>
        </p:txBody>
      </p:sp>
      <p:sp>
        <p:nvSpPr>
          <p:cNvPr id="100358" name="Text Box 6"/>
          <p:cNvSpPr txBox="1">
            <a:spLocks noChangeArrowheads="1"/>
          </p:cNvSpPr>
          <p:nvPr/>
        </p:nvSpPr>
        <p:spPr bwMode="auto">
          <a:xfrm>
            <a:off x="1522413" y="554038"/>
            <a:ext cx="8985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400" b="1" u="sng"/>
              <a:t>C3</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1"/>
          </p:nvPr>
        </p:nvSpPr>
        <p:spPr/>
        <p:txBody>
          <a:bodyPr/>
          <a:lstStyle/>
          <a:p>
            <a:fld id="{788A1BB3-1BCA-476C-8D43-955FFD09DC9B}" type="slidenum">
              <a:rPr lang="en-US" altLang="en-US"/>
              <a:pPr/>
              <a:t>33</a:t>
            </a:fld>
            <a:endParaRPr lang="en-US" altLang="en-US"/>
          </a:p>
        </p:txBody>
      </p:sp>
      <p:sp>
        <p:nvSpPr>
          <p:cNvPr id="120836" name="Rectangle 4"/>
          <p:cNvSpPr>
            <a:spLocks noChangeArrowheads="1"/>
          </p:cNvSpPr>
          <p:nvPr/>
        </p:nvSpPr>
        <p:spPr bwMode="auto">
          <a:xfrm>
            <a:off x="4876800" y="609600"/>
            <a:ext cx="381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2800" b="1" i="1">
                <a:solidFill>
                  <a:srgbClr val="0000FF"/>
                </a:solidFill>
              </a:rPr>
              <a:t>Kasserine Pass</a:t>
            </a:r>
          </a:p>
        </p:txBody>
      </p:sp>
      <p:sp>
        <p:nvSpPr>
          <p:cNvPr id="120838" name="Rectangle 6"/>
          <p:cNvSpPr>
            <a:spLocks noChangeArrowheads="1"/>
          </p:cNvSpPr>
          <p:nvPr/>
        </p:nvSpPr>
        <p:spPr bwMode="auto">
          <a:xfrm>
            <a:off x="457200" y="1857375"/>
            <a:ext cx="7962900" cy="423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lvl="1">
              <a:lnSpc>
                <a:spcPct val="90000"/>
              </a:lnSpc>
            </a:pPr>
            <a:r>
              <a:rPr lang="en-US" altLang="en-US"/>
              <a:t>Corps Order:</a:t>
            </a:r>
          </a:p>
          <a:p>
            <a:pPr lvl="2">
              <a:lnSpc>
                <a:spcPct val="90000"/>
              </a:lnSpc>
            </a:pPr>
            <a:r>
              <a:rPr lang="en-US" altLang="en-US"/>
              <a:t>“</a:t>
            </a:r>
            <a:r>
              <a:rPr lang="en-US" altLang="en-US" b="1" u="sng"/>
              <a:t>DJ Ksaira on the South and DJ Lessouda on the North are the key terrain features</a:t>
            </a:r>
            <a:r>
              <a:rPr lang="en-US" altLang="en-US"/>
              <a:t> in the defense of Faid.  These two features must be strongly held, with a </a:t>
            </a:r>
            <a:r>
              <a:rPr lang="en-US" altLang="en-US" b="1" u="sng"/>
              <a:t>mobile reserve in the vicinity of Sidi Bou Zid</a:t>
            </a:r>
            <a:r>
              <a:rPr lang="en-US" altLang="en-US"/>
              <a:t> which can rapidly launch a counter attack”</a:t>
            </a:r>
          </a:p>
          <a:p>
            <a:pPr lvl="2">
              <a:lnSpc>
                <a:spcPct val="90000"/>
              </a:lnSpc>
            </a:pPr>
            <a:r>
              <a:rPr lang="en-US" altLang="en-US"/>
              <a:t>“A </a:t>
            </a:r>
            <a:r>
              <a:rPr lang="en-US" altLang="en-US" b="1" u="sng"/>
              <a:t>Battalion of infantry</a:t>
            </a:r>
            <a:r>
              <a:rPr lang="en-US" altLang="en-US"/>
              <a:t> should be employed for the defense of DJ Ksaira, and the bulk of a </a:t>
            </a:r>
            <a:r>
              <a:rPr lang="en-US" altLang="en-US" b="1" u="sng"/>
              <a:t>battalion of infantry</a:t>
            </a:r>
            <a:r>
              <a:rPr lang="en-US" altLang="en-US"/>
              <a:t> together with a </a:t>
            </a:r>
            <a:r>
              <a:rPr lang="en-US" altLang="en-US" b="1" u="sng"/>
              <a:t>battery of artillery</a:t>
            </a:r>
            <a:r>
              <a:rPr lang="en-US" altLang="en-US" b="1"/>
              <a:t> </a:t>
            </a:r>
            <a:r>
              <a:rPr lang="en-US" altLang="en-US"/>
              <a:t>and a</a:t>
            </a:r>
            <a:r>
              <a:rPr lang="en-US" altLang="en-US" b="1"/>
              <a:t> </a:t>
            </a:r>
            <a:r>
              <a:rPr lang="en-US" altLang="en-US" b="1" u="sng"/>
              <a:t>company of tanks</a:t>
            </a:r>
            <a:r>
              <a:rPr lang="en-US" altLang="en-US"/>
              <a:t> for the defense of DJ Lessouda” </a:t>
            </a:r>
          </a:p>
        </p:txBody>
      </p:sp>
      <p:sp>
        <p:nvSpPr>
          <p:cNvPr id="120839" name="Text Box 7"/>
          <p:cNvSpPr txBox="1">
            <a:spLocks noChangeArrowheads="1"/>
          </p:cNvSpPr>
          <p:nvPr/>
        </p:nvSpPr>
        <p:spPr bwMode="auto">
          <a:xfrm>
            <a:off x="1522413" y="554038"/>
            <a:ext cx="8985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400" b="1" u="sng"/>
              <a:t>C3</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1"/>
          </p:nvPr>
        </p:nvSpPr>
        <p:spPr/>
        <p:txBody>
          <a:bodyPr/>
          <a:lstStyle/>
          <a:p>
            <a:fld id="{2601590D-AB06-43A5-BEEC-6E062D1591AF}" type="slidenum">
              <a:rPr lang="en-US" altLang="en-US"/>
              <a:pPr/>
              <a:t>34</a:t>
            </a:fld>
            <a:endParaRPr lang="en-US" altLang="en-US"/>
          </a:p>
        </p:txBody>
      </p:sp>
      <p:sp>
        <p:nvSpPr>
          <p:cNvPr id="144386" name="Rectangle 2"/>
          <p:cNvSpPr>
            <a:spLocks noGrp="1" noChangeArrowheads="1"/>
          </p:cNvSpPr>
          <p:nvPr>
            <p:ph type="title"/>
          </p:nvPr>
        </p:nvSpPr>
        <p:spPr>
          <a:xfrm>
            <a:off x="4876800" y="609600"/>
            <a:ext cx="3810000" cy="533400"/>
          </a:xfrm>
        </p:spPr>
        <p:txBody>
          <a:bodyPr/>
          <a:lstStyle/>
          <a:p>
            <a:r>
              <a:rPr lang="en-US" altLang="en-US" sz="2800" b="1" i="1"/>
              <a:t>Basic Battle Analysis</a:t>
            </a:r>
          </a:p>
        </p:txBody>
      </p:sp>
      <p:sp>
        <p:nvSpPr>
          <p:cNvPr id="144387" name="Text Box 3"/>
          <p:cNvSpPr txBox="1">
            <a:spLocks noChangeArrowheads="1"/>
          </p:cNvSpPr>
          <p:nvPr/>
        </p:nvSpPr>
        <p:spPr bwMode="auto">
          <a:xfrm>
            <a:off x="685800" y="1752600"/>
            <a:ext cx="77724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60000"/>
              </a:lnSpc>
              <a:spcBef>
                <a:spcPct val="50000"/>
              </a:spcBef>
            </a:pPr>
            <a:r>
              <a:rPr lang="en-US" altLang="en-US" sz="3200" b="1">
                <a:latin typeface="Book Antiqua" panose="02040602050305030304" pitchFamily="18" charset="0"/>
              </a:rPr>
              <a:t>Step 2--Set the Stage</a:t>
            </a:r>
          </a:p>
          <a:p>
            <a:pPr algn="ctr" eaLnBrk="0" hangingPunct="0">
              <a:lnSpc>
                <a:spcPct val="60000"/>
              </a:lnSpc>
              <a:spcBef>
                <a:spcPct val="50000"/>
              </a:spcBef>
            </a:pPr>
            <a:r>
              <a:rPr lang="en-US" altLang="en-US" sz="3200" b="1">
                <a:latin typeface="Book Antiqua" panose="02040602050305030304" pitchFamily="18" charset="0"/>
              </a:rPr>
              <a:t>Part C: Compare Forces</a:t>
            </a:r>
            <a:endParaRPr lang="en-US" altLang="en-US" sz="2200" b="1" i="1">
              <a:latin typeface="Book Antiqua" panose="02040602050305030304" pitchFamily="18" charset="0"/>
            </a:endParaRPr>
          </a:p>
        </p:txBody>
      </p:sp>
      <p:sp>
        <p:nvSpPr>
          <p:cNvPr id="144388" name="Text Box 4"/>
          <p:cNvSpPr txBox="1">
            <a:spLocks noChangeArrowheads="1"/>
          </p:cNvSpPr>
          <p:nvPr/>
        </p:nvSpPr>
        <p:spPr bwMode="auto">
          <a:xfrm>
            <a:off x="685800" y="3505200"/>
            <a:ext cx="3581400" cy="244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Char char="•"/>
            </a:pPr>
            <a:r>
              <a:rPr lang="en-US" altLang="en-US" sz="2800">
                <a:latin typeface="Book Antiqua" panose="02040602050305030304" pitchFamily="18" charset="0"/>
              </a:rPr>
              <a:t>Size &amp; composition</a:t>
            </a:r>
          </a:p>
          <a:p>
            <a:pPr eaLnBrk="0" hangingPunct="0">
              <a:spcBef>
                <a:spcPct val="50000"/>
              </a:spcBef>
              <a:buFontTx/>
              <a:buChar char="•"/>
            </a:pPr>
            <a:r>
              <a:rPr lang="en-US" altLang="en-US" sz="2800">
                <a:latin typeface="Book Antiqua" panose="02040602050305030304" pitchFamily="18" charset="0"/>
              </a:rPr>
              <a:t>Technology</a:t>
            </a:r>
          </a:p>
          <a:p>
            <a:pPr eaLnBrk="0" hangingPunct="0">
              <a:spcBef>
                <a:spcPct val="50000"/>
              </a:spcBef>
              <a:buFontTx/>
              <a:buChar char="•"/>
            </a:pPr>
            <a:r>
              <a:rPr lang="en-US" altLang="en-US" sz="2800">
                <a:latin typeface="Book Antiqua" panose="02040602050305030304" pitchFamily="18" charset="0"/>
              </a:rPr>
              <a:t>Doctrine &amp; Training</a:t>
            </a:r>
          </a:p>
          <a:p>
            <a:pPr eaLnBrk="0" hangingPunct="0">
              <a:spcBef>
                <a:spcPct val="50000"/>
              </a:spcBef>
              <a:buFontTx/>
              <a:buChar char="•"/>
            </a:pPr>
            <a:r>
              <a:rPr lang="en-US" altLang="en-US" sz="2800">
                <a:latin typeface="Book Antiqua" panose="02040602050305030304" pitchFamily="18" charset="0"/>
              </a:rPr>
              <a:t>Logistics</a:t>
            </a:r>
          </a:p>
        </p:txBody>
      </p:sp>
      <p:sp>
        <p:nvSpPr>
          <p:cNvPr id="144389" name="Text Box 5"/>
          <p:cNvSpPr txBox="1">
            <a:spLocks noChangeArrowheads="1"/>
          </p:cNvSpPr>
          <p:nvPr/>
        </p:nvSpPr>
        <p:spPr bwMode="auto">
          <a:xfrm>
            <a:off x="4648200" y="3505200"/>
            <a:ext cx="3733800" cy="244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Char char="•"/>
            </a:pPr>
            <a:r>
              <a:rPr lang="en-US" altLang="en-US" sz="2800">
                <a:latin typeface="Book Antiqua" panose="02040602050305030304" pitchFamily="18" charset="0"/>
              </a:rPr>
              <a:t>Intelligence</a:t>
            </a:r>
          </a:p>
          <a:p>
            <a:pPr eaLnBrk="0" hangingPunct="0">
              <a:spcBef>
                <a:spcPct val="50000"/>
              </a:spcBef>
              <a:buFontTx/>
              <a:buChar char="•"/>
            </a:pPr>
            <a:r>
              <a:rPr lang="en-US" altLang="en-US" sz="2800">
                <a:latin typeface="Book Antiqua" panose="02040602050305030304" pitchFamily="18" charset="0"/>
              </a:rPr>
              <a:t>Condition &amp; Morale</a:t>
            </a:r>
          </a:p>
          <a:p>
            <a:pPr eaLnBrk="0" hangingPunct="0">
              <a:spcBef>
                <a:spcPct val="50000"/>
              </a:spcBef>
              <a:buFontTx/>
              <a:buChar char="•"/>
            </a:pPr>
            <a:r>
              <a:rPr lang="en-US" altLang="en-US" sz="2800">
                <a:latin typeface="Book Antiqua" panose="02040602050305030304" pitchFamily="18" charset="0"/>
              </a:rPr>
              <a:t>C3</a:t>
            </a:r>
          </a:p>
          <a:p>
            <a:pPr eaLnBrk="0" hangingPunct="0">
              <a:spcBef>
                <a:spcPct val="50000"/>
              </a:spcBef>
              <a:buFontTx/>
              <a:buChar char="•"/>
            </a:pPr>
            <a:r>
              <a:rPr lang="en-US" altLang="en-US" sz="2800">
                <a:latin typeface="Book Antiqua" panose="02040602050305030304" pitchFamily="18" charset="0"/>
              </a:rPr>
              <a:t>Leadership</a:t>
            </a:r>
            <a:endParaRPr lang="en-US" altLang="en-US" sz="2400">
              <a:latin typeface="Book Antiqua" panose="02040602050305030304" pitchFamily="18" charset="0"/>
            </a:endParaRPr>
          </a:p>
        </p:txBody>
      </p:sp>
      <p:sp>
        <p:nvSpPr>
          <p:cNvPr id="144390" name="Rectangle 6"/>
          <p:cNvSpPr>
            <a:spLocks noChangeArrowheads="1"/>
          </p:cNvSpPr>
          <p:nvPr/>
        </p:nvSpPr>
        <p:spPr bwMode="auto">
          <a:xfrm>
            <a:off x="4625975" y="5295900"/>
            <a:ext cx="2379663" cy="827088"/>
          </a:xfrm>
          <a:prstGeom prst="rect">
            <a:avLst/>
          </a:prstGeom>
          <a:noFill/>
          <a:ln w="222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1"/>
          </p:nvPr>
        </p:nvSpPr>
        <p:spPr/>
        <p:txBody>
          <a:bodyPr/>
          <a:lstStyle/>
          <a:p>
            <a:fld id="{0E3900D7-14C9-4442-A034-7999C0453759}" type="slidenum">
              <a:rPr lang="en-US" altLang="en-US"/>
              <a:pPr/>
              <a:t>35</a:t>
            </a:fld>
            <a:endParaRPr lang="en-US" altLang="en-US"/>
          </a:p>
        </p:txBody>
      </p:sp>
      <p:sp>
        <p:nvSpPr>
          <p:cNvPr id="119812" name="Rectangle 4"/>
          <p:cNvSpPr>
            <a:spLocks noChangeArrowheads="1"/>
          </p:cNvSpPr>
          <p:nvPr/>
        </p:nvSpPr>
        <p:spPr bwMode="auto">
          <a:xfrm>
            <a:off x="4876800" y="609600"/>
            <a:ext cx="381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2800" b="1" i="1">
                <a:solidFill>
                  <a:srgbClr val="0000FF"/>
                </a:solidFill>
              </a:rPr>
              <a:t>Kasserine Pass</a:t>
            </a:r>
          </a:p>
        </p:txBody>
      </p:sp>
      <p:sp>
        <p:nvSpPr>
          <p:cNvPr id="119813" name="Text Box 5"/>
          <p:cNvSpPr txBox="1">
            <a:spLocks noChangeArrowheads="1"/>
          </p:cNvSpPr>
          <p:nvPr/>
        </p:nvSpPr>
        <p:spPr bwMode="auto">
          <a:xfrm>
            <a:off x="407988" y="652463"/>
            <a:ext cx="2622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u="sng"/>
              <a:t>Leadership</a:t>
            </a:r>
          </a:p>
        </p:txBody>
      </p:sp>
      <p:sp>
        <p:nvSpPr>
          <p:cNvPr id="119814" name="Rectangle 6"/>
          <p:cNvSpPr>
            <a:spLocks noChangeArrowheads="1"/>
          </p:cNvSpPr>
          <p:nvPr/>
        </p:nvSpPr>
        <p:spPr bwMode="auto">
          <a:xfrm>
            <a:off x="0" y="1285875"/>
            <a:ext cx="6548438" cy="518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lvl="1">
              <a:lnSpc>
                <a:spcPct val="90000"/>
              </a:lnSpc>
            </a:pPr>
            <a:r>
              <a:rPr lang="en-US" altLang="en-US"/>
              <a:t>MG Fredendall (II Corps Commander)</a:t>
            </a:r>
          </a:p>
          <a:p>
            <a:pPr lvl="2">
              <a:lnSpc>
                <a:spcPct val="90000"/>
              </a:lnSpc>
            </a:pPr>
            <a:r>
              <a:rPr lang="en-US" altLang="en-US"/>
              <a:t>Hands-off commander. Rarely left Command Post:</a:t>
            </a:r>
          </a:p>
          <a:p>
            <a:pPr lvl="3">
              <a:lnSpc>
                <a:spcPct val="90000"/>
              </a:lnSpc>
            </a:pPr>
            <a:r>
              <a:rPr lang="en-US" altLang="en-US"/>
              <a:t>60-70 miles from front</a:t>
            </a:r>
          </a:p>
          <a:p>
            <a:pPr lvl="3">
              <a:lnSpc>
                <a:spcPct val="90000"/>
              </a:lnSpc>
            </a:pPr>
            <a:r>
              <a:rPr lang="en-US" altLang="en-US"/>
              <a:t>Underground Bunkers</a:t>
            </a:r>
          </a:p>
          <a:p>
            <a:pPr lvl="3">
              <a:lnSpc>
                <a:spcPct val="90000"/>
              </a:lnSpc>
            </a:pPr>
            <a:r>
              <a:rPr lang="en-US" altLang="en-US"/>
              <a:t>Guarded by Ranger Company. </a:t>
            </a:r>
          </a:p>
          <a:p>
            <a:pPr lvl="2">
              <a:lnSpc>
                <a:spcPct val="90000"/>
              </a:lnSpc>
            </a:pPr>
            <a:r>
              <a:rPr lang="en-US" altLang="en-US"/>
              <a:t>Verbal orders were vague</a:t>
            </a:r>
          </a:p>
          <a:p>
            <a:pPr lvl="2">
              <a:lnSpc>
                <a:spcPct val="90000"/>
              </a:lnSpc>
            </a:pPr>
            <a:r>
              <a:rPr lang="en-US" altLang="en-US"/>
              <a:t>Often Bypassed MG Ward (1 AD Commander) and coordinated directly with combat commanders.</a:t>
            </a:r>
          </a:p>
          <a:p>
            <a:pPr lvl="2">
              <a:lnSpc>
                <a:spcPct val="90000"/>
              </a:lnSpc>
            </a:pPr>
            <a:r>
              <a:rPr lang="en-US" altLang="en-US"/>
              <a:t>Operation Order extremely directive.  Not based on personal recon. </a:t>
            </a:r>
          </a:p>
          <a:p>
            <a:pPr lvl="2">
              <a:lnSpc>
                <a:spcPct val="90000"/>
              </a:lnSpc>
            </a:pPr>
            <a:r>
              <a:rPr lang="en-US" altLang="en-US"/>
              <a:t>Disregard of Subordinates</a:t>
            </a:r>
          </a:p>
        </p:txBody>
      </p:sp>
      <p:pic>
        <p:nvPicPr>
          <p:cNvPr id="119816" name="Picture 8"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0025" y="1743075"/>
            <a:ext cx="2257425" cy="3781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A1C25B7F-BA63-44CF-A834-3A1315EB94C3}" type="slidenum">
              <a:rPr lang="en-US" altLang="en-US"/>
              <a:pPr/>
              <a:t>36</a:t>
            </a:fld>
            <a:endParaRPr lang="en-US" altLang="en-US"/>
          </a:p>
        </p:txBody>
      </p:sp>
      <p:sp>
        <p:nvSpPr>
          <p:cNvPr id="86020" name="Rectangle 4"/>
          <p:cNvSpPr>
            <a:spLocks noChangeArrowheads="1"/>
          </p:cNvSpPr>
          <p:nvPr/>
        </p:nvSpPr>
        <p:spPr bwMode="auto">
          <a:xfrm>
            <a:off x="4876800" y="609600"/>
            <a:ext cx="381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2800" b="1" i="1"/>
              <a:t>Basic Battle Analysis</a:t>
            </a:r>
          </a:p>
        </p:txBody>
      </p:sp>
      <p:sp>
        <p:nvSpPr>
          <p:cNvPr id="86021" name="Text Box 5"/>
          <p:cNvSpPr txBox="1">
            <a:spLocks noChangeArrowheads="1"/>
          </p:cNvSpPr>
          <p:nvPr/>
        </p:nvSpPr>
        <p:spPr bwMode="auto">
          <a:xfrm>
            <a:off x="685800" y="1752600"/>
            <a:ext cx="7772400"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60000"/>
              </a:lnSpc>
              <a:spcBef>
                <a:spcPct val="50000"/>
              </a:spcBef>
            </a:pPr>
            <a:r>
              <a:rPr lang="en-US" altLang="en-US" sz="3200" b="1">
                <a:latin typeface="Book Antiqua" panose="02040602050305030304" pitchFamily="18" charset="0"/>
              </a:rPr>
              <a:t>Step 2--Set the Stage</a:t>
            </a:r>
          </a:p>
          <a:p>
            <a:pPr algn="ctr" eaLnBrk="0" hangingPunct="0">
              <a:lnSpc>
                <a:spcPct val="60000"/>
              </a:lnSpc>
              <a:spcBef>
                <a:spcPct val="50000"/>
              </a:spcBef>
            </a:pPr>
            <a:r>
              <a:rPr lang="en-US" altLang="en-US" sz="3200" b="1">
                <a:latin typeface="Book Antiqua" panose="02040602050305030304" pitchFamily="18" charset="0"/>
              </a:rPr>
              <a:t>Part D: State the Mission &amp;</a:t>
            </a:r>
          </a:p>
          <a:p>
            <a:pPr algn="ctr" eaLnBrk="0" hangingPunct="0">
              <a:lnSpc>
                <a:spcPct val="60000"/>
              </a:lnSpc>
              <a:spcBef>
                <a:spcPct val="50000"/>
              </a:spcBef>
            </a:pPr>
            <a:r>
              <a:rPr lang="en-US" altLang="en-US" sz="3200" b="1">
                <a:latin typeface="Book Antiqua" panose="02040602050305030304" pitchFamily="18" charset="0"/>
              </a:rPr>
              <a:t>Describe Initial Disposition</a:t>
            </a:r>
            <a:endParaRPr lang="en-US" altLang="en-US" sz="3200" b="1" i="1">
              <a:latin typeface="Book Antiqua" panose="02040602050305030304" pitchFamily="18" charset="0"/>
            </a:endParaRPr>
          </a:p>
        </p:txBody>
      </p:sp>
      <p:sp>
        <p:nvSpPr>
          <p:cNvPr id="86022" name="Rectangle 6"/>
          <p:cNvSpPr>
            <a:spLocks noGrp="1" noChangeArrowheads="1"/>
          </p:cNvSpPr>
          <p:nvPr>
            <p:ph type="body" idx="1"/>
          </p:nvPr>
        </p:nvSpPr>
        <p:spPr>
          <a:xfrm>
            <a:off x="1285875" y="3632200"/>
            <a:ext cx="7518400" cy="2262188"/>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Mission of each force</a:t>
            </a:r>
          </a:p>
          <a:p>
            <a:r>
              <a:rPr lang="en-US" altLang="en-US"/>
              <a:t>Objective of each force</a:t>
            </a:r>
          </a:p>
          <a:p>
            <a:r>
              <a:rPr lang="en-US" altLang="en-US"/>
              <a:t>Describe Initial Disposition of Forces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1"/>
          </p:nvPr>
        </p:nvSpPr>
        <p:spPr/>
        <p:txBody>
          <a:bodyPr/>
          <a:lstStyle/>
          <a:p>
            <a:fld id="{3F32C1B1-6F3C-4944-996D-72FA80BEF73C}" type="slidenum">
              <a:rPr lang="en-US" altLang="en-US"/>
              <a:pPr/>
              <a:t>37</a:t>
            </a:fld>
            <a:endParaRPr lang="en-US" altLang="en-US"/>
          </a:p>
        </p:txBody>
      </p:sp>
      <p:sp>
        <p:nvSpPr>
          <p:cNvPr id="153604" name="Rectangle 4"/>
          <p:cNvSpPr>
            <a:spLocks noChangeArrowheads="1"/>
          </p:cNvSpPr>
          <p:nvPr/>
        </p:nvSpPr>
        <p:spPr bwMode="auto">
          <a:xfrm>
            <a:off x="4876800" y="609600"/>
            <a:ext cx="381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2800" b="1" i="1">
                <a:solidFill>
                  <a:srgbClr val="0000FF"/>
                </a:solidFill>
              </a:rPr>
              <a:t>Kasserine Pass</a:t>
            </a:r>
          </a:p>
        </p:txBody>
      </p:sp>
      <p:sp>
        <p:nvSpPr>
          <p:cNvPr id="153605" name="Text Box 5"/>
          <p:cNvSpPr txBox="1">
            <a:spLocks noChangeArrowheads="1"/>
          </p:cNvSpPr>
          <p:nvPr/>
        </p:nvSpPr>
        <p:spPr bwMode="auto">
          <a:xfrm>
            <a:off x="1114425" y="1195388"/>
            <a:ext cx="691515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60000"/>
              </a:lnSpc>
              <a:spcBef>
                <a:spcPct val="50000"/>
              </a:spcBef>
            </a:pPr>
            <a:r>
              <a:rPr lang="en-US" altLang="en-US" sz="3200" b="1">
                <a:solidFill>
                  <a:srgbClr val="0000FF"/>
                </a:solidFill>
                <a:latin typeface="Book Antiqua" panose="02040602050305030304" pitchFamily="18" charset="0"/>
              </a:rPr>
              <a:t>Step 2--Set the Stage</a:t>
            </a:r>
          </a:p>
          <a:p>
            <a:pPr algn="ctr" eaLnBrk="0" hangingPunct="0">
              <a:lnSpc>
                <a:spcPct val="60000"/>
              </a:lnSpc>
              <a:spcBef>
                <a:spcPct val="50000"/>
              </a:spcBef>
            </a:pPr>
            <a:r>
              <a:rPr lang="en-US" altLang="en-US" sz="3200" b="1">
                <a:solidFill>
                  <a:srgbClr val="0000FF"/>
                </a:solidFill>
                <a:latin typeface="Book Antiqua" panose="02040602050305030304" pitchFamily="18" charset="0"/>
              </a:rPr>
              <a:t>Part D: State the Mission</a:t>
            </a:r>
          </a:p>
        </p:txBody>
      </p:sp>
      <p:sp>
        <p:nvSpPr>
          <p:cNvPr id="153607" name="Rectangle 7"/>
          <p:cNvSpPr>
            <a:spLocks noGrp="1" noChangeArrowheads="1"/>
          </p:cNvSpPr>
          <p:nvPr>
            <p:ph type="body" idx="1"/>
          </p:nvPr>
        </p:nvSpPr>
        <p:spPr>
          <a:xfrm>
            <a:off x="457200" y="2743200"/>
            <a:ext cx="8229600" cy="3946525"/>
          </a:xfrm>
        </p:spPr>
        <p:txBody>
          <a:bodyPr/>
          <a:lstStyle/>
          <a:p>
            <a:pPr>
              <a:lnSpc>
                <a:spcPct val="80000"/>
              </a:lnSpc>
            </a:pPr>
            <a:r>
              <a:rPr lang="en-US" altLang="en-US" sz="2400" u="sng"/>
              <a:t>Mission</a:t>
            </a:r>
            <a:r>
              <a:rPr lang="en-US" altLang="en-US" sz="2400"/>
              <a:t>:  CCA Defends Faid and Maizila Passes</a:t>
            </a:r>
          </a:p>
          <a:p>
            <a:pPr>
              <a:lnSpc>
                <a:spcPct val="80000"/>
              </a:lnSpc>
            </a:pPr>
            <a:r>
              <a:rPr lang="en-US" altLang="en-US" sz="2400" u="sng"/>
              <a:t>Division Objective</a:t>
            </a:r>
            <a:r>
              <a:rPr lang="en-US" altLang="en-US" sz="2400"/>
              <a:t>:  Protect French XIX Corps Southern Flank until 1</a:t>
            </a:r>
            <a:r>
              <a:rPr lang="en-US" altLang="en-US" sz="2400" baseline="30000"/>
              <a:t>st</a:t>
            </a:r>
            <a:r>
              <a:rPr lang="en-US" altLang="en-US" sz="2400"/>
              <a:t> Army can resume offensive operations.</a:t>
            </a:r>
          </a:p>
          <a:p>
            <a:pPr>
              <a:lnSpc>
                <a:spcPct val="80000"/>
              </a:lnSpc>
              <a:buFontTx/>
              <a:buNone/>
            </a:pPr>
            <a:endParaRPr lang="en-US" altLang="en-US" sz="2400"/>
          </a:p>
          <a:p>
            <a:pPr>
              <a:lnSpc>
                <a:spcPct val="80000"/>
              </a:lnSpc>
            </a:pPr>
            <a:r>
              <a:rPr lang="en-US" altLang="en-US" sz="2400" u="sng"/>
              <a:t>Mission</a:t>
            </a:r>
            <a:r>
              <a:rPr lang="en-US" altLang="en-US" sz="2400"/>
              <a:t>: Elements of 5</a:t>
            </a:r>
            <a:r>
              <a:rPr lang="en-US" altLang="en-US" sz="2400" baseline="30000"/>
              <a:t>th</a:t>
            </a:r>
            <a:r>
              <a:rPr lang="en-US" altLang="en-US" sz="2400"/>
              <a:t> Panzer Army Attacks Sidi Bou Zid to Destroy enemy forces and prepare for follow-on missions.</a:t>
            </a:r>
          </a:p>
          <a:p>
            <a:pPr>
              <a:lnSpc>
                <a:spcPct val="80000"/>
              </a:lnSpc>
            </a:pPr>
            <a:r>
              <a:rPr lang="en-US" altLang="en-US" sz="2400" u="sng"/>
              <a:t>Army Group Objective</a:t>
            </a:r>
            <a:r>
              <a:rPr lang="en-US" altLang="en-US" sz="2400"/>
              <a:t>: Create a buffer for Rommel’s western flank. Beyond that, Objective is never fully resolved between the two Army Commanders involved in Kasserine Pass</a:t>
            </a:r>
          </a:p>
        </p:txBody>
      </p:sp>
      <p:sp>
        <p:nvSpPr>
          <p:cNvPr id="153608" name="Text Box 8"/>
          <p:cNvSpPr txBox="1">
            <a:spLocks noChangeArrowheads="1"/>
          </p:cNvSpPr>
          <p:nvPr/>
        </p:nvSpPr>
        <p:spPr bwMode="auto">
          <a:xfrm>
            <a:off x="373063" y="2184400"/>
            <a:ext cx="776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u="sng"/>
              <a:t>U.S.</a:t>
            </a:r>
          </a:p>
        </p:txBody>
      </p:sp>
      <p:sp>
        <p:nvSpPr>
          <p:cNvPr id="153609" name="Text Box 9"/>
          <p:cNvSpPr txBox="1">
            <a:spLocks noChangeArrowheads="1"/>
          </p:cNvSpPr>
          <p:nvPr/>
        </p:nvSpPr>
        <p:spPr bwMode="auto">
          <a:xfrm>
            <a:off x="368300" y="3659188"/>
            <a:ext cx="1336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u="sng"/>
              <a:t>German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lide Number Placeholder 2"/>
          <p:cNvSpPr>
            <a:spLocks noGrp="1"/>
          </p:cNvSpPr>
          <p:nvPr>
            <p:ph type="sldNum" sz="quarter" idx="11"/>
          </p:nvPr>
        </p:nvSpPr>
        <p:spPr/>
        <p:txBody>
          <a:bodyPr/>
          <a:lstStyle/>
          <a:p>
            <a:fld id="{297FCB45-96F8-4254-860F-676E40EB653F}" type="slidenum">
              <a:rPr lang="en-US" altLang="en-US"/>
              <a:pPr/>
              <a:t>38</a:t>
            </a:fld>
            <a:endParaRPr lang="en-US" altLang="en-US"/>
          </a:p>
        </p:txBody>
      </p:sp>
      <p:sp>
        <p:nvSpPr>
          <p:cNvPr id="174082" name="Text Box 2"/>
          <p:cNvSpPr txBox="1">
            <a:spLocks noChangeArrowheads="1"/>
          </p:cNvSpPr>
          <p:nvPr/>
        </p:nvSpPr>
        <p:spPr bwMode="auto">
          <a:xfrm>
            <a:off x="1016000" y="4046538"/>
            <a:ext cx="6889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Bir el Hafa</a:t>
            </a:r>
          </a:p>
        </p:txBody>
      </p:sp>
      <p:sp>
        <p:nvSpPr>
          <p:cNvPr id="174083" name="Text Box 3"/>
          <p:cNvSpPr txBox="1">
            <a:spLocks noChangeArrowheads="1"/>
          </p:cNvSpPr>
          <p:nvPr/>
        </p:nvSpPr>
        <p:spPr bwMode="auto">
          <a:xfrm>
            <a:off x="2416175" y="2535238"/>
            <a:ext cx="519113"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Zaafria</a:t>
            </a:r>
          </a:p>
        </p:txBody>
      </p:sp>
      <p:sp>
        <p:nvSpPr>
          <p:cNvPr id="174084" name="Text Box 4"/>
          <p:cNvSpPr txBox="1">
            <a:spLocks noChangeArrowheads="1"/>
          </p:cNvSpPr>
          <p:nvPr/>
        </p:nvSpPr>
        <p:spPr bwMode="auto">
          <a:xfrm>
            <a:off x="3924300" y="2268538"/>
            <a:ext cx="7016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Sidi Salam</a:t>
            </a:r>
          </a:p>
        </p:txBody>
      </p:sp>
      <p:sp>
        <p:nvSpPr>
          <p:cNvPr id="174085" name="Text Box 5"/>
          <p:cNvSpPr txBox="1">
            <a:spLocks noChangeArrowheads="1"/>
          </p:cNvSpPr>
          <p:nvPr/>
        </p:nvSpPr>
        <p:spPr bwMode="auto">
          <a:xfrm>
            <a:off x="4721225" y="2360613"/>
            <a:ext cx="7778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Sidi Bou Zid</a:t>
            </a:r>
          </a:p>
        </p:txBody>
      </p:sp>
      <p:sp>
        <p:nvSpPr>
          <p:cNvPr id="174086" name="Text Box 6"/>
          <p:cNvSpPr txBox="1">
            <a:spLocks noChangeArrowheads="1"/>
          </p:cNvSpPr>
          <p:nvPr/>
        </p:nvSpPr>
        <p:spPr bwMode="auto">
          <a:xfrm>
            <a:off x="5057775" y="1370013"/>
            <a:ext cx="111442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Poste de Lessouda</a:t>
            </a:r>
          </a:p>
        </p:txBody>
      </p:sp>
      <p:sp>
        <p:nvSpPr>
          <p:cNvPr id="174087" name="Text Box 7"/>
          <p:cNvSpPr txBox="1">
            <a:spLocks noChangeArrowheads="1"/>
          </p:cNvSpPr>
          <p:nvPr/>
        </p:nvSpPr>
        <p:spPr bwMode="auto">
          <a:xfrm>
            <a:off x="3841750" y="1579563"/>
            <a:ext cx="6381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Sadaguia</a:t>
            </a:r>
          </a:p>
        </p:txBody>
      </p:sp>
      <p:sp>
        <p:nvSpPr>
          <p:cNvPr id="174088" name="Text Box 8"/>
          <p:cNvSpPr txBox="1">
            <a:spLocks noChangeArrowheads="1"/>
          </p:cNvSpPr>
          <p:nvPr/>
        </p:nvSpPr>
        <p:spPr bwMode="auto">
          <a:xfrm>
            <a:off x="6280150" y="2728913"/>
            <a:ext cx="7493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Ain Rebaou</a:t>
            </a:r>
          </a:p>
        </p:txBody>
      </p:sp>
      <p:sp>
        <p:nvSpPr>
          <p:cNvPr id="174089" name="Text Box 9"/>
          <p:cNvSpPr txBox="1">
            <a:spLocks noChangeArrowheads="1"/>
          </p:cNvSpPr>
          <p:nvPr/>
        </p:nvSpPr>
        <p:spPr bwMode="auto">
          <a:xfrm>
            <a:off x="6419850" y="2160588"/>
            <a:ext cx="3937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Faid</a:t>
            </a:r>
          </a:p>
        </p:txBody>
      </p:sp>
      <p:sp>
        <p:nvSpPr>
          <p:cNvPr id="174090" name="Text Box 10"/>
          <p:cNvSpPr txBox="1">
            <a:spLocks noChangeArrowheads="1"/>
          </p:cNvSpPr>
          <p:nvPr/>
        </p:nvSpPr>
        <p:spPr bwMode="auto">
          <a:xfrm>
            <a:off x="1984375" y="1023938"/>
            <a:ext cx="5016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t>Djebel</a:t>
            </a:r>
          </a:p>
          <a:p>
            <a:r>
              <a:rPr lang="en-US" altLang="en-US" sz="800" b="1" i="1"/>
              <a:t>Hamra</a:t>
            </a:r>
          </a:p>
        </p:txBody>
      </p:sp>
      <p:sp>
        <p:nvSpPr>
          <p:cNvPr id="174091" name="Text Box 11"/>
          <p:cNvSpPr txBox="1">
            <a:spLocks noChangeArrowheads="1"/>
          </p:cNvSpPr>
          <p:nvPr/>
        </p:nvSpPr>
        <p:spPr bwMode="auto">
          <a:xfrm>
            <a:off x="5629275" y="833438"/>
            <a:ext cx="660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t>Djebel</a:t>
            </a:r>
          </a:p>
          <a:p>
            <a:r>
              <a:rPr lang="en-US" altLang="en-US" sz="800" b="1" i="1"/>
              <a:t>Lessouda</a:t>
            </a:r>
          </a:p>
        </p:txBody>
      </p:sp>
      <p:sp>
        <p:nvSpPr>
          <p:cNvPr id="174092" name="Text Box 12"/>
          <p:cNvSpPr txBox="1">
            <a:spLocks noChangeArrowheads="1"/>
          </p:cNvSpPr>
          <p:nvPr/>
        </p:nvSpPr>
        <p:spPr bwMode="auto">
          <a:xfrm>
            <a:off x="6073775" y="3246438"/>
            <a:ext cx="4968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t>Djebel</a:t>
            </a:r>
          </a:p>
          <a:p>
            <a:r>
              <a:rPr lang="en-US" altLang="en-US" sz="800" b="1" i="1"/>
              <a:t>Ksaira</a:t>
            </a:r>
          </a:p>
        </p:txBody>
      </p:sp>
      <p:sp>
        <p:nvSpPr>
          <p:cNvPr id="174093" name="Text Box 13"/>
          <p:cNvSpPr txBox="1">
            <a:spLocks noChangeArrowheads="1"/>
          </p:cNvSpPr>
          <p:nvPr/>
        </p:nvSpPr>
        <p:spPr bwMode="auto">
          <a:xfrm>
            <a:off x="4702175" y="3259138"/>
            <a:ext cx="479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t>Garet </a:t>
            </a:r>
          </a:p>
          <a:p>
            <a:r>
              <a:rPr lang="en-US" altLang="en-US" sz="800" b="1" i="1"/>
              <a:t>Hadid</a:t>
            </a:r>
          </a:p>
        </p:txBody>
      </p:sp>
      <p:sp>
        <p:nvSpPr>
          <p:cNvPr id="174094" name="Text Box 14"/>
          <p:cNvSpPr txBox="1">
            <a:spLocks noChangeArrowheads="1"/>
          </p:cNvSpPr>
          <p:nvPr/>
        </p:nvSpPr>
        <p:spPr bwMode="auto">
          <a:xfrm>
            <a:off x="5897563" y="6264275"/>
            <a:ext cx="7874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t>Maizila Pass</a:t>
            </a:r>
          </a:p>
        </p:txBody>
      </p:sp>
      <p:grpSp>
        <p:nvGrpSpPr>
          <p:cNvPr id="174095" name="Group 15"/>
          <p:cNvGrpSpPr>
            <a:grpSpLocks/>
          </p:cNvGrpSpPr>
          <p:nvPr/>
        </p:nvGrpSpPr>
        <p:grpSpPr bwMode="auto">
          <a:xfrm>
            <a:off x="933450" y="104775"/>
            <a:ext cx="6638925" cy="6657975"/>
            <a:chOff x="588" y="66"/>
            <a:chExt cx="4182" cy="4194"/>
          </a:xfrm>
        </p:grpSpPr>
        <p:sp>
          <p:nvSpPr>
            <p:cNvPr id="174096" name="Freeform 16"/>
            <p:cNvSpPr>
              <a:spLocks/>
            </p:cNvSpPr>
            <p:nvPr/>
          </p:nvSpPr>
          <p:spPr bwMode="auto">
            <a:xfrm>
              <a:off x="588" y="66"/>
              <a:ext cx="2953" cy="4030"/>
            </a:xfrm>
            <a:custGeom>
              <a:avLst/>
              <a:gdLst>
                <a:gd name="T0" fmla="*/ 957 w 2953"/>
                <a:gd name="T1" fmla="*/ 0 h 4030"/>
                <a:gd name="T2" fmla="*/ 848 w 2953"/>
                <a:gd name="T3" fmla="*/ 134 h 4030"/>
                <a:gd name="T4" fmla="*/ 714 w 2953"/>
                <a:gd name="T5" fmla="*/ 457 h 4030"/>
                <a:gd name="T6" fmla="*/ 846 w 2953"/>
                <a:gd name="T7" fmla="*/ 517 h 4030"/>
                <a:gd name="T8" fmla="*/ 1305 w 2953"/>
                <a:gd name="T9" fmla="*/ 616 h 4030"/>
                <a:gd name="T10" fmla="*/ 1080 w 2953"/>
                <a:gd name="T11" fmla="*/ 907 h 4030"/>
                <a:gd name="T12" fmla="*/ 735 w 2953"/>
                <a:gd name="T13" fmla="*/ 1444 h 4030"/>
                <a:gd name="T14" fmla="*/ 735 w 2953"/>
                <a:gd name="T15" fmla="*/ 1627 h 4030"/>
                <a:gd name="T16" fmla="*/ 708 w 2953"/>
                <a:gd name="T17" fmla="*/ 1792 h 4030"/>
                <a:gd name="T18" fmla="*/ 741 w 2953"/>
                <a:gd name="T19" fmla="*/ 2074 h 4030"/>
                <a:gd name="T20" fmla="*/ 666 w 2953"/>
                <a:gd name="T21" fmla="*/ 2245 h 4030"/>
                <a:gd name="T22" fmla="*/ 444 w 2953"/>
                <a:gd name="T23" fmla="*/ 2398 h 4030"/>
                <a:gd name="T24" fmla="*/ 510 w 2953"/>
                <a:gd name="T25" fmla="*/ 2530 h 4030"/>
                <a:gd name="T26" fmla="*/ 687 w 2953"/>
                <a:gd name="T27" fmla="*/ 2671 h 4030"/>
                <a:gd name="T28" fmla="*/ 822 w 2953"/>
                <a:gd name="T29" fmla="*/ 2500 h 4030"/>
                <a:gd name="T30" fmla="*/ 909 w 2953"/>
                <a:gd name="T31" fmla="*/ 2533 h 4030"/>
                <a:gd name="T32" fmla="*/ 996 w 2953"/>
                <a:gd name="T33" fmla="*/ 2350 h 4030"/>
                <a:gd name="T34" fmla="*/ 1239 w 2953"/>
                <a:gd name="T35" fmla="*/ 2143 h 4030"/>
                <a:gd name="T36" fmla="*/ 1503 w 2953"/>
                <a:gd name="T37" fmla="*/ 1984 h 4030"/>
                <a:gd name="T38" fmla="*/ 1887 w 2953"/>
                <a:gd name="T39" fmla="*/ 1942 h 4030"/>
                <a:gd name="T40" fmla="*/ 2346 w 2953"/>
                <a:gd name="T41" fmla="*/ 1930 h 4030"/>
                <a:gd name="T42" fmla="*/ 2694 w 2953"/>
                <a:gd name="T43" fmla="*/ 1906 h 4030"/>
                <a:gd name="T44" fmla="*/ 2808 w 2953"/>
                <a:gd name="T45" fmla="*/ 1987 h 4030"/>
                <a:gd name="T46" fmla="*/ 2679 w 2953"/>
                <a:gd name="T47" fmla="*/ 2200 h 4030"/>
                <a:gd name="T48" fmla="*/ 2496 w 2953"/>
                <a:gd name="T49" fmla="*/ 2275 h 4030"/>
                <a:gd name="T50" fmla="*/ 2295 w 2953"/>
                <a:gd name="T51" fmla="*/ 2338 h 4030"/>
                <a:gd name="T52" fmla="*/ 2103 w 2953"/>
                <a:gd name="T53" fmla="*/ 2341 h 4030"/>
                <a:gd name="T54" fmla="*/ 2007 w 2953"/>
                <a:gd name="T55" fmla="*/ 2437 h 4030"/>
                <a:gd name="T56" fmla="*/ 1887 w 2953"/>
                <a:gd name="T57" fmla="*/ 2494 h 4030"/>
                <a:gd name="T58" fmla="*/ 1704 w 2953"/>
                <a:gd name="T59" fmla="*/ 2602 h 4030"/>
                <a:gd name="T60" fmla="*/ 1377 w 2953"/>
                <a:gd name="T61" fmla="*/ 2788 h 4030"/>
                <a:gd name="T62" fmla="*/ 1032 w 2953"/>
                <a:gd name="T63" fmla="*/ 2923 h 4030"/>
                <a:gd name="T64" fmla="*/ 792 w 2953"/>
                <a:gd name="T65" fmla="*/ 2881 h 4030"/>
                <a:gd name="T66" fmla="*/ 819 w 2953"/>
                <a:gd name="T67" fmla="*/ 3085 h 4030"/>
                <a:gd name="T68" fmla="*/ 639 w 2953"/>
                <a:gd name="T69" fmla="*/ 3037 h 4030"/>
                <a:gd name="T70" fmla="*/ 708 w 2953"/>
                <a:gd name="T71" fmla="*/ 3226 h 4030"/>
                <a:gd name="T72" fmla="*/ 936 w 2953"/>
                <a:gd name="T73" fmla="*/ 3328 h 4030"/>
                <a:gd name="T74" fmla="*/ 1107 w 2953"/>
                <a:gd name="T75" fmla="*/ 3487 h 4030"/>
                <a:gd name="T76" fmla="*/ 1122 w 2953"/>
                <a:gd name="T77" fmla="*/ 3607 h 4030"/>
                <a:gd name="T78" fmla="*/ 1092 w 2953"/>
                <a:gd name="T79" fmla="*/ 3682 h 4030"/>
                <a:gd name="T80" fmla="*/ 1140 w 2953"/>
                <a:gd name="T81" fmla="*/ 3724 h 4030"/>
                <a:gd name="T82" fmla="*/ 1206 w 2953"/>
                <a:gd name="T83" fmla="*/ 3812 h 4030"/>
                <a:gd name="T84" fmla="*/ 1354 w 2953"/>
                <a:gd name="T85" fmla="*/ 3796 h 4030"/>
                <a:gd name="T86" fmla="*/ 1518 w 2953"/>
                <a:gd name="T87" fmla="*/ 3686 h 4030"/>
                <a:gd name="T88" fmla="*/ 1560 w 2953"/>
                <a:gd name="T89" fmla="*/ 3614 h 4030"/>
                <a:gd name="T90" fmla="*/ 1712 w 2953"/>
                <a:gd name="T91" fmla="*/ 3642 h 4030"/>
                <a:gd name="T92" fmla="*/ 1872 w 2953"/>
                <a:gd name="T93" fmla="*/ 3636 h 4030"/>
                <a:gd name="T94" fmla="*/ 1922 w 2953"/>
                <a:gd name="T95" fmla="*/ 3710 h 4030"/>
                <a:gd name="T96" fmla="*/ 2108 w 2953"/>
                <a:gd name="T97" fmla="*/ 3738 h 4030"/>
                <a:gd name="T98" fmla="*/ 2336 w 2953"/>
                <a:gd name="T99" fmla="*/ 3752 h 4030"/>
                <a:gd name="T100" fmla="*/ 2618 w 2953"/>
                <a:gd name="T101" fmla="*/ 3922 h 4030"/>
                <a:gd name="T102" fmla="*/ 2898 w 2953"/>
                <a:gd name="T103" fmla="*/ 3828 h 4030"/>
                <a:gd name="T104" fmla="*/ 2906 w 2953"/>
                <a:gd name="T105" fmla="*/ 3916 h 4030"/>
                <a:gd name="T106" fmla="*/ 2542 w 2953"/>
                <a:gd name="T107" fmla="*/ 3936 h 4030"/>
                <a:gd name="T108" fmla="*/ 2292 w 2953"/>
                <a:gd name="T109" fmla="*/ 3944 h 4030"/>
                <a:gd name="T110" fmla="*/ 2100 w 2953"/>
                <a:gd name="T111" fmla="*/ 3892 h 4030"/>
                <a:gd name="T112" fmla="*/ 2151 w 2953"/>
                <a:gd name="T113" fmla="*/ 3957 h 4030"/>
                <a:gd name="T114" fmla="*/ 1998 w 2953"/>
                <a:gd name="T115" fmla="*/ 3960 h 4030"/>
                <a:gd name="T116" fmla="*/ 2016 w 2953"/>
                <a:gd name="T117" fmla="*/ 3882 h 4030"/>
                <a:gd name="T118" fmla="*/ 1914 w 2953"/>
                <a:gd name="T119" fmla="*/ 3916 h 4030"/>
                <a:gd name="T120" fmla="*/ 1734 w 2953"/>
                <a:gd name="T121" fmla="*/ 3976 h 4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53" h="4030">
                  <a:moveTo>
                    <a:pt x="1508" y="4030"/>
                  </a:moveTo>
                  <a:lnTo>
                    <a:pt x="20" y="4022"/>
                  </a:lnTo>
                  <a:lnTo>
                    <a:pt x="0" y="9"/>
                  </a:lnTo>
                  <a:lnTo>
                    <a:pt x="957" y="0"/>
                  </a:lnTo>
                  <a:lnTo>
                    <a:pt x="941" y="15"/>
                  </a:lnTo>
                  <a:cubicBezTo>
                    <a:pt x="934" y="24"/>
                    <a:pt x="930" y="37"/>
                    <a:pt x="915" y="52"/>
                  </a:cubicBezTo>
                  <a:cubicBezTo>
                    <a:pt x="900" y="67"/>
                    <a:pt x="860" y="94"/>
                    <a:pt x="849" y="108"/>
                  </a:cubicBezTo>
                  <a:cubicBezTo>
                    <a:pt x="838" y="122"/>
                    <a:pt x="866" y="104"/>
                    <a:pt x="848" y="134"/>
                  </a:cubicBezTo>
                  <a:cubicBezTo>
                    <a:pt x="830" y="164"/>
                    <a:pt x="768" y="251"/>
                    <a:pt x="740" y="290"/>
                  </a:cubicBezTo>
                  <a:cubicBezTo>
                    <a:pt x="712" y="329"/>
                    <a:pt x="685" y="343"/>
                    <a:pt x="680" y="366"/>
                  </a:cubicBezTo>
                  <a:cubicBezTo>
                    <a:pt x="675" y="389"/>
                    <a:pt x="702" y="415"/>
                    <a:pt x="708" y="430"/>
                  </a:cubicBezTo>
                  <a:cubicBezTo>
                    <a:pt x="714" y="445"/>
                    <a:pt x="714" y="449"/>
                    <a:pt x="714" y="457"/>
                  </a:cubicBezTo>
                  <a:cubicBezTo>
                    <a:pt x="714" y="465"/>
                    <a:pt x="703" y="473"/>
                    <a:pt x="708" y="481"/>
                  </a:cubicBezTo>
                  <a:cubicBezTo>
                    <a:pt x="713" y="489"/>
                    <a:pt x="740" y="494"/>
                    <a:pt x="747" y="505"/>
                  </a:cubicBezTo>
                  <a:cubicBezTo>
                    <a:pt x="754" y="516"/>
                    <a:pt x="737" y="542"/>
                    <a:pt x="753" y="544"/>
                  </a:cubicBezTo>
                  <a:cubicBezTo>
                    <a:pt x="769" y="546"/>
                    <a:pt x="814" y="518"/>
                    <a:pt x="846" y="517"/>
                  </a:cubicBezTo>
                  <a:cubicBezTo>
                    <a:pt x="878" y="516"/>
                    <a:pt x="891" y="536"/>
                    <a:pt x="948" y="538"/>
                  </a:cubicBezTo>
                  <a:cubicBezTo>
                    <a:pt x="1005" y="540"/>
                    <a:pt x="1139" y="518"/>
                    <a:pt x="1188" y="526"/>
                  </a:cubicBezTo>
                  <a:cubicBezTo>
                    <a:pt x="1237" y="534"/>
                    <a:pt x="1226" y="571"/>
                    <a:pt x="1245" y="586"/>
                  </a:cubicBezTo>
                  <a:cubicBezTo>
                    <a:pt x="1264" y="601"/>
                    <a:pt x="1303" y="606"/>
                    <a:pt x="1305" y="616"/>
                  </a:cubicBezTo>
                  <a:cubicBezTo>
                    <a:pt x="1307" y="626"/>
                    <a:pt x="1275" y="634"/>
                    <a:pt x="1257" y="646"/>
                  </a:cubicBezTo>
                  <a:cubicBezTo>
                    <a:pt x="1239" y="658"/>
                    <a:pt x="1214" y="660"/>
                    <a:pt x="1194" y="688"/>
                  </a:cubicBezTo>
                  <a:cubicBezTo>
                    <a:pt x="1174" y="716"/>
                    <a:pt x="1159" y="778"/>
                    <a:pt x="1140" y="814"/>
                  </a:cubicBezTo>
                  <a:cubicBezTo>
                    <a:pt x="1121" y="850"/>
                    <a:pt x="1106" y="877"/>
                    <a:pt x="1080" y="907"/>
                  </a:cubicBezTo>
                  <a:cubicBezTo>
                    <a:pt x="1054" y="937"/>
                    <a:pt x="1013" y="958"/>
                    <a:pt x="987" y="994"/>
                  </a:cubicBezTo>
                  <a:cubicBezTo>
                    <a:pt x="961" y="1030"/>
                    <a:pt x="951" y="1091"/>
                    <a:pt x="924" y="1123"/>
                  </a:cubicBezTo>
                  <a:cubicBezTo>
                    <a:pt x="897" y="1155"/>
                    <a:pt x="856" y="1136"/>
                    <a:pt x="825" y="1189"/>
                  </a:cubicBezTo>
                  <a:cubicBezTo>
                    <a:pt x="794" y="1242"/>
                    <a:pt x="770" y="1390"/>
                    <a:pt x="735" y="1444"/>
                  </a:cubicBezTo>
                  <a:cubicBezTo>
                    <a:pt x="700" y="1498"/>
                    <a:pt x="632" y="1494"/>
                    <a:pt x="612" y="1510"/>
                  </a:cubicBezTo>
                  <a:cubicBezTo>
                    <a:pt x="592" y="1526"/>
                    <a:pt x="601" y="1531"/>
                    <a:pt x="612" y="1540"/>
                  </a:cubicBezTo>
                  <a:cubicBezTo>
                    <a:pt x="623" y="1549"/>
                    <a:pt x="658" y="1550"/>
                    <a:pt x="678" y="1564"/>
                  </a:cubicBezTo>
                  <a:cubicBezTo>
                    <a:pt x="698" y="1578"/>
                    <a:pt x="730" y="1612"/>
                    <a:pt x="735" y="1627"/>
                  </a:cubicBezTo>
                  <a:cubicBezTo>
                    <a:pt x="740" y="1642"/>
                    <a:pt x="715" y="1646"/>
                    <a:pt x="711" y="1654"/>
                  </a:cubicBezTo>
                  <a:cubicBezTo>
                    <a:pt x="707" y="1662"/>
                    <a:pt x="717" y="1667"/>
                    <a:pt x="711" y="1678"/>
                  </a:cubicBezTo>
                  <a:cubicBezTo>
                    <a:pt x="705" y="1689"/>
                    <a:pt x="676" y="1701"/>
                    <a:pt x="675" y="1720"/>
                  </a:cubicBezTo>
                  <a:cubicBezTo>
                    <a:pt x="674" y="1739"/>
                    <a:pt x="706" y="1774"/>
                    <a:pt x="708" y="1792"/>
                  </a:cubicBezTo>
                  <a:cubicBezTo>
                    <a:pt x="710" y="1810"/>
                    <a:pt x="683" y="1799"/>
                    <a:pt x="684" y="1828"/>
                  </a:cubicBezTo>
                  <a:cubicBezTo>
                    <a:pt x="685" y="1857"/>
                    <a:pt x="704" y="1938"/>
                    <a:pt x="714" y="1966"/>
                  </a:cubicBezTo>
                  <a:cubicBezTo>
                    <a:pt x="724" y="1994"/>
                    <a:pt x="740" y="1981"/>
                    <a:pt x="744" y="1999"/>
                  </a:cubicBezTo>
                  <a:cubicBezTo>
                    <a:pt x="748" y="2017"/>
                    <a:pt x="732" y="2050"/>
                    <a:pt x="741" y="2074"/>
                  </a:cubicBezTo>
                  <a:cubicBezTo>
                    <a:pt x="750" y="2098"/>
                    <a:pt x="800" y="2133"/>
                    <a:pt x="798" y="2143"/>
                  </a:cubicBezTo>
                  <a:cubicBezTo>
                    <a:pt x="796" y="2153"/>
                    <a:pt x="745" y="2135"/>
                    <a:pt x="729" y="2137"/>
                  </a:cubicBezTo>
                  <a:cubicBezTo>
                    <a:pt x="713" y="2139"/>
                    <a:pt x="713" y="2137"/>
                    <a:pt x="702" y="2155"/>
                  </a:cubicBezTo>
                  <a:cubicBezTo>
                    <a:pt x="691" y="2173"/>
                    <a:pt x="680" y="2224"/>
                    <a:pt x="666" y="2245"/>
                  </a:cubicBezTo>
                  <a:cubicBezTo>
                    <a:pt x="652" y="2266"/>
                    <a:pt x="638" y="2275"/>
                    <a:pt x="615" y="2281"/>
                  </a:cubicBezTo>
                  <a:cubicBezTo>
                    <a:pt x="592" y="2287"/>
                    <a:pt x="552" y="2270"/>
                    <a:pt x="528" y="2284"/>
                  </a:cubicBezTo>
                  <a:cubicBezTo>
                    <a:pt x="504" y="2298"/>
                    <a:pt x="482" y="2349"/>
                    <a:pt x="468" y="2368"/>
                  </a:cubicBezTo>
                  <a:cubicBezTo>
                    <a:pt x="454" y="2387"/>
                    <a:pt x="446" y="2386"/>
                    <a:pt x="444" y="2398"/>
                  </a:cubicBezTo>
                  <a:cubicBezTo>
                    <a:pt x="442" y="2410"/>
                    <a:pt x="452" y="2427"/>
                    <a:pt x="456" y="2443"/>
                  </a:cubicBezTo>
                  <a:cubicBezTo>
                    <a:pt x="460" y="2459"/>
                    <a:pt x="468" y="2476"/>
                    <a:pt x="468" y="2494"/>
                  </a:cubicBezTo>
                  <a:cubicBezTo>
                    <a:pt x="468" y="2512"/>
                    <a:pt x="446" y="2548"/>
                    <a:pt x="453" y="2554"/>
                  </a:cubicBezTo>
                  <a:cubicBezTo>
                    <a:pt x="460" y="2560"/>
                    <a:pt x="502" y="2525"/>
                    <a:pt x="510" y="2530"/>
                  </a:cubicBezTo>
                  <a:cubicBezTo>
                    <a:pt x="518" y="2535"/>
                    <a:pt x="492" y="2566"/>
                    <a:pt x="501" y="2584"/>
                  </a:cubicBezTo>
                  <a:cubicBezTo>
                    <a:pt x="510" y="2602"/>
                    <a:pt x="546" y="2632"/>
                    <a:pt x="564" y="2641"/>
                  </a:cubicBezTo>
                  <a:cubicBezTo>
                    <a:pt x="582" y="2650"/>
                    <a:pt x="592" y="2633"/>
                    <a:pt x="612" y="2638"/>
                  </a:cubicBezTo>
                  <a:cubicBezTo>
                    <a:pt x="632" y="2643"/>
                    <a:pt x="660" y="2674"/>
                    <a:pt x="687" y="2671"/>
                  </a:cubicBezTo>
                  <a:cubicBezTo>
                    <a:pt x="714" y="2668"/>
                    <a:pt x="745" y="2630"/>
                    <a:pt x="774" y="2617"/>
                  </a:cubicBezTo>
                  <a:cubicBezTo>
                    <a:pt x="803" y="2604"/>
                    <a:pt x="852" y="2607"/>
                    <a:pt x="861" y="2593"/>
                  </a:cubicBezTo>
                  <a:cubicBezTo>
                    <a:pt x="870" y="2579"/>
                    <a:pt x="837" y="2548"/>
                    <a:pt x="831" y="2533"/>
                  </a:cubicBezTo>
                  <a:cubicBezTo>
                    <a:pt x="825" y="2518"/>
                    <a:pt x="827" y="2510"/>
                    <a:pt x="822" y="2500"/>
                  </a:cubicBezTo>
                  <a:cubicBezTo>
                    <a:pt x="817" y="2490"/>
                    <a:pt x="795" y="2476"/>
                    <a:pt x="801" y="2470"/>
                  </a:cubicBezTo>
                  <a:cubicBezTo>
                    <a:pt x="807" y="2464"/>
                    <a:pt x="846" y="2456"/>
                    <a:pt x="858" y="2464"/>
                  </a:cubicBezTo>
                  <a:cubicBezTo>
                    <a:pt x="870" y="2472"/>
                    <a:pt x="864" y="2510"/>
                    <a:pt x="873" y="2521"/>
                  </a:cubicBezTo>
                  <a:cubicBezTo>
                    <a:pt x="882" y="2532"/>
                    <a:pt x="898" y="2538"/>
                    <a:pt x="909" y="2533"/>
                  </a:cubicBezTo>
                  <a:cubicBezTo>
                    <a:pt x="920" y="2528"/>
                    <a:pt x="932" y="2502"/>
                    <a:pt x="939" y="2488"/>
                  </a:cubicBezTo>
                  <a:cubicBezTo>
                    <a:pt x="946" y="2474"/>
                    <a:pt x="946" y="2464"/>
                    <a:pt x="948" y="2446"/>
                  </a:cubicBezTo>
                  <a:cubicBezTo>
                    <a:pt x="950" y="2428"/>
                    <a:pt x="946" y="2396"/>
                    <a:pt x="954" y="2380"/>
                  </a:cubicBezTo>
                  <a:cubicBezTo>
                    <a:pt x="962" y="2364"/>
                    <a:pt x="978" y="2364"/>
                    <a:pt x="996" y="2350"/>
                  </a:cubicBezTo>
                  <a:cubicBezTo>
                    <a:pt x="1014" y="2336"/>
                    <a:pt x="1039" y="2307"/>
                    <a:pt x="1059" y="2296"/>
                  </a:cubicBezTo>
                  <a:cubicBezTo>
                    <a:pt x="1079" y="2285"/>
                    <a:pt x="1095" y="2299"/>
                    <a:pt x="1116" y="2284"/>
                  </a:cubicBezTo>
                  <a:cubicBezTo>
                    <a:pt x="1137" y="2269"/>
                    <a:pt x="1168" y="2229"/>
                    <a:pt x="1188" y="2206"/>
                  </a:cubicBezTo>
                  <a:cubicBezTo>
                    <a:pt x="1208" y="2183"/>
                    <a:pt x="1228" y="2161"/>
                    <a:pt x="1239" y="2143"/>
                  </a:cubicBezTo>
                  <a:cubicBezTo>
                    <a:pt x="1250" y="2125"/>
                    <a:pt x="1238" y="2113"/>
                    <a:pt x="1257" y="2095"/>
                  </a:cubicBezTo>
                  <a:cubicBezTo>
                    <a:pt x="1276" y="2077"/>
                    <a:pt x="1320" y="2046"/>
                    <a:pt x="1350" y="2035"/>
                  </a:cubicBezTo>
                  <a:cubicBezTo>
                    <a:pt x="1380" y="2024"/>
                    <a:pt x="1415" y="2037"/>
                    <a:pt x="1440" y="2029"/>
                  </a:cubicBezTo>
                  <a:cubicBezTo>
                    <a:pt x="1465" y="2021"/>
                    <a:pt x="1481" y="1986"/>
                    <a:pt x="1503" y="1984"/>
                  </a:cubicBezTo>
                  <a:cubicBezTo>
                    <a:pt x="1525" y="1982"/>
                    <a:pt x="1545" y="2017"/>
                    <a:pt x="1572" y="2014"/>
                  </a:cubicBezTo>
                  <a:cubicBezTo>
                    <a:pt x="1599" y="2011"/>
                    <a:pt x="1639" y="1977"/>
                    <a:pt x="1668" y="1966"/>
                  </a:cubicBezTo>
                  <a:cubicBezTo>
                    <a:pt x="1697" y="1955"/>
                    <a:pt x="1710" y="1952"/>
                    <a:pt x="1746" y="1948"/>
                  </a:cubicBezTo>
                  <a:cubicBezTo>
                    <a:pt x="1782" y="1944"/>
                    <a:pt x="1841" y="1943"/>
                    <a:pt x="1887" y="1942"/>
                  </a:cubicBezTo>
                  <a:cubicBezTo>
                    <a:pt x="1933" y="1941"/>
                    <a:pt x="1977" y="1942"/>
                    <a:pt x="2022" y="1942"/>
                  </a:cubicBezTo>
                  <a:cubicBezTo>
                    <a:pt x="2067" y="1942"/>
                    <a:pt x="2123" y="1941"/>
                    <a:pt x="2160" y="1945"/>
                  </a:cubicBezTo>
                  <a:cubicBezTo>
                    <a:pt x="2197" y="1949"/>
                    <a:pt x="2213" y="1968"/>
                    <a:pt x="2244" y="1966"/>
                  </a:cubicBezTo>
                  <a:cubicBezTo>
                    <a:pt x="2275" y="1964"/>
                    <a:pt x="2314" y="1937"/>
                    <a:pt x="2346" y="1930"/>
                  </a:cubicBezTo>
                  <a:cubicBezTo>
                    <a:pt x="2378" y="1923"/>
                    <a:pt x="2411" y="1924"/>
                    <a:pt x="2436" y="1924"/>
                  </a:cubicBezTo>
                  <a:cubicBezTo>
                    <a:pt x="2461" y="1924"/>
                    <a:pt x="2471" y="1936"/>
                    <a:pt x="2496" y="1933"/>
                  </a:cubicBezTo>
                  <a:cubicBezTo>
                    <a:pt x="2521" y="1930"/>
                    <a:pt x="2553" y="1908"/>
                    <a:pt x="2586" y="1903"/>
                  </a:cubicBezTo>
                  <a:cubicBezTo>
                    <a:pt x="2619" y="1898"/>
                    <a:pt x="2671" y="1904"/>
                    <a:pt x="2694" y="1906"/>
                  </a:cubicBezTo>
                  <a:cubicBezTo>
                    <a:pt x="2717" y="1908"/>
                    <a:pt x="2713" y="1911"/>
                    <a:pt x="2724" y="1915"/>
                  </a:cubicBezTo>
                  <a:cubicBezTo>
                    <a:pt x="2735" y="1919"/>
                    <a:pt x="2746" y="1928"/>
                    <a:pt x="2760" y="1930"/>
                  </a:cubicBezTo>
                  <a:cubicBezTo>
                    <a:pt x="2774" y="1932"/>
                    <a:pt x="2803" y="1921"/>
                    <a:pt x="2811" y="1930"/>
                  </a:cubicBezTo>
                  <a:cubicBezTo>
                    <a:pt x="2819" y="1939"/>
                    <a:pt x="2806" y="1970"/>
                    <a:pt x="2808" y="1987"/>
                  </a:cubicBezTo>
                  <a:cubicBezTo>
                    <a:pt x="2810" y="2004"/>
                    <a:pt x="2822" y="2018"/>
                    <a:pt x="2826" y="2035"/>
                  </a:cubicBezTo>
                  <a:cubicBezTo>
                    <a:pt x="2830" y="2052"/>
                    <a:pt x="2845" y="2072"/>
                    <a:pt x="2832" y="2092"/>
                  </a:cubicBezTo>
                  <a:cubicBezTo>
                    <a:pt x="2819" y="2112"/>
                    <a:pt x="2773" y="2137"/>
                    <a:pt x="2748" y="2155"/>
                  </a:cubicBezTo>
                  <a:cubicBezTo>
                    <a:pt x="2723" y="2173"/>
                    <a:pt x="2697" y="2185"/>
                    <a:pt x="2679" y="2200"/>
                  </a:cubicBezTo>
                  <a:cubicBezTo>
                    <a:pt x="2661" y="2215"/>
                    <a:pt x="2660" y="2232"/>
                    <a:pt x="2640" y="2245"/>
                  </a:cubicBezTo>
                  <a:cubicBezTo>
                    <a:pt x="2620" y="2258"/>
                    <a:pt x="2582" y="2268"/>
                    <a:pt x="2562" y="2275"/>
                  </a:cubicBezTo>
                  <a:cubicBezTo>
                    <a:pt x="2542" y="2282"/>
                    <a:pt x="2534" y="2290"/>
                    <a:pt x="2523" y="2290"/>
                  </a:cubicBezTo>
                  <a:cubicBezTo>
                    <a:pt x="2512" y="2290"/>
                    <a:pt x="2505" y="2276"/>
                    <a:pt x="2496" y="2275"/>
                  </a:cubicBezTo>
                  <a:cubicBezTo>
                    <a:pt x="2487" y="2274"/>
                    <a:pt x="2476" y="2274"/>
                    <a:pt x="2469" y="2281"/>
                  </a:cubicBezTo>
                  <a:cubicBezTo>
                    <a:pt x="2462" y="2288"/>
                    <a:pt x="2472" y="2303"/>
                    <a:pt x="2454" y="2317"/>
                  </a:cubicBezTo>
                  <a:cubicBezTo>
                    <a:pt x="2436" y="2331"/>
                    <a:pt x="2390" y="2362"/>
                    <a:pt x="2364" y="2365"/>
                  </a:cubicBezTo>
                  <a:cubicBezTo>
                    <a:pt x="2338" y="2368"/>
                    <a:pt x="2312" y="2342"/>
                    <a:pt x="2295" y="2338"/>
                  </a:cubicBezTo>
                  <a:cubicBezTo>
                    <a:pt x="2278" y="2334"/>
                    <a:pt x="2274" y="2335"/>
                    <a:pt x="2259" y="2341"/>
                  </a:cubicBezTo>
                  <a:cubicBezTo>
                    <a:pt x="2244" y="2347"/>
                    <a:pt x="2225" y="2368"/>
                    <a:pt x="2205" y="2374"/>
                  </a:cubicBezTo>
                  <a:cubicBezTo>
                    <a:pt x="2185" y="2380"/>
                    <a:pt x="2156" y="2379"/>
                    <a:pt x="2139" y="2374"/>
                  </a:cubicBezTo>
                  <a:cubicBezTo>
                    <a:pt x="2122" y="2369"/>
                    <a:pt x="2113" y="2343"/>
                    <a:pt x="2103" y="2341"/>
                  </a:cubicBezTo>
                  <a:cubicBezTo>
                    <a:pt x="2093" y="2339"/>
                    <a:pt x="2080" y="2350"/>
                    <a:pt x="2076" y="2359"/>
                  </a:cubicBezTo>
                  <a:cubicBezTo>
                    <a:pt x="2072" y="2368"/>
                    <a:pt x="2083" y="2390"/>
                    <a:pt x="2079" y="2398"/>
                  </a:cubicBezTo>
                  <a:cubicBezTo>
                    <a:pt x="2075" y="2406"/>
                    <a:pt x="2064" y="2401"/>
                    <a:pt x="2052" y="2407"/>
                  </a:cubicBezTo>
                  <a:cubicBezTo>
                    <a:pt x="2040" y="2413"/>
                    <a:pt x="2021" y="2431"/>
                    <a:pt x="2007" y="2437"/>
                  </a:cubicBezTo>
                  <a:cubicBezTo>
                    <a:pt x="1993" y="2443"/>
                    <a:pt x="1977" y="2436"/>
                    <a:pt x="1965" y="2443"/>
                  </a:cubicBezTo>
                  <a:cubicBezTo>
                    <a:pt x="1953" y="2450"/>
                    <a:pt x="1941" y="2471"/>
                    <a:pt x="1932" y="2479"/>
                  </a:cubicBezTo>
                  <a:cubicBezTo>
                    <a:pt x="1923" y="2487"/>
                    <a:pt x="1915" y="2492"/>
                    <a:pt x="1908" y="2494"/>
                  </a:cubicBezTo>
                  <a:cubicBezTo>
                    <a:pt x="1901" y="2496"/>
                    <a:pt x="1896" y="2486"/>
                    <a:pt x="1887" y="2494"/>
                  </a:cubicBezTo>
                  <a:cubicBezTo>
                    <a:pt x="1878" y="2502"/>
                    <a:pt x="1868" y="2537"/>
                    <a:pt x="1854" y="2545"/>
                  </a:cubicBezTo>
                  <a:cubicBezTo>
                    <a:pt x="1840" y="2553"/>
                    <a:pt x="1818" y="2543"/>
                    <a:pt x="1800" y="2545"/>
                  </a:cubicBezTo>
                  <a:cubicBezTo>
                    <a:pt x="1782" y="2547"/>
                    <a:pt x="1762" y="2548"/>
                    <a:pt x="1746" y="2557"/>
                  </a:cubicBezTo>
                  <a:cubicBezTo>
                    <a:pt x="1730" y="2566"/>
                    <a:pt x="1720" y="2594"/>
                    <a:pt x="1704" y="2602"/>
                  </a:cubicBezTo>
                  <a:cubicBezTo>
                    <a:pt x="1688" y="2610"/>
                    <a:pt x="1669" y="2600"/>
                    <a:pt x="1653" y="2608"/>
                  </a:cubicBezTo>
                  <a:cubicBezTo>
                    <a:pt x="1637" y="2616"/>
                    <a:pt x="1618" y="2634"/>
                    <a:pt x="1605" y="2650"/>
                  </a:cubicBezTo>
                  <a:cubicBezTo>
                    <a:pt x="1592" y="2666"/>
                    <a:pt x="1610" y="2678"/>
                    <a:pt x="1572" y="2701"/>
                  </a:cubicBezTo>
                  <a:cubicBezTo>
                    <a:pt x="1534" y="2724"/>
                    <a:pt x="1442" y="2754"/>
                    <a:pt x="1377" y="2788"/>
                  </a:cubicBezTo>
                  <a:cubicBezTo>
                    <a:pt x="1312" y="2822"/>
                    <a:pt x="1234" y="2882"/>
                    <a:pt x="1185" y="2902"/>
                  </a:cubicBezTo>
                  <a:cubicBezTo>
                    <a:pt x="1136" y="2922"/>
                    <a:pt x="1117" y="2904"/>
                    <a:pt x="1086" y="2908"/>
                  </a:cubicBezTo>
                  <a:cubicBezTo>
                    <a:pt x="1055" y="2912"/>
                    <a:pt x="1005" y="2924"/>
                    <a:pt x="996" y="2926"/>
                  </a:cubicBezTo>
                  <a:cubicBezTo>
                    <a:pt x="987" y="2928"/>
                    <a:pt x="1039" y="2926"/>
                    <a:pt x="1032" y="2923"/>
                  </a:cubicBezTo>
                  <a:cubicBezTo>
                    <a:pt x="1025" y="2920"/>
                    <a:pt x="971" y="2911"/>
                    <a:pt x="954" y="2911"/>
                  </a:cubicBezTo>
                  <a:cubicBezTo>
                    <a:pt x="937" y="2911"/>
                    <a:pt x="934" y="2915"/>
                    <a:pt x="930" y="2923"/>
                  </a:cubicBezTo>
                  <a:cubicBezTo>
                    <a:pt x="926" y="2931"/>
                    <a:pt x="950" y="2966"/>
                    <a:pt x="927" y="2959"/>
                  </a:cubicBezTo>
                  <a:cubicBezTo>
                    <a:pt x="904" y="2952"/>
                    <a:pt x="822" y="2895"/>
                    <a:pt x="792" y="2881"/>
                  </a:cubicBezTo>
                  <a:cubicBezTo>
                    <a:pt x="762" y="2867"/>
                    <a:pt x="756" y="2866"/>
                    <a:pt x="747" y="2872"/>
                  </a:cubicBezTo>
                  <a:cubicBezTo>
                    <a:pt x="738" y="2878"/>
                    <a:pt x="724" y="2890"/>
                    <a:pt x="738" y="2920"/>
                  </a:cubicBezTo>
                  <a:cubicBezTo>
                    <a:pt x="752" y="2950"/>
                    <a:pt x="820" y="3024"/>
                    <a:pt x="834" y="3052"/>
                  </a:cubicBezTo>
                  <a:cubicBezTo>
                    <a:pt x="848" y="3080"/>
                    <a:pt x="826" y="3076"/>
                    <a:pt x="819" y="3085"/>
                  </a:cubicBezTo>
                  <a:cubicBezTo>
                    <a:pt x="812" y="3094"/>
                    <a:pt x="810" y="3107"/>
                    <a:pt x="792" y="3109"/>
                  </a:cubicBezTo>
                  <a:cubicBezTo>
                    <a:pt x="774" y="3111"/>
                    <a:pt x="732" y="3105"/>
                    <a:pt x="711" y="3100"/>
                  </a:cubicBezTo>
                  <a:cubicBezTo>
                    <a:pt x="690" y="3095"/>
                    <a:pt x="675" y="3086"/>
                    <a:pt x="663" y="3076"/>
                  </a:cubicBezTo>
                  <a:cubicBezTo>
                    <a:pt x="651" y="3066"/>
                    <a:pt x="647" y="3046"/>
                    <a:pt x="639" y="3037"/>
                  </a:cubicBezTo>
                  <a:cubicBezTo>
                    <a:pt x="631" y="3028"/>
                    <a:pt x="619" y="3016"/>
                    <a:pt x="612" y="3022"/>
                  </a:cubicBezTo>
                  <a:cubicBezTo>
                    <a:pt x="605" y="3028"/>
                    <a:pt x="592" y="3049"/>
                    <a:pt x="600" y="3073"/>
                  </a:cubicBezTo>
                  <a:cubicBezTo>
                    <a:pt x="608" y="3097"/>
                    <a:pt x="642" y="3141"/>
                    <a:pt x="660" y="3166"/>
                  </a:cubicBezTo>
                  <a:cubicBezTo>
                    <a:pt x="678" y="3191"/>
                    <a:pt x="689" y="3207"/>
                    <a:pt x="708" y="3226"/>
                  </a:cubicBezTo>
                  <a:cubicBezTo>
                    <a:pt x="727" y="3245"/>
                    <a:pt x="746" y="3276"/>
                    <a:pt x="777" y="3283"/>
                  </a:cubicBezTo>
                  <a:cubicBezTo>
                    <a:pt x="808" y="3290"/>
                    <a:pt x="872" y="3270"/>
                    <a:pt x="897" y="3268"/>
                  </a:cubicBezTo>
                  <a:cubicBezTo>
                    <a:pt x="922" y="3266"/>
                    <a:pt x="920" y="3264"/>
                    <a:pt x="927" y="3274"/>
                  </a:cubicBezTo>
                  <a:cubicBezTo>
                    <a:pt x="934" y="3284"/>
                    <a:pt x="931" y="3314"/>
                    <a:pt x="936" y="3328"/>
                  </a:cubicBezTo>
                  <a:cubicBezTo>
                    <a:pt x="941" y="3342"/>
                    <a:pt x="947" y="3353"/>
                    <a:pt x="957" y="3358"/>
                  </a:cubicBezTo>
                  <a:cubicBezTo>
                    <a:pt x="967" y="3363"/>
                    <a:pt x="974" y="3350"/>
                    <a:pt x="996" y="3358"/>
                  </a:cubicBezTo>
                  <a:cubicBezTo>
                    <a:pt x="1018" y="3366"/>
                    <a:pt x="1070" y="3384"/>
                    <a:pt x="1089" y="3406"/>
                  </a:cubicBezTo>
                  <a:cubicBezTo>
                    <a:pt x="1108" y="3428"/>
                    <a:pt x="1099" y="3471"/>
                    <a:pt x="1107" y="3487"/>
                  </a:cubicBezTo>
                  <a:cubicBezTo>
                    <a:pt x="1115" y="3503"/>
                    <a:pt x="1130" y="3491"/>
                    <a:pt x="1140" y="3502"/>
                  </a:cubicBezTo>
                  <a:cubicBezTo>
                    <a:pt x="1150" y="3513"/>
                    <a:pt x="1172" y="3537"/>
                    <a:pt x="1164" y="3553"/>
                  </a:cubicBezTo>
                  <a:cubicBezTo>
                    <a:pt x="1156" y="3569"/>
                    <a:pt x="1099" y="3589"/>
                    <a:pt x="1092" y="3598"/>
                  </a:cubicBezTo>
                  <a:cubicBezTo>
                    <a:pt x="1085" y="3607"/>
                    <a:pt x="1108" y="3605"/>
                    <a:pt x="1122" y="3607"/>
                  </a:cubicBezTo>
                  <a:cubicBezTo>
                    <a:pt x="1136" y="3609"/>
                    <a:pt x="1171" y="3608"/>
                    <a:pt x="1178" y="3612"/>
                  </a:cubicBezTo>
                  <a:cubicBezTo>
                    <a:pt x="1185" y="3616"/>
                    <a:pt x="1176" y="3629"/>
                    <a:pt x="1164" y="3634"/>
                  </a:cubicBezTo>
                  <a:cubicBezTo>
                    <a:pt x="1152" y="3639"/>
                    <a:pt x="1116" y="3635"/>
                    <a:pt x="1104" y="3643"/>
                  </a:cubicBezTo>
                  <a:cubicBezTo>
                    <a:pt x="1092" y="3651"/>
                    <a:pt x="1097" y="3671"/>
                    <a:pt x="1092" y="3682"/>
                  </a:cubicBezTo>
                  <a:cubicBezTo>
                    <a:pt x="1087" y="3693"/>
                    <a:pt x="1077" y="3699"/>
                    <a:pt x="1074" y="3710"/>
                  </a:cubicBezTo>
                  <a:cubicBezTo>
                    <a:pt x="1071" y="3721"/>
                    <a:pt x="1068" y="3737"/>
                    <a:pt x="1074" y="3746"/>
                  </a:cubicBezTo>
                  <a:cubicBezTo>
                    <a:pt x="1080" y="3755"/>
                    <a:pt x="1099" y="3766"/>
                    <a:pt x="1110" y="3762"/>
                  </a:cubicBezTo>
                  <a:cubicBezTo>
                    <a:pt x="1121" y="3758"/>
                    <a:pt x="1130" y="3739"/>
                    <a:pt x="1140" y="3724"/>
                  </a:cubicBezTo>
                  <a:cubicBezTo>
                    <a:pt x="1150" y="3709"/>
                    <a:pt x="1152" y="3679"/>
                    <a:pt x="1170" y="3674"/>
                  </a:cubicBezTo>
                  <a:cubicBezTo>
                    <a:pt x="1188" y="3669"/>
                    <a:pt x="1244" y="3675"/>
                    <a:pt x="1250" y="3692"/>
                  </a:cubicBezTo>
                  <a:cubicBezTo>
                    <a:pt x="1256" y="3709"/>
                    <a:pt x="1211" y="3754"/>
                    <a:pt x="1204" y="3774"/>
                  </a:cubicBezTo>
                  <a:cubicBezTo>
                    <a:pt x="1197" y="3794"/>
                    <a:pt x="1200" y="3807"/>
                    <a:pt x="1206" y="3812"/>
                  </a:cubicBezTo>
                  <a:cubicBezTo>
                    <a:pt x="1212" y="3817"/>
                    <a:pt x="1228" y="3815"/>
                    <a:pt x="1242" y="3804"/>
                  </a:cubicBezTo>
                  <a:cubicBezTo>
                    <a:pt x="1256" y="3793"/>
                    <a:pt x="1276" y="3754"/>
                    <a:pt x="1290" y="3746"/>
                  </a:cubicBezTo>
                  <a:cubicBezTo>
                    <a:pt x="1304" y="3738"/>
                    <a:pt x="1313" y="3750"/>
                    <a:pt x="1324" y="3758"/>
                  </a:cubicBezTo>
                  <a:cubicBezTo>
                    <a:pt x="1335" y="3766"/>
                    <a:pt x="1340" y="3793"/>
                    <a:pt x="1354" y="3796"/>
                  </a:cubicBezTo>
                  <a:cubicBezTo>
                    <a:pt x="1368" y="3799"/>
                    <a:pt x="1395" y="3780"/>
                    <a:pt x="1408" y="3776"/>
                  </a:cubicBezTo>
                  <a:cubicBezTo>
                    <a:pt x="1421" y="3772"/>
                    <a:pt x="1420" y="3777"/>
                    <a:pt x="1432" y="3774"/>
                  </a:cubicBezTo>
                  <a:cubicBezTo>
                    <a:pt x="1444" y="3771"/>
                    <a:pt x="1464" y="3773"/>
                    <a:pt x="1478" y="3758"/>
                  </a:cubicBezTo>
                  <a:cubicBezTo>
                    <a:pt x="1492" y="3743"/>
                    <a:pt x="1518" y="3705"/>
                    <a:pt x="1518" y="3686"/>
                  </a:cubicBezTo>
                  <a:cubicBezTo>
                    <a:pt x="1518" y="3667"/>
                    <a:pt x="1480" y="3656"/>
                    <a:pt x="1476" y="3646"/>
                  </a:cubicBezTo>
                  <a:cubicBezTo>
                    <a:pt x="1472" y="3636"/>
                    <a:pt x="1486" y="3628"/>
                    <a:pt x="1494" y="3624"/>
                  </a:cubicBezTo>
                  <a:cubicBezTo>
                    <a:pt x="1502" y="3620"/>
                    <a:pt x="1515" y="3624"/>
                    <a:pt x="1526" y="3622"/>
                  </a:cubicBezTo>
                  <a:cubicBezTo>
                    <a:pt x="1537" y="3620"/>
                    <a:pt x="1548" y="3613"/>
                    <a:pt x="1560" y="3614"/>
                  </a:cubicBezTo>
                  <a:cubicBezTo>
                    <a:pt x="1572" y="3615"/>
                    <a:pt x="1587" y="3627"/>
                    <a:pt x="1598" y="3630"/>
                  </a:cubicBezTo>
                  <a:cubicBezTo>
                    <a:pt x="1609" y="3633"/>
                    <a:pt x="1614" y="3629"/>
                    <a:pt x="1626" y="3632"/>
                  </a:cubicBezTo>
                  <a:cubicBezTo>
                    <a:pt x="1638" y="3635"/>
                    <a:pt x="1654" y="3644"/>
                    <a:pt x="1668" y="3646"/>
                  </a:cubicBezTo>
                  <a:cubicBezTo>
                    <a:pt x="1682" y="3648"/>
                    <a:pt x="1699" y="3649"/>
                    <a:pt x="1712" y="3642"/>
                  </a:cubicBezTo>
                  <a:cubicBezTo>
                    <a:pt x="1725" y="3635"/>
                    <a:pt x="1735" y="3609"/>
                    <a:pt x="1748" y="3602"/>
                  </a:cubicBezTo>
                  <a:cubicBezTo>
                    <a:pt x="1761" y="3595"/>
                    <a:pt x="1777" y="3593"/>
                    <a:pt x="1790" y="3600"/>
                  </a:cubicBezTo>
                  <a:cubicBezTo>
                    <a:pt x="1803" y="3607"/>
                    <a:pt x="1810" y="3636"/>
                    <a:pt x="1824" y="3642"/>
                  </a:cubicBezTo>
                  <a:cubicBezTo>
                    <a:pt x="1838" y="3648"/>
                    <a:pt x="1853" y="3635"/>
                    <a:pt x="1872" y="3636"/>
                  </a:cubicBezTo>
                  <a:cubicBezTo>
                    <a:pt x="1891" y="3637"/>
                    <a:pt x="1916" y="3644"/>
                    <a:pt x="1938" y="3646"/>
                  </a:cubicBezTo>
                  <a:cubicBezTo>
                    <a:pt x="1960" y="3648"/>
                    <a:pt x="1995" y="3642"/>
                    <a:pt x="2004" y="3646"/>
                  </a:cubicBezTo>
                  <a:cubicBezTo>
                    <a:pt x="2013" y="3650"/>
                    <a:pt x="2006" y="3657"/>
                    <a:pt x="1992" y="3668"/>
                  </a:cubicBezTo>
                  <a:cubicBezTo>
                    <a:pt x="1978" y="3679"/>
                    <a:pt x="1935" y="3697"/>
                    <a:pt x="1922" y="3710"/>
                  </a:cubicBezTo>
                  <a:cubicBezTo>
                    <a:pt x="1909" y="3723"/>
                    <a:pt x="1901" y="3737"/>
                    <a:pt x="1914" y="3744"/>
                  </a:cubicBezTo>
                  <a:cubicBezTo>
                    <a:pt x="1927" y="3751"/>
                    <a:pt x="1977" y="3752"/>
                    <a:pt x="1998" y="3752"/>
                  </a:cubicBezTo>
                  <a:cubicBezTo>
                    <a:pt x="2019" y="3752"/>
                    <a:pt x="2022" y="3744"/>
                    <a:pt x="2040" y="3742"/>
                  </a:cubicBezTo>
                  <a:cubicBezTo>
                    <a:pt x="2058" y="3740"/>
                    <a:pt x="2090" y="3734"/>
                    <a:pt x="2108" y="3738"/>
                  </a:cubicBezTo>
                  <a:cubicBezTo>
                    <a:pt x="2126" y="3742"/>
                    <a:pt x="2128" y="3763"/>
                    <a:pt x="2148" y="3768"/>
                  </a:cubicBezTo>
                  <a:cubicBezTo>
                    <a:pt x="2168" y="3773"/>
                    <a:pt x="2204" y="3766"/>
                    <a:pt x="2228" y="3770"/>
                  </a:cubicBezTo>
                  <a:cubicBezTo>
                    <a:pt x="2252" y="3774"/>
                    <a:pt x="2274" y="3793"/>
                    <a:pt x="2292" y="3790"/>
                  </a:cubicBezTo>
                  <a:cubicBezTo>
                    <a:pt x="2310" y="3787"/>
                    <a:pt x="2326" y="3750"/>
                    <a:pt x="2336" y="3752"/>
                  </a:cubicBezTo>
                  <a:cubicBezTo>
                    <a:pt x="2346" y="3754"/>
                    <a:pt x="2342" y="3791"/>
                    <a:pt x="2352" y="3804"/>
                  </a:cubicBezTo>
                  <a:cubicBezTo>
                    <a:pt x="2362" y="3817"/>
                    <a:pt x="2366" y="3817"/>
                    <a:pt x="2394" y="3828"/>
                  </a:cubicBezTo>
                  <a:cubicBezTo>
                    <a:pt x="2422" y="3839"/>
                    <a:pt x="2481" y="3856"/>
                    <a:pt x="2518" y="3872"/>
                  </a:cubicBezTo>
                  <a:cubicBezTo>
                    <a:pt x="2555" y="3888"/>
                    <a:pt x="2583" y="3919"/>
                    <a:pt x="2618" y="3922"/>
                  </a:cubicBezTo>
                  <a:cubicBezTo>
                    <a:pt x="2653" y="3925"/>
                    <a:pt x="2694" y="3904"/>
                    <a:pt x="2728" y="3890"/>
                  </a:cubicBezTo>
                  <a:cubicBezTo>
                    <a:pt x="2762" y="3876"/>
                    <a:pt x="2794" y="3849"/>
                    <a:pt x="2820" y="3838"/>
                  </a:cubicBezTo>
                  <a:cubicBezTo>
                    <a:pt x="2846" y="3827"/>
                    <a:pt x="2869" y="3824"/>
                    <a:pt x="2882" y="3822"/>
                  </a:cubicBezTo>
                  <a:cubicBezTo>
                    <a:pt x="2895" y="3820"/>
                    <a:pt x="2897" y="3822"/>
                    <a:pt x="2898" y="3828"/>
                  </a:cubicBezTo>
                  <a:cubicBezTo>
                    <a:pt x="2899" y="3834"/>
                    <a:pt x="2884" y="3851"/>
                    <a:pt x="2890" y="3856"/>
                  </a:cubicBezTo>
                  <a:cubicBezTo>
                    <a:pt x="2896" y="3861"/>
                    <a:pt x="2924" y="3855"/>
                    <a:pt x="2934" y="3858"/>
                  </a:cubicBezTo>
                  <a:cubicBezTo>
                    <a:pt x="2944" y="3861"/>
                    <a:pt x="2953" y="3862"/>
                    <a:pt x="2948" y="3872"/>
                  </a:cubicBezTo>
                  <a:cubicBezTo>
                    <a:pt x="2943" y="3882"/>
                    <a:pt x="2927" y="3906"/>
                    <a:pt x="2906" y="3916"/>
                  </a:cubicBezTo>
                  <a:cubicBezTo>
                    <a:pt x="2885" y="3926"/>
                    <a:pt x="2856" y="3925"/>
                    <a:pt x="2820" y="3934"/>
                  </a:cubicBezTo>
                  <a:cubicBezTo>
                    <a:pt x="2784" y="3943"/>
                    <a:pt x="2730" y="3969"/>
                    <a:pt x="2690" y="3972"/>
                  </a:cubicBezTo>
                  <a:cubicBezTo>
                    <a:pt x="2650" y="3975"/>
                    <a:pt x="2605" y="3960"/>
                    <a:pt x="2580" y="3954"/>
                  </a:cubicBezTo>
                  <a:cubicBezTo>
                    <a:pt x="2555" y="3948"/>
                    <a:pt x="2557" y="3939"/>
                    <a:pt x="2542" y="3936"/>
                  </a:cubicBezTo>
                  <a:cubicBezTo>
                    <a:pt x="2527" y="3933"/>
                    <a:pt x="2509" y="3941"/>
                    <a:pt x="2490" y="3938"/>
                  </a:cubicBezTo>
                  <a:cubicBezTo>
                    <a:pt x="2471" y="3935"/>
                    <a:pt x="2449" y="3924"/>
                    <a:pt x="2430" y="3920"/>
                  </a:cubicBezTo>
                  <a:cubicBezTo>
                    <a:pt x="2411" y="3916"/>
                    <a:pt x="2397" y="3908"/>
                    <a:pt x="2374" y="3912"/>
                  </a:cubicBezTo>
                  <a:cubicBezTo>
                    <a:pt x="2351" y="3916"/>
                    <a:pt x="2316" y="3939"/>
                    <a:pt x="2292" y="3944"/>
                  </a:cubicBezTo>
                  <a:cubicBezTo>
                    <a:pt x="2268" y="3949"/>
                    <a:pt x="2251" y="3945"/>
                    <a:pt x="2228" y="3940"/>
                  </a:cubicBezTo>
                  <a:cubicBezTo>
                    <a:pt x="2205" y="3935"/>
                    <a:pt x="2173" y="3919"/>
                    <a:pt x="2156" y="3914"/>
                  </a:cubicBezTo>
                  <a:cubicBezTo>
                    <a:pt x="2139" y="3909"/>
                    <a:pt x="2133" y="3912"/>
                    <a:pt x="2124" y="3908"/>
                  </a:cubicBezTo>
                  <a:cubicBezTo>
                    <a:pt x="2115" y="3904"/>
                    <a:pt x="2109" y="3892"/>
                    <a:pt x="2100" y="3892"/>
                  </a:cubicBezTo>
                  <a:cubicBezTo>
                    <a:pt x="2091" y="3892"/>
                    <a:pt x="2078" y="3900"/>
                    <a:pt x="2068" y="3908"/>
                  </a:cubicBezTo>
                  <a:cubicBezTo>
                    <a:pt x="2058" y="3916"/>
                    <a:pt x="2035" y="3936"/>
                    <a:pt x="2042" y="3942"/>
                  </a:cubicBezTo>
                  <a:cubicBezTo>
                    <a:pt x="2049" y="3948"/>
                    <a:pt x="2094" y="3943"/>
                    <a:pt x="2112" y="3945"/>
                  </a:cubicBezTo>
                  <a:cubicBezTo>
                    <a:pt x="2130" y="3947"/>
                    <a:pt x="2147" y="3952"/>
                    <a:pt x="2151" y="3957"/>
                  </a:cubicBezTo>
                  <a:cubicBezTo>
                    <a:pt x="2155" y="3962"/>
                    <a:pt x="2146" y="3973"/>
                    <a:pt x="2135" y="3975"/>
                  </a:cubicBezTo>
                  <a:cubicBezTo>
                    <a:pt x="2124" y="3977"/>
                    <a:pt x="2102" y="3965"/>
                    <a:pt x="2082" y="3967"/>
                  </a:cubicBezTo>
                  <a:cubicBezTo>
                    <a:pt x="2062" y="3969"/>
                    <a:pt x="2026" y="3986"/>
                    <a:pt x="2012" y="3985"/>
                  </a:cubicBezTo>
                  <a:cubicBezTo>
                    <a:pt x="1998" y="3984"/>
                    <a:pt x="1999" y="3967"/>
                    <a:pt x="1998" y="3960"/>
                  </a:cubicBezTo>
                  <a:cubicBezTo>
                    <a:pt x="1997" y="3953"/>
                    <a:pt x="2005" y="3947"/>
                    <a:pt x="2006" y="3940"/>
                  </a:cubicBezTo>
                  <a:cubicBezTo>
                    <a:pt x="2007" y="3933"/>
                    <a:pt x="2007" y="3925"/>
                    <a:pt x="2006" y="3920"/>
                  </a:cubicBezTo>
                  <a:cubicBezTo>
                    <a:pt x="2005" y="3915"/>
                    <a:pt x="1999" y="3915"/>
                    <a:pt x="2001" y="3909"/>
                  </a:cubicBezTo>
                  <a:cubicBezTo>
                    <a:pt x="2003" y="3903"/>
                    <a:pt x="2017" y="3886"/>
                    <a:pt x="2016" y="3882"/>
                  </a:cubicBezTo>
                  <a:cubicBezTo>
                    <a:pt x="2015" y="3878"/>
                    <a:pt x="2002" y="3883"/>
                    <a:pt x="1995" y="3886"/>
                  </a:cubicBezTo>
                  <a:cubicBezTo>
                    <a:pt x="1988" y="3889"/>
                    <a:pt x="1982" y="3897"/>
                    <a:pt x="1974" y="3903"/>
                  </a:cubicBezTo>
                  <a:cubicBezTo>
                    <a:pt x="1966" y="3909"/>
                    <a:pt x="1956" y="3920"/>
                    <a:pt x="1946" y="3922"/>
                  </a:cubicBezTo>
                  <a:cubicBezTo>
                    <a:pt x="1936" y="3924"/>
                    <a:pt x="1924" y="3916"/>
                    <a:pt x="1914" y="3916"/>
                  </a:cubicBezTo>
                  <a:cubicBezTo>
                    <a:pt x="1904" y="3916"/>
                    <a:pt x="1897" y="3921"/>
                    <a:pt x="1887" y="3922"/>
                  </a:cubicBezTo>
                  <a:cubicBezTo>
                    <a:pt x="1877" y="3923"/>
                    <a:pt x="1867" y="3918"/>
                    <a:pt x="1851" y="3922"/>
                  </a:cubicBezTo>
                  <a:cubicBezTo>
                    <a:pt x="1835" y="3926"/>
                    <a:pt x="1808" y="3939"/>
                    <a:pt x="1788" y="3948"/>
                  </a:cubicBezTo>
                  <a:cubicBezTo>
                    <a:pt x="1768" y="3957"/>
                    <a:pt x="1778" y="3962"/>
                    <a:pt x="1734" y="3976"/>
                  </a:cubicBezTo>
                  <a:cubicBezTo>
                    <a:pt x="1690" y="3990"/>
                    <a:pt x="1568" y="4019"/>
                    <a:pt x="1524" y="4030"/>
                  </a:cubicBezTo>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097" name="Freeform 17"/>
            <p:cNvSpPr>
              <a:spLocks/>
            </p:cNvSpPr>
            <p:nvPr/>
          </p:nvSpPr>
          <p:spPr bwMode="auto">
            <a:xfrm>
              <a:off x="1542" y="705"/>
              <a:ext cx="98" cy="91"/>
            </a:xfrm>
            <a:custGeom>
              <a:avLst/>
              <a:gdLst>
                <a:gd name="T0" fmla="*/ 80 w 98"/>
                <a:gd name="T1" fmla="*/ 6 h 91"/>
                <a:gd name="T2" fmla="*/ 12 w 98"/>
                <a:gd name="T3" fmla="*/ 27 h 91"/>
                <a:gd name="T4" fmla="*/ 26 w 98"/>
                <a:gd name="T5" fmla="*/ 84 h 91"/>
                <a:gd name="T6" fmla="*/ 89 w 98"/>
                <a:gd name="T7" fmla="*/ 69 h 91"/>
                <a:gd name="T8" fmla="*/ 80 w 98"/>
                <a:gd name="T9" fmla="*/ 6 h 91"/>
              </a:gdLst>
              <a:ahLst/>
              <a:cxnLst>
                <a:cxn ang="0">
                  <a:pos x="T0" y="T1"/>
                </a:cxn>
                <a:cxn ang="0">
                  <a:pos x="T2" y="T3"/>
                </a:cxn>
                <a:cxn ang="0">
                  <a:pos x="T4" y="T5"/>
                </a:cxn>
                <a:cxn ang="0">
                  <a:pos x="T6" y="T7"/>
                </a:cxn>
                <a:cxn ang="0">
                  <a:pos x="T8" y="T9"/>
                </a:cxn>
              </a:cxnLst>
              <a:rect l="0" t="0" r="r" b="b"/>
              <a:pathLst>
                <a:path w="98" h="91">
                  <a:moveTo>
                    <a:pt x="80" y="6"/>
                  </a:moveTo>
                  <a:cubicBezTo>
                    <a:pt x="62" y="0"/>
                    <a:pt x="21" y="14"/>
                    <a:pt x="12" y="27"/>
                  </a:cubicBezTo>
                  <a:cubicBezTo>
                    <a:pt x="0" y="41"/>
                    <a:pt x="13" y="77"/>
                    <a:pt x="26" y="84"/>
                  </a:cubicBezTo>
                  <a:cubicBezTo>
                    <a:pt x="39" y="91"/>
                    <a:pt x="80" y="82"/>
                    <a:pt x="89" y="69"/>
                  </a:cubicBezTo>
                  <a:cubicBezTo>
                    <a:pt x="98" y="56"/>
                    <a:pt x="82" y="19"/>
                    <a:pt x="80" y="6"/>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098" name="Freeform 18"/>
            <p:cNvSpPr>
              <a:spLocks/>
            </p:cNvSpPr>
            <p:nvPr/>
          </p:nvSpPr>
          <p:spPr bwMode="auto">
            <a:xfrm>
              <a:off x="1148" y="840"/>
              <a:ext cx="131" cy="118"/>
            </a:xfrm>
            <a:custGeom>
              <a:avLst/>
              <a:gdLst>
                <a:gd name="T0" fmla="*/ 28 w 131"/>
                <a:gd name="T1" fmla="*/ 15 h 118"/>
                <a:gd name="T2" fmla="*/ 6 w 131"/>
                <a:gd name="T3" fmla="*/ 6 h 118"/>
                <a:gd name="T4" fmla="*/ 12 w 131"/>
                <a:gd name="T5" fmla="*/ 49 h 118"/>
                <a:gd name="T6" fmla="*/ 76 w 131"/>
                <a:gd name="T7" fmla="*/ 111 h 118"/>
                <a:gd name="T8" fmla="*/ 124 w 131"/>
                <a:gd name="T9" fmla="*/ 91 h 118"/>
                <a:gd name="T10" fmla="*/ 120 w 131"/>
                <a:gd name="T11" fmla="*/ 72 h 118"/>
                <a:gd name="T12" fmla="*/ 100 w 131"/>
                <a:gd name="T13" fmla="*/ 58 h 118"/>
                <a:gd name="T14" fmla="*/ 73 w 131"/>
                <a:gd name="T15" fmla="*/ 55 h 118"/>
                <a:gd name="T16" fmla="*/ 28 w 131"/>
                <a:gd name="T17" fmla="*/ 1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18">
                  <a:moveTo>
                    <a:pt x="28" y="15"/>
                  </a:moveTo>
                  <a:cubicBezTo>
                    <a:pt x="17" y="7"/>
                    <a:pt x="9" y="0"/>
                    <a:pt x="6" y="6"/>
                  </a:cubicBezTo>
                  <a:cubicBezTo>
                    <a:pt x="3" y="12"/>
                    <a:pt x="0" y="32"/>
                    <a:pt x="12" y="49"/>
                  </a:cubicBezTo>
                  <a:cubicBezTo>
                    <a:pt x="24" y="66"/>
                    <a:pt x="57" y="104"/>
                    <a:pt x="76" y="111"/>
                  </a:cubicBezTo>
                  <a:cubicBezTo>
                    <a:pt x="95" y="118"/>
                    <a:pt x="117" y="97"/>
                    <a:pt x="124" y="91"/>
                  </a:cubicBezTo>
                  <a:cubicBezTo>
                    <a:pt x="131" y="85"/>
                    <a:pt x="124" y="77"/>
                    <a:pt x="120" y="72"/>
                  </a:cubicBezTo>
                  <a:cubicBezTo>
                    <a:pt x="116" y="67"/>
                    <a:pt x="108" y="61"/>
                    <a:pt x="100" y="58"/>
                  </a:cubicBezTo>
                  <a:cubicBezTo>
                    <a:pt x="92" y="55"/>
                    <a:pt x="85" y="62"/>
                    <a:pt x="73" y="55"/>
                  </a:cubicBezTo>
                  <a:cubicBezTo>
                    <a:pt x="61" y="48"/>
                    <a:pt x="48" y="23"/>
                    <a:pt x="28" y="15"/>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099" name="Freeform 19"/>
            <p:cNvSpPr>
              <a:spLocks/>
            </p:cNvSpPr>
            <p:nvPr/>
          </p:nvSpPr>
          <p:spPr bwMode="auto">
            <a:xfrm>
              <a:off x="3051" y="460"/>
              <a:ext cx="510" cy="350"/>
            </a:xfrm>
            <a:custGeom>
              <a:avLst/>
              <a:gdLst>
                <a:gd name="T0" fmla="*/ 312 w 510"/>
                <a:gd name="T1" fmla="*/ 14 h 350"/>
                <a:gd name="T2" fmla="*/ 284 w 510"/>
                <a:gd name="T3" fmla="*/ 84 h 350"/>
                <a:gd name="T4" fmla="*/ 332 w 510"/>
                <a:gd name="T5" fmla="*/ 113 h 350"/>
                <a:gd name="T6" fmla="*/ 317 w 510"/>
                <a:gd name="T7" fmla="*/ 140 h 350"/>
                <a:gd name="T8" fmla="*/ 270 w 510"/>
                <a:gd name="T9" fmla="*/ 105 h 350"/>
                <a:gd name="T10" fmla="*/ 263 w 510"/>
                <a:gd name="T11" fmla="*/ 131 h 350"/>
                <a:gd name="T12" fmla="*/ 252 w 510"/>
                <a:gd name="T13" fmla="*/ 135 h 350"/>
                <a:gd name="T14" fmla="*/ 236 w 510"/>
                <a:gd name="T15" fmla="*/ 129 h 350"/>
                <a:gd name="T16" fmla="*/ 225 w 510"/>
                <a:gd name="T17" fmla="*/ 101 h 350"/>
                <a:gd name="T18" fmla="*/ 206 w 510"/>
                <a:gd name="T19" fmla="*/ 92 h 350"/>
                <a:gd name="T20" fmla="*/ 194 w 510"/>
                <a:gd name="T21" fmla="*/ 101 h 350"/>
                <a:gd name="T22" fmla="*/ 197 w 510"/>
                <a:gd name="T23" fmla="*/ 137 h 350"/>
                <a:gd name="T24" fmla="*/ 185 w 510"/>
                <a:gd name="T25" fmla="*/ 146 h 350"/>
                <a:gd name="T26" fmla="*/ 168 w 510"/>
                <a:gd name="T27" fmla="*/ 135 h 350"/>
                <a:gd name="T28" fmla="*/ 161 w 510"/>
                <a:gd name="T29" fmla="*/ 98 h 350"/>
                <a:gd name="T30" fmla="*/ 126 w 510"/>
                <a:gd name="T31" fmla="*/ 102 h 350"/>
                <a:gd name="T32" fmla="*/ 81 w 510"/>
                <a:gd name="T33" fmla="*/ 198 h 350"/>
                <a:gd name="T34" fmla="*/ 48 w 510"/>
                <a:gd name="T35" fmla="*/ 326 h 350"/>
                <a:gd name="T36" fmla="*/ 368 w 510"/>
                <a:gd name="T37" fmla="*/ 342 h 350"/>
                <a:gd name="T38" fmla="*/ 441 w 510"/>
                <a:gd name="T39" fmla="*/ 281 h 350"/>
                <a:gd name="T40" fmla="*/ 503 w 510"/>
                <a:gd name="T41" fmla="*/ 188 h 350"/>
                <a:gd name="T42" fmla="*/ 483 w 510"/>
                <a:gd name="T43" fmla="*/ 134 h 350"/>
                <a:gd name="T44" fmla="*/ 426 w 510"/>
                <a:gd name="T45" fmla="*/ 39 h 350"/>
                <a:gd name="T46" fmla="*/ 389 w 510"/>
                <a:gd name="T47" fmla="*/ 5 h 350"/>
                <a:gd name="T48" fmla="*/ 354 w 510"/>
                <a:gd name="T49" fmla="*/ 11 h 350"/>
                <a:gd name="T50" fmla="*/ 312 w 510"/>
                <a:gd name="T51" fmla="*/ 1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0" h="350">
                  <a:moveTo>
                    <a:pt x="312" y="14"/>
                  </a:moveTo>
                  <a:cubicBezTo>
                    <a:pt x="301" y="22"/>
                    <a:pt x="281" y="68"/>
                    <a:pt x="284" y="84"/>
                  </a:cubicBezTo>
                  <a:cubicBezTo>
                    <a:pt x="287" y="100"/>
                    <a:pt x="327" y="104"/>
                    <a:pt x="332" y="113"/>
                  </a:cubicBezTo>
                  <a:cubicBezTo>
                    <a:pt x="337" y="122"/>
                    <a:pt x="327" y="141"/>
                    <a:pt x="317" y="140"/>
                  </a:cubicBezTo>
                  <a:cubicBezTo>
                    <a:pt x="307" y="139"/>
                    <a:pt x="279" y="106"/>
                    <a:pt x="270" y="105"/>
                  </a:cubicBezTo>
                  <a:cubicBezTo>
                    <a:pt x="261" y="104"/>
                    <a:pt x="266" y="126"/>
                    <a:pt x="263" y="131"/>
                  </a:cubicBezTo>
                  <a:cubicBezTo>
                    <a:pt x="260" y="136"/>
                    <a:pt x="256" y="135"/>
                    <a:pt x="252" y="135"/>
                  </a:cubicBezTo>
                  <a:cubicBezTo>
                    <a:pt x="248" y="135"/>
                    <a:pt x="241" y="135"/>
                    <a:pt x="236" y="129"/>
                  </a:cubicBezTo>
                  <a:cubicBezTo>
                    <a:pt x="231" y="123"/>
                    <a:pt x="230" y="107"/>
                    <a:pt x="225" y="101"/>
                  </a:cubicBezTo>
                  <a:cubicBezTo>
                    <a:pt x="220" y="95"/>
                    <a:pt x="211" y="92"/>
                    <a:pt x="206" y="92"/>
                  </a:cubicBezTo>
                  <a:cubicBezTo>
                    <a:pt x="201" y="92"/>
                    <a:pt x="195" y="94"/>
                    <a:pt x="194" y="101"/>
                  </a:cubicBezTo>
                  <a:cubicBezTo>
                    <a:pt x="193" y="108"/>
                    <a:pt x="198" y="130"/>
                    <a:pt x="197" y="137"/>
                  </a:cubicBezTo>
                  <a:cubicBezTo>
                    <a:pt x="196" y="144"/>
                    <a:pt x="190" y="146"/>
                    <a:pt x="185" y="146"/>
                  </a:cubicBezTo>
                  <a:cubicBezTo>
                    <a:pt x="180" y="146"/>
                    <a:pt x="172" y="143"/>
                    <a:pt x="168" y="135"/>
                  </a:cubicBezTo>
                  <a:cubicBezTo>
                    <a:pt x="164" y="127"/>
                    <a:pt x="168" y="103"/>
                    <a:pt x="161" y="98"/>
                  </a:cubicBezTo>
                  <a:cubicBezTo>
                    <a:pt x="154" y="93"/>
                    <a:pt x="139" y="85"/>
                    <a:pt x="126" y="102"/>
                  </a:cubicBezTo>
                  <a:cubicBezTo>
                    <a:pt x="113" y="119"/>
                    <a:pt x="94" y="161"/>
                    <a:pt x="81" y="198"/>
                  </a:cubicBezTo>
                  <a:cubicBezTo>
                    <a:pt x="68" y="235"/>
                    <a:pt x="0" y="302"/>
                    <a:pt x="48" y="326"/>
                  </a:cubicBezTo>
                  <a:cubicBezTo>
                    <a:pt x="96" y="350"/>
                    <a:pt x="303" y="349"/>
                    <a:pt x="368" y="342"/>
                  </a:cubicBezTo>
                  <a:cubicBezTo>
                    <a:pt x="433" y="335"/>
                    <a:pt x="419" y="307"/>
                    <a:pt x="441" y="281"/>
                  </a:cubicBezTo>
                  <a:cubicBezTo>
                    <a:pt x="463" y="255"/>
                    <a:pt x="496" y="212"/>
                    <a:pt x="503" y="188"/>
                  </a:cubicBezTo>
                  <a:cubicBezTo>
                    <a:pt x="510" y="164"/>
                    <a:pt x="496" y="159"/>
                    <a:pt x="483" y="134"/>
                  </a:cubicBezTo>
                  <a:cubicBezTo>
                    <a:pt x="470" y="109"/>
                    <a:pt x="442" y="60"/>
                    <a:pt x="426" y="39"/>
                  </a:cubicBezTo>
                  <a:cubicBezTo>
                    <a:pt x="410" y="18"/>
                    <a:pt x="401" y="10"/>
                    <a:pt x="389" y="5"/>
                  </a:cubicBezTo>
                  <a:cubicBezTo>
                    <a:pt x="377" y="0"/>
                    <a:pt x="367" y="10"/>
                    <a:pt x="354" y="11"/>
                  </a:cubicBezTo>
                  <a:cubicBezTo>
                    <a:pt x="341" y="12"/>
                    <a:pt x="321" y="14"/>
                    <a:pt x="312" y="14"/>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00" name="Freeform 20"/>
            <p:cNvSpPr>
              <a:spLocks/>
            </p:cNvSpPr>
            <p:nvPr/>
          </p:nvSpPr>
          <p:spPr bwMode="auto">
            <a:xfrm>
              <a:off x="3179" y="642"/>
              <a:ext cx="91" cy="48"/>
            </a:xfrm>
            <a:custGeom>
              <a:avLst/>
              <a:gdLst>
                <a:gd name="T0" fmla="*/ 34 w 91"/>
                <a:gd name="T1" fmla="*/ 3 h 48"/>
                <a:gd name="T2" fmla="*/ 4 w 91"/>
                <a:gd name="T3" fmla="*/ 24 h 48"/>
                <a:gd name="T4" fmla="*/ 9 w 91"/>
                <a:gd name="T5" fmla="*/ 46 h 48"/>
                <a:gd name="T6" fmla="*/ 39 w 91"/>
                <a:gd name="T7" fmla="*/ 34 h 48"/>
                <a:gd name="T8" fmla="*/ 76 w 91"/>
                <a:gd name="T9" fmla="*/ 33 h 48"/>
                <a:gd name="T10" fmla="*/ 84 w 91"/>
                <a:gd name="T11" fmla="*/ 7 h 48"/>
                <a:gd name="T12" fmla="*/ 34 w 91"/>
                <a:gd name="T13" fmla="*/ 3 h 48"/>
              </a:gdLst>
              <a:ahLst/>
              <a:cxnLst>
                <a:cxn ang="0">
                  <a:pos x="T0" y="T1"/>
                </a:cxn>
                <a:cxn ang="0">
                  <a:pos x="T2" y="T3"/>
                </a:cxn>
                <a:cxn ang="0">
                  <a:pos x="T4" y="T5"/>
                </a:cxn>
                <a:cxn ang="0">
                  <a:pos x="T6" y="T7"/>
                </a:cxn>
                <a:cxn ang="0">
                  <a:pos x="T8" y="T9"/>
                </a:cxn>
                <a:cxn ang="0">
                  <a:pos x="T10" y="T11"/>
                </a:cxn>
                <a:cxn ang="0">
                  <a:pos x="T12" y="T13"/>
                </a:cxn>
              </a:cxnLst>
              <a:rect l="0" t="0" r="r" b="b"/>
              <a:pathLst>
                <a:path w="91" h="48">
                  <a:moveTo>
                    <a:pt x="34" y="3"/>
                  </a:moveTo>
                  <a:cubicBezTo>
                    <a:pt x="21" y="6"/>
                    <a:pt x="8" y="17"/>
                    <a:pt x="4" y="24"/>
                  </a:cubicBezTo>
                  <a:cubicBezTo>
                    <a:pt x="0" y="31"/>
                    <a:pt x="3" y="44"/>
                    <a:pt x="9" y="46"/>
                  </a:cubicBezTo>
                  <a:cubicBezTo>
                    <a:pt x="15" y="48"/>
                    <a:pt x="28" y="36"/>
                    <a:pt x="39" y="34"/>
                  </a:cubicBezTo>
                  <a:cubicBezTo>
                    <a:pt x="50" y="32"/>
                    <a:pt x="69" y="37"/>
                    <a:pt x="76" y="33"/>
                  </a:cubicBezTo>
                  <a:cubicBezTo>
                    <a:pt x="83" y="29"/>
                    <a:pt x="91" y="12"/>
                    <a:pt x="84" y="7"/>
                  </a:cubicBezTo>
                  <a:cubicBezTo>
                    <a:pt x="77" y="2"/>
                    <a:pt x="45" y="0"/>
                    <a:pt x="34" y="3"/>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01" name="Freeform 21"/>
            <p:cNvSpPr>
              <a:spLocks/>
            </p:cNvSpPr>
            <p:nvPr/>
          </p:nvSpPr>
          <p:spPr bwMode="auto">
            <a:xfrm>
              <a:off x="4150" y="66"/>
              <a:ext cx="493" cy="1148"/>
            </a:xfrm>
            <a:custGeom>
              <a:avLst/>
              <a:gdLst>
                <a:gd name="T0" fmla="*/ 56 w 493"/>
                <a:gd name="T1" fmla="*/ 105 h 1148"/>
                <a:gd name="T2" fmla="*/ 95 w 493"/>
                <a:gd name="T3" fmla="*/ 300 h 1148"/>
                <a:gd name="T4" fmla="*/ 37 w 493"/>
                <a:gd name="T5" fmla="*/ 513 h 1148"/>
                <a:gd name="T6" fmla="*/ 41 w 493"/>
                <a:gd name="T7" fmla="*/ 678 h 1148"/>
                <a:gd name="T8" fmla="*/ 35 w 493"/>
                <a:gd name="T9" fmla="*/ 784 h 1148"/>
                <a:gd name="T10" fmla="*/ 29 w 493"/>
                <a:gd name="T11" fmla="*/ 832 h 1148"/>
                <a:gd name="T12" fmla="*/ 38 w 493"/>
                <a:gd name="T13" fmla="*/ 967 h 1148"/>
                <a:gd name="T14" fmla="*/ 62 w 493"/>
                <a:gd name="T15" fmla="*/ 1101 h 1148"/>
                <a:gd name="T16" fmla="*/ 67 w 493"/>
                <a:gd name="T17" fmla="*/ 1024 h 1148"/>
                <a:gd name="T18" fmla="*/ 101 w 493"/>
                <a:gd name="T19" fmla="*/ 1059 h 1148"/>
                <a:gd name="T20" fmla="*/ 139 w 493"/>
                <a:gd name="T21" fmla="*/ 1143 h 1148"/>
                <a:gd name="T22" fmla="*/ 161 w 493"/>
                <a:gd name="T23" fmla="*/ 1107 h 1148"/>
                <a:gd name="T24" fmla="*/ 221 w 493"/>
                <a:gd name="T25" fmla="*/ 996 h 1148"/>
                <a:gd name="T26" fmla="*/ 301 w 493"/>
                <a:gd name="T27" fmla="*/ 933 h 1148"/>
                <a:gd name="T28" fmla="*/ 218 w 493"/>
                <a:gd name="T29" fmla="*/ 910 h 1148"/>
                <a:gd name="T30" fmla="*/ 283 w 493"/>
                <a:gd name="T31" fmla="*/ 871 h 1148"/>
                <a:gd name="T32" fmla="*/ 331 w 493"/>
                <a:gd name="T33" fmla="*/ 834 h 1148"/>
                <a:gd name="T34" fmla="*/ 367 w 493"/>
                <a:gd name="T35" fmla="*/ 832 h 1148"/>
                <a:gd name="T36" fmla="*/ 359 w 493"/>
                <a:gd name="T37" fmla="*/ 885 h 1148"/>
                <a:gd name="T38" fmla="*/ 434 w 493"/>
                <a:gd name="T39" fmla="*/ 790 h 1148"/>
                <a:gd name="T40" fmla="*/ 488 w 493"/>
                <a:gd name="T41" fmla="*/ 696 h 1148"/>
                <a:gd name="T42" fmla="*/ 437 w 493"/>
                <a:gd name="T43" fmla="*/ 688 h 1148"/>
                <a:gd name="T44" fmla="*/ 338 w 493"/>
                <a:gd name="T45" fmla="*/ 652 h 1148"/>
                <a:gd name="T46" fmla="*/ 253 w 493"/>
                <a:gd name="T47" fmla="*/ 661 h 1148"/>
                <a:gd name="T48" fmla="*/ 256 w 493"/>
                <a:gd name="T49" fmla="*/ 618 h 1148"/>
                <a:gd name="T50" fmla="*/ 218 w 493"/>
                <a:gd name="T51" fmla="*/ 574 h 1148"/>
                <a:gd name="T52" fmla="*/ 266 w 493"/>
                <a:gd name="T53" fmla="*/ 526 h 1148"/>
                <a:gd name="T54" fmla="*/ 265 w 493"/>
                <a:gd name="T55" fmla="*/ 439 h 1148"/>
                <a:gd name="T56" fmla="*/ 301 w 493"/>
                <a:gd name="T57" fmla="*/ 384 h 1148"/>
                <a:gd name="T58" fmla="*/ 316 w 493"/>
                <a:gd name="T59" fmla="*/ 310 h 1148"/>
                <a:gd name="T60" fmla="*/ 352 w 493"/>
                <a:gd name="T61" fmla="*/ 315 h 1148"/>
                <a:gd name="T62" fmla="*/ 385 w 493"/>
                <a:gd name="T63" fmla="*/ 504 h 1148"/>
                <a:gd name="T64" fmla="*/ 466 w 493"/>
                <a:gd name="T65" fmla="*/ 490 h 1148"/>
                <a:gd name="T66" fmla="*/ 422 w 493"/>
                <a:gd name="T67" fmla="*/ 450 h 1148"/>
                <a:gd name="T68" fmla="*/ 437 w 493"/>
                <a:gd name="T69" fmla="*/ 333 h 1148"/>
                <a:gd name="T70" fmla="*/ 410 w 493"/>
                <a:gd name="T71" fmla="*/ 190 h 1148"/>
                <a:gd name="T72" fmla="*/ 356 w 493"/>
                <a:gd name="T73" fmla="*/ 22 h 1148"/>
                <a:gd name="T74" fmla="*/ 23 w 493"/>
                <a:gd name="T75" fmla="*/ 3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3" h="1148">
                  <a:moveTo>
                    <a:pt x="23" y="0"/>
                  </a:moveTo>
                  <a:cubicBezTo>
                    <a:pt x="28" y="17"/>
                    <a:pt x="44" y="70"/>
                    <a:pt x="56" y="105"/>
                  </a:cubicBezTo>
                  <a:cubicBezTo>
                    <a:pt x="68" y="140"/>
                    <a:pt x="89" y="178"/>
                    <a:pt x="95" y="210"/>
                  </a:cubicBezTo>
                  <a:cubicBezTo>
                    <a:pt x="101" y="242"/>
                    <a:pt x="101" y="271"/>
                    <a:pt x="95" y="300"/>
                  </a:cubicBezTo>
                  <a:cubicBezTo>
                    <a:pt x="89" y="329"/>
                    <a:pt x="68" y="350"/>
                    <a:pt x="58" y="385"/>
                  </a:cubicBezTo>
                  <a:cubicBezTo>
                    <a:pt x="48" y="420"/>
                    <a:pt x="36" y="481"/>
                    <a:pt x="37" y="513"/>
                  </a:cubicBezTo>
                  <a:cubicBezTo>
                    <a:pt x="38" y="545"/>
                    <a:pt x="63" y="550"/>
                    <a:pt x="64" y="577"/>
                  </a:cubicBezTo>
                  <a:cubicBezTo>
                    <a:pt x="65" y="604"/>
                    <a:pt x="44" y="655"/>
                    <a:pt x="41" y="678"/>
                  </a:cubicBezTo>
                  <a:cubicBezTo>
                    <a:pt x="38" y="701"/>
                    <a:pt x="45" y="699"/>
                    <a:pt x="44" y="717"/>
                  </a:cubicBezTo>
                  <a:cubicBezTo>
                    <a:pt x="43" y="735"/>
                    <a:pt x="33" y="768"/>
                    <a:pt x="35" y="784"/>
                  </a:cubicBezTo>
                  <a:cubicBezTo>
                    <a:pt x="37" y="800"/>
                    <a:pt x="60" y="806"/>
                    <a:pt x="59" y="814"/>
                  </a:cubicBezTo>
                  <a:cubicBezTo>
                    <a:pt x="58" y="822"/>
                    <a:pt x="39" y="814"/>
                    <a:pt x="29" y="832"/>
                  </a:cubicBezTo>
                  <a:cubicBezTo>
                    <a:pt x="19" y="850"/>
                    <a:pt x="0" y="902"/>
                    <a:pt x="1" y="924"/>
                  </a:cubicBezTo>
                  <a:cubicBezTo>
                    <a:pt x="2" y="946"/>
                    <a:pt x="33" y="944"/>
                    <a:pt x="38" y="967"/>
                  </a:cubicBezTo>
                  <a:cubicBezTo>
                    <a:pt x="43" y="990"/>
                    <a:pt x="25" y="1043"/>
                    <a:pt x="29" y="1065"/>
                  </a:cubicBezTo>
                  <a:cubicBezTo>
                    <a:pt x="33" y="1087"/>
                    <a:pt x="55" y="1100"/>
                    <a:pt x="62" y="1101"/>
                  </a:cubicBezTo>
                  <a:cubicBezTo>
                    <a:pt x="69" y="1102"/>
                    <a:pt x="70" y="1082"/>
                    <a:pt x="71" y="1069"/>
                  </a:cubicBezTo>
                  <a:cubicBezTo>
                    <a:pt x="72" y="1056"/>
                    <a:pt x="61" y="1036"/>
                    <a:pt x="67" y="1024"/>
                  </a:cubicBezTo>
                  <a:cubicBezTo>
                    <a:pt x="73" y="1012"/>
                    <a:pt x="103" y="991"/>
                    <a:pt x="109" y="997"/>
                  </a:cubicBezTo>
                  <a:cubicBezTo>
                    <a:pt x="115" y="1003"/>
                    <a:pt x="99" y="1042"/>
                    <a:pt x="101" y="1059"/>
                  </a:cubicBezTo>
                  <a:cubicBezTo>
                    <a:pt x="103" y="1076"/>
                    <a:pt x="116" y="1088"/>
                    <a:pt x="122" y="1102"/>
                  </a:cubicBezTo>
                  <a:cubicBezTo>
                    <a:pt x="128" y="1116"/>
                    <a:pt x="134" y="1138"/>
                    <a:pt x="139" y="1143"/>
                  </a:cubicBezTo>
                  <a:cubicBezTo>
                    <a:pt x="144" y="1148"/>
                    <a:pt x="150" y="1140"/>
                    <a:pt x="154" y="1134"/>
                  </a:cubicBezTo>
                  <a:cubicBezTo>
                    <a:pt x="158" y="1128"/>
                    <a:pt x="153" y="1113"/>
                    <a:pt x="161" y="1107"/>
                  </a:cubicBezTo>
                  <a:cubicBezTo>
                    <a:pt x="169" y="1101"/>
                    <a:pt x="192" y="1114"/>
                    <a:pt x="202" y="1096"/>
                  </a:cubicBezTo>
                  <a:cubicBezTo>
                    <a:pt x="212" y="1078"/>
                    <a:pt x="210" y="1019"/>
                    <a:pt x="221" y="996"/>
                  </a:cubicBezTo>
                  <a:cubicBezTo>
                    <a:pt x="232" y="973"/>
                    <a:pt x="253" y="968"/>
                    <a:pt x="266" y="958"/>
                  </a:cubicBezTo>
                  <a:cubicBezTo>
                    <a:pt x="279" y="948"/>
                    <a:pt x="296" y="943"/>
                    <a:pt x="301" y="933"/>
                  </a:cubicBezTo>
                  <a:cubicBezTo>
                    <a:pt x="306" y="923"/>
                    <a:pt x="310" y="899"/>
                    <a:pt x="296" y="895"/>
                  </a:cubicBezTo>
                  <a:cubicBezTo>
                    <a:pt x="282" y="891"/>
                    <a:pt x="229" y="914"/>
                    <a:pt x="218" y="910"/>
                  </a:cubicBezTo>
                  <a:cubicBezTo>
                    <a:pt x="207" y="906"/>
                    <a:pt x="218" y="876"/>
                    <a:pt x="229" y="870"/>
                  </a:cubicBezTo>
                  <a:cubicBezTo>
                    <a:pt x="240" y="864"/>
                    <a:pt x="269" y="872"/>
                    <a:pt x="283" y="871"/>
                  </a:cubicBezTo>
                  <a:cubicBezTo>
                    <a:pt x="297" y="870"/>
                    <a:pt x="306" y="868"/>
                    <a:pt x="314" y="862"/>
                  </a:cubicBezTo>
                  <a:cubicBezTo>
                    <a:pt x="322" y="856"/>
                    <a:pt x="325" y="840"/>
                    <a:pt x="331" y="834"/>
                  </a:cubicBezTo>
                  <a:cubicBezTo>
                    <a:pt x="337" y="828"/>
                    <a:pt x="347" y="825"/>
                    <a:pt x="353" y="825"/>
                  </a:cubicBezTo>
                  <a:cubicBezTo>
                    <a:pt x="359" y="825"/>
                    <a:pt x="365" y="827"/>
                    <a:pt x="367" y="832"/>
                  </a:cubicBezTo>
                  <a:cubicBezTo>
                    <a:pt x="369" y="837"/>
                    <a:pt x="365" y="844"/>
                    <a:pt x="364" y="853"/>
                  </a:cubicBezTo>
                  <a:cubicBezTo>
                    <a:pt x="363" y="862"/>
                    <a:pt x="353" y="886"/>
                    <a:pt x="359" y="885"/>
                  </a:cubicBezTo>
                  <a:cubicBezTo>
                    <a:pt x="365" y="884"/>
                    <a:pt x="391" y="865"/>
                    <a:pt x="403" y="849"/>
                  </a:cubicBezTo>
                  <a:cubicBezTo>
                    <a:pt x="415" y="833"/>
                    <a:pt x="421" y="806"/>
                    <a:pt x="434" y="790"/>
                  </a:cubicBezTo>
                  <a:cubicBezTo>
                    <a:pt x="447" y="774"/>
                    <a:pt x="475" y="769"/>
                    <a:pt x="484" y="753"/>
                  </a:cubicBezTo>
                  <a:cubicBezTo>
                    <a:pt x="493" y="737"/>
                    <a:pt x="492" y="709"/>
                    <a:pt x="488" y="696"/>
                  </a:cubicBezTo>
                  <a:cubicBezTo>
                    <a:pt x="484" y="683"/>
                    <a:pt x="469" y="677"/>
                    <a:pt x="461" y="676"/>
                  </a:cubicBezTo>
                  <a:cubicBezTo>
                    <a:pt x="453" y="675"/>
                    <a:pt x="447" y="686"/>
                    <a:pt x="437" y="688"/>
                  </a:cubicBezTo>
                  <a:cubicBezTo>
                    <a:pt x="427" y="690"/>
                    <a:pt x="419" y="697"/>
                    <a:pt x="403" y="691"/>
                  </a:cubicBezTo>
                  <a:cubicBezTo>
                    <a:pt x="387" y="685"/>
                    <a:pt x="361" y="653"/>
                    <a:pt x="338" y="652"/>
                  </a:cubicBezTo>
                  <a:cubicBezTo>
                    <a:pt x="315" y="651"/>
                    <a:pt x="276" y="683"/>
                    <a:pt x="262" y="684"/>
                  </a:cubicBezTo>
                  <a:cubicBezTo>
                    <a:pt x="248" y="685"/>
                    <a:pt x="253" y="670"/>
                    <a:pt x="253" y="661"/>
                  </a:cubicBezTo>
                  <a:cubicBezTo>
                    <a:pt x="253" y="652"/>
                    <a:pt x="263" y="635"/>
                    <a:pt x="263" y="628"/>
                  </a:cubicBezTo>
                  <a:cubicBezTo>
                    <a:pt x="263" y="621"/>
                    <a:pt x="264" y="620"/>
                    <a:pt x="256" y="618"/>
                  </a:cubicBezTo>
                  <a:cubicBezTo>
                    <a:pt x="248" y="616"/>
                    <a:pt x="218" y="625"/>
                    <a:pt x="212" y="618"/>
                  </a:cubicBezTo>
                  <a:cubicBezTo>
                    <a:pt x="206" y="611"/>
                    <a:pt x="212" y="581"/>
                    <a:pt x="218" y="574"/>
                  </a:cubicBezTo>
                  <a:cubicBezTo>
                    <a:pt x="224" y="567"/>
                    <a:pt x="240" y="582"/>
                    <a:pt x="248" y="574"/>
                  </a:cubicBezTo>
                  <a:cubicBezTo>
                    <a:pt x="256" y="566"/>
                    <a:pt x="266" y="545"/>
                    <a:pt x="266" y="526"/>
                  </a:cubicBezTo>
                  <a:cubicBezTo>
                    <a:pt x="266" y="507"/>
                    <a:pt x="251" y="474"/>
                    <a:pt x="251" y="460"/>
                  </a:cubicBezTo>
                  <a:cubicBezTo>
                    <a:pt x="251" y="446"/>
                    <a:pt x="258" y="445"/>
                    <a:pt x="265" y="439"/>
                  </a:cubicBezTo>
                  <a:cubicBezTo>
                    <a:pt x="272" y="433"/>
                    <a:pt x="289" y="432"/>
                    <a:pt x="295" y="423"/>
                  </a:cubicBezTo>
                  <a:cubicBezTo>
                    <a:pt x="301" y="414"/>
                    <a:pt x="303" y="395"/>
                    <a:pt x="301" y="384"/>
                  </a:cubicBezTo>
                  <a:cubicBezTo>
                    <a:pt x="299" y="373"/>
                    <a:pt x="281" y="366"/>
                    <a:pt x="283" y="354"/>
                  </a:cubicBezTo>
                  <a:cubicBezTo>
                    <a:pt x="285" y="342"/>
                    <a:pt x="307" y="322"/>
                    <a:pt x="316" y="310"/>
                  </a:cubicBezTo>
                  <a:cubicBezTo>
                    <a:pt x="325" y="298"/>
                    <a:pt x="329" y="279"/>
                    <a:pt x="335" y="280"/>
                  </a:cubicBezTo>
                  <a:cubicBezTo>
                    <a:pt x="341" y="281"/>
                    <a:pt x="349" y="296"/>
                    <a:pt x="352" y="315"/>
                  </a:cubicBezTo>
                  <a:cubicBezTo>
                    <a:pt x="355" y="334"/>
                    <a:pt x="350" y="362"/>
                    <a:pt x="355" y="393"/>
                  </a:cubicBezTo>
                  <a:cubicBezTo>
                    <a:pt x="360" y="424"/>
                    <a:pt x="370" y="483"/>
                    <a:pt x="385" y="504"/>
                  </a:cubicBezTo>
                  <a:cubicBezTo>
                    <a:pt x="400" y="525"/>
                    <a:pt x="429" y="519"/>
                    <a:pt x="442" y="517"/>
                  </a:cubicBezTo>
                  <a:cubicBezTo>
                    <a:pt x="455" y="515"/>
                    <a:pt x="466" y="496"/>
                    <a:pt x="466" y="490"/>
                  </a:cubicBezTo>
                  <a:cubicBezTo>
                    <a:pt x="466" y="484"/>
                    <a:pt x="447" y="485"/>
                    <a:pt x="440" y="478"/>
                  </a:cubicBezTo>
                  <a:cubicBezTo>
                    <a:pt x="433" y="471"/>
                    <a:pt x="424" y="463"/>
                    <a:pt x="422" y="450"/>
                  </a:cubicBezTo>
                  <a:cubicBezTo>
                    <a:pt x="420" y="437"/>
                    <a:pt x="423" y="421"/>
                    <a:pt x="425" y="402"/>
                  </a:cubicBezTo>
                  <a:cubicBezTo>
                    <a:pt x="427" y="383"/>
                    <a:pt x="439" y="356"/>
                    <a:pt x="437" y="333"/>
                  </a:cubicBezTo>
                  <a:cubicBezTo>
                    <a:pt x="435" y="310"/>
                    <a:pt x="419" y="285"/>
                    <a:pt x="415" y="261"/>
                  </a:cubicBezTo>
                  <a:cubicBezTo>
                    <a:pt x="411" y="237"/>
                    <a:pt x="417" y="217"/>
                    <a:pt x="410" y="190"/>
                  </a:cubicBezTo>
                  <a:cubicBezTo>
                    <a:pt x="403" y="163"/>
                    <a:pt x="383" y="128"/>
                    <a:pt x="374" y="100"/>
                  </a:cubicBezTo>
                  <a:cubicBezTo>
                    <a:pt x="365" y="72"/>
                    <a:pt x="359" y="38"/>
                    <a:pt x="356" y="22"/>
                  </a:cubicBezTo>
                  <a:lnTo>
                    <a:pt x="355" y="3"/>
                  </a:lnTo>
                  <a:lnTo>
                    <a:pt x="23" y="3"/>
                  </a:lnTo>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02" name="Freeform 22"/>
            <p:cNvSpPr>
              <a:spLocks/>
            </p:cNvSpPr>
            <p:nvPr/>
          </p:nvSpPr>
          <p:spPr bwMode="auto">
            <a:xfrm>
              <a:off x="3809" y="1939"/>
              <a:ext cx="224" cy="157"/>
            </a:xfrm>
            <a:custGeom>
              <a:avLst/>
              <a:gdLst>
                <a:gd name="T0" fmla="*/ 79 w 224"/>
                <a:gd name="T1" fmla="*/ 3 h 157"/>
                <a:gd name="T2" fmla="*/ 40 w 224"/>
                <a:gd name="T3" fmla="*/ 45 h 157"/>
                <a:gd name="T4" fmla="*/ 4 w 224"/>
                <a:gd name="T5" fmla="*/ 54 h 157"/>
                <a:gd name="T6" fmla="*/ 16 w 224"/>
                <a:gd name="T7" fmla="*/ 81 h 157"/>
                <a:gd name="T8" fmla="*/ 22 w 224"/>
                <a:gd name="T9" fmla="*/ 105 h 157"/>
                <a:gd name="T10" fmla="*/ 79 w 224"/>
                <a:gd name="T11" fmla="*/ 117 h 157"/>
                <a:gd name="T12" fmla="*/ 139 w 224"/>
                <a:gd name="T13" fmla="*/ 156 h 157"/>
                <a:gd name="T14" fmla="*/ 214 w 224"/>
                <a:gd name="T15" fmla="*/ 123 h 157"/>
                <a:gd name="T16" fmla="*/ 199 w 224"/>
                <a:gd name="T17" fmla="*/ 87 h 157"/>
                <a:gd name="T18" fmla="*/ 160 w 224"/>
                <a:gd name="T19" fmla="*/ 72 h 157"/>
                <a:gd name="T20" fmla="*/ 79 w 224"/>
                <a:gd name="T21" fmla="*/ 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157">
                  <a:moveTo>
                    <a:pt x="79" y="3"/>
                  </a:moveTo>
                  <a:cubicBezTo>
                    <a:pt x="57" y="0"/>
                    <a:pt x="52" y="37"/>
                    <a:pt x="40" y="45"/>
                  </a:cubicBezTo>
                  <a:cubicBezTo>
                    <a:pt x="28" y="53"/>
                    <a:pt x="8" y="48"/>
                    <a:pt x="4" y="54"/>
                  </a:cubicBezTo>
                  <a:cubicBezTo>
                    <a:pt x="0" y="60"/>
                    <a:pt x="13" y="73"/>
                    <a:pt x="16" y="81"/>
                  </a:cubicBezTo>
                  <a:cubicBezTo>
                    <a:pt x="19" y="89"/>
                    <a:pt x="12" y="99"/>
                    <a:pt x="22" y="105"/>
                  </a:cubicBezTo>
                  <a:cubicBezTo>
                    <a:pt x="32" y="111"/>
                    <a:pt x="60" y="109"/>
                    <a:pt x="79" y="117"/>
                  </a:cubicBezTo>
                  <a:cubicBezTo>
                    <a:pt x="98" y="125"/>
                    <a:pt x="117" y="155"/>
                    <a:pt x="139" y="156"/>
                  </a:cubicBezTo>
                  <a:cubicBezTo>
                    <a:pt x="161" y="157"/>
                    <a:pt x="204" y="134"/>
                    <a:pt x="214" y="123"/>
                  </a:cubicBezTo>
                  <a:cubicBezTo>
                    <a:pt x="224" y="112"/>
                    <a:pt x="208" y="95"/>
                    <a:pt x="199" y="87"/>
                  </a:cubicBezTo>
                  <a:cubicBezTo>
                    <a:pt x="190" y="79"/>
                    <a:pt x="180" y="86"/>
                    <a:pt x="160" y="72"/>
                  </a:cubicBezTo>
                  <a:cubicBezTo>
                    <a:pt x="140" y="58"/>
                    <a:pt x="96" y="17"/>
                    <a:pt x="79" y="3"/>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03" name="Freeform 23"/>
            <p:cNvSpPr>
              <a:spLocks/>
            </p:cNvSpPr>
            <p:nvPr/>
          </p:nvSpPr>
          <p:spPr bwMode="auto">
            <a:xfrm>
              <a:off x="2020" y="2295"/>
              <a:ext cx="551" cy="365"/>
            </a:xfrm>
            <a:custGeom>
              <a:avLst/>
              <a:gdLst>
                <a:gd name="T0" fmla="*/ 2 w 551"/>
                <a:gd name="T1" fmla="*/ 331 h 365"/>
                <a:gd name="T2" fmla="*/ 32 w 551"/>
                <a:gd name="T3" fmla="*/ 283 h 365"/>
                <a:gd name="T4" fmla="*/ 74 w 551"/>
                <a:gd name="T5" fmla="*/ 262 h 365"/>
                <a:gd name="T6" fmla="*/ 56 w 551"/>
                <a:gd name="T7" fmla="*/ 238 h 365"/>
                <a:gd name="T8" fmla="*/ 92 w 551"/>
                <a:gd name="T9" fmla="*/ 223 h 365"/>
                <a:gd name="T10" fmla="*/ 89 w 551"/>
                <a:gd name="T11" fmla="*/ 196 h 365"/>
                <a:gd name="T12" fmla="*/ 146 w 551"/>
                <a:gd name="T13" fmla="*/ 175 h 365"/>
                <a:gd name="T14" fmla="*/ 173 w 551"/>
                <a:gd name="T15" fmla="*/ 175 h 365"/>
                <a:gd name="T16" fmla="*/ 191 w 551"/>
                <a:gd name="T17" fmla="*/ 139 h 365"/>
                <a:gd name="T18" fmla="*/ 221 w 551"/>
                <a:gd name="T19" fmla="*/ 148 h 365"/>
                <a:gd name="T20" fmla="*/ 239 w 551"/>
                <a:gd name="T21" fmla="*/ 121 h 365"/>
                <a:gd name="T22" fmla="*/ 281 w 551"/>
                <a:gd name="T23" fmla="*/ 127 h 365"/>
                <a:gd name="T24" fmla="*/ 317 w 551"/>
                <a:gd name="T25" fmla="*/ 106 h 365"/>
                <a:gd name="T26" fmla="*/ 350 w 551"/>
                <a:gd name="T27" fmla="*/ 118 h 365"/>
                <a:gd name="T28" fmla="*/ 371 w 551"/>
                <a:gd name="T29" fmla="*/ 91 h 365"/>
                <a:gd name="T30" fmla="*/ 395 w 551"/>
                <a:gd name="T31" fmla="*/ 82 h 365"/>
                <a:gd name="T32" fmla="*/ 410 w 551"/>
                <a:gd name="T33" fmla="*/ 91 h 365"/>
                <a:gd name="T34" fmla="*/ 443 w 551"/>
                <a:gd name="T35" fmla="*/ 52 h 365"/>
                <a:gd name="T36" fmla="*/ 485 w 551"/>
                <a:gd name="T37" fmla="*/ 25 h 365"/>
                <a:gd name="T38" fmla="*/ 530 w 551"/>
                <a:gd name="T39" fmla="*/ 1 h 365"/>
                <a:gd name="T40" fmla="*/ 548 w 551"/>
                <a:gd name="T41" fmla="*/ 16 h 365"/>
                <a:gd name="T42" fmla="*/ 533 w 551"/>
                <a:gd name="T43" fmla="*/ 40 h 365"/>
                <a:gd name="T44" fmla="*/ 533 w 551"/>
                <a:gd name="T45" fmla="*/ 70 h 365"/>
                <a:gd name="T46" fmla="*/ 422 w 551"/>
                <a:gd name="T47" fmla="*/ 160 h 365"/>
                <a:gd name="T48" fmla="*/ 332 w 551"/>
                <a:gd name="T49" fmla="*/ 217 h 365"/>
                <a:gd name="T50" fmla="*/ 266 w 551"/>
                <a:gd name="T51" fmla="*/ 235 h 365"/>
                <a:gd name="T52" fmla="*/ 230 w 551"/>
                <a:gd name="T53" fmla="*/ 250 h 365"/>
                <a:gd name="T54" fmla="*/ 224 w 551"/>
                <a:gd name="T55" fmla="*/ 277 h 365"/>
                <a:gd name="T56" fmla="*/ 197 w 551"/>
                <a:gd name="T57" fmla="*/ 307 h 365"/>
                <a:gd name="T58" fmla="*/ 122 w 551"/>
                <a:gd name="T59" fmla="*/ 310 h 365"/>
                <a:gd name="T60" fmla="*/ 89 w 551"/>
                <a:gd name="T61" fmla="*/ 304 h 365"/>
                <a:gd name="T62" fmla="*/ 44 w 551"/>
                <a:gd name="T63" fmla="*/ 361 h 365"/>
                <a:gd name="T64" fmla="*/ 2 w 551"/>
                <a:gd name="T65" fmla="*/ 331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1" h="365">
                  <a:moveTo>
                    <a:pt x="2" y="331"/>
                  </a:moveTo>
                  <a:cubicBezTo>
                    <a:pt x="0" y="318"/>
                    <a:pt x="20" y="294"/>
                    <a:pt x="32" y="283"/>
                  </a:cubicBezTo>
                  <a:cubicBezTo>
                    <a:pt x="44" y="272"/>
                    <a:pt x="70" y="269"/>
                    <a:pt x="74" y="262"/>
                  </a:cubicBezTo>
                  <a:cubicBezTo>
                    <a:pt x="78" y="255"/>
                    <a:pt x="53" y="244"/>
                    <a:pt x="56" y="238"/>
                  </a:cubicBezTo>
                  <a:cubicBezTo>
                    <a:pt x="59" y="232"/>
                    <a:pt x="87" y="230"/>
                    <a:pt x="92" y="223"/>
                  </a:cubicBezTo>
                  <a:cubicBezTo>
                    <a:pt x="97" y="216"/>
                    <a:pt x="80" y="204"/>
                    <a:pt x="89" y="196"/>
                  </a:cubicBezTo>
                  <a:cubicBezTo>
                    <a:pt x="98" y="188"/>
                    <a:pt x="132" y="179"/>
                    <a:pt x="146" y="175"/>
                  </a:cubicBezTo>
                  <a:cubicBezTo>
                    <a:pt x="160" y="171"/>
                    <a:pt x="166" y="181"/>
                    <a:pt x="173" y="175"/>
                  </a:cubicBezTo>
                  <a:cubicBezTo>
                    <a:pt x="180" y="169"/>
                    <a:pt x="183" y="143"/>
                    <a:pt x="191" y="139"/>
                  </a:cubicBezTo>
                  <a:cubicBezTo>
                    <a:pt x="199" y="135"/>
                    <a:pt x="213" y="151"/>
                    <a:pt x="221" y="148"/>
                  </a:cubicBezTo>
                  <a:cubicBezTo>
                    <a:pt x="229" y="145"/>
                    <a:pt x="229" y="124"/>
                    <a:pt x="239" y="121"/>
                  </a:cubicBezTo>
                  <a:cubicBezTo>
                    <a:pt x="249" y="118"/>
                    <a:pt x="268" y="129"/>
                    <a:pt x="281" y="127"/>
                  </a:cubicBezTo>
                  <a:cubicBezTo>
                    <a:pt x="294" y="125"/>
                    <a:pt x="306" y="107"/>
                    <a:pt x="317" y="106"/>
                  </a:cubicBezTo>
                  <a:cubicBezTo>
                    <a:pt x="328" y="105"/>
                    <a:pt x="341" y="121"/>
                    <a:pt x="350" y="118"/>
                  </a:cubicBezTo>
                  <a:cubicBezTo>
                    <a:pt x="359" y="115"/>
                    <a:pt x="364" y="97"/>
                    <a:pt x="371" y="91"/>
                  </a:cubicBezTo>
                  <a:cubicBezTo>
                    <a:pt x="378" y="85"/>
                    <a:pt x="389" y="82"/>
                    <a:pt x="395" y="82"/>
                  </a:cubicBezTo>
                  <a:cubicBezTo>
                    <a:pt x="401" y="82"/>
                    <a:pt x="402" y="96"/>
                    <a:pt x="410" y="91"/>
                  </a:cubicBezTo>
                  <a:cubicBezTo>
                    <a:pt x="418" y="86"/>
                    <a:pt x="431" y="63"/>
                    <a:pt x="443" y="52"/>
                  </a:cubicBezTo>
                  <a:cubicBezTo>
                    <a:pt x="455" y="41"/>
                    <a:pt x="471" y="33"/>
                    <a:pt x="485" y="25"/>
                  </a:cubicBezTo>
                  <a:cubicBezTo>
                    <a:pt x="499" y="17"/>
                    <a:pt x="520" y="2"/>
                    <a:pt x="530" y="1"/>
                  </a:cubicBezTo>
                  <a:cubicBezTo>
                    <a:pt x="540" y="0"/>
                    <a:pt x="548" y="10"/>
                    <a:pt x="548" y="16"/>
                  </a:cubicBezTo>
                  <a:cubicBezTo>
                    <a:pt x="548" y="22"/>
                    <a:pt x="536" y="31"/>
                    <a:pt x="533" y="40"/>
                  </a:cubicBezTo>
                  <a:cubicBezTo>
                    <a:pt x="530" y="49"/>
                    <a:pt x="551" y="50"/>
                    <a:pt x="533" y="70"/>
                  </a:cubicBezTo>
                  <a:cubicBezTo>
                    <a:pt x="515" y="90"/>
                    <a:pt x="455" y="136"/>
                    <a:pt x="422" y="160"/>
                  </a:cubicBezTo>
                  <a:cubicBezTo>
                    <a:pt x="389" y="184"/>
                    <a:pt x="358" y="205"/>
                    <a:pt x="332" y="217"/>
                  </a:cubicBezTo>
                  <a:cubicBezTo>
                    <a:pt x="306" y="229"/>
                    <a:pt x="283" y="230"/>
                    <a:pt x="266" y="235"/>
                  </a:cubicBezTo>
                  <a:cubicBezTo>
                    <a:pt x="249" y="240"/>
                    <a:pt x="237" y="243"/>
                    <a:pt x="230" y="250"/>
                  </a:cubicBezTo>
                  <a:cubicBezTo>
                    <a:pt x="223" y="257"/>
                    <a:pt x="229" y="268"/>
                    <a:pt x="224" y="277"/>
                  </a:cubicBezTo>
                  <a:cubicBezTo>
                    <a:pt x="219" y="286"/>
                    <a:pt x="214" y="302"/>
                    <a:pt x="197" y="307"/>
                  </a:cubicBezTo>
                  <a:cubicBezTo>
                    <a:pt x="180" y="312"/>
                    <a:pt x="140" y="311"/>
                    <a:pt x="122" y="310"/>
                  </a:cubicBezTo>
                  <a:cubicBezTo>
                    <a:pt x="104" y="309"/>
                    <a:pt x="102" y="295"/>
                    <a:pt x="89" y="304"/>
                  </a:cubicBezTo>
                  <a:cubicBezTo>
                    <a:pt x="76" y="313"/>
                    <a:pt x="58" y="357"/>
                    <a:pt x="44" y="361"/>
                  </a:cubicBezTo>
                  <a:cubicBezTo>
                    <a:pt x="30" y="365"/>
                    <a:pt x="4" y="341"/>
                    <a:pt x="2" y="331"/>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04" name="Freeform 24"/>
            <p:cNvSpPr>
              <a:spLocks/>
            </p:cNvSpPr>
            <p:nvPr/>
          </p:nvSpPr>
          <p:spPr bwMode="auto">
            <a:xfrm>
              <a:off x="4261" y="1398"/>
              <a:ext cx="43" cy="31"/>
            </a:xfrm>
            <a:custGeom>
              <a:avLst/>
              <a:gdLst>
                <a:gd name="T0" fmla="*/ 38 w 43"/>
                <a:gd name="T1" fmla="*/ 1 h 31"/>
                <a:gd name="T2" fmla="*/ 4 w 43"/>
                <a:gd name="T3" fmla="*/ 22 h 31"/>
                <a:gd name="T4" fmla="*/ 32 w 43"/>
                <a:gd name="T5" fmla="*/ 28 h 31"/>
                <a:gd name="T6" fmla="*/ 38 w 43"/>
                <a:gd name="T7" fmla="*/ 1 h 31"/>
              </a:gdLst>
              <a:ahLst/>
              <a:cxnLst>
                <a:cxn ang="0">
                  <a:pos x="T0" y="T1"/>
                </a:cxn>
                <a:cxn ang="0">
                  <a:pos x="T2" y="T3"/>
                </a:cxn>
                <a:cxn ang="0">
                  <a:pos x="T4" y="T5"/>
                </a:cxn>
                <a:cxn ang="0">
                  <a:pos x="T6" y="T7"/>
                </a:cxn>
              </a:cxnLst>
              <a:rect l="0" t="0" r="r" b="b"/>
              <a:pathLst>
                <a:path w="43" h="31">
                  <a:moveTo>
                    <a:pt x="38" y="1"/>
                  </a:moveTo>
                  <a:cubicBezTo>
                    <a:pt x="33" y="0"/>
                    <a:pt x="5" y="18"/>
                    <a:pt x="4" y="22"/>
                  </a:cubicBezTo>
                  <a:cubicBezTo>
                    <a:pt x="0" y="30"/>
                    <a:pt x="26" y="31"/>
                    <a:pt x="32" y="28"/>
                  </a:cubicBezTo>
                  <a:cubicBezTo>
                    <a:pt x="38" y="25"/>
                    <a:pt x="43" y="2"/>
                    <a:pt x="38" y="1"/>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05" name="Freeform 25"/>
            <p:cNvSpPr>
              <a:spLocks/>
            </p:cNvSpPr>
            <p:nvPr/>
          </p:nvSpPr>
          <p:spPr bwMode="auto">
            <a:xfrm>
              <a:off x="4249" y="1527"/>
              <a:ext cx="52" cy="90"/>
            </a:xfrm>
            <a:custGeom>
              <a:avLst/>
              <a:gdLst>
                <a:gd name="T0" fmla="*/ 40 w 52"/>
                <a:gd name="T1" fmla="*/ 7 h 90"/>
                <a:gd name="T2" fmla="*/ 1 w 52"/>
                <a:gd name="T3" fmla="*/ 72 h 90"/>
                <a:gd name="T4" fmla="*/ 34 w 52"/>
                <a:gd name="T5" fmla="*/ 90 h 90"/>
                <a:gd name="T6" fmla="*/ 44 w 52"/>
                <a:gd name="T7" fmla="*/ 75 h 90"/>
                <a:gd name="T8" fmla="*/ 40 w 52"/>
                <a:gd name="T9" fmla="*/ 51 h 90"/>
                <a:gd name="T10" fmla="*/ 52 w 52"/>
                <a:gd name="T11" fmla="*/ 28 h 90"/>
                <a:gd name="T12" fmla="*/ 40 w 52"/>
                <a:gd name="T13" fmla="*/ 7 h 90"/>
              </a:gdLst>
              <a:ahLst/>
              <a:cxnLst>
                <a:cxn ang="0">
                  <a:pos x="T0" y="T1"/>
                </a:cxn>
                <a:cxn ang="0">
                  <a:pos x="T2" y="T3"/>
                </a:cxn>
                <a:cxn ang="0">
                  <a:pos x="T4" y="T5"/>
                </a:cxn>
                <a:cxn ang="0">
                  <a:pos x="T6" y="T7"/>
                </a:cxn>
                <a:cxn ang="0">
                  <a:pos x="T8" y="T9"/>
                </a:cxn>
                <a:cxn ang="0">
                  <a:pos x="T10" y="T11"/>
                </a:cxn>
                <a:cxn ang="0">
                  <a:pos x="T12" y="T13"/>
                </a:cxn>
              </a:cxnLst>
              <a:rect l="0" t="0" r="r" b="b"/>
              <a:pathLst>
                <a:path w="52" h="90">
                  <a:moveTo>
                    <a:pt x="40" y="7"/>
                  </a:moveTo>
                  <a:cubicBezTo>
                    <a:pt x="31" y="14"/>
                    <a:pt x="2" y="58"/>
                    <a:pt x="1" y="72"/>
                  </a:cubicBezTo>
                  <a:cubicBezTo>
                    <a:pt x="0" y="86"/>
                    <a:pt x="27" y="90"/>
                    <a:pt x="34" y="90"/>
                  </a:cubicBezTo>
                  <a:cubicBezTo>
                    <a:pt x="41" y="90"/>
                    <a:pt x="43" y="81"/>
                    <a:pt x="44" y="75"/>
                  </a:cubicBezTo>
                  <a:cubicBezTo>
                    <a:pt x="45" y="69"/>
                    <a:pt x="39" y="59"/>
                    <a:pt x="40" y="51"/>
                  </a:cubicBezTo>
                  <a:cubicBezTo>
                    <a:pt x="41" y="43"/>
                    <a:pt x="52" y="35"/>
                    <a:pt x="52" y="28"/>
                  </a:cubicBezTo>
                  <a:cubicBezTo>
                    <a:pt x="52" y="21"/>
                    <a:pt x="49" y="0"/>
                    <a:pt x="40" y="7"/>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06" name="Freeform 26"/>
            <p:cNvSpPr>
              <a:spLocks/>
            </p:cNvSpPr>
            <p:nvPr/>
          </p:nvSpPr>
          <p:spPr bwMode="auto">
            <a:xfrm>
              <a:off x="4229" y="1680"/>
              <a:ext cx="41" cy="71"/>
            </a:xfrm>
            <a:custGeom>
              <a:avLst/>
              <a:gdLst>
                <a:gd name="T0" fmla="*/ 18 w 41"/>
                <a:gd name="T1" fmla="*/ 0 h 71"/>
                <a:gd name="T2" fmla="*/ 1 w 41"/>
                <a:gd name="T3" fmla="*/ 43 h 71"/>
                <a:gd name="T4" fmla="*/ 27 w 41"/>
                <a:gd name="T5" fmla="*/ 69 h 71"/>
                <a:gd name="T6" fmla="*/ 40 w 41"/>
                <a:gd name="T7" fmla="*/ 57 h 71"/>
                <a:gd name="T8" fmla="*/ 21 w 41"/>
                <a:gd name="T9" fmla="*/ 33 h 71"/>
                <a:gd name="T10" fmla="*/ 27 w 41"/>
                <a:gd name="T11" fmla="*/ 10 h 71"/>
                <a:gd name="T12" fmla="*/ 18 w 41"/>
                <a:gd name="T13" fmla="*/ 0 h 71"/>
              </a:gdLst>
              <a:ahLst/>
              <a:cxnLst>
                <a:cxn ang="0">
                  <a:pos x="T0" y="T1"/>
                </a:cxn>
                <a:cxn ang="0">
                  <a:pos x="T2" y="T3"/>
                </a:cxn>
                <a:cxn ang="0">
                  <a:pos x="T4" y="T5"/>
                </a:cxn>
                <a:cxn ang="0">
                  <a:pos x="T6" y="T7"/>
                </a:cxn>
                <a:cxn ang="0">
                  <a:pos x="T8" y="T9"/>
                </a:cxn>
                <a:cxn ang="0">
                  <a:pos x="T10" y="T11"/>
                </a:cxn>
                <a:cxn ang="0">
                  <a:pos x="T12" y="T13"/>
                </a:cxn>
              </a:cxnLst>
              <a:rect l="0" t="0" r="r" b="b"/>
              <a:pathLst>
                <a:path w="41" h="71">
                  <a:moveTo>
                    <a:pt x="18" y="0"/>
                  </a:moveTo>
                  <a:cubicBezTo>
                    <a:pt x="15" y="5"/>
                    <a:pt x="0" y="32"/>
                    <a:pt x="1" y="43"/>
                  </a:cubicBezTo>
                  <a:cubicBezTo>
                    <a:pt x="2" y="54"/>
                    <a:pt x="21" y="67"/>
                    <a:pt x="27" y="69"/>
                  </a:cubicBezTo>
                  <a:cubicBezTo>
                    <a:pt x="33" y="71"/>
                    <a:pt x="41" y="63"/>
                    <a:pt x="40" y="57"/>
                  </a:cubicBezTo>
                  <a:cubicBezTo>
                    <a:pt x="39" y="51"/>
                    <a:pt x="23" y="41"/>
                    <a:pt x="21" y="33"/>
                  </a:cubicBezTo>
                  <a:cubicBezTo>
                    <a:pt x="19" y="25"/>
                    <a:pt x="27" y="15"/>
                    <a:pt x="27" y="10"/>
                  </a:cubicBezTo>
                  <a:cubicBezTo>
                    <a:pt x="27" y="5"/>
                    <a:pt x="20" y="2"/>
                    <a:pt x="18" y="0"/>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07" name="Freeform 27"/>
            <p:cNvSpPr>
              <a:spLocks/>
            </p:cNvSpPr>
            <p:nvPr/>
          </p:nvSpPr>
          <p:spPr bwMode="auto">
            <a:xfrm>
              <a:off x="3385" y="2049"/>
              <a:ext cx="962" cy="1381"/>
            </a:xfrm>
            <a:custGeom>
              <a:avLst/>
              <a:gdLst>
                <a:gd name="T0" fmla="*/ 227 w 962"/>
                <a:gd name="T1" fmla="*/ 889 h 1381"/>
                <a:gd name="T2" fmla="*/ 392 w 962"/>
                <a:gd name="T3" fmla="*/ 733 h 1381"/>
                <a:gd name="T4" fmla="*/ 524 w 962"/>
                <a:gd name="T5" fmla="*/ 709 h 1381"/>
                <a:gd name="T6" fmla="*/ 479 w 962"/>
                <a:gd name="T7" fmla="*/ 667 h 1381"/>
                <a:gd name="T8" fmla="*/ 578 w 962"/>
                <a:gd name="T9" fmla="*/ 535 h 1381"/>
                <a:gd name="T10" fmla="*/ 755 w 962"/>
                <a:gd name="T11" fmla="*/ 436 h 1381"/>
                <a:gd name="T12" fmla="*/ 794 w 962"/>
                <a:gd name="T13" fmla="*/ 325 h 1381"/>
                <a:gd name="T14" fmla="*/ 710 w 962"/>
                <a:gd name="T15" fmla="*/ 409 h 1381"/>
                <a:gd name="T16" fmla="*/ 716 w 962"/>
                <a:gd name="T17" fmla="*/ 286 h 1381"/>
                <a:gd name="T18" fmla="*/ 719 w 962"/>
                <a:gd name="T19" fmla="*/ 211 h 1381"/>
                <a:gd name="T20" fmla="*/ 701 w 962"/>
                <a:gd name="T21" fmla="*/ 121 h 1381"/>
                <a:gd name="T22" fmla="*/ 746 w 962"/>
                <a:gd name="T23" fmla="*/ 61 h 1381"/>
                <a:gd name="T24" fmla="*/ 791 w 962"/>
                <a:gd name="T25" fmla="*/ 127 h 1381"/>
                <a:gd name="T26" fmla="*/ 803 w 962"/>
                <a:gd name="T27" fmla="*/ 58 h 1381"/>
                <a:gd name="T28" fmla="*/ 893 w 962"/>
                <a:gd name="T29" fmla="*/ 10 h 1381"/>
                <a:gd name="T30" fmla="*/ 929 w 962"/>
                <a:gd name="T31" fmla="*/ 97 h 1381"/>
                <a:gd name="T32" fmla="*/ 905 w 962"/>
                <a:gd name="T33" fmla="*/ 175 h 1381"/>
                <a:gd name="T34" fmla="*/ 896 w 962"/>
                <a:gd name="T35" fmla="*/ 250 h 1381"/>
                <a:gd name="T36" fmla="*/ 827 w 962"/>
                <a:gd name="T37" fmla="*/ 295 h 1381"/>
                <a:gd name="T38" fmla="*/ 872 w 962"/>
                <a:gd name="T39" fmla="*/ 316 h 1381"/>
                <a:gd name="T40" fmla="*/ 863 w 962"/>
                <a:gd name="T41" fmla="*/ 379 h 1381"/>
                <a:gd name="T42" fmla="*/ 890 w 962"/>
                <a:gd name="T43" fmla="*/ 445 h 1381"/>
                <a:gd name="T44" fmla="*/ 959 w 962"/>
                <a:gd name="T45" fmla="*/ 451 h 1381"/>
                <a:gd name="T46" fmla="*/ 911 w 962"/>
                <a:gd name="T47" fmla="*/ 505 h 1381"/>
                <a:gd name="T48" fmla="*/ 902 w 962"/>
                <a:gd name="T49" fmla="*/ 628 h 1381"/>
                <a:gd name="T50" fmla="*/ 917 w 962"/>
                <a:gd name="T51" fmla="*/ 664 h 1381"/>
                <a:gd name="T52" fmla="*/ 857 w 962"/>
                <a:gd name="T53" fmla="*/ 700 h 1381"/>
                <a:gd name="T54" fmla="*/ 869 w 962"/>
                <a:gd name="T55" fmla="*/ 784 h 1381"/>
                <a:gd name="T56" fmla="*/ 815 w 962"/>
                <a:gd name="T57" fmla="*/ 883 h 1381"/>
                <a:gd name="T58" fmla="*/ 695 w 962"/>
                <a:gd name="T59" fmla="*/ 991 h 1381"/>
                <a:gd name="T60" fmla="*/ 680 w 962"/>
                <a:gd name="T61" fmla="*/ 1063 h 1381"/>
                <a:gd name="T62" fmla="*/ 560 w 962"/>
                <a:gd name="T63" fmla="*/ 1090 h 1381"/>
                <a:gd name="T64" fmla="*/ 419 w 962"/>
                <a:gd name="T65" fmla="*/ 1135 h 1381"/>
                <a:gd name="T66" fmla="*/ 473 w 962"/>
                <a:gd name="T67" fmla="*/ 1207 h 1381"/>
                <a:gd name="T68" fmla="*/ 416 w 962"/>
                <a:gd name="T69" fmla="*/ 1216 h 1381"/>
                <a:gd name="T70" fmla="*/ 344 w 962"/>
                <a:gd name="T71" fmla="*/ 1279 h 1381"/>
                <a:gd name="T72" fmla="*/ 329 w 962"/>
                <a:gd name="T73" fmla="*/ 1246 h 1381"/>
                <a:gd name="T74" fmla="*/ 290 w 962"/>
                <a:gd name="T75" fmla="*/ 1216 h 1381"/>
                <a:gd name="T76" fmla="*/ 227 w 962"/>
                <a:gd name="T77" fmla="*/ 1279 h 1381"/>
                <a:gd name="T78" fmla="*/ 221 w 962"/>
                <a:gd name="T79" fmla="*/ 1207 h 1381"/>
                <a:gd name="T80" fmla="*/ 200 w 962"/>
                <a:gd name="T81" fmla="*/ 1282 h 1381"/>
                <a:gd name="T82" fmla="*/ 170 w 962"/>
                <a:gd name="T83" fmla="*/ 1360 h 1381"/>
                <a:gd name="T84" fmla="*/ 140 w 962"/>
                <a:gd name="T85" fmla="*/ 1309 h 1381"/>
                <a:gd name="T86" fmla="*/ 65 w 962"/>
                <a:gd name="T87" fmla="*/ 1378 h 1381"/>
                <a:gd name="T88" fmla="*/ 2 w 962"/>
                <a:gd name="T89" fmla="*/ 1183 h 1381"/>
                <a:gd name="T90" fmla="*/ 47 w 962"/>
                <a:gd name="T91" fmla="*/ 1126 h 1381"/>
                <a:gd name="T92" fmla="*/ 119 w 962"/>
                <a:gd name="T93" fmla="*/ 1030 h 1381"/>
                <a:gd name="T94" fmla="*/ 160 w 962"/>
                <a:gd name="T95" fmla="*/ 994 h 1381"/>
                <a:gd name="T96" fmla="*/ 122 w 962"/>
                <a:gd name="T97" fmla="*/ 970 h 1381"/>
                <a:gd name="T98" fmla="*/ 161 w 962"/>
                <a:gd name="T99" fmla="*/ 883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62" h="1381">
                  <a:moveTo>
                    <a:pt x="161" y="883"/>
                  </a:moveTo>
                  <a:cubicBezTo>
                    <a:pt x="187" y="874"/>
                    <a:pt x="210" y="902"/>
                    <a:pt x="227" y="889"/>
                  </a:cubicBezTo>
                  <a:cubicBezTo>
                    <a:pt x="244" y="876"/>
                    <a:pt x="239" y="828"/>
                    <a:pt x="266" y="802"/>
                  </a:cubicBezTo>
                  <a:cubicBezTo>
                    <a:pt x="293" y="776"/>
                    <a:pt x="353" y="746"/>
                    <a:pt x="392" y="733"/>
                  </a:cubicBezTo>
                  <a:cubicBezTo>
                    <a:pt x="431" y="720"/>
                    <a:pt x="481" y="728"/>
                    <a:pt x="503" y="724"/>
                  </a:cubicBezTo>
                  <a:cubicBezTo>
                    <a:pt x="525" y="720"/>
                    <a:pt x="525" y="714"/>
                    <a:pt x="524" y="709"/>
                  </a:cubicBezTo>
                  <a:cubicBezTo>
                    <a:pt x="523" y="704"/>
                    <a:pt x="505" y="698"/>
                    <a:pt x="497" y="691"/>
                  </a:cubicBezTo>
                  <a:cubicBezTo>
                    <a:pt x="489" y="684"/>
                    <a:pt x="476" y="680"/>
                    <a:pt x="479" y="667"/>
                  </a:cubicBezTo>
                  <a:cubicBezTo>
                    <a:pt x="482" y="654"/>
                    <a:pt x="502" y="632"/>
                    <a:pt x="518" y="610"/>
                  </a:cubicBezTo>
                  <a:cubicBezTo>
                    <a:pt x="534" y="588"/>
                    <a:pt x="549" y="557"/>
                    <a:pt x="578" y="535"/>
                  </a:cubicBezTo>
                  <a:cubicBezTo>
                    <a:pt x="607" y="513"/>
                    <a:pt x="666" y="494"/>
                    <a:pt x="695" y="478"/>
                  </a:cubicBezTo>
                  <a:cubicBezTo>
                    <a:pt x="724" y="462"/>
                    <a:pt x="737" y="456"/>
                    <a:pt x="755" y="436"/>
                  </a:cubicBezTo>
                  <a:cubicBezTo>
                    <a:pt x="773" y="416"/>
                    <a:pt x="797" y="376"/>
                    <a:pt x="803" y="358"/>
                  </a:cubicBezTo>
                  <a:cubicBezTo>
                    <a:pt x="809" y="340"/>
                    <a:pt x="799" y="335"/>
                    <a:pt x="794" y="325"/>
                  </a:cubicBezTo>
                  <a:cubicBezTo>
                    <a:pt x="789" y="315"/>
                    <a:pt x="790" y="287"/>
                    <a:pt x="776" y="301"/>
                  </a:cubicBezTo>
                  <a:cubicBezTo>
                    <a:pt x="762" y="315"/>
                    <a:pt x="727" y="398"/>
                    <a:pt x="710" y="409"/>
                  </a:cubicBezTo>
                  <a:cubicBezTo>
                    <a:pt x="693" y="420"/>
                    <a:pt x="673" y="387"/>
                    <a:pt x="674" y="367"/>
                  </a:cubicBezTo>
                  <a:cubicBezTo>
                    <a:pt x="675" y="347"/>
                    <a:pt x="714" y="305"/>
                    <a:pt x="716" y="286"/>
                  </a:cubicBezTo>
                  <a:cubicBezTo>
                    <a:pt x="718" y="267"/>
                    <a:pt x="689" y="262"/>
                    <a:pt x="689" y="250"/>
                  </a:cubicBezTo>
                  <a:cubicBezTo>
                    <a:pt x="689" y="238"/>
                    <a:pt x="714" y="225"/>
                    <a:pt x="719" y="211"/>
                  </a:cubicBezTo>
                  <a:cubicBezTo>
                    <a:pt x="724" y="197"/>
                    <a:pt x="722" y="178"/>
                    <a:pt x="719" y="163"/>
                  </a:cubicBezTo>
                  <a:cubicBezTo>
                    <a:pt x="716" y="148"/>
                    <a:pt x="699" y="132"/>
                    <a:pt x="701" y="121"/>
                  </a:cubicBezTo>
                  <a:cubicBezTo>
                    <a:pt x="703" y="110"/>
                    <a:pt x="724" y="104"/>
                    <a:pt x="731" y="94"/>
                  </a:cubicBezTo>
                  <a:cubicBezTo>
                    <a:pt x="738" y="84"/>
                    <a:pt x="741" y="59"/>
                    <a:pt x="746" y="61"/>
                  </a:cubicBezTo>
                  <a:cubicBezTo>
                    <a:pt x="751" y="63"/>
                    <a:pt x="754" y="95"/>
                    <a:pt x="761" y="106"/>
                  </a:cubicBezTo>
                  <a:cubicBezTo>
                    <a:pt x="768" y="117"/>
                    <a:pt x="778" y="126"/>
                    <a:pt x="791" y="127"/>
                  </a:cubicBezTo>
                  <a:cubicBezTo>
                    <a:pt x="804" y="128"/>
                    <a:pt x="840" y="123"/>
                    <a:pt x="842" y="112"/>
                  </a:cubicBezTo>
                  <a:cubicBezTo>
                    <a:pt x="844" y="101"/>
                    <a:pt x="803" y="74"/>
                    <a:pt x="803" y="58"/>
                  </a:cubicBezTo>
                  <a:cubicBezTo>
                    <a:pt x="803" y="42"/>
                    <a:pt x="824" y="24"/>
                    <a:pt x="839" y="16"/>
                  </a:cubicBezTo>
                  <a:cubicBezTo>
                    <a:pt x="854" y="8"/>
                    <a:pt x="884" y="0"/>
                    <a:pt x="893" y="10"/>
                  </a:cubicBezTo>
                  <a:cubicBezTo>
                    <a:pt x="902" y="20"/>
                    <a:pt x="890" y="62"/>
                    <a:pt x="896" y="76"/>
                  </a:cubicBezTo>
                  <a:cubicBezTo>
                    <a:pt x="902" y="90"/>
                    <a:pt x="931" y="86"/>
                    <a:pt x="929" y="97"/>
                  </a:cubicBezTo>
                  <a:cubicBezTo>
                    <a:pt x="927" y="108"/>
                    <a:pt x="888" y="129"/>
                    <a:pt x="884" y="142"/>
                  </a:cubicBezTo>
                  <a:cubicBezTo>
                    <a:pt x="880" y="155"/>
                    <a:pt x="903" y="163"/>
                    <a:pt x="905" y="175"/>
                  </a:cubicBezTo>
                  <a:cubicBezTo>
                    <a:pt x="907" y="187"/>
                    <a:pt x="897" y="202"/>
                    <a:pt x="896" y="214"/>
                  </a:cubicBezTo>
                  <a:cubicBezTo>
                    <a:pt x="895" y="226"/>
                    <a:pt x="905" y="242"/>
                    <a:pt x="896" y="250"/>
                  </a:cubicBezTo>
                  <a:cubicBezTo>
                    <a:pt x="887" y="258"/>
                    <a:pt x="853" y="255"/>
                    <a:pt x="842" y="262"/>
                  </a:cubicBezTo>
                  <a:cubicBezTo>
                    <a:pt x="831" y="269"/>
                    <a:pt x="823" y="290"/>
                    <a:pt x="827" y="295"/>
                  </a:cubicBezTo>
                  <a:cubicBezTo>
                    <a:pt x="831" y="300"/>
                    <a:pt x="859" y="292"/>
                    <a:pt x="866" y="295"/>
                  </a:cubicBezTo>
                  <a:cubicBezTo>
                    <a:pt x="873" y="298"/>
                    <a:pt x="867" y="310"/>
                    <a:pt x="872" y="316"/>
                  </a:cubicBezTo>
                  <a:cubicBezTo>
                    <a:pt x="877" y="322"/>
                    <a:pt x="900" y="324"/>
                    <a:pt x="899" y="334"/>
                  </a:cubicBezTo>
                  <a:cubicBezTo>
                    <a:pt x="898" y="344"/>
                    <a:pt x="863" y="368"/>
                    <a:pt x="863" y="379"/>
                  </a:cubicBezTo>
                  <a:cubicBezTo>
                    <a:pt x="863" y="390"/>
                    <a:pt x="898" y="389"/>
                    <a:pt x="902" y="400"/>
                  </a:cubicBezTo>
                  <a:cubicBezTo>
                    <a:pt x="906" y="411"/>
                    <a:pt x="886" y="444"/>
                    <a:pt x="890" y="445"/>
                  </a:cubicBezTo>
                  <a:cubicBezTo>
                    <a:pt x="894" y="446"/>
                    <a:pt x="917" y="404"/>
                    <a:pt x="928" y="405"/>
                  </a:cubicBezTo>
                  <a:cubicBezTo>
                    <a:pt x="939" y="406"/>
                    <a:pt x="956" y="439"/>
                    <a:pt x="959" y="451"/>
                  </a:cubicBezTo>
                  <a:cubicBezTo>
                    <a:pt x="962" y="463"/>
                    <a:pt x="954" y="468"/>
                    <a:pt x="946" y="477"/>
                  </a:cubicBezTo>
                  <a:cubicBezTo>
                    <a:pt x="938" y="486"/>
                    <a:pt x="914" y="493"/>
                    <a:pt x="911" y="505"/>
                  </a:cubicBezTo>
                  <a:cubicBezTo>
                    <a:pt x="908" y="517"/>
                    <a:pt x="927" y="527"/>
                    <a:pt x="926" y="547"/>
                  </a:cubicBezTo>
                  <a:cubicBezTo>
                    <a:pt x="925" y="567"/>
                    <a:pt x="897" y="610"/>
                    <a:pt x="902" y="628"/>
                  </a:cubicBezTo>
                  <a:cubicBezTo>
                    <a:pt x="907" y="646"/>
                    <a:pt x="954" y="649"/>
                    <a:pt x="956" y="655"/>
                  </a:cubicBezTo>
                  <a:cubicBezTo>
                    <a:pt x="958" y="661"/>
                    <a:pt x="926" y="659"/>
                    <a:pt x="917" y="664"/>
                  </a:cubicBezTo>
                  <a:cubicBezTo>
                    <a:pt x="908" y="669"/>
                    <a:pt x="909" y="682"/>
                    <a:pt x="899" y="688"/>
                  </a:cubicBezTo>
                  <a:cubicBezTo>
                    <a:pt x="889" y="694"/>
                    <a:pt x="861" y="691"/>
                    <a:pt x="857" y="700"/>
                  </a:cubicBezTo>
                  <a:cubicBezTo>
                    <a:pt x="853" y="709"/>
                    <a:pt x="873" y="728"/>
                    <a:pt x="875" y="742"/>
                  </a:cubicBezTo>
                  <a:cubicBezTo>
                    <a:pt x="877" y="756"/>
                    <a:pt x="875" y="767"/>
                    <a:pt x="869" y="784"/>
                  </a:cubicBezTo>
                  <a:cubicBezTo>
                    <a:pt x="863" y="801"/>
                    <a:pt x="848" y="831"/>
                    <a:pt x="839" y="847"/>
                  </a:cubicBezTo>
                  <a:cubicBezTo>
                    <a:pt x="830" y="863"/>
                    <a:pt x="823" y="868"/>
                    <a:pt x="815" y="883"/>
                  </a:cubicBezTo>
                  <a:cubicBezTo>
                    <a:pt x="807" y="898"/>
                    <a:pt x="811" y="922"/>
                    <a:pt x="791" y="940"/>
                  </a:cubicBezTo>
                  <a:cubicBezTo>
                    <a:pt x="771" y="958"/>
                    <a:pt x="721" y="975"/>
                    <a:pt x="695" y="991"/>
                  </a:cubicBezTo>
                  <a:cubicBezTo>
                    <a:pt x="669" y="1007"/>
                    <a:pt x="640" y="1021"/>
                    <a:pt x="638" y="1033"/>
                  </a:cubicBezTo>
                  <a:cubicBezTo>
                    <a:pt x="636" y="1045"/>
                    <a:pt x="685" y="1053"/>
                    <a:pt x="680" y="1063"/>
                  </a:cubicBezTo>
                  <a:cubicBezTo>
                    <a:pt x="675" y="1073"/>
                    <a:pt x="631" y="1086"/>
                    <a:pt x="611" y="1090"/>
                  </a:cubicBezTo>
                  <a:cubicBezTo>
                    <a:pt x="591" y="1094"/>
                    <a:pt x="578" y="1088"/>
                    <a:pt x="560" y="1090"/>
                  </a:cubicBezTo>
                  <a:cubicBezTo>
                    <a:pt x="542" y="1092"/>
                    <a:pt x="526" y="1095"/>
                    <a:pt x="503" y="1102"/>
                  </a:cubicBezTo>
                  <a:cubicBezTo>
                    <a:pt x="480" y="1109"/>
                    <a:pt x="429" y="1126"/>
                    <a:pt x="419" y="1135"/>
                  </a:cubicBezTo>
                  <a:cubicBezTo>
                    <a:pt x="409" y="1144"/>
                    <a:pt x="437" y="1144"/>
                    <a:pt x="446" y="1156"/>
                  </a:cubicBezTo>
                  <a:cubicBezTo>
                    <a:pt x="455" y="1168"/>
                    <a:pt x="472" y="1195"/>
                    <a:pt x="473" y="1207"/>
                  </a:cubicBezTo>
                  <a:cubicBezTo>
                    <a:pt x="474" y="1219"/>
                    <a:pt x="464" y="1230"/>
                    <a:pt x="455" y="1231"/>
                  </a:cubicBezTo>
                  <a:cubicBezTo>
                    <a:pt x="446" y="1232"/>
                    <a:pt x="426" y="1214"/>
                    <a:pt x="416" y="1216"/>
                  </a:cubicBezTo>
                  <a:cubicBezTo>
                    <a:pt x="406" y="1218"/>
                    <a:pt x="404" y="1235"/>
                    <a:pt x="392" y="1245"/>
                  </a:cubicBezTo>
                  <a:cubicBezTo>
                    <a:pt x="380" y="1255"/>
                    <a:pt x="356" y="1274"/>
                    <a:pt x="344" y="1279"/>
                  </a:cubicBezTo>
                  <a:cubicBezTo>
                    <a:pt x="332" y="1284"/>
                    <a:pt x="322" y="1281"/>
                    <a:pt x="320" y="1276"/>
                  </a:cubicBezTo>
                  <a:cubicBezTo>
                    <a:pt x="318" y="1271"/>
                    <a:pt x="328" y="1254"/>
                    <a:pt x="329" y="1246"/>
                  </a:cubicBezTo>
                  <a:cubicBezTo>
                    <a:pt x="330" y="1238"/>
                    <a:pt x="332" y="1230"/>
                    <a:pt x="326" y="1225"/>
                  </a:cubicBezTo>
                  <a:cubicBezTo>
                    <a:pt x="320" y="1220"/>
                    <a:pt x="301" y="1207"/>
                    <a:pt x="290" y="1216"/>
                  </a:cubicBezTo>
                  <a:cubicBezTo>
                    <a:pt x="279" y="1225"/>
                    <a:pt x="273" y="1266"/>
                    <a:pt x="263" y="1276"/>
                  </a:cubicBezTo>
                  <a:cubicBezTo>
                    <a:pt x="253" y="1286"/>
                    <a:pt x="230" y="1287"/>
                    <a:pt x="227" y="1279"/>
                  </a:cubicBezTo>
                  <a:cubicBezTo>
                    <a:pt x="224" y="1271"/>
                    <a:pt x="243" y="1237"/>
                    <a:pt x="242" y="1225"/>
                  </a:cubicBezTo>
                  <a:cubicBezTo>
                    <a:pt x="241" y="1213"/>
                    <a:pt x="228" y="1205"/>
                    <a:pt x="221" y="1207"/>
                  </a:cubicBezTo>
                  <a:cubicBezTo>
                    <a:pt x="214" y="1209"/>
                    <a:pt x="203" y="1224"/>
                    <a:pt x="200" y="1236"/>
                  </a:cubicBezTo>
                  <a:cubicBezTo>
                    <a:pt x="197" y="1248"/>
                    <a:pt x="202" y="1268"/>
                    <a:pt x="200" y="1282"/>
                  </a:cubicBezTo>
                  <a:cubicBezTo>
                    <a:pt x="198" y="1296"/>
                    <a:pt x="193" y="1305"/>
                    <a:pt x="188" y="1318"/>
                  </a:cubicBezTo>
                  <a:cubicBezTo>
                    <a:pt x="183" y="1331"/>
                    <a:pt x="177" y="1351"/>
                    <a:pt x="170" y="1360"/>
                  </a:cubicBezTo>
                  <a:cubicBezTo>
                    <a:pt x="163" y="1369"/>
                    <a:pt x="148" y="1380"/>
                    <a:pt x="143" y="1372"/>
                  </a:cubicBezTo>
                  <a:cubicBezTo>
                    <a:pt x="138" y="1364"/>
                    <a:pt x="148" y="1311"/>
                    <a:pt x="140" y="1309"/>
                  </a:cubicBezTo>
                  <a:cubicBezTo>
                    <a:pt x="132" y="1307"/>
                    <a:pt x="107" y="1349"/>
                    <a:pt x="95" y="1360"/>
                  </a:cubicBezTo>
                  <a:cubicBezTo>
                    <a:pt x="83" y="1371"/>
                    <a:pt x="77" y="1381"/>
                    <a:pt x="65" y="1378"/>
                  </a:cubicBezTo>
                  <a:cubicBezTo>
                    <a:pt x="53" y="1375"/>
                    <a:pt x="33" y="1371"/>
                    <a:pt x="23" y="1339"/>
                  </a:cubicBezTo>
                  <a:cubicBezTo>
                    <a:pt x="13" y="1307"/>
                    <a:pt x="4" y="1221"/>
                    <a:pt x="2" y="1183"/>
                  </a:cubicBezTo>
                  <a:cubicBezTo>
                    <a:pt x="0" y="1145"/>
                    <a:pt x="3" y="1121"/>
                    <a:pt x="11" y="1111"/>
                  </a:cubicBezTo>
                  <a:cubicBezTo>
                    <a:pt x="19" y="1101"/>
                    <a:pt x="35" y="1135"/>
                    <a:pt x="47" y="1126"/>
                  </a:cubicBezTo>
                  <a:cubicBezTo>
                    <a:pt x="59" y="1117"/>
                    <a:pt x="71" y="1076"/>
                    <a:pt x="83" y="1060"/>
                  </a:cubicBezTo>
                  <a:cubicBezTo>
                    <a:pt x="95" y="1044"/>
                    <a:pt x="106" y="1037"/>
                    <a:pt x="119" y="1030"/>
                  </a:cubicBezTo>
                  <a:cubicBezTo>
                    <a:pt x="132" y="1023"/>
                    <a:pt x="154" y="1021"/>
                    <a:pt x="161" y="1015"/>
                  </a:cubicBezTo>
                  <a:cubicBezTo>
                    <a:pt x="168" y="1009"/>
                    <a:pt x="165" y="998"/>
                    <a:pt x="160" y="994"/>
                  </a:cubicBezTo>
                  <a:cubicBezTo>
                    <a:pt x="155" y="990"/>
                    <a:pt x="134" y="995"/>
                    <a:pt x="128" y="991"/>
                  </a:cubicBezTo>
                  <a:cubicBezTo>
                    <a:pt x="122" y="987"/>
                    <a:pt x="126" y="980"/>
                    <a:pt x="122" y="970"/>
                  </a:cubicBezTo>
                  <a:cubicBezTo>
                    <a:pt x="118" y="960"/>
                    <a:pt x="97" y="943"/>
                    <a:pt x="103" y="928"/>
                  </a:cubicBezTo>
                  <a:cubicBezTo>
                    <a:pt x="109" y="913"/>
                    <a:pt x="149" y="892"/>
                    <a:pt x="161" y="883"/>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08" name="Freeform 28"/>
            <p:cNvSpPr>
              <a:spLocks/>
            </p:cNvSpPr>
            <p:nvPr/>
          </p:nvSpPr>
          <p:spPr bwMode="auto">
            <a:xfrm>
              <a:off x="3905" y="3165"/>
              <a:ext cx="275" cy="255"/>
            </a:xfrm>
            <a:custGeom>
              <a:avLst/>
              <a:gdLst>
                <a:gd name="T0" fmla="*/ 19 w 275"/>
                <a:gd name="T1" fmla="*/ 250 h 255"/>
                <a:gd name="T2" fmla="*/ 18 w 275"/>
                <a:gd name="T3" fmla="*/ 216 h 255"/>
                <a:gd name="T4" fmla="*/ 37 w 275"/>
                <a:gd name="T5" fmla="*/ 171 h 255"/>
                <a:gd name="T6" fmla="*/ 1 w 275"/>
                <a:gd name="T7" fmla="*/ 129 h 255"/>
                <a:gd name="T8" fmla="*/ 31 w 275"/>
                <a:gd name="T9" fmla="*/ 78 h 255"/>
                <a:gd name="T10" fmla="*/ 24 w 275"/>
                <a:gd name="T11" fmla="*/ 57 h 255"/>
                <a:gd name="T12" fmla="*/ 52 w 275"/>
                <a:gd name="T13" fmla="*/ 33 h 255"/>
                <a:gd name="T14" fmla="*/ 90 w 275"/>
                <a:gd name="T15" fmla="*/ 21 h 255"/>
                <a:gd name="T16" fmla="*/ 129 w 275"/>
                <a:gd name="T17" fmla="*/ 27 h 255"/>
                <a:gd name="T18" fmla="*/ 177 w 275"/>
                <a:gd name="T19" fmla="*/ 1 h 255"/>
                <a:gd name="T20" fmla="*/ 201 w 275"/>
                <a:gd name="T21" fmla="*/ 21 h 255"/>
                <a:gd name="T22" fmla="*/ 246 w 275"/>
                <a:gd name="T23" fmla="*/ 3 h 255"/>
                <a:gd name="T24" fmla="*/ 271 w 275"/>
                <a:gd name="T25" fmla="*/ 19 h 255"/>
                <a:gd name="T26" fmla="*/ 223 w 275"/>
                <a:gd name="T27" fmla="*/ 67 h 255"/>
                <a:gd name="T28" fmla="*/ 178 w 275"/>
                <a:gd name="T29" fmla="*/ 94 h 255"/>
                <a:gd name="T30" fmla="*/ 139 w 275"/>
                <a:gd name="T31" fmla="*/ 102 h 255"/>
                <a:gd name="T32" fmla="*/ 81 w 275"/>
                <a:gd name="T33" fmla="*/ 154 h 255"/>
                <a:gd name="T34" fmla="*/ 93 w 275"/>
                <a:gd name="T35" fmla="*/ 184 h 255"/>
                <a:gd name="T36" fmla="*/ 19 w 275"/>
                <a:gd name="T37" fmla="*/ 25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5" h="255">
                  <a:moveTo>
                    <a:pt x="19" y="250"/>
                  </a:moveTo>
                  <a:cubicBezTo>
                    <a:pt x="7" y="255"/>
                    <a:pt x="15" y="229"/>
                    <a:pt x="18" y="216"/>
                  </a:cubicBezTo>
                  <a:cubicBezTo>
                    <a:pt x="21" y="203"/>
                    <a:pt x="40" y="185"/>
                    <a:pt x="37" y="171"/>
                  </a:cubicBezTo>
                  <a:cubicBezTo>
                    <a:pt x="34" y="157"/>
                    <a:pt x="2" y="144"/>
                    <a:pt x="1" y="129"/>
                  </a:cubicBezTo>
                  <a:cubicBezTo>
                    <a:pt x="0" y="114"/>
                    <a:pt x="27" y="90"/>
                    <a:pt x="31" y="78"/>
                  </a:cubicBezTo>
                  <a:cubicBezTo>
                    <a:pt x="35" y="66"/>
                    <a:pt x="21" y="64"/>
                    <a:pt x="24" y="57"/>
                  </a:cubicBezTo>
                  <a:cubicBezTo>
                    <a:pt x="27" y="50"/>
                    <a:pt x="41" y="39"/>
                    <a:pt x="52" y="33"/>
                  </a:cubicBezTo>
                  <a:cubicBezTo>
                    <a:pt x="63" y="27"/>
                    <a:pt x="77" y="22"/>
                    <a:pt x="90" y="21"/>
                  </a:cubicBezTo>
                  <a:cubicBezTo>
                    <a:pt x="103" y="20"/>
                    <a:pt x="115" y="30"/>
                    <a:pt x="129" y="27"/>
                  </a:cubicBezTo>
                  <a:cubicBezTo>
                    <a:pt x="143" y="24"/>
                    <a:pt x="165" y="2"/>
                    <a:pt x="177" y="1"/>
                  </a:cubicBezTo>
                  <a:cubicBezTo>
                    <a:pt x="189" y="0"/>
                    <a:pt x="190" y="21"/>
                    <a:pt x="201" y="21"/>
                  </a:cubicBezTo>
                  <a:cubicBezTo>
                    <a:pt x="212" y="21"/>
                    <a:pt x="234" y="3"/>
                    <a:pt x="246" y="3"/>
                  </a:cubicBezTo>
                  <a:cubicBezTo>
                    <a:pt x="258" y="3"/>
                    <a:pt x="275" y="8"/>
                    <a:pt x="271" y="19"/>
                  </a:cubicBezTo>
                  <a:cubicBezTo>
                    <a:pt x="267" y="30"/>
                    <a:pt x="239" y="55"/>
                    <a:pt x="223" y="67"/>
                  </a:cubicBezTo>
                  <a:cubicBezTo>
                    <a:pt x="207" y="79"/>
                    <a:pt x="192" y="88"/>
                    <a:pt x="178" y="94"/>
                  </a:cubicBezTo>
                  <a:cubicBezTo>
                    <a:pt x="164" y="100"/>
                    <a:pt x="155" y="92"/>
                    <a:pt x="139" y="102"/>
                  </a:cubicBezTo>
                  <a:cubicBezTo>
                    <a:pt x="123" y="112"/>
                    <a:pt x="89" y="140"/>
                    <a:pt x="81" y="154"/>
                  </a:cubicBezTo>
                  <a:cubicBezTo>
                    <a:pt x="73" y="168"/>
                    <a:pt x="103" y="168"/>
                    <a:pt x="93" y="184"/>
                  </a:cubicBezTo>
                  <a:cubicBezTo>
                    <a:pt x="83" y="200"/>
                    <a:pt x="30" y="244"/>
                    <a:pt x="19" y="250"/>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09" name="Freeform 29"/>
            <p:cNvSpPr>
              <a:spLocks/>
            </p:cNvSpPr>
            <p:nvPr/>
          </p:nvSpPr>
          <p:spPr bwMode="auto">
            <a:xfrm>
              <a:off x="3873" y="3329"/>
              <a:ext cx="257" cy="623"/>
            </a:xfrm>
            <a:custGeom>
              <a:avLst/>
              <a:gdLst>
                <a:gd name="T0" fmla="*/ 0 w 257"/>
                <a:gd name="T1" fmla="*/ 431 h 623"/>
                <a:gd name="T2" fmla="*/ 23 w 257"/>
                <a:gd name="T3" fmla="*/ 383 h 623"/>
                <a:gd name="T4" fmla="*/ 63 w 257"/>
                <a:gd name="T5" fmla="*/ 335 h 623"/>
                <a:gd name="T6" fmla="*/ 138 w 257"/>
                <a:gd name="T7" fmla="*/ 313 h 623"/>
                <a:gd name="T8" fmla="*/ 125 w 257"/>
                <a:gd name="T9" fmla="*/ 272 h 623"/>
                <a:gd name="T10" fmla="*/ 96 w 257"/>
                <a:gd name="T11" fmla="*/ 256 h 623"/>
                <a:gd name="T12" fmla="*/ 68 w 257"/>
                <a:gd name="T13" fmla="*/ 215 h 623"/>
                <a:gd name="T14" fmla="*/ 53 w 257"/>
                <a:gd name="T15" fmla="*/ 209 h 623"/>
                <a:gd name="T16" fmla="*/ 45 w 257"/>
                <a:gd name="T17" fmla="*/ 235 h 623"/>
                <a:gd name="T18" fmla="*/ 62 w 257"/>
                <a:gd name="T19" fmla="*/ 286 h 623"/>
                <a:gd name="T20" fmla="*/ 38 w 257"/>
                <a:gd name="T21" fmla="*/ 280 h 623"/>
                <a:gd name="T22" fmla="*/ 20 w 257"/>
                <a:gd name="T23" fmla="*/ 206 h 623"/>
                <a:gd name="T24" fmla="*/ 47 w 257"/>
                <a:gd name="T25" fmla="*/ 184 h 623"/>
                <a:gd name="T26" fmla="*/ 63 w 257"/>
                <a:gd name="T27" fmla="*/ 191 h 623"/>
                <a:gd name="T28" fmla="*/ 111 w 257"/>
                <a:gd name="T29" fmla="*/ 191 h 623"/>
                <a:gd name="T30" fmla="*/ 119 w 257"/>
                <a:gd name="T31" fmla="*/ 137 h 623"/>
                <a:gd name="T32" fmla="*/ 138 w 257"/>
                <a:gd name="T33" fmla="*/ 92 h 623"/>
                <a:gd name="T34" fmla="*/ 156 w 257"/>
                <a:gd name="T35" fmla="*/ 73 h 623"/>
                <a:gd name="T36" fmla="*/ 158 w 257"/>
                <a:gd name="T37" fmla="*/ 52 h 623"/>
                <a:gd name="T38" fmla="*/ 179 w 257"/>
                <a:gd name="T39" fmla="*/ 52 h 623"/>
                <a:gd name="T40" fmla="*/ 183 w 257"/>
                <a:gd name="T41" fmla="*/ 22 h 623"/>
                <a:gd name="T42" fmla="*/ 209 w 257"/>
                <a:gd name="T43" fmla="*/ 14 h 623"/>
                <a:gd name="T44" fmla="*/ 236 w 257"/>
                <a:gd name="T45" fmla="*/ 106 h 623"/>
                <a:gd name="T46" fmla="*/ 255 w 257"/>
                <a:gd name="T47" fmla="*/ 239 h 623"/>
                <a:gd name="T48" fmla="*/ 231 w 257"/>
                <a:gd name="T49" fmla="*/ 268 h 623"/>
                <a:gd name="T50" fmla="*/ 183 w 257"/>
                <a:gd name="T51" fmla="*/ 218 h 623"/>
                <a:gd name="T52" fmla="*/ 182 w 257"/>
                <a:gd name="T53" fmla="*/ 269 h 623"/>
                <a:gd name="T54" fmla="*/ 224 w 257"/>
                <a:gd name="T55" fmla="*/ 320 h 623"/>
                <a:gd name="T56" fmla="*/ 227 w 257"/>
                <a:gd name="T57" fmla="*/ 361 h 623"/>
                <a:gd name="T58" fmla="*/ 255 w 257"/>
                <a:gd name="T59" fmla="*/ 413 h 623"/>
                <a:gd name="T60" fmla="*/ 242 w 257"/>
                <a:gd name="T61" fmla="*/ 443 h 623"/>
                <a:gd name="T62" fmla="*/ 251 w 257"/>
                <a:gd name="T63" fmla="*/ 484 h 623"/>
                <a:gd name="T64" fmla="*/ 237 w 257"/>
                <a:gd name="T65" fmla="*/ 520 h 623"/>
                <a:gd name="T66" fmla="*/ 234 w 257"/>
                <a:gd name="T67" fmla="*/ 548 h 623"/>
                <a:gd name="T68" fmla="*/ 207 w 257"/>
                <a:gd name="T69" fmla="*/ 575 h 623"/>
                <a:gd name="T70" fmla="*/ 159 w 257"/>
                <a:gd name="T71" fmla="*/ 623 h 623"/>
                <a:gd name="T72" fmla="*/ 108 w 257"/>
                <a:gd name="T73" fmla="*/ 577 h 623"/>
                <a:gd name="T74" fmla="*/ 104 w 257"/>
                <a:gd name="T75" fmla="*/ 523 h 623"/>
                <a:gd name="T76" fmla="*/ 56 w 257"/>
                <a:gd name="T77" fmla="*/ 557 h 623"/>
                <a:gd name="T78" fmla="*/ 35 w 257"/>
                <a:gd name="T79" fmla="*/ 520 h 623"/>
                <a:gd name="T80" fmla="*/ 15 w 257"/>
                <a:gd name="T81" fmla="*/ 494 h 623"/>
                <a:gd name="T82" fmla="*/ 9 w 257"/>
                <a:gd name="T83" fmla="*/ 464 h 623"/>
                <a:gd name="T84" fmla="*/ 0 w 257"/>
                <a:gd name="T85" fmla="*/ 431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7" h="623">
                  <a:moveTo>
                    <a:pt x="0" y="431"/>
                  </a:moveTo>
                  <a:cubicBezTo>
                    <a:pt x="2" y="418"/>
                    <a:pt x="13" y="399"/>
                    <a:pt x="23" y="383"/>
                  </a:cubicBezTo>
                  <a:cubicBezTo>
                    <a:pt x="33" y="367"/>
                    <a:pt x="44" y="347"/>
                    <a:pt x="63" y="335"/>
                  </a:cubicBezTo>
                  <a:cubicBezTo>
                    <a:pt x="82" y="323"/>
                    <a:pt x="128" y="323"/>
                    <a:pt x="138" y="313"/>
                  </a:cubicBezTo>
                  <a:cubicBezTo>
                    <a:pt x="148" y="303"/>
                    <a:pt x="132" y="281"/>
                    <a:pt x="125" y="272"/>
                  </a:cubicBezTo>
                  <a:cubicBezTo>
                    <a:pt x="118" y="263"/>
                    <a:pt x="105" y="265"/>
                    <a:pt x="96" y="256"/>
                  </a:cubicBezTo>
                  <a:cubicBezTo>
                    <a:pt x="87" y="247"/>
                    <a:pt x="75" y="223"/>
                    <a:pt x="68" y="215"/>
                  </a:cubicBezTo>
                  <a:cubicBezTo>
                    <a:pt x="61" y="207"/>
                    <a:pt x="57" y="206"/>
                    <a:pt x="53" y="209"/>
                  </a:cubicBezTo>
                  <a:cubicBezTo>
                    <a:pt x="49" y="212"/>
                    <a:pt x="44" y="222"/>
                    <a:pt x="45" y="235"/>
                  </a:cubicBezTo>
                  <a:cubicBezTo>
                    <a:pt x="46" y="248"/>
                    <a:pt x="63" y="279"/>
                    <a:pt x="62" y="286"/>
                  </a:cubicBezTo>
                  <a:cubicBezTo>
                    <a:pt x="61" y="293"/>
                    <a:pt x="45" y="293"/>
                    <a:pt x="38" y="280"/>
                  </a:cubicBezTo>
                  <a:cubicBezTo>
                    <a:pt x="31" y="267"/>
                    <a:pt x="19" y="222"/>
                    <a:pt x="20" y="206"/>
                  </a:cubicBezTo>
                  <a:cubicBezTo>
                    <a:pt x="21" y="190"/>
                    <a:pt x="40" y="186"/>
                    <a:pt x="47" y="184"/>
                  </a:cubicBezTo>
                  <a:cubicBezTo>
                    <a:pt x="54" y="182"/>
                    <a:pt x="52" y="190"/>
                    <a:pt x="63" y="191"/>
                  </a:cubicBezTo>
                  <a:cubicBezTo>
                    <a:pt x="74" y="192"/>
                    <a:pt x="102" y="200"/>
                    <a:pt x="111" y="191"/>
                  </a:cubicBezTo>
                  <a:cubicBezTo>
                    <a:pt x="120" y="182"/>
                    <a:pt x="115" y="153"/>
                    <a:pt x="119" y="137"/>
                  </a:cubicBezTo>
                  <a:cubicBezTo>
                    <a:pt x="123" y="121"/>
                    <a:pt x="132" y="103"/>
                    <a:pt x="138" y="92"/>
                  </a:cubicBezTo>
                  <a:cubicBezTo>
                    <a:pt x="144" y="81"/>
                    <a:pt x="153" y="80"/>
                    <a:pt x="156" y="73"/>
                  </a:cubicBezTo>
                  <a:cubicBezTo>
                    <a:pt x="159" y="66"/>
                    <a:pt x="154" y="55"/>
                    <a:pt x="158" y="52"/>
                  </a:cubicBezTo>
                  <a:cubicBezTo>
                    <a:pt x="162" y="49"/>
                    <a:pt x="175" y="57"/>
                    <a:pt x="179" y="52"/>
                  </a:cubicBezTo>
                  <a:cubicBezTo>
                    <a:pt x="183" y="47"/>
                    <a:pt x="178" y="28"/>
                    <a:pt x="183" y="22"/>
                  </a:cubicBezTo>
                  <a:cubicBezTo>
                    <a:pt x="188" y="16"/>
                    <a:pt x="200" y="0"/>
                    <a:pt x="209" y="14"/>
                  </a:cubicBezTo>
                  <a:cubicBezTo>
                    <a:pt x="218" y="28"/>
                    <a:pt x="228" y="69"/>
                    <a:pt x="236" y="106"/>
                  </a:cubicBezTo>
                  <a:cubicBezTo>
                    <a:pt x="244" y="143"/>
                    <a:pt x="256" y="212"/>
                    <a:pt x="255" y="239"/>
                  </a:cubicBezTo>
                  <a:cubicBezTo>
                    <a:pt x="254" y="266"/>
                    <a:pt x="243" y="271"/>
                    <a:pt x="231" y="268"/>
                  </a:cubicBezTo>
                  <a:cubicBezTo>
                    <a:pt x="219" y="265"/>
                    <a:pt x="191" y="218"/>
                    <a:pt x="183" y="218"/>
                  </a:cubicBezTo>
                  <a:cubicBezTo>
                    <a:pt x="175" y="218"/>
                    <a:pt x="175" y="252"/>
                    <a:pt x="182" y="269"/>
                  </a:cubicBezTo>
                  <a:cubicBezTo>
                    <a:pt x="189" y="286"/>
                    <a:pt x="217" y="305"/>
                    <a:pt x="224" y="320"/>
                  </a:cubicBezTo>
                  <a:cubicBezTo>
                    <a:pt x="231" y="335"/>
                    <a:pt x="222" y="346"/>
                    <a:pt x="227" y="361"/>
                  </a:cubicBezTo>
                  <a:cubicBezTo>
                    <a:pt x="232" y="376"/>
                    <a:pt x="253" y="399"/>
                    <a:pt x="255" y="413"/>
                  </a:cubicBezTo>
                  <a:cubicBezTo>
                    <a:pt x="257" y="427"/>
                    <a:pt x="243" y="431"/>
                    <a:pt x="242" y="443"/>
                  </a:cubicBezTo>
                  <a:cubicBezTo>
                    <a:pt x="241" y="455"/>
                    <a:pt x="252" y="471"/>
                    <a:pt x="251" y="484"/>
                  </a:cubicBezTo>
                  <a:cubicBezTo>
                    <a:pt x="250" y="497"/>
                    <a:pt x="240" y="509"/>
                    <a:pt x="237" y="520"/>
                  </a:cubicBezTo>
                  <a:cubicBezTo>
                    <a:pt x="234" y="531"/>
                    <a:pt x="239" y="539"/>
                    <a:pt x="234" y="548"/>
                  </a:cubicBezTo>
                  <a:cubicBezTo>
                    <a:pt x="229" y="557"/>
                    <a:pt x="219" y="563"/>
                    <a:pt x="207" y="575"/>
                  </a:cubicBezTo>
                  <a:cubicBezTo>
                    <a:pt x="195" y="587"/>
                    <a:pt x="175" y="623"/>
                    <a:pt x="159" y="623"/>
                  </a:cubicBezTo>
                  <a:cubicBezTo>
                    <a:pt x="143" y="623"/>
                    <a:pt x="117" y="594"/>
                    <a:pt x="108" y="577"/>
                  </a:cubicBezTo>
                  <a:cubicBezTo>
                    <a:pt x="99" y="560"/>
                    <a:pt x="113" y="526"/>
                    <a:pt x="104" y="523"/>
                  </a:cubicBezTo>
                  <a:cubicBezTo>
                    <a:pt x="95" y="520"/>
                    <a:pt x="67" y="557"/>
                    <a:pt x="56" y="557"/>
                  </a:cubicBezTo>
                  <a:cubicBezTo>
                    <a:pt x="45" y="557"/>
                    <a:pt x="42" y="530"/>
                    <a:pt x="35" y="520"/>
                  </a:cubicBezTo>
                  <a:cubicBezTo>
                    <a:pt x="28" y="510"/>
                    <a:pt x="19" y="503"/>
                    <a:pt x="15" y="494"/>
                  </a:cubicBezTo>
                  <a:cubicBezTo>
                    <a:pt x="11" y="485"/>
                    <a:pt x="11" y="474"/>
                    <a:pt x="9" y="464"/>
                  </a:cubicBezTo>
                  <a:cubicBezTo>
                    <a:pt x="7" y="454"/>
                    <a:pt x="2" y="438"/>
                    <a:pt x="0" y="431"/>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10" name="Freeform 30"/>
            <p:cNvSpPr>
              <a:spLocks/>
            </p:cNvSpPr>
            <p:nvPr/>
          </p:nvSpPr>
          <p:spPr bwMode="auto">
            <a:xfrm>
              <a:off x="3952" y="3683"/>
              <a:ext cx="114" cy="177"/>
            </a:xfrm>
            <a:custGeom>
              <a:avLst/>
              <a:gdLst>
                <a:gd name="T0" fmla="*/ 53 w 114"/>
                <a:gd name="T1" fmla="*/ 169 h 177"/>
                <a:gd name="T2" fmla="*/ 55 w 114"/>
                <a:gd name="T3" fmla="*/ 127 h 177"/>
                <a:gd name="T4" fmla="*/ 49 w 114"/>
                <a:gd name="T5" fmla="*/ 74 h 177"/>
                <a:gd name="T6" fmla="*/ 2 w 114"/>
                <a:gd name="T7" fmla="*/ 29 h 177"/>
                <a:gd name="T8" fmla="*/ 61 w 114"/>
                <a:gd name="T9" fmla="*/ 14 h 177"/>
                <a:gd name="T10" fmla="*/ 82 w 114"/>
                <a:gd name="T11" fmla="*/ 2 h 177"/>
                <a:gd name="T12" fmla="*/ 100 w 114"/>
                <a:gd name="T13" fmla="*/ 25 h 177"/>
                <a:gd name="T14" fmla="*/ 112 w 114"/>
                <a:gd name="T15" fmla="*/ 55 h 177"/>
                <a:gd name="T16" fmla="*/ 110 w 114"/>
                <a:gd name="T17" fmla="*/ 119 h 177"/>
                <a:gd name="T18" fmla="*/ 107 w 114"/>
                <a:gd name="T19" fmla="*/ 157 h 177"/>
                <a:gd name="T20" fmla="*/ 80 w 114"/>
                <a:gd name="T21" fmla="*/ 173 h 177"/>
                <a:gd name="T22" fmla="*/ 53 w 114"/>
                <a:gd name="T23" fmla="*/ 16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 h="177">
                  <a:moveTo>
                    <a:pt x="53" y="169"/>
                  </a:moveTo>
                  <a:cubicBezTo>
                    <a:pt x="49" y="161"/>
                    <a:pt x="56" y="143"/>
                    <a:pt x="55" y="127"/>
                  </a:cubicBezTo>
                  <a:cubicBezTo>
                    <a:pt x="54" y="111"/>
                    <a:pt x="58" y="90"/>
                    <a:pt x="49" y="74"/>
                  </a:cubicBezTo>
                  <a:cubicBezTo>
                    <a:pt x="40" y="58"/>
                    <a:pt x="0" y="39"/>
                    <a:pt x="2" y="29"/>
                  </a:cubicBezTo>
                  <a:cubicBezTo>
                    <a:pt x="4" y="19"/>
                    <a:pt x="48" y="19"/>
                    <a:pt x="61" y="14"/>
                  </a:cubicBezTo>
                  <a:cubicBezTo>
                    <a:pt x="74" y="9"/>
                    <a:pt x="76" y="0"/>
                    <a:pt x="82" y="2"/>
                  </a:cubicBezTo>
                  <a:cubicBezTo>
                    <a:pt x="88" y="4"/>
                    <a:pt x="95" y="16"/>
                    <a:pt x="100" y="25"/>
                  </a:cubicBezTo>
                  <a:cubicBezTo>
                    <a:pt x="105" y="34"/>
                    <a:pt x="110" y="39"/>
                    <a:pt x="112" y="55"/>
                  </a:cubicBezTo>
                  <a:cubicBezTo>
                    <a:pt x="114" y="71"/>
                    <a:pt x="111" y="102"/>
                    <a:pt x="110" y="119"/>
                  </a:cubicBezTo>
                  <a:cubicBezTo>
                    <a:pt x="109" y="136"/>
                    <a:pt x="112" y="148"/>
                    <a:pt x="107" y="157"/>
                  </a:cubicBezTo>
                  <a:cubicBezTo>
                    <a:pt x="102" y="166"/>
                    <a:pt x="89" y="171"/>
                    <a:pt x="80" y="173"/>
                  </a:cubicBezTo>
                  <a:cubicBezTo>
                    <a:pt x="71" y="175"/>
                    <a:pt x="61" y="177"/>
                    <a:pt x="53" y="169"/>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11" name="Freeform 31"/>
            <p:cNvSpPr>
              <a:spLocks/>
            </p:cNvSpPr>
            <p:nvPr/>
          </p:nvSpPr>
          <p:spPr bwMode="auto">
            <a:xfrm>
              <a:off x="4375" y="773"/>
              <a:ext cx="137" cy="99"/>
            </a:xfrm>
            <a:custGeom>
              <a:avLst/>
              <a:gdLst>
                <a:gd name="T0" fmla="*/ 77 w 137"/>
                <a:gd name="T1" fmla="*/ 10 h 99"/>
                <a:gd name="T2" fmla="*/ 47 w 137"/>
                <a:gd name="T3" fmla="*/ 56 h 99"/>
                <a:gd name="T4" fmla="*/ 19 w 137"/>
                <a:gd name="T5" fmla="*/ 44 h 99"/>
                <a:gd name="T6" fmla="*/ 2 w 137"/>
                <a:gd name="T7" fmla="*/ 76 h 99"/>
                <a:gd name="T8" fmla="*/ 31 w 137"/>
                <a:gd name="T9" fmla="*/ 97 h 99"/>
                <a:gd name="T10" fmla="*/ 71 w 137"/>
                <a:gd name="T11" fmla="*/ 88 h 99"/>
                <a:gd name="T12" fmla="*/ 89 w 137"/>
                <a:gd name="T13" fmla="*/ 59 h 99"/>
                <a:gd name="T14" fmla="*/ 119 w 137"/>
                <a:gd name="T15" fmla="*/ 47 h 99"/>
                <a:gd name="T16" fmla="*/ 134 w 137"/>
                <a:gd name="T17" fmla="*/ 20 h 99"/>
                <a:gd name="T18" fmla="*/ 103 w 137"/>
                <a:gd name="T19" fmla="*/ 2 h 99"/>
                <a:gd name="T20" fmla="*/ 77 w 137"/>
                <a:gd name="T21" fmla="*/ 1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99">
                  <a:moveTo>
                    <a:pt x="77" y="10"/>
                  </a:moveTo>
                  <a:cubicBezTo>
                    <a:pt x="68" y="18"/>
                    <a:pt x="57" y="50"/>
                    <a:pt x="47" y="56"/>
                  </a:cubicBezTo>
                  <a:cubicBezTo>
                    <a:pt x="37" y="62"/>
                    <a:pt x="26" y="41"/>
                    <a:pt x="19" y="44"/>
                  </a:cubicBezTo>
                  <a:cubicBezTo>
                    <a:pt x="12" y="47"/>
                    <a:pt x="0" y="67"/>
                    <a:pt x="2" y="76"/>
                  </a:cubicBezTo>
                  <a:cubicBezTo>
                    <a:pt x="4" y="85"/>
                    <a:pt x="20" y="95"/>
                    <a:pt x="31" y="97"/>
                  </a:cubicBezTo>
                  <a:cubicBezTo>
                    <a:pt x="42" y="99"/>
                    <a:pt x="61" y="94"/>
                    <a:pt x="71" y="88"/>
                  </a:cubicBezTo>
                  <a:cubicBezTo>
                    <a:pt x="81" y="82"/>
                    <a:pt x="81" y="66"/>
                    <a:pt x="89" y="59"/>
                  </a:cubicBezTo>
                  <a:cubicBezTo>
                    <a:pt x="97" y="52"/>
                    <a:pt x="112" y="53"/>
                    <a:pt x="119" y="47"/>
                  </a:cubicBezTo>
                  <a:cubicBezTo>
                    <a:pt x="126" y="41"/>
                    <a:pt x="137" y="27"/>
                    <a:pt x="134" y="20"/>
                  </a:cubicBezTo>
                  <a:cubicBezTo>
                    <a:pt x="131" y="13"/>
                    <a:pt x="112" y="4"/>
                    <a:pt x="103" y="2"/>
                  </a:cubicBezTo>
                  <a:cubicBezTo>
                    <a:pt x="94" y="0"/>
                    <a:pt x="82" y="8"/>
                    <a:pt x="77" y="10"/>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12" name="Freeform 32"/>
            <p:cNvSpPr>
              <a:spLocks/>
            </p:cNvSpPr>
            <p:nvPr/>
          </p:nvSpPr>
          <p:spPr bwMode="auto">
            <a:xfrm>
              <a:off x="4274" y="1057"/>
              <a:ext cx="55" cy="63"/>
            </a:xfrm>
            <a:custGeom>
              <a:avLst/>
              <a:gdLst>
                <a:gd name="T0" fmla="*/ 55 w 55"/>
                <a:gd name="T1" fmla="*/ 14 h 63"/>
                <a:gd name="T2" fmla="*/ 42 w 55"/>
                <a:gd name="T3" fmla="*/ 0 h 63"/>
                <a:gd name="T4" fmla="*/ 10 w 55"/>
                <a:gd name="T5" fmla="*/ 17 h 63"/>
                <a:gd name="T6" fmla="*/ 0 w 55"/>
                <a:gd name="T7" fmla="*/ 48 h 63"/>
                <a:gd name="T8" fmla="*/ 10 w 55"/>
                <a:gd name="T9" fmla="*/ 63 h 63"/>
                <a:gd name="T10" fmla="*/ 39 w 55"/>
                <a:gd name="T11" fmla="*/ 47 h 63"/>
                <a:gd name="T12" fmla="*/ 55 w 55"/>
                <a:gd name="T13" fmla="*/ 14 h 63"/>
              </a:gdLst>
              <a:ahLst/>
              <a:cxnLst>
                <a:cxn ang="0">
                  <a:pos x="T0" y="T1"/>
                </a:cxn>
                <a:cxn ang="0">
                  <a:pos x="T2" y="T3"/>
                </a:cxn>
                <a:cxn ang="0">
                  <a:pos x="T4" y="T5"/>
                </a:cxn>
                <a:cxn ang="0">
                  <a:pos x="T6" y="T7"/>
                </a:cxn>
                <a:cxn ang="0">
                  <a:pos x="T8" y="T9"/>
                </a:cxn>
                <a:cxn ang="0">
                  <a:pos x="T10" y="T11"/>
                </a:cxn>
                <a:cxn ang="0">
                  <a:pos x="T12" y="T13"/>
                </a:cxn>
              </a:cxnLst>
              <a:rect l="0" t="0" r="r" b="b"/>
              <a:pathLst>
                <a:path w="55" h="63">
                  <a:moveTo>
                    <a:pt x="55" y="14"/>
                  </a:moveTo>
                  <a:cubicBezTo>
                    <a:pt x="54" y="6"/>
                    <a:pt x="49" y="0"/>
                    <a:pt x="42" y="0"/>
                  </a:cubicBezTo>
                  <a:cubicBezTo>
                    <a:pt x="35" y="0"/>
                    <a:pt x="17" y="9"/>
                    <a:pt x="10" y="17"/>
                  </a:cubicBezTo>
                  <a:cubicBezTo>
                    <a:pt x="3" y="25"/>
                    <a:pt x="0" y="40"/>
                    <a:pt x="0" y="48"/>
                  </a:cubicBezTo>
                  <a:cubicBezTo>
                    <a:pt x="0" y="56"/>
                    <a:pt x="4" y="63"/>
                    <a:pt x="10" y="63"/>
                  </a:cubicBezTo>
                  <a:cubicBezTo>
                    <a:pt x="16" y="63"/>
                    <a:pt x="32" y="55"/>
                    <a:pt x="39" y="47"/>
                  </a:cubicBezTo>
                  <a:cubicBezTo>
                    <a:pt x="46" y="39"/>
                    <a:pt x="52" y="21"/>
                    <a:pt x="55" y="14"/>
                  </a:cubicBezTo>
                  <a:close/>
                </a:path>
              </a:pathLst>
            </a:custGeom>
            <a:solidFill>
              <a:srgbClr val="993300">
                <a:alpha val="66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13" name="Freeform 33"/>
            <p:cNvSpPr>
              <a:spLocks/>
            </p:cNvSpPr>
            <p:nvPr/>
          </p:nvSpPr>
          <p:spPr bwMode="auto">
            <a:xfrm>
              <a:off x="3264" y="2032"/>
              <a:ext cx="84" cy="60"/>
            </a:xfrm>
            <a:custGeom>
              <a:avLst/>
              <a:gdLst>
                <a:gd name="T0" fmla="*/ 67 w 84"/>
                <a:gd name="T1" fmla="*/ 6 h 60"/>
                <a:gd name="T2" fmla="*/ 7 w 84"/>
                <a:gd name="T3" fmla="*/ 10 h 60"/>
                <a:gd name="T4" fmla="*/ 11 w 84"/>
                <a:gd name="T5" fmla="*/ 54 h 60"/>
                <a:gd name="T6" fmla="*/ 75 w 84"/>
                <a:gd name="T7" fmla="*/ 45 h 60"/>
                <a:gd name="T8" fmla="*/ 67 w 84"/>
                <a:gd name="T9" fmla="*/ 6 h 60"/>
              </a:gdLst>
              <a:ahLst/>
              <a:cxnLst>
                <a:cxn ang="0">
                  <a:pos x="T0" y="T1"/>
                </a:cxn>
                <a:cxn ang="0">
                  <a:pos x="T2" y="T3"/>
                </a:cxn>
                <a:cxn ang="0">
                  <a:pos x="T4" y="T5"/>
                </a:cxn>
                <a:cxn ang="0">
                  <a:pos x="T6" y="T7"/>
                </a:cxn>
                <a:cxn ang="0">
                  <a:pos x="T8" y="T9"/>
                </a:cxn>
              </a:cxnLst>
              <a:rect l="0" t="0" r="r" b="b"/>
              <a:pathLst>
                <a:path w="84" h="60">
                  <a:moveTo>
                    <a:pt x="67" y="6"/>
                  </a:moveTo>
                  <a:cubicBezTo>
                    <a:pt x="60" y="0"/>
                    <a:pt x="16" y="2"/>
                    <a:pt x="7" y="10"/>
                  </a:cubicBezTo>
                  <a:cubicBezTo>
                    <a:pt x="0" y="23"/>
                    <a:pt x="0" y="48"/>
                    <a:pt x="11" y="54"/>
                  </a:cubicBezTo>
                  <a:cubicBezTo>
                    <a:pt x="22" y="60"/>
                    <a:pt x="66" y="53"/>
                    <a:pt x="75" y="45"/>
                  </a:cubicBezTo>
                  <a:cubicBezTo>
                    <a:pt x="84" y="37"/>
                    <a:pt x="69" y="14"/>
                    <a:pt x="67" y="6"/>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14" name="Freeform 34"/>
            <p:cNvSpPr>
              <a:spLocks/>
            </p:cNvSpPr>
            <p:nvPr/>
          </p:nvSpPr>
          <p:spPr bwMode="auto">
            <a:xfrm>
              <a:off x="4487" y="2389"/>
              <a:ext cx="78" cy="30"/>
            </a:xfrm>
            <a:custGeom>
              <a:avLst/>
              <a:gdLst>
                <a:gd name="T0" fmla="*/ 76 w 78"/>
                <a:gd name="T1" fmla="*/ 12 h 30"/>
                <a:gd name="T2" fmla="*/ 40 w 78"/>
                <a:gd name="T3" fmla="*/ 0 h 30"/>
                <a:gd name="T4" fmla="*/ 6 w 78"/>
                <a:gd name="T5" fmla="*/ 11 h 30"/>
                <a:gd name="T6" fmla="*/ 12 w 78"/>
                <a:gd name="T7" fmla="*/ 30 h 30"/>
                <a:gd name="T8" fmla="*/ 76 w 78"/>
                <a:gd name="T9" fmla="*/ 12 h 30"/>
              </a:gdLst>
              <a:ahLst/>
              <a:cxnLst>
                <a:cxn ang="0">
                  <a:pos x="T0" y="T1"/>
                </a:cxn>
                <a:cxn ang="0">
                  <a:pos x="T2" y="T3"/>
                </a:cxn>
                <a:cxn ang="0">
                  <a:pos x="T4" y="T5"/>
                </a:cxn>
                <a:cxn ang="0">
                  <a:pos x="T6" y="T7"/>
                </a:cxn>
                <a:cxn ang="0">
                  <a:pos x="T8" y="T9"/>
                </a:cxn>
              </a:cxnLst>
              <a:rect l="0" t="0" r="r" b="b"/>
              <a:pathLst>
                <a:path w="78" h="30">
                  <a:moveTo>
                    <a:pt x="76" y="12"/>
                  </a:moveTo>
                  <a:cubicBezTo>
                    <a:pt x="78" y="8"/>
                    <a:pt x="52" y="0"/>
                    <a:pt x="40" y="0"/>
                  </a:cubicBezTo>
                  <a:cubicBezTo>
                    <a:pt x="28" y="0"/>
                    <a:pt x="11" y="6"/>
                    <a:pt x="6" y="11"/>
                  </a:cubicBezTo>
                  <a:cubicBezTo>
                    <a:pt x="1" y="16"/>
                    <a:pt x="0" y="30"/>
                    <a:pt x="12" y="30"/>
                  </a:cubicBezTo>
                  <a:cubicBezTo>
                    <a:pt x="24" y="30"/>
                    <a:pt x="63" y="16"/>
                    <a:pt x="76" y="12"/>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15" name="Freeform 35"/>
            <p:cNvSpPr>
              <a:spLocks/>
            </p:cNvSpPr>
            <p:nvPr/>
          </p:nvSpPr>
          <p:spPr bwMode="auto">
            <a:xfrm>
              <a:off x="3725" y="2942"/>
              <a:ext cx="163" cy="95"/>
            </a:xfrm>
            <a:custGeom>
              <a:avLst/>
              <a:gdLst>
                <a:gd name="T0" fmla="*/ 1 w 163"/>
                <a:gd name="T1" fmla="*/ 41 h 95"/>
                <a:gd name="T2" fmla="*/ 28 w 163"/>
                <a:gd name="T3" fmla="*/ 23 h 95"/>
                <a:gd name="T4" fmla="*/ 55 w 163"/>
                <a:gd name="T5" fmla="*/ 1 h 95"/>
                <a:gd name="T6" fmla="*/ 87 w 163"/>
                <a:gd name="T7" fmla="*/ 17 h 95"/>
                <a:gd name="T8" fmla="*/ 120 w 163"/>
                <a:gd name="T9" fmla="*/ 5 h 95"/>
                <a:gd name="T10" fmla="*/ 159 w 163"/>
                <a:gd name="T11" fmla="*/ 7 h 95"/>
                <a:gd name="T12" fmla="*/ 145 w 163"/>
                <a:gd name="T13" fmla="*/ 41 h 95"/>
                <a:gd name="T14" fmla="*/ 112 w 163"/>
                <a:gd name="T15" fmla="*/ 55 h 95"/>
                <a:gd name="T16" fmla="*/ 76 w 163"/>
                <a:gd name="T17" fmla="*/ 68 h 95"/>
                <a:gd name="T18" fmla="*/ 43 w 163"/>
                <a:gd name="T19" fmla="*/ 95 h 95"/>
                <a:gd name="T20" fmla="*/ 25 w 163"/>
                <a:gd name="T21" fmla="*/ 65 h 95"/>
                <a:gd name="T22" fmla="*/ 1 w 163"/>
                <a:gd name="T23" fmla="*/ 4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95">
                  <a:moveTo>
                    <a:pt x="1" y="41"/>
                  </a:moveTo>
                  <a:cubicBezTo>
                    <a:pt x="1" y="34"/>
                    <a:pt x="19" y="30"/>
                    <a:pt x="28" y="23"/>
                  </a:cubicBezTo>
                  <a:cubicBezTo>
                    <a:pt x="37" y="16"/>
                    <a:pt x="45" y="2"/>
                    <a:pt x="55" y="1"/>
                  </a:cubicBezTo>
                  <a:cubicBezTo>
                    <a:pt x="65" y="0"/>
                    <a:pt x="76" y="16"/>
                    <a:pt x="87" y="17"/>
                  </a:cubicBezTo>
                  <a:cubicBezTo>
                    <a:pt x="98" y="18"/>
                    <a:pt x="108" y="7"/>
                    <a:pt x="120" y="5"/>
                  </a:cubicBezTo>
                  <a:cubicBezTo>
                    <a:pt x="132" y="3"/>
                    <a:pt x="155" y="1"/>
                    <a:pt x="159" y="7"/>
                  </a:cubicBezTo>
                  <a:cubicBezTo>
                    <a:pt x="163" y="13"/>
                    <a:pt x="153" y="33"/>
                    <a:pt x="145" y="41"/>
                  </a:cubicBezTo>
                  <a:cubicBezTo>
                    <a:pt x="137" y="49"/>
                    <a:pt x="123" y="51"/>
                    <a:pt x="112" y="55"/>
                  </a:cubicBezTo>
                  <a:cubicBezTo>
                    <a:pt x="101" y="59"/>
                    <a:pt x="87" y="61"/>
                    <a:pt x="76" y="68"/>
                  </a:cubicBezTo>
                  <a:cubicBezTo>
                    <a:pt x="65" y="75"/>
                    <a:pt x="51" y="95"/>
                    <a:pt x="43" y="95"/>
                  </a:cubicBezTo>
                  <a:cubicBezTo>
                    <a:pt x="35" y="95"/>
                    <a:pt x="32" y="74"/>
                    <a:pt x="25" y="65"/>
                  </a:cubicBezTo>
                  <a:cubicBezTo>
                    <a:pt x="18" y="56"/>
                    <a:pt x="0" y="50"/>
                    <a:pt x="1" y="41"/>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16" name="Freeform 36"/>
            <p:cNvSpPr>
              <a:spLocks/>
            </p:cNvSpPr>
            <p:nvPr/>
          </p:nvSpPr>
          <p:spPr bwMode="auto">
            <a:xfrm>
              <a:off x="4070" y="2756"/>
              <a:ext cx="131" cy="158"/>
            </a:xfrm>
            <a:custGeom>
              <a:avLst/>
              <a:gdLst>
                <a:gd name="T0" fmla="*/ 1 w 131"/>
                <a:gd name="T1" fmla="*/ 113 h 158"/>
                <a:gd name="T2" fmla="*/ 25 w 131"/>
                <a:gd name="T3" fmla="*/ 71 h 158"/>
                <a:gd name="T4" fmla="*/ 64 w 131"/>
                <a:gd name="T5" fmla="*/ 20 h 158"/>
                <a:gd name="T6" fmla="*/ 122 w 131"/>
                <a:gd name="T7" fmla="*/ 4 h 158"/>
                <a:gd name="T8" fmla="*/ 118 w 131"/>
                <a:gd name="T9" fmla="*/ 41 h 158"/>
                <a:gd name="T10" fmla="*/ 85 w 131"/>
                <a:gd name="T11" fmla="*/ 86 h 158"/>
                <a:gd name="T12" fmla="*/ 94 w 131"/>
                <a:gd name="T13" fmla="*/ 113 h 158"/>
                <a:gd name="T14" fmla="*/ 34 w 131"/>
                <a:gd name="T15" fmla="*/ 158 h 158"/>
                <a:gd name="T16" fmla="*/ 1 w 131"/>
                <a:gd name="T17" fmla="*/ 11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58">
                  <a:moveTo>
                    <a:pt x="1" y="113"/>
                  </a:moveTo>
                  <a:cubicBezTo>
                    <a:pt x="0" y="99"/>
                    <a:pt x="15" y="86"/>
                    <a:pt x="25" y="71"/>
                  </a:cubicBezTo>
                  <a:cubicBezTo>
                    <a:pt x="35" y="56"/>
                    <a:pt x="48" y="31"/>
                    <a:pt x="64" y="20"/>
                  </a:cubicBezTo>
                  <a:cubicBezTo>
                    <a:pt x="80" y="9"/>
                    <a:pt x="113" y="0"/>
                    <a:pt x="122" y="4"/>
                  </a:cubicBezTo>
                  <a:cubicBezTo>
                    <a:pt x="131" y="8"/>
                    <a:pt x="124" y="27"/>
                    <a:pt x="118" y="41"/>
                  </a:cubicBezTo>
                  <a:cubicBezTo>
                    <a:pt x="112" y="55"/>
                    <a:pt x="89" y="74"/>
                    <a:pt x="85" y="86"/>
                  </a:cubicBezTo>
                  <a:cubicBezTo>
                    <a:pt x="81" y="98"/>
                    <a:pt x="102" y="101"/>
                    <a:pt x="94" y="113"/>
                  </a:cubicBezTo>
                  <a:cubicBezTo>
                    <a:pt x="86" y="125"/>
                    <a:pt x="49" y="158"/>
                    <a:pt x="34" y="158"/>
                  </a:cubicBezTo>
                  <a:cubicBezTo>
                    <a:pt x="19" y="158"/>
                    <a:pt x="2" y="127"/>
                    <a:pt x="1" y="113"/>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17" name="Freeform 37"/>
            <p:cNvSpPr>
              <a:spLocks/>
            </p:cNvSpPr>
            <p:nvPr/>
          </p:nvSpPr>
          <p:spPr bwMode="auto">
            <a:xfrm>
              <a:off x="4396" y="66"/>
              <a:ext cx="42" cy="215"/>
            </a:xfrm>
            <a:custGeom>
              <a:avLst/>
              <a:gdLst>
                <a:gd name="T0" fmla="*/ 31 w 42"/>
                <a:gd name="T1" fmla="*/ 0 h 215"/>
                <a:gd name="T2" fmla="*/ 41 w 42"/>
                <a:gd name="T3" fmla="*/ 100 h 215"/>
                <a:gd name="T4" fmla="*/ 35 w 42"/>
                <a:gd name="T5" fmla="*/ 168 h 215"/>
                <a:gd name="T6" fmla="*/ 38 w 42"/>
                <a:gd name="T7" fmla="*/ 211 h 215"/>
                <a:gd name="T8" fmla="*/ 20 w 42"/>
                <a:gd name="T9" fmla="*/ 193 h 215"/>
                <a:gd name="T10" fmla="*/ 16 w 42"/>
                <a:gd name="T11" fmla="*/ 138 h 215"/>
                <a:gd name="T12" fmla="*/ 8 w 42"/>
                <a:gd name="T13" fmla="*/ 46 h 215"/>
                <a:gd name="T14" fmla="*/ 4 w 42"/>
                <a:gd name="T15" fmla="*/ 0 h 215"/>
                <a:gd name="T16" fmla="*/ 31 w 42"/>
                <a:gd name="T17"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215">
                  <a:moveTo>
                    <a:pt x="31" y="0"/>
                  </a:moveTo>
                  <a:cubicBezTo>
                    <a:pt x="37" y="16"/>
                    <a:pt x="40" y="72"/>
                    <a:pt x="41" y="100"/>
                  </a:cubicBezTo>
                  <a:cubicBezTo>
                    <a:pt x="42" y="128"/>
                    <a:pt x="35" y="150"/>
                    <a:pt x="35" y="168"/>
                  </a:cubicBezTo>
                  <a:cubicBezTo>
                    <a:pt x="35" y="186"/>
                    <a:pt x="41" y="207"/>
                    <a:pt x="38" y="211"/>
                  </a:cubicBezTo>
                  <a:cubicBezTo>
                    <a:pt x="35" y="215"/>
                    <a:pt x="24" y="205"/>
                    <a:pt x="20" y="193"/>
                  </a:cubicBezTo>
                  <a:cubicBezTo>
                    <a:pt x="16" y="181"/>
                    <a:pt x="18" y="162"/>
                    <a:pt x="16" y="138"/>
                  </a:cubicBezTo>
                  <a:cubicBezTo>
                    <a:pt x="14" y="114"/>
                    <a:pt x="10" y="69"/>
                    <a:pt x="8" y="46"/>
                  </a:cubicBezTo>
                  <a:cubicBezTo>
                    <a:pt x="6" y="23"/>
                    <a:pt x="0" y="8"/>
                    <a:pt x="4" y="0"/>
                  </a:cubicBezTo>
                  <a:lnTo>
                    <a:pt x="31" y="0"/>
                  </a:lnTo>
                  <a:close/>
                </a:path>
              </a:pathLst>
            </a:custGeom>
            <a:solidFill>
              <a:srgbClr val="993300">
                <a:alpha val="70000"/>
              </a:srgbClr>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18" name="Oval 38"/>
            <p:cNvSpPr>
              <a:spLocks noChangeArrowheads="1"/>
            </p:cNvSpPr>
            <p:nvPr/>
          </p:nvSpPr>
          <p:spPr bwMode="auto">
            <a:xfrm>
              <a:off x="4176" y="136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19" name="Oval 39"/>
            <p:cNvSpPr>
              <a:spLocks noChangeArrowheads="1"/>
            </p:cNvSpPr>
            <p:nvPr/>
          </p:nvSpPr>
          <p:spPr bwMode="auto">
            <a:xfrm>
              <a:off x="4180" y="187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20" name="Oval 40"/>
            <p:cNvSpPr>
              <a:spLocks noChangeArrowheads="1"/>
            </p:cNvSpPr>
            <p:nvPr/>
          </p:nvSpPr>
          <p:spPr bwMode="auto">
            <a:xfrm>
              <a:off x="2640" y="1408"/>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21" name="Oval 41"/>
            <p:cNvSpPr>
              <a:spLocks noChangeArrowheads="1"/>
            </p:cNvSpPr>
            <p:nvPr/>
          </p:nvSpPr>
          <p:spPr bwMode="auto">
            <a:xfrm>
              <a:off x="2496" y="112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22" name="Oval 42"/>
            <p:cNvSpPr>
              <a:spLocks noChangeArrowheads="1"/>
            </p:cNvSpPr>
            <p:nvPr/>
          </p:nvSpPr>
          <p:spPr bwMode="auto">
            <a:xfrm>
              <a:off x="2952" y="1532"/>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23" name="Oval 43"/>
            <p:cNvSpPr>
              <a:spLocks noChangeArrowheads="1"/>
            </p:cNvSpPr>
            <p:nvPr/>
          </p:nvSpPr>
          <p:spPr bwMode="auto">
            <a:xfrm>
              <a:off x="1776" y="160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24" name="Freeform 44"/>
            <p:cNvSpPr>
              <a:spLocks/>
            </p:cNvSpPr>
            <p:nvPr/>
          </p:nvSpPr>
          <p:spPr bwMode="auto">
            <a:xfrm>
              <a:off x="4531" y="2332"/>
              <a:ext cx="49" cy="32"/>
            </a:xfrm>
            <a:custGeom>
              <a:avLst/>
              <a:gdLst>
                <a:gd name="T0" fmla="*/ 47 w 49"/>
                <a:gd name="T1" fmla="*/ 3 h 32"/>
                <a:gd name="T2" fmla="*/ 25 w 49"/>
                <a:gd name="T3" fmla="*/ 2 h 32"/>
                <a:gd name="T4" fmla="*/ 7 w 49"/>
                <a:gd name="T5" fmla="*/ 17 h 32"/>
                <a:gd name="T6" fmla="*/ 5 w 49"/>
                <a:gd name="T7" fmla="*/ 32 h 32"/>
                <a:gd name="T8" fmla="*/ 35 w 49"/>
                <a:gd name="T9" fmla="*/ 20 h 32"/>
                <a:gd name="T10" fmla="*/ 47 w 49"/>
                <a:gd name="T11" fmla="*/ 3 h 32"/>
              </a:gdLst>
              <a:ahLst/>
              <a:cxnLst>
                <a:cxn ang="0">
                  <a:pos x="T0" y="T1"/>
                </a:cxn>
                <a:cxn ang="0">
                  <a:pos x="T2" y="T3"/>
                </a:cxn>
                <a:cxn ang="0">
                  <a:pos x="T4" y="T5"/>
                </a:cxn>
                <a:cxn ang="0">
                  <a:pos x="T6" y="T7"/>
                </a:cxn>
                <a:cxn ang="0">
                  <a:pos x="T8" y="T9"/>
                </a:cxn>
                <a:cxn ang="0">
                  <a:pos x="T10" y="T11"/>
                </a:cxn>
              </a:cxnLst>
              <a:rect l="0" t="0" r="r" b="b"/>
              <a:pathLst>
                <a:path w="49" h="32">
                  <a:moveTo>
                    <a:pt x="47" y="3"/>
                  </a:moveTo>
                  <a:cubicBezTo>
                    <a:pt x="45" y="0"/>
                    <a:pt x="32" y="0"/>
                    <a:pt x="25" y="2"/>
                  </a:cubicBezTo>
                  <a:cubicBezTo>
                    <a:pt x="18" y="4"/>
                    <a:pt x="10" y="12"/>
                    <a:pt x="7" y="17"/>
                  </a:cubicBezTo>
                  <a:cubicBezTo>
                    <a:pt x="4" y="22"/>
                    <a:pt x="0" y="32"/>
                    <a:pt x="5" y="32"/>
                  </a:cubicBezTo>
                  <a:cubicBezTo>
                    <a:pt x="10" y="32"/>
                    <a:pt x="28" y="25"/>
                    <a:pt x="35" y="20"/>
                  </a:cubicBezTo>
                  <a:cubicBezTo>
                    <a:pt x="42" y="15"/>
                    <a:pt x="49" y="6"/>
                    <a:pt x="47" y="3"/>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25" name="Freeform 45"/>
            <p:cNvSpPr>
              <a:spLocks/>
            </p:cNvSpPr>
            <p:nvPr/>
          </p:nvSpPr>
          <p:spPr bwMode="auto">
            <a:xfrm>
              <a:off x="4415" y="2448"/>
              <a:ext cx="42" cy="35"/>
            </a:xfrm>
            <a:custGeom>
              <a:avLst/>
              <a:gdLst>
                <a:gd name="T0" fmla="*/ 40 w 42"/>
                <a:gd name="T1" fmla="*/ 2 h 35"/>
                <a:gd name="T2" fmla="*/ 18 w 42"/>
                <a:gd name="T3" fmla="*/ 7 h 35"/>
                <a:gd name="T4" fmla="*/ 1 w 42"/>
                <a:gd name="T5" fmla="*/ 22 h 35"/>
                <a:gd name="T6" fmla="*/ 9 w 42"/>
                <a:gd name="T7" fmla="*/ 35 h 35"/>
                <a:gd name="T8" fmla="*/ 28 w 42"/>
                <a:gd name="T9" fmla="*/ 19 h 35"/>
                <a:gd name="T10" fmla="*/ 40 w 42"/>
                <a:gd name="T11" fmla="*/ 2 h 35"/>
              </a:gdLst>
              <a:ahLst/>
              <a:cxnLst>
                <a:cxn ang="0">
                  <a:pos x="T0" y="T1"/>
                </a:cxn>
                <a:cxn ang="0">
                  <a:pos x="T2" y="T3"/>
                </a:cxn>
                <a:cxn ang="0">
                  <a:pos x="T4" y="T5"/>
                </a:cxn>
                <a:cxn ang="0">
                  <a:pos x="T6" y="T7"/>
                </a:cxn>
                <a:cxn ang="0">
                  <a:pos x="T8" y="T9"/>
                </a:cxn>
                <a:cxn ang="0">
                  <a:pos x="T10" y="T11"/>
                </a:cxn>
              </a:cxnLst>
              <a:rect l="0" t="0" r="r" b="b"/>
              <a:pathLst>
                <a:path w="42" h="35">
                  <a:moveTo>
                    <a:pt x="40" y="2"/>
                  </a:moveTo>
                  <a:cubicBezTo>
                    <a:pt x="38" y="0"/>
                    <a:pt x="24" y="4"/>
                    <a:pt x="18" y="7"/>
                  </a:cubicBezTo>
                  <a:cubicBezTo>
                    <a:pt x="12" y="10"/>
                    <a:pt x="2" y="17"/>
                    <a:pt x="1" y="22"/>
                  </a:cubicBezTo>
                  <a:cubicBezTo>
                    <a:pt x="0" y="27"/>
                    <a:pt x="5" y="35"/>
                    <a:pt x="9" y="35"/>
                  </a:cubicBezTo>
                  <a:cubicBezTo>
                    <a:pt x="13" y="35"/>
                    <a:pt x="23" y="25"/>
                    <a:pt x="28" y="19"/>
                  </a:cubicBezTo>
                  <a:cubicBezTo>
                    <a:pt x="33" y="13"/>
                    <a:pt x="42" y="5"/>
                    <a:pt x="40" y="2"/>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26" name="Freeform 46"/>
            <p:cNvSpPr>
              <a:spLocks/>
            </p:cNvSpPr>
            <p:nvPr/>
          </p:nvSpPr>
          <p:spPr bwMode="auto">
            <a:xfrm>
              <a:off x="4367" y="2476"/>
              <a:ext cx="31" cy="46"/>
            </a:xfrm>
            <a:custGeom>
              <a:avLst/>
              <a:gdLst>
                <a:gd name="T0" fmla="*/ 28 w 31"/>
                <a:gd name="T1" fmla="*/ 2 h 46"/>
                <a:gd name="T2" fmla="*/ 13 w 31"/>
                <a:gd name="T3" fmla="*/ 17 h 46"/>
                <a:gd name="T4" fmla="*/ 1 w 31"/>
                <a:gd name="T5" fmla="*/ 32 h 46"/>
                <a:gd name="T6" fmla="*/ 9 w 31"/>
                <a:gd name="T7" fmla="*/ 46 h 46"/>
                <a:gd name="T8" fmla="*/ 28 w 31"/>
                <a:gd name="T9" fmla="*/ 30 h 46"/>
                <a:gd name="T10" fmla="*/ 28 w 31"/>
                <a:gd name="T11" fmla="*/ 2 h 46"/>
              </a:gdLst>
              <a:ahLst/>
              <a:cxnLst>
                <a:cxn ang="0">
                  <a:pos x="T0" y="T1"/>
                </a:cxn>
                <a:cxn ang="0">
                  <a:pos x="T2" y="T3"/>
                </a:cxn>
                <a:cxn ang="0">
                  <a:pos x="T4" y="T5"/>
                </a:cxn>
                <a:cxn ang="0">
                  <a:pos x="T6" y="T7"/>
                </a:cxn>
                <a:cxn ang="0">
                  <a:pos x="T8" y="T9"/>
                </a:cxn>
                <a:cxn ang="0">
                  <a:pos x="T10" y="T11"/>
                </a:cxn>
              </a:cxnLst>
              <a:rect l="0" t="0" r="r" b="b"/>
              <a:pathLst>
                <a:path w="31" h="46">
                  <a:moveTo>
                    <a:pt x="28" y="2"/>
                  </a:moveTo>
                  <a:cubicBezTo>
                    <a:pt x="26" y="0"/>
                    <a:pt x="17" y="12"/>
                    <a:pt x="13" y="17"/>
                  </a:cubicBezTo>
                  <a:cubicBezTo>
                    <a:pt x="9" y="22"/>
                    <a:pt x="2" y="27"/>
                    <a:pt x="1" y="32"/>
                  </a:cubicBezTo>
                  <a:cubicBezTo>
                    <a:pt x="0" y="37"/>
                    <a:pt x="5" y="46"/>
                    <a:pt x="9" y="46"/>
                  </a:cubicBezTo>
                  <a:cubicBezTo>
                    <a:pt x="13" y="46"/>
                    <a:pt x="25" y="37"/>
                    <a:pt x="28" y="30"/>
                  </a:cubicBezTo>
                  <a:cubicBezTo>
                    <a:pt x="31" y="23"/>
                    <a:pt x="30" y="5"/>
                    <a:pt x="28" y="2"/>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27" name="Freeform 47"/>
            <p:cNvSpPr>
              <a:spLocks/>
            </p:cNvSpPr>
            <p:nvPr/>
          </p:nvSpPr>
          <p:spPr bwMode="auto">
            <a:xfrm>
              <a:off x="4250" y="1449"/>
              <a:ext cx="35" cy="71"/>
            </a:xfrm>
            <a:custGeom>
              <a:avLst/>
              <a:gdLst>
                <a:gd name="T0" fmla="*/ 18 w 35"/>
                <a:gd name="T1" fmla="*/ 6 h 71"/>
                <a:gd name="T2" fmla="*/ 0 w 35"/>
                <a:gd name="T3" fmla="*/ 37 h 71"/>
                <a:gd name="T4" fmla="*/ 20 w 35"/>
                <a:gd name="T5" fmla="*/ 68 h 71"/>
                <a:gd name="T6" fmla="*/ 30 w 35"/>
                <a:gd name="T7" fmla="*/ 53 h 71"/>
                <a:gd name="T8" fmla="*/ 26 w 35"/>
                <a:gd name="T9" fmla="*/ 29 h 71"/>
                <a:gd name="T10" fmla="*/ 34 w 35"/>
                <a:gd name="T11" fmla="*/ 4 h 71"/>
                <a:gd name="T12" fmla="*/ 18 w 35"/>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35" h="71">
                  <a:moveTo>
                    <a:pt x="18" y="6"/>
                  </a:moveTo>
                  <a:cubicBezTo>
                    <a:pt x="12" y="11"/>
                    <a:pt x="0" y="27"/>
                    <a:pt x="0" y="37"/>
                  </a:cubicBezTo>
                  <a:cubicBezTo>
                    <a:pt x="0" y="47"/>
                    <a:pt x="15" y="65"/>
                    <a:pt x="20" y="68"/>
                  </a:cubicBezTo>
                  <a:cubicBezTo>
                    <a:pt x="25" y="71"/>
                    <a:pt x="29" y="59"/>
                    <a:pt x="30" y="53"/>
                  </a:cubicBezTo>
                  <a:cubicBezTo>
                    <a:pt x="31" y="47"/>
                    <a:pt x="25" y="37"/>
                    <a:pt x="26" y="29"/>
                  </a:cubicBezTo>
                  <a:cubicBezTo>
                    <a:pt x="27" y="21"/>
                    <a:pt x="35" y="8"/>
                    <a:pt x="34" y="4"/>
                  </a:cubicBezTo>
                  <a:cubicBezTo>
                    <a:pt x="33" y="0"/>
                    <a:pt x="21" y="6"/>
                    <a:pt x="18" y="6"/>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28" name="Freeform 48"/>
            <p:cNvSpPr>
              <a:spLocks/>
            </p:cNvSpPr>
            <p:nvPr/>
          </p:nvSpPr>
          <p:spPr bwMode="auto">
            <a:xfrm>
              <a:off x="1014" y="124"/>
              <a:ext cx="3154" cy="1244"/>
            </a:xfrm>
            <a:custGeom>
              <a:avLst/>
              <a:gdLst>
                <a:gd name="T0" fmla="*/ 0 w 3154"/>
                <a:gd name="T1" fmla="*/ 0 h 1244"/>
                <a:gd name="T2" fmla="*/ 1014 w 3154"/>
                <a:gd name="T3" fmla="*/ 464 h 1244"/>
                <a:gd name="T4" fmla="*/ 1620 w 3154"/>
                <a:gd name="T5" fmla="*/ 684 h 1244"/>
                <a:gd name="T6" fmla="*/ 1888 w 3154"/>
                <a:gd name="T7" fmla="*/ 744 h 1244"/>
                <a:gd name="T8" fmla="*/ 2320 w 3154"/>
                <a:gd name="T9" fmla="*/ 890 h 1244"/>
                <a:gd name="T10" fmla="*/ 3154 w 3154"/>
                <a:gd name="T11" fmla="*/ 1244 h 1244"/>
              </a:gdLst>
              <a:ahLst/>
              <a:cxnLst>
                <a:cxn ang="0">
                  <a:pos x="T0" y="T1"/>
                </a:cxn>
                <a:cxn ang="0">
                  <a:pos x="T2" y="T3"/>
                </a:cxn>
                <a:cxn ang="0">
                  <a:pos x="T4" y="T5"/>
                </a:cxn>
                <a:cxn ang="0">
                  <a:pos x="T6" y="T7"/>
                </a:cxn>
                <a:cxn ang="0">
                  <a:pos x="T8" y="T9"/>
                </a:cxn>
                <a:cxn ang="0">
                  <a:pos x="T10" y="T11"/>
                </a:cxn>
              </a:cxnLst>
              <a:rect l="0" t="0" r="r" b="b"/>
              <a:pathLst>
                <a:path w="3154" h="1244">
                  <a:moveTo>
                    <a:pt x="0" y="0"/>
                  </a:moveTo>
                  <a:lnTo>
                    <a:pt x="1014" y="464"/>
                  </a:lnTo>
                  <a:lnTo>
                    <a:pt x="1620" y="684"/>
                  </a:lnTo>
                  <a:lnTo>
                    <a:pt x="1888" y="744"/>
                  </a:lnTo>
                  <a:lnTo>
                    <a:pt x="2320" y="890"/>
                  </a:lnTo>
                  <a:lnTo>
                    <a:pt x="3154" y="1244"/>
                  </a:lnTo>
                </a:path>
              </a:pathLst>
            </a:custGeom>
            <a:noFill/>
            <a:ln w="38100" cmpd="dbl">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29" name="Freeform 49"/>
            <p:cNvSpPr>
              <a:spLocks/>
            </p:cNvSpPr>
            <p:nvPr/>
          </p:nvSpPr>
          <p:spPr bwMode="auto">
            <a:xfrm>
              <a:off x="3086" y="1626"/>
              <a:ext cx="1184" cy="242"/>
            </a:xfrm>
            <a:custGeom>
              <a:avLst/>
              <a:gdLst>
                <a:gd name="T0" fmla="*/ 0 w 1184"/>
                <a:gd name="T1" fmla="*/ 0 h 242"/>
                <a:gd name="T2" fmla="*/ 326 w 1184"/>
                <a:gd name="T3" fmla="*/ 98 h 242"/>
                <a:gd name="T4" fmla="*/ 548 w 1184"/>
                <a:gd name="T5" fmla="*/ 108 h 242"/>
                <a:gd name="T6" fmla="*/ 1184 w 1184"/>
                <a:gd name="T7" fmla="*/ 242 h 242"/>
              </a:gdLst>
              <a:ahLst/>
              <a:cxnLst>
                <a:cxn ang="0">
                  <a:pos x="T0" y="T1"/>
                </a:cxn>
                <a:cxn ang="0">
                  <a:pos x="T2" y="T3"/>
                </a:cxn>
                <a:cxn ang="0">
                  <a:pos x="T4" y="T5"/>
                </a:cxn>
                <a:cxn ang="0">
                  <a:pos x="T6" y="T7"/>
                </a:cxn>
              </a:cxnLst>
              <a:rect l="0" t="0" r="r" b="b"/>
              <a:pathLst>
                <a:path w="1184" h="242">
                  <a:moveTo>
                    <a:pt x="0" y="0"/>
                  </a:moveTo>
                  <a:lnTo>
                    <a:pt x="326" y="98"/>
                  </a:lnTo>
                  <a:lnTo>
                    <a:pt x="548" y="108"/>
                  </a:lnTo>
                  <a:lnTo>
                    <a:pt x="1184" y="242"/>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30" name="Freeform 50"/>
            <p:cNvSpPr>
              <a:spLocks/>
            </p:cNvSpPr>
            <p:nvPr/>
          </p:nvSpPr>
          <p:spPr bwMode="auto">
            <a:xfrm>
              <a:off x="4336" y="1272"/>
              <a:ext cx="414" cy="136"/>
            </a:xfrm>
            <a:custGeom>
              <a:avLst/>
              <a:gdLst>
                <a:gd name="T0" fmla="*/ 0 w 414"/>
                <a:gd name="T1" fmla="*/ 0 h 136"/>
                <a:gd name="T2" fmla="*/ 186 w 414"/>
                <a:gd name="T3" fmla="*/ 110 h 136"/>
                <a:gd name="T4" fmla="*/ 414 w 414"/>
                <a:gd name="T5" fmla="*/ 136 h 136"/>
              </a:gdLst>
              <a:ahLst/>
              <a:cxnLst>
                <a:cxn ang="0">
                  <a:pos x="T0" y="T1"/>
                </a:cxn>
                <a:cxn ang="0">
                  <a:pos x="T2" y="T3"/>
                </a:cxn>
                <a:cxn ang="0">
                  <a:pos x="T4" y="T5"/>
                </a:cxn>
              </a:cxnLst>
              <a:rect l="0" t="0" r="r" b="b"/>
              <a:pathLst>
                <a:path w="414" h="136">
                  <a:moveTo>
                    <a:pt x="0" y="0"/>
                  </a:moveTo>
                  <a:lnTo>
                    <a:pt x="186" y="110"/>
                  </a:lnTo>
                  <a:lnTo>
                    <a:pt x="414" y="136"/>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31" name="Freeform 51"/>
            <p:cNvSpPr>
              <a:spLocks/>
            </p:cNvSpPr>
            <p:nvPr/>
          </p:nvSpPr>
          <p:spPr bwMode="auto">
            <a:xfrm>
              <a:off x="4456" y="928"/>
              <a:ext cx="280" cy="294"/>
            </a:xfrm>
            <a:custGeom>
              <a:avLst/>
              <a:gdLst>
                <a:gd name="T0" fmla="*/ 0 w 280"/>
                <a:gd name="T1" fmla="*/ 294 h 294"/>
                <a:gd name="T2" fmla="*/ 280 w 280"/>
                <a:gd name="T3" fmla="*/ 0 h 294"/>
              </a:gdLst>
              <a:ahLst/>
              <a:cxnLst>
                <a:cxn ang="0">
                  <a:pos x="T0" y="T1"/>
                </a:cxn>
                <a:cxn ang="0">
                  <a:pos x="T2" y="T3"/>
                </a:cxn>
              </a:cxnLst>
              <a:rect l="0" t="0" r="r" b="b"/>
              <a:pathLst>
                <a:path w="280" h="294">
                  <a:moveTo>
                    <a:pt x="0" y="294"/>
                  </a:moveTo>
                  <a:lnTo>
                    <a:pt x="280" y="0"/>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32" name="Freeform 52"/>
            <p:cNvSpPr>
              <a:spLocks/>
            </p:cNvSpPr>
            <p:nvPr/>
          </p:nvSpPr>
          <p:spPr bwMode="auto">
            <a:xfrm>
              <a:off x="4282" y="1424"/>
              <a:ext cx="398" cy="442"/>
            </a:xfrm>
            <a:custGeom>
              <a:avLst/>
              <a:gdLst>
                <a:gd name="T0" fmla="*/ 0 w 398"/>
                <a:gd name="T1" fmla="*/ 442 h 442"/>
                <a:gd name="T2" fmla="*/ 84 w 398"/>
                <a:gd name="T3" fmla="*/ 432 h 442"/>
                <a:gd name="T4" fmla="*/ 148 w 398"/>
                <a:gd name="T5" fmla="*/ 350 h 442"/>
                <a:gd name="T6" fmla="*/ 276 w 398"/>
                <a:gd name="T7" fmla="*/ 128 h 442"/>
                <a:gd name="T8" fmla="*/ 398 w 398"/>
                <a:gd name="T9" fmla="*/ 0 h 442"/>
              </a:gdLst>
              <a:ahLst/>
              <a:cxnLst>
                <a:cxn ang="0">
                  <a:pos x="T0" y="T1"/>
                </a:cxn>
                <a:cxn ang="0">
                  <a:pos x="T2" y="T3"/>
                </a:cxn>
                <a:cxn ang="0">
                  <a:pos x="T4" y="T5"/>
                </a:cxn>
                <a:cxn ang="0">
                  <a:pos x="T6" y="T7"/>
                </a:cxn>
                <a:cxn ang="0">
                  <a:pos x="T8" y="T9"/>
                </a:cxn>
              </a:cxnLst>
              <a:rect l="0" t="0" r="r" b="b"/>
              <a:pathLst>
                <a:path w="398" h="442">
                  <a:moveTo>
                    <a:pt x="0" y="442"/>
                  </a:moveTo>
                  <a:lnTo>
                    <a:pt x="84" y="432"/>
                  </a:lnTo>
                  <a:lnTo>
                    <a:pt x="148" y="350"/>
                  </a:lnTo>
                  <a:lnTo>
                    <a:pt x="276" y="128"/>
                  </a:lnTo>
                  <a:lnTo>
                    <a:pt x="398" y="0"/>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33" name="Freeform 53"/>
            <p:cNvSpPr>
              <a:spLocks/>
            </p:cNvSpPr>
            <p:nvPr/>
          </p:nvSpPr>
          <p:spPr bwMode="auto">
            <a:xfrm>
              <a:off x="774" y="1572"/>
              <a:ext cx="2170" cy="952"/>
            </a:xfrm>
            <a:custGeom>
              <a:avLst/>
              <a:gdLst>
                <a:gd name="T0" fmla="*/ 2170 w 2170"/>
                <a:gd name="T1" fmla="*/ 0 h 952"/>
                <a:gd name="T2" fmla="*/ 1870 w 2170"/>
                <a:gd name="T3" fmla="*/ 112 h 952"/>
                <a:gd name="T4" fmla="*/ 1296 w 2170"/>
                <a:gd name="T5" fmla="*/ 386 h 952"/>
                <a:gd name="T6" fmla="*/ 478 w 2170"/>
                <a:gd name="T7" fmla="*/ 778 h 952"/>
                <a:gd name="T8" fmla="*/ 126 w 2170"/>
                <a:gd name="T9" fmla="*/ 918 h 952"/>
                <a:gd name="T10" fmla="*/ 42 w 2170"/>
                <a:gd name="T11" fmla="*/ 918 h 952"/>
                <a:gd name="T12" fmla="*/ 0 w 2170"/>
                <a:gd name="T13" fmla="*/ 952 h 952"/>
              </a:gdLst>
              <a:ahLst/>
              <a:cxnLst>
                <a:cxn ang="0">
                  <a:pos x="T0" y="T1"/>
                </a:cxn>
                <a:cxn ang="0">
                  <a:pos x="T2" y="T3"/>
                </a:cxn>
                <a:cxn ang="0">
                  <a:pos x="T4" y="T5"/>
                </a:cxn>
                <a:cxn ang="0">
                  <a:pos x="T6" y="T7"/>
                </a:cxn>
                <a:cxn ang="0">
                  <a:pos x="T8" y="T9"/>
                </a:cxn>
                <a:cxn ang="0">
                  <a:pos x="T10" y="T11"/>
                </a:cxn>
                <a:cxn ang="0">
                  <a:pos x="T12" y="T13"/>
                </a:cxn>
              </a:cxnLst>
              <a:rect l="0" t="0" r="r" b="b"/>
              <a:pathLst>
                <a:path w="2170" h="952">
                  <a:moveTo>
                    <a:pt x="2170" y="0"/>
                  </a:moveTo>
                  <a:lnTo>
                    <a:pt x="1870" y="112"/>
                  </a:lnTo>
                  <a:lnTo>
                    <a:pt x="1296" y="386"/>
                  </a:lnTo>
                  <a:lnTo>
                    <a:pt x="478" y="778"/>
                  </a:lnTo>
                  <a:lnTo>
                    <a:pt x="126" y="918"/>
                  </a:lnTo>
                  <a:lnTo>
                    <a:pt x="42" y="918"/>
                  </a:lnTo>
                  <a:lnTo>
                    <a:pt x="0" y="952"/>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34" name="Oval 54"/>
            <p:cNvSpPr>
              <a:spLocks noChangeArrowheads="1"/>
            </p:cNvSpPr>
            <p:nvPr/>
          </p:nvSpPr>
          <p:spPr bwMode="auto">
            <a:xfrm>
              <a:off x="720" y="252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35" name="Freeform 55"/>
            <p:cNvSpPr>
              <a:spLocks/>
            </p:cNvSpPr>
            <p:nvPr/>
          </p:nvSpPr>
          <p:spPr bwMode="auto">
            <a:xfrm>
              <a:off x="914" y="86"/>
              <a:ext cx="1206" cy="2374"/>
            </a:xfrm>
            <a:custGeom>
              <a:avLst/>
              <a:gdLst>
                <a:gd name="T0" fmla="*/ 1206 w 1206"/>
                <a:gd name="T1" fmla="*/ 0 h 2374"/>
                <a:gd name="T2" fmla="*/ 1180 w 1206"/>
                <a:gd name="T3" fmla="*/ 228 h 2374"/>
                <a:gd name="T4" fmla="*/ 1122 w 1206"/>
                <a:gd name="T5" fmla="*/ 422 h 2374"/>
                <a:gd name="T6" fmla="*/ 1100 w 1206"/>
                <a:gd name="T7" fmla="*/ 620 h 2374"/>
                <a:gd name="T8" fmla="*/ 1050 w 1206"/>
                <a:gd name="T9" fmla="*/ 766 h 2374"/>
                <a:gd name="T10" fmla="*/ 986 w 1206"/>
                <a:gd name="T11" fmla="*/ 856 h 2374"/>
                <a:gd name="T12" fmla="*/ 838 w 1206"/>
                <a:gd name="T13" fmla="*/ 1002 h 2374"/>
                <a:gd name="T14" fmla="*/ 742 w 1206"/>
                <a:gd name="T15" fmla="*/ 1122 h 2374"/>
                <a:gd name="T16" fmla="*/ 0 w 1206"/>
                <a:gd name="T17" fmla="*/ 2374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6" h="2374">
                  <a:moveTo>
                    <a:pt x="1206" y="0"/>
                  </a:moveTo>
                  <a:lnTo>
                    <a:pt x="1180" y="228"/>
                  </a:lnTo>
                  <a:lnTo>
                    <a:pt x="1122" y="422"/>
                  </a:lnTo>
                  <a:lnTo>
                    <a:pt x="1100" y="620"/>
                  </a:lnTo>
                  <a:lnTo>
                    <a:pt x="1050" y="766"/>
                  </a:lnTo>
                  <a:lnTo>
                    <a:pt x="986" y="856"/>
                  </a:lnTo>
                  <a:lnTo>
                    <a:pt x="838" y="1002"/>
                  </a:lnTo>
                  <a:lnTo>
                    <a:pt x="742" y="1122"/>
                  </a:lnTo>
                  <a:lnTo>
                    <a:pt x="0" y="2374"/>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36" name="Freeform 56"/>
            <p:cNvSpPr>
              <a:spLocks/>
            </p:cNvSpPr>
            <p:nvPr/>
          </p:nvSpPr>
          <p:spPr bwMode="auto">
            <a:xfrm>
              <a:off x="2030" y="672"/>
              <a:ext cx="856" cy="902"/>
            </a:xfrm>
            <a:custGeom>
              <a:avLst/>
              <a:gdLst>
                <a:gd name="T0" fmla="*/ 0 w 856"/>
                <a:gd name="T1" fmla="*/ 0 h 902"/>
                <a:gd name="T2" fmla="*/ 60 w 856"/>
                <a:gd name="T3" fmla="*/ 12 h 902"/>
                <a:gd name="T4" fmla="*/ 444 w 856"/>
                <a:gd name="T5" fmla="*/ 404 h 902"/>
                <a:gd name="T6" fmla="*/ 448 w 856"/>
                <a:gd name="T7" fmla="*/ 450 h 902"/>
                <a:gd name="T8" fmla="*/ 426 w 856"/>
                <a:gd name="T9" fmla="*/ 514 h 902"/>
                <a:gd name="T10" fmla="*/ 344 w 856"/>
                <a:gd name="T11" fmla="*/ 626 h 902"/>
                <a:gd name="T12" fmla="*/ 332 w 856"/>
                <a:gd name="T13" fmla="*/ 734 h 902"/>
                <a:gd name="T14" fmla="*/ 362 w 856"/>
                <a:gd name="T15" fmla="*/ 788 h 902"/>
                <a:gd name="T16" fmla="*/ 414 w 856"/>
                <a:gd name="T17" fmla="*/ 838 h 902"/>
                <a:gd name="T18" fmla="*/ 768 w 856"/>
                <a:gd name="T19" fmla="*/ 860 h 902"/>
                <a:gd name="T20" fmla="*/ 856 w 856"/>
                <a:gd name="T21" fmla="*/ 902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6" h="902">
                  <a:moveTo>
                    <a:pt x="0" y="0"/>
                  </a:moveTo>
                  <a:lnTo>
                    <a:pt x="60" y="12"/>
                  </a:lnTo>
                  <a:lnTo>
                    <a:pt x="444" y="404"/>
                  </a:lnTo>
                  <a:lnTo>
                    <a:pt x="448" y="450"/>
                  </a:lnTo>
                  <a:lnTo>
                    <a:pt x="426" y="514"/>
                  </a:lnTo>
                  <a:lnTo>
                    <a:pt x="344" y="626"/>
                  </a:lnTo>
                  <a:lnTo>
                    <a:pt x="332" y="734"/>
                  </a:lnTo>
                  <a:lnTo>
                    <a:pt x="362" y="788"/>
                  </a:lnTo>
                  <a:lnTo>
                    <a:pt x="414" y="838"/>
                  </a:lnTo>
                  <a:lnTo>
                    <a:pt x="768" y="860"/>
                  </a:lnTo>
                  <a:lnTo>
                    <a:pt x="856" y="902"/>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37" name="Freeform 57"/>
            <p:cNvSpPr>
              <a:spLocks/>
            </p:cNvSpPr>
            <p:nvPr/>
          </p:nvSpPr>
          <p:spPr bwMode="auto">
            <a:xfrm>
              <a:off x="1512" y="1496"/>
              <a:ext cx="256" cy="112"/>
            </a:xfrm>
            <a:custGeom>
              <a:avLst/>
              <a:gdLst>
                <a:gd name="T0" fmla="*/ 0 w 256"/>
                <a:gd name="T1" fmla="*/ 0 h 112"/>
                <a:gd name="T2" fmla="*/ 128 w 256"/>
                <a:gd name="T3" fmla="*/ 66 h 112"/>
                <a:gd name="T4" fmla="*/ 256 w 256"/>
                <a:gd name="T5" fmla="*/ 112 h 112"/>
              </a:gdLst>
              <a:ahLst/>
              <a:cxnLst>
                <a:cxn ang="0">
                  <a:pos x="T0" y="T1"/>
                </a:cxn>
                <a:cxn ang="0">
                  <a:pos x="T2" y="T3"/>
                </a:cxn>
                <a:cxn ang="0">
                  <a:pos x="T4" y="T5"/>
                </a:cxn>
              </a:cxnLst>
              <a:rect l="0" t="0" r="r" b="b"/>
              <a:pathLst>
                <a:path w="256" h="112">
                  <a:moveTo>
                    <a:pt x="0" y="0"/>
                  </a:moveTo>
                  <a:lnTo>
                    <a:pt x="128" y="66"/>
                  </a:lnTo>
                  <a:lnTo>
                    <a:pt x="256" y="112"/>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38" name="Line 58"/>
            <p:cNvSpPr>
              <a:spLocks noChangeShapeType="1"/>
            </p:cNvSpPr>
            <p:nvPr/>
          </p:nvSpPr>
          <p:spPr bwMode="auto">
            <a:xfrm>
              <a:off x="1824" y="1648"/>
              <a:ext cx="216" cy="256"/>
            </a:xfrm>
            <a:prstGeom prst="line">
              <a:avLst/>
            </a:prstGeom>
            <a:noFill/>
            <a:ln w="38100" cmpd="dbl">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39" name="Freeform 59"/>
            <p:cNvSpPr>
              <a:spLocks/>
            </p:cNvSpPr>
            <p:nvPr/>
          </p:nvSpPr>
          <p:spPr bwMode="auto">
            <a:xfrm>
              <a:off x="1952" y="1621"/>
              <a:ext cx="680" cy="163"/>
            </a:xfrm>
            <a:custGeom>
              <a:avLst/>
              <a:gdLst>
                <a:gd name="T0" fmla="*/ 0 w 680"/>
                <a:gd name="T1" fmla="*/ 163 h 163"/>
                <a:gd name="T2" fmla="*/ 334 w 680"/>
                <a:gd name="T3" fmla="*/ 19 h 163"/>
                <a:gd name="T4" fmla="*/ 680 w 680"/>
                <a:gd name="T5" fmla="*/ 51 h 163"/>
              </a:gdLst>
              <a:ahLst/>
              <a:cxnLst>
                <a:cxn ang="0">
                  <a:pos x="T0" y="T1"/>
                </a:cxn>
                <a:cxn ang="0">
                  <a:pos x="T2" y="T3"/>
                </a:cxn>
                <a:cxn ang="0">
                  <a:pos x="T4" y="T5"/>
                </a:cxn>
              </a:cxnLst>
              <a:rect l="0" t="0" r="r" b="b"/>
              <a:pathLst>
                <a:path w="680" h="163">
                  <a:moveTo>
                    <a:pt x="0" y="163"/>
                  </a:moveTo>
                  <a:cubicBezTo>
                    <a:pt x="56" y="139"/>
                    <a:pt x="221" y="38"/>
                    <a:pt x="334" y="19"/>
                  </a:cubicBezTo>
                  <a:cubicBezTo>
                    <a:pt x="447" y="0"/>
                    <a:pt x="608" y="44"/>
                    <a:pt x="680" y="51"/>
                  </a:cubicBez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40" name="Freeform 60"/>
            <p:cNvSpPr>
              <a:spLocks/>
            </p:cNvSpPr>
            <p:nvPr/>
          </p:nvSpPr>
          <p:spPr bwMode="auto">
            <a:xfrm>
              <a:off x="2724" y="832"/>
              <a:ext cx="252" cy="696"/>
            </a:xfrm>
            <a:custGeom>
              <a:avLst/>
              <a:gdLst>
                <a:gd name="T0" fmla="*/ 4 w 252"/>
                <a:gd name="T1" fmla="*/ 0 h 696"/>
                <a:gd name="T2" fmla="*/ 0 w 252"/>
                <a:gd name="T3" fmla="*/ 88 h 696"/>
                <a:gd name="T4" fmla="*/ 74 w 252"/>
                <a:gd name="T5" fmla="*/ 352 h 696"/>
                <a:gd name="T6" fmla="*/ 252 w 252"/>
                <a:gd name="T7" fmla="*/ 696 h 696"/>
              </a:gdLst>
              <a:ahLst/>
              <a:cxnLst>
                <a:cxn ang="0">
                  <a:pos x="T0" y="T1"/>
                </a:cxn>
                <a:cxn ang="0">
                  <a:pos x="T2" y="T3"/>
                </a:cxn>
                <a:cxn ang="0">
                  <a:pos x="T4" y="T5"/>
                </a:cxn>
                <a:cxn ang="0">
                  <a:pos x="T6" y="T7"/>
                </a:cxn>
              </a:cxnLst>
              <a:rect l="0" t="0" r="r" b="b"/>
              <a:pathLst>
                <a:path w="252" h="696">
                  <a:moveTo>
                    <a:pt x="4" y="0"/>
                  </a:moveTo>
                  <a:lnTo>
                    <a:pt x="0" y="88"/>
                  </a:lnTo>
                  <a:lnTo>
                    <a:pt x="74" y="352"/>
                  </a:lnTo>
                  <a:lnTo>
                    <a:pt x="252" y="696"/>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41" name="Freeform 61"/>
            <p:cNvSpPr>
              <a:spLocks/>
            </p:cNvSpPr>
            <p:nvPr/>
          </p:nvSpPr>
          <p:spPr bwMode="auto">
            <a:xfrm>
              <a:off x="3002" y="1014"/>
              <a:ext cx="302" cy="526"/>
            </a:xfrm>
            <a:custGeom>
              <a:avLst/>
              <a:gdLst>
                <a:gd name="T0" fmla="*/ 302 w 302"/>
                <a:gd name="T1" fmla="*/ 0 h 526"/>
                <a:gd name="T2" fmla="*/ 40 w 302"/>
                <a:gd name="T3" fmla="*/ 498 h 526"/>
                <a:gd name="T4" fmla="*/ 0 w 302"/>
                <a:gd name="T5" fmla="*/ 526 h 526"/>
              </a:gdLst>
              <a:ahLst/>
              <a:cxnLst>
                <a:cxn ang="0">
                  <a:pos x="T0" y="T1"/>
                </a:cxn>
                <a:cxn ang="0">
                  <a:pos x="T2" y="T3"/>
                </a:cxn>
                <a:cxn ang="0">
                  <a:pos x="T4" y="T5"/>
                </a:cxn>
              </a:cxnLst>
              <a:rect l="0" t="0" r="r" b="b"/>
              <a:pathLst>
                <a:path w="302" h="526">
                  <a:moveTo>
                    <a:pt x="302" y="0"/>
                  </a:moveTo>
                  <a:lnTo>
                    <a:pt x="40" y="498"/>
                  </a:lnTo>
                  <a:lnTo>
                    <a:pt x="0" y="526"/>
                  </a:lnTo>
                </a:path>
              </a:pathLst>
            </a:custGeom>
            <a:noFill/>
            <a:ln w="38100" cmpd="dbl">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42" name="Freeform 62"/>
            <p:cNvSpPr>
              <a:spLocks/>
            </p:cNvSpPr>
            <p:nvPr/>
          </p:nvSpPr>
          <p:spPr bwMode="auto">
            <a:xfrm>
              <a:off x="3008" y="1572"/>
              <a:ext cx="673" cy="2688"/>
            </a:xfrm>
            <a:custGeom>
              <a:avLst/>
              <a:gdLst>
                <a:gd name="T0" fmla="*/ 664 w 673"/>
                <a:gd name="T1" fmla="*/ 2688 h 2688"/>
                <a:gd name="T2" fmla="*/ 670 w 673"/>
                <a:gd name="T3" fmla="*/ 2602 h 2688"/>
                <a:gd name="T4" fmla="*/ 648 w 673"/>
                <a:gd name="T5" fmla="*/ 2514 h 2688"/>
                <a:gd name="T6" fmla="*/ 586 w 673"/>
                <a:gd name="T7" fmla="*/ 2368 h 2688"/>
                <a:gd name="T8" fmla="*/ 412 w 673"/>
                <a:gd name="T9" fmla="*/ 2186 h 2688"/>
                <a:gd name="T10" fmla="*/ 286 w 673"/>
                <a:gd name="T11" fmla="*/ 1920 h 2688"/>
                <a:gd name="T12" fmla="*/ 238 w 673"/>
                <a:gd name="T13" fmla="*/ 1700 h 2688"/>
                <a:gd name="T14" fmla="*/ 232 w 673"/>
                <a:gd name="T15" fmla="*/ 1510 h 2688"/>
                <a:gd name="T16" fmla="*/ 258 w 673"/>
                <a:gd name="T17" fmla="*/ 1354 h 2688"/>
                <a:gd name="T18" fmla="*/ 350 w 673"/>
                <a:gd name="T19" fmla="*/ 1168 h 2688"/>
                <a:gd name="T20" fmla="*/ 452 w 673"/>
                <a:gd name="T21" fmla="*/ 1046 h 2688"/>
                <a:gd name="T22" fmla="*/ 500 w 673"/>
                <a:gd name="T23" fmla="*/ 914 h 2688"/>
                <a:gd name="T24" fmla="*/ 542 w 673"/>
                <a:gd name="T25" fmla="*/ 764 h 2688"/>
                <a:gd name="T26" fmla="*/ 540 w 673"/>
                <a:gd name="T27" fmla="*/ 640 h 2688"/>
                <a:gd name="T28" fmla="*/ 518 w 673"/>
                <a:gd name="T29" fmla="*/ 516 h 2688"/>
                <a:gd name="T30" fmla="*/ 492 w 673"/>
                <a:gd name="T31" fmla="*/ 456 h 2688"/>
                <a:gd name="T32" fmla="*/ 448 w 673"/>
                <a:gd name="T33" fmla="*/ 396 h 2688"/>
                <a:gd name="T34" fmla="*/ 0 w 673"/>
                <a:gd name="T35" fmla="*/ 0 h 2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3" h="2688">
                  <a:moveTo>
                    <a:pt x="664" y="2688"/>
                  </a:moveTo>
                  <a:cubicBezTo>
                    <a:pt x="665" y="2674"/>
                    <a:pt x="673" y="2631"/>
                    <a:pt x="670" y="2602"/>
                  </a:cubicBezTo>
                  <a:cubicBezTo>
                    <a:pt x="667" y="2573"/>
                    <a:pt x="662" y="2553"/>
                    <a:pt x="648" y="2514"/>
                  </a:cubicBezTo>
                  <a:cubicBezTo>
                    <a:pt x="634" y="2475"/>
                    <a:pt x="625" y="2423"/>
                    <a:pt x="586" y="2368"/>
                  </a:cubicBezTo>
                  <a:cubicBezTo>
                    <a:pt x="547" y="2313"/>
                    <a:pt x="462" y="2261"/>
                    <a:pt x="412" y="2186"/>
                  </a:cubicBezTo>
                  <a:cubicBezTo>
                    <a:pt x="362" y="2111"/>
                    <a:pt x="315" y="2001"/>
                    <a:pt x="286" y="1920"/>
                  </a:cubicBezTo>
                  <a:cubicBezTo>
                    <a:pt x="257" y="1839"/>
                    <a:pt x="247" y="1768"/>
                    <a:pt x="238" y="1700"/>
                  </a:cubicBezTo>
                  <a:cubicBezTo>
                    <a:pt x="229" y="1632"/>
                    <a:pt x="229" y="1568"/>
                    <a:pt x="232" y="1510"/>
                  </a:cubicBezTo>
                  <a:cubicBezTo>
                    <a:pt x="235" y="1452"/>
                    <a:pt x="238" y="1411"/>
                    <a:pt x="258" y="1354"/>
                  </a:cubicBezTo>
                  <a:cubicBezTo>
                    <a:pt x="278" y="1297"/>
                    <a:pt x="318" y="1219"/>
                    <a:pt x="350" y="1168"/>
                  </a:cubicBezTo>
                  <a:cubicBezTo>
                    <a:pt x="382" y="1117"/>
                    <a:pt x="427" y="1088"/>
                    <a:pt x="452" y="1046"/>
                  </a:cubicBezTo>
                  <a:lnTo>
                    <a:pt x="500" y="914"/>
                  </a:lnTo>
                  <a:lnTo>
                    <a:pt x="542" y="764"/>
                  </a:lnTo>
                  <a:cubicBezTo>
                    <a:pt x="549" y="718"/>
                    <a:pt x="544" y="681"/>
                    <a:pt x="540" y="640"/>
                  </a:cubicBezTo>
                  <a:lnTo>
                    <a:pt x="518" y="516"/>
                  </a:lnTo>
                  <a:lnTo>
                    <a:pt x="492" y="456"/>
                  </a:lnTo>
                  <a:lnTo>
                    <a:pt x="448" y="396"/>
                  </a:lnTo>
                  <a:lnTo>
                    <a:pt x="0" y="0"/>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43" name="Freeform 63"/>
            <p:cNvSpPr>
              <a:spLocks/>
            </p:cNvSpPr>
            <p:nvPr/>
          </p:nvSpPr>
          <p:spPr bwMode="auto">
            <a:xfrm>
              <a:off x="4232" y="1228"/>
              <a:ext cx="538" cy="132"/>
            </a:xfrm>
            <a:custGeom>
              <a:avLst/>
              <a:gdLst>
                <a:gd name="T0" fmla="*/ 0 w 538"/>
                <a:gd name="T1" fmla="*/ 132 h 132"/>
                <a:gd name="T2" fmla="*/ 106 w 538"/>
                <a:gd name="T3" fmla="*/ 48 h 132"/>
                <a:gd name="T4" fmla="*/ 222 w 538"/>
                <a:gd name="T5" fmla="*/ 2 h 132"/>
                <a:gd name="T6" fmla="*/ 538 w 538"/>
                <a:gd name="T7" fmla="*/ 0 h 132"/>
              </a:gdLst>
              <a:ahLst/>
              <a:cxnLst>
                <a:cxn ang="0">
                  <a:pos x="T0" y="T1"/>
                </a:cxn>
                <a:cxn ang="0">
                  <a:pos x="T2" y="T3"/>
                </a:cxn>
                <a:cxn ang="0">
                  <a:pos x="T4" y="T5"/>
                </a:cxn>
                <a:cxn ang="0">
                  <a:pos x="T6" y="T7"/>
                </a:cxn>
              </a:cxnLst>
              <a:rect l="0" t="0" r="r" b="b"/>
              <a:pathLst>
                <a:path w="538" h="132">
                  <a:moveTo>
                    <a:pt x="0" y="132"/>
                  </a:moveTo>
                  <a:lnTo>
                    <a:pt x="106" y="48"/>
                  </a:lnTo>
                  <a:cubicBezTo>
                    <a:pt x="143" y="26"/>
                    <a:pt x="150" y="10"/>
                    <a:pt x="222" y="2"/>
                  </a:cubicBezTo>
                  <a:lnTo>
                    <a:pt x="538" y="0"/>
                  </a:lnTo>
                </a:path>
              </a:pathLst>
            </a:custGeom>
            <a:noFill/>
            <a:ln w="38100" cmpd="dbl">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44" name="Oval 64"/>
            <p:cNvSpPr>
              <a:spLocks noChangeArrowheads="1"/>
            </p:cNvSpPr>
            <p:nvPr/>
          </p:nvSpPr>
          <p:spPr bwMode="auto">
            <a:xfrm>
              <a:off x="3284" y="984"/>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45" name="Freeform 65"/>
            <p:cNvSpPr>
              <a:spLocks/>
            </p:cNvSpPr>
            <p:nvPr/>
          </p:nvSpPr>
          <p:spPr bwMode="auto">
            <a:xfrm>
              <a:off x="3252" y="182"/>
              <a:ext cx="72" cy="125"/>
            </a:xfrm>
            <a:custGeom>
              <a:avLst/>
              <a:gdLst>
                <a:gd name="T0" fmla="*/ 50 w 72"/>
                <a:gd name="T1" fmla="*/ 2 h 125"/>
                <a:gd name="T2" fmla="*/ 29 w 72"/>
                <a:gd name="T3" fmla="*/ 23 h 125"/>
                <a:gd name="T4" fmla="*/ 27 w 72"/>
                <a:gd name="T5" fmla="*/ 61 h 125"/>
                <a:gd name="T6" fmla="*/ 0 w 72"/>
                <a:gd name="T7" fmla="*/ 73 h 125"/>
                <a:gd name="T8" fmla="*/ 30 w 72"/>
                <a:gd name="T9" fmla="*/ 119 h 125"/>
                <a:gd name="T10" fmla="*/ 53 w 72"/>
                <a:gd name="T11" fmla="*/ 109 h 125"/>
                <a:gd name="T12" fmla="*/ 69 w 72"/>
                <a:gd name="T13" fmla="*/ 67 h 125"/>
                <a:gd name="T14" fmla="*/ 69 w 72"/>
                <a:gd name="T15" fmla="*/ 20 h 125"/>
                <a:gd name="T16" fmla="*/ 50 w 72"/>
                <a:gd name="T17" fmla="*/ 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25">
                  <a:moveTo>
                    <a:pt x="50" y="2"/>
                  </a:moveTo>
                  <a:cubicBezTo>
                    <a:pt x="43" y="2"/>
                    <a:pt x="33" y="13"/>
                    <a:pt x="29" y="23"/>
                  </a:cubicBezTo>
                  <a:cubicBezTo>
                    <a:pt x="25" y="33"/>
                    <a:pt x="32" y="53"/>
                    <a:pt x="27" y="61"/>
                  </a:cubicBezTo>
                  <a:cubicBezTo>
                    <a:pt x="22" y="69"/>
                    <a:pt x="0" y="63"/>
                    <a:pt x="0" y="73"/>
                  </a:cubicBezTo>
                  <a:cubicBezTo>
                    <a:pt x="0" y="83"/>
                    <a:pt x="21" y="113"/>
                    <a:pt x="30" y="119"/>
                  </a:cubicBezTo>
                  <a:cubicBezTo>
                    <a:pt x="39" y="125"/>
                    <a:pt x="47" y="118"/>
                    <a:pt x="53" y="109"/>
                  </a:cubicBezTo>
                  <a:cubicBezTo>
                    <a:pt x="59" y="100"/>
                    <a:pt x="66" y="82"/>
                    <a:pt x="69" y="67"/>
                  </a:cubicBezTo>
                  <a:cubicBezTo>
                    <a:pt x="72" y="52"/>
                    <a:pt x="72" y="31"/>
                    <a:pt x="69" y="20"/>
                  </a:cubicBezTo>
                  <a:cubicBezTo>
                    <a:pt x="66" y="9"/>
                    <a:pt x="55" y="0"/>
                    <a:pt x="50" y="2"/>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46" name="Freeform 66"/>
            <p:cNvSpPr>
              <a:spLocks/>
            </p:cNvSpPr>
            <p:nvPr/>
          </p:nvSpPr>
          <p:spPr bwMode="auto">
            <a:xfrm>
              <a:off x="4615" y="2182"/>
              <a:ext cx="137" cy="161"/>
            </a:xfrm>
            <a:custGeom>
              <a:avLst/>
              <a:gdLst>
                <a:gd name="T0" fmla="*/ 137 w 137"/>
                <a:gd name="T1" fmla="*/ 0 h 161"/>
                <a:gd name="T2" fmla="*/ 19 w 137"/>
                <a:gd name="T3" fmla="*/ 110 h 161"/>
                <a:gd name="T4" fmla="*/ 23 w 137"/>
                <a:gd name="T5" fmla="*/ 156 h 161"/>
                <a:gd name="T6" fmla="*/ 47 w 137"/>
                <a:gd name="T7" fmla="*/ 141 h 161"/>
                <a:gd name="T8" fmla="*/ 68 w 137"/>
                <a:gd name="T9" fmla="*/ 147 h 161"/>
                <a:gd name="T10" fmla="*/ 78 w 137"/>
                <a:gd name="T11" fmla="*/ 116 h 161"/>
                <a:gd name="T12" fmla="*/ 82 w 137"/>
                <a:gd name="T13" fmla="*/ 80 h 161"/>
                <a:gd name="T14" fmla="*/ 112 w 137"/>
                <a:gd name="T15" fmla="*/ 77 h 161"/>
                <a:gd name="T16" fmla="*/ 134 w 137"/>
                <a:gd name="T17" fmla="*/ 89 h 161"/>
                <a:gd name="T18" fmla="*/ 137 w 137"/>
                <a:gd name="T1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61">
                  <a:moveTo>
                    <a:pt x="137" y="0"/>
                  </a:moveTo>
                  <a:cubicBezTo>
                    <a:pt x="126" y="7"/>
                    <a:pt x="38" y="84"/>
                    <a:pt x="19" y="110"/>
                  </a:cubicBezTo>
                  <a:cubicBezTo>
                    <a:pt x="0" y="136"/>
                    <a:pt x="18" y="151"/>
                    <a:pt x="23" y="156"/>
                  </a:cubicBezTo>
                  <a:cubicBezTo>
                    <a:pt x="28" y="161"/>
                    <a:pt x="40" y="142"/>
                    <a:pt x="47" y="141"/>
                  </a:cubicBezTo>
                  <a:cubicBezTo>
                    <a:pt x="54" y="140"/>
                    <a:pt x="63" y="151"/>
                    <a:pt x="68" y="147"/>
                  </a:cubicBezTo>
                  <a:cubicBezTo>
                    <a:pt x="73" y="143"/>
                    <a:pt x="76" y="127"/>
                    <a:pt x="78" y="116"/>
                  </a:cubicBezTo>
                  <a:cubicBezTo>
                    <a:pt x="80" y="105"/>
                    <a:pt x="76" y="86"/>
                    <a:pt x="82" y="80"/>
                  </a:cubicBezTo>
                  <a:cubicBezTo>
                    <a:pt x="88" y="74"/>
                    <a:pt x="103" y="76"/>
                    <a:pt x="112" y="77"/>
                  </a:cubicBezTo>
                  <a:cubicBezTo>
                    <a:pt x="121" y="78"/>
                    <a:pt x="130" y="102"/>
                    <a:pt x="134" y="89"/>
                  </a:cubicBezTo>
                  <a:lnTo>
                    <a:pt x="137" y="0"/>
                  </a:ln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47" name="Freeform 67"/>
            <p:cNvSpPr>
              <a:spLocks/>
            </p:cNvSpPr>
            <p:nvPr/>
          </p:nvSpPr>
          <p:spPr bwMode="auto">
            <a:xfrm>
              <a:off x="672" y="70"/>
              <a:ext cx="2416" cy="1762"/>
            </a:xfrm>
            <a:custGeom>
              <a:avLst/>
              <a:gdLst>
                <a:gd name="T0" fmla="*/ 2244 w 2416"/>
                <a:gd name="T1" fmla="*/ 0 h 1762"/>
                <a:gd name="T2" fmla="*/ 2187 w 2416"/>
                <a:gd name="T3" fmla="*/ 249 h 1762"/>
                <a:gd name="T4" fmla="*/ 2184 w 2416"/>
                <a:gd name="T5" fmla="*/ 426 h 1762"/>
                <a:gd name="T6" fmla="*/ 2199 w 2416"/>
                <a:gd name="T7" fmla="*/ 600 h 1762"/>
                <a:gd name="T8" fmla="*/ 2208 w 2416"/>
                <a:gd name="T9" fmla="*/ 705 h 1762"/>
                <a:gd name="T10" fmla="*/ 2310 w 2416"/>
                <a:gd name="T11" fmla="*/ 900 h 1762"/>
                <a:gd name="T12" fmla="*/ 2406 w 2416"/>
                <a:gd name="T13" fmla="*/ 1113 h 1762"/>
                <a:gd name="T14" fmla="*/ 2367 w 2416"/>
                <a:gd name="T15" fmla="*/ 1182 h 1762"/>
                <a:gd name="T16" fmla="*/ 2268 w 2416"/>
                <a:gd name="T17" fmla="*/ 1200 h 1762"/>
                <a:gd name="T18" fmla="*/ 2259 w 2416"/>
                <a:gd name="T19" fmla="*/ 1296 h 1762"/>
                <a:gd name="T20" fmla="*/ 2166 w 2416"/>
                <a:gd name="T21" fmla="*/ 1332 h 1762"/>
                <a:gd name="T22" fmla="*/ 2007 w 2416"/>
                <a:gd name="T23" fmla="*/ 1341 h 1762"/>
                <a:gd name="T24" fmla="*/ 1974 w 2416"/>
                <a:gd name="T25" fmla="*/ 1353 h 1762"/>
                <a:gd name="T26" fmla="*/ 1857 w 2416"/>
                <a:gd name="T27" fmla="*/ 1338 h 1762"/>
                <a:gd name="T28" fmla="*/ 1806 w 2416"/>
                <a:gd name="T29" fmla="*/ 1386 h 1762"/>
                <a:gd name="T30" fmla="*/ 1719 w 2416"/>
                <a:gd name="T31" fmla="*/ 1446 h 1762"/>
                <a:gd name="T32" fmla="*/ 1599 w 2416"/>
                <a:gd name="T33" fmla="*/ 1437 h 1762"/>
                <a:gd name="T34" fmla="*/ 1524 w 2416"/>
                <a:gd name="T35" fmla="*/ 1497 h 1762"/>
                <a:gd name="T36" fmla="*/ 1365 w 2416"/>
                <a:gd name="T37" fmla="*/ 1617 h 1762"/>
                <a:gd name="T38" fmla="*/ 1182 w 2416"/>
                <a:gd name="T39" fmla="*/ 1593 h 1762"/>
                <a:gd name="T40" fmla="*/ 1002 w 2416"/>
                <a:gd name="T41" fmla="*/ 1668 h 1762"/>
                <a:gd name="T42" fmla="*/ 879 w 2416"/>
                <a:gd name="T43" fmla="*/ 1680 h 1762"/>
                <a:gd name="T44" fmla="*/ 798 w 2416"/>
                <a:gd name="T45" fmla="*/ 1695 h 1762"/>
                <a:gd name="T46" fmla="*/ 687 w 2416"/>
                <a:gd name="T47" fmla="*/ 1665 h 1762"/>
                <a:gd name="T48" fmla="*/ 588 w 2416"/>
                <a:gd name="T49" fmla="*/ 1656 h 1762"/>
                <a:gd name="T50" fmla="*/ 465 w 2416"/>
                <a:gd name="T51" fmla="*/ 1659 h 1762"/>
                <a:gd name="T52" fmla="*/ 399 w 2416"/>
                <a:gd name="T53" fmla="*/ 1677 h 1762"/>
                <a:gd name="T54" fmla="*/ 312 w 2416"/>
                <a:gd name="T55" fmla="*/ 1695 h 1762"/>
                <a:gd name="T56" fmla="*/ 270 w 2416"/>
                <a:gd name="T57" fmla="*/ 1719 h 1762"/>
                <a:gd name="T58" fmla="*/ 198 w 2416"/>
                <a:gd name="T59" fmla="*/ 1761 h 1762"/>
                <a:gd name="T60" fmla="*/ 102 w 2416"/>
                <a:gd name="T61" fmla="*/ 1728 h 1762"/>
                <a:gd name="T62" fmla="*/ 0 w 2416"/>
                <a:gd name="T63" fmla="*/ 1728 h 1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6" h="1762">
                  <a:moveTo>
                    <a:pt x="2244" y="0"/>
                  </a:moveTo>
                  <a:cubicBezTo>
                    <a:pt x="2235" y="41"/>
                    <a:pt x="2197" y="178"/>
                    <a:pt x="2187" y="249"/>
                  </a:cubicBezTo>
                  <a:cubicBezTo>
                    <a:pt x="2177" y="320"/>
                    <a:pt x="2182" y="368"/>
                    <a:pt x="2184" y="426"/>
                  </a:cubicBezTo>
                  <a:cubicBezTo>
                    <a:pt x="2186" y="484"/>
                    <a:pt x="2195" y="554"/>
                    <a:pt x="2199" y="600"/>
                  </a:cubicBezTo>
                  <a:cubicBezTo>
                    <a:pt x="2203" y="646"/>
                    <a:pt x="2190" y="655"/>
                    <a:pt x="2208" y="705"/>
                  </a:cubicBezTo>
                  <a:cubicBezTo>
                    <a:pt x="2226" y="755"/>
                    <a:pt x="2277" y="832"/>
                    <a:pt x="2310" y="900"/>
                  </a:cubicBezTo>
                  <a:cubicBezTo>
                    <a:pt x="2343" y="968"/>
                    <a:pt x="2396" y="1066"/>
                    <a:pt x="2406" y="1113"/>
                  </a:cubicBezTo>
                  <a:cubicBezTo>
                    <a:pt x="2416" y="1160"/>
                    <a:pt x="2390" y="1168"/>
                    <a:pt x="2367" y="1182"/>
                  </a:cubicBezTo>
                  <a:cubicBezTo>
                    <a:pt x="2344" y="1196"/>
                    <a:pt x="2286" y="1181"/>
                    <a:pt x="2268" y="1200"/>
                  </a:cubicBezTo>
                  <a:cubicBezTo>
                    <a:pt x="2250" y="1219"/>
                    <a:pt x="2276" y="1274"/>
                    <a:pt x="2259" y="1296"/>
                  </a:cubicBezTo>
                  <a:cubicBezTo>
                    <a:pt x="2242" y="1318"/>
                    <a:pt x="2208" y="1324"/>
                    <a:pt x="2166" y="1332"/>
                  </a:cubicBezTo>
                  <a:cubicBezTo>
                    <a:pt x="2124" y="1340"/>
                    <a:pt x="2039" y="1338"/>
                    <a:pt x="2007" y="1341"/>
                  </a:cubicBezTo>
                  <a:cubicBezTo>
                    <a:pt x="1975" y="1344"/>
                    <a:pt x="1999" y="1354"/>
                    <a:pt x="1974" y="1353"/>
                  </a:cubicBezTo>
                  <a:cubicBezTo>
                    <a:pt x="1949" y="1352"/>
                    <a:pt x="1885" y="1333"/>
                    <a:pt x="1857" y="1338"/>
                  </a:cubicBezTo>
                  <a:cubicBezTo>
                    <a:pt x="1829" y="1343"/>
                    <a:pt x="1829" y="1368"/>
                    <a:pt x="1806" y="1386"/>
                  </a:cubicBezTo>
                  <a:cubicBezTo>
                    <a:pt x="1783" y="1404"/>
                    <a:pt x="1753" y="1438"/>
                    <a:pt x="1719" y="1446"/>
                  </a:cubicBezTo>
                  <a:cubicBezTo>
                    <a:pt x="1685" y="1454"/>
                    <a:pt x="1631" y="1429"/>
                    <a:pt x="1599" y="1437"/>
                  </a:cubicBezTo>
                  <a:cubicBezTo>
                    <a:pt x="1567" y="1445"/>
                    <a:pt x="1563" y="1467"/>
                    <a:pt x="1524" y="1497"/>
                  </a:cubicBezTo>
                  <a:cubicBezTo>
                    <a:pt x="1485" y="1527"/>
                    <a:pt x="1422" y="1601"/>
                    <a:pt x="1365" y="1617"/>
                  </a:cubicBezTo>
                  <a:cubicBezTo>
                    <a:pt x="1308" y="1633"/>
                    <a:pt x="1242" y="1585"/>
                    <a:pt x="1182" y="1593"/>
                  </a:cubicBezTo>
                  <a:cubicBezTo>
                    <a:pt x="1122" y="1601"/>
                    <a:pt x="1052" y="1654"/>
                    <a:pt x="1002" y="1668"/>
                  </a:cubicBezTo>
                  <a:cubicBezTo>
                    <a:pt x="952" y="1682"/>
                    <a:pt x="913" y="1675"/>
                    <a:pt x="879" y="1680"/>
                  </a:cubicBezTo>
                  <a:cubicBezTo>
                    <a:pt x="845" y="1685"/>
                    <a:pt x="830" y="1698"/>
                    <a:pt x="798" y="1695"/>
                  </a:cubicBezTo>
                  <a:cubicBezTo>
                    <a:pt x="766" y="1692"/>
                    <a:pt x="722" y="1671"/>
                    <a:pt x="687" y="1665"/>
                  </a:cubicBezTo>
                  <a:cubicBezTo>
                    <a:pt x="652" y="1659"/>
                    <a:pt x="625" y="1657"/>
                    <a:pt x="588" y="1656"/>
                  </a:cubicBezTo>
                  <a:cubicBezTo>
                    <a:pt x="551" y="1655"/>
                    <a:pt x="496" y="1656"/>
                    <a:pt x="465" y="1659"/>
                  </a:cubicBezTo>
                  <a:cubicBezTo>
                    <a:pt x="434" y="1662"/>
                    <a:pt x="424" y="1671"/>
                    <a:pt x="399" y="1677"/>
                  </a:cubicBezTo>
                  <a:cubicBezTo>
                    <a:pt x="374" y="1683"/>
                    <a:pt x="333" y="1688"/>
                    <a:pt x="312" y="1695"/>
                  </a:cubicBezTo>
                  <a:cubicBezTo>
                    <a:pt x="291" y="1702"/>
                    <a:pt x="289" y="1708"/>
                    <a:pt x="270" y="1719"/>
                  </a:cubicBezTo>
                  <a:cubicBezTo>
                    <a:pt x="251" y="1730"/>
                    <a:pt x="226" y="1760"/>
                    <a:pt x="198" y="1761"/>
                  </a:cubicBezTo>
                  <a:cubicBezTo>
                    <a:pt x="170" y="1762"/>
                    <a:pt x="135" y="1733"/>
                    <a:pt x="102" y="1728"/>
                  </a:cubicBezTo>
                  <a:cubicBezTo>
                    <a:pt x="69" y="1723"/>
                    <a:pt x="21" y="1728"/>
                    <a:pt x="0" y="1728"/>
                  </a:cubicBezTo>
                </a:path>
              </a:pathLst>
            </a:custGeom>
            <a:noFill/>
            <a:ln w="9525" cap="flat">
              <a:solidFill>
                <a:srgbClr val="000080"/>
              </a:solidFill>
              <a:prstDash val="lgDashDot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48" name="Freeform 68"/>
            <p:cNvSpPr>
              <a:spLocks/>
            </p:cNvSpPr>
            <p:nvPr/>
          </p:nvSpPr>
          <p:spPr bwMode="auto">
            <a:xfrm>
              <a:off x="2100" y="346"/>
              <a:ext cx="750" cy="750"/>
            </a:xfrm>
            <a:custGeom>
              <a:avLst/>
              <a:gdLst>
                <a:gd name="T0" fmla="*/ 750 w 750"/>
                <a:gd name="T1" fmla="*/ 0 h 750"/>
                <a:gd name="T2" fmla="*/ 639 w 750"/>
                <a:gd name="T3" fmla="*/ 54 h 750"/>
                <a:gd name="T4" fmla="*/ 558 w 750"/>
                <a:gd name="T5" fmla="*/ 141 h 750"/>
                <a:gd name="T6" fmla="*/ 513 w 750"/>
                <a:gd name="T7" fmla="*/ 264 h 750"/>
                <a:gd name="T8" fmla="*/ 525 w 750"/>
                <a:gd name="T9" fmla="*/ 453 h 750"/>
                <a:gd name="T10" fmla="*/ 495 w 750"/>
                <a:gd name="T11" fmla="*/ 492 h 750"/>
                <a:gd name="T12" fmla="*/ 432 w 750"/>
                <a:gd name="T13" fmla="*/ 564 h 750"/>
                <a:gd name="T14" fmla="*/ 357 w 750"/>
                <a:gd name="T15" fmla="*/ 609 h 750"/>
                <a:gd name="T16" fmla="*/ 288 w 750"/>
                <a:gd name="T17" fmla="*/ 657 h 750"/>
                <a:gd name="T18" fmla="*/ 183 w 750"/>
                <a:gd name="T19" fmla="*/ 696 h 750"/>
                <a:gd name="T20" fmla="*/ 0 w 750"/>
                <a:gd name="T21" fmla="*/ 75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0" h="750">
                  <a:moveTo>
                    <a:pt x="750" y="0"/>
                  </a:moveTo>
                  <a:cubicBezTo>
                    <a:pt x="732" y="9"/>
                    <a:pt x="671" y="31"/>
                    <a:pt x="639" y="54"/>
                  </a:cubicBezTo>
                  <a:cubicBezTo>
                    <a:pt x="607" y="77"/>
                    <a:pt x="579" y="106"/>
                    <a:pt x="558" y="141"/>
                  </a:cubicBezTo>
                  <a:cubicBezTo>
                    <a:pt x="537" y="176"/>
                    <a:pt x="518" y="212"/>
                    <a:pt x="513" y="264"/>
                  </a:cubicBezTo>
                  <a:cubicBezTo>
                    <a:pt x="508" y="316"/>
                    <a:pt x="528" y="415"/>
                    <a:pt x="525" y="453"/>
                  </a:cubicBezTo>
                  <a:cubicBezTo>
                    <a:pt x="522" y="491"/>
                    <a:pt x="510" y="474"/>
                    <a:pt x="495" y="492"/>
                  </a:cubicBezTo>
                  <a:cubicBezTo>
                    <a:pt x="480" y="510"/>
                    <a:pt x="455" y="545"/>
                    <a:pt x="432" y="564"/>
                  </a:cubicBezTo>
                  <a:cubicBezTo>
                    <a:pt x="409" y="583"/>
                    <a:pt x="381" y="594"/>
                    <a:pt x="357" y="609"/>
                  </a:cubicBezTo>
                  <a:cubicBezTo>
                    <a:pt x="333" y="624"/>
                    <a:pt x="317" y="642"/>
                    <a:pt x="288" y="657"/>
                  </a:cubicBezTo>
                  <a:cubicBezTo>
                    <a:pt x="259" y="672"/>
                    <a:pt x="231" y="680"/>
                    <a:pt x="183" y="696"/>
                  </a:cubicBezTo>
                  <a:cubicBezTo>
                    <a:pt x="135" y="712"/>
                    <a:pt x="38" y="739"/>
                    <a:pt x="0" y="750"/>
                  </a:cubicBezTo>
                </a:path>
              </a:pathLst>
            </a:custGeom>
            <a:noFill/>
            <a:ln w="9525" cap="flat">
              <a:solidFill>
                <a:srgbClr val="000080"/>
              </a:solidFill>
              <a:prstDash val="lgDashDot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49" name="Freeform 69"/>
            <p:cNvSpPr>
              <a:spLocks/>
            </p:cNvSpPr>
            <p:nvPr/>
          </p:nvSpPr>
          <p:spPr bwMode="auto">
            <a:xfrm>
              <a:off x="2154" y="370"/>
              <a:ext cx="675" cy="1065"/>
            </a:xfrm>
            <a:custGeom>
              <a:avLst/>
              <a:gdLst>
                <a:gd name="T0" fmla="*/ 675 w 675"/>
                <a:gd name="T1" fmla="*/ 0 h 1065"/>
                <a:gd name="T2" fmla="*/ 570 w 675"/>
                <a:gd name="T3" fmla="*/ 111 h 1065"/>
                <a:gd name="T4" fmla="*/ 480 w 675"/>
                <a:gd name="T5" fmla="*/ 285 h 1065"/>
                <a:gd name="T6" fmla="*/ 498 w 675"/>
                <a:gd name="T7" fmla="*/ 432 h 1065"/>
                <a:gd name="T8" fmla="*/ 522 w 675"/>
                <a:gd name="T9" fmla="*/ 546 h 1065"/>
                <a:gd name="T10" fmla="*/ 477 w 675"/>
                <a:gd name="T11" fmla="*/ 594 h 1065"/>
                <a:gd name="T12" fmla="*/ 420 w 675"/>
                <a:gd name="T13" fmla="*/ 675 h 1065"/>
                <a:gd name="T14" fmla="*/ 405 w 675"/>
                <a:gd name="T15" fmla="*/ 741 h 1065"/>
                <a:gd name="T16" fmla="*/ 294 w 675"/>
                <a:gd name="T17" fmla="*/ 885 h 1065"/>
                <a:gd name="T18" fmla="*/ 168 w 675"/>
                <a:gd name="T19" fmla="*/ 939 h 1065"/>
                <a:gd name="T20" fmla="*/ 0 w 675"/>
                <a:gd name="T21" fmla="*/ 1065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5" h="1065">
                  <a:moveTo>
                    <a:pt x="675" y="0"/>
                  </a:moveTo>
                  <a:cubicBezTo>
                    <a:pt x="658" y="18"/>
                    <a:pt x="602" y="64"/>
                    <a:pt x="570" y="111"/>
                  </a:cubicBezTo>
                  <a:cubicBezTo>
                    <a:pt x="538" y="158"/>
                    <a:pt x="492" y="232"/>
                    <a:pt x="480" y="285"/>
                  </a:cubicBezTo>
                  <a:cubicBezTo>
                    <a:pt x="468" y="338"/>
                    <a:pt x="491" y="389"/>
                    <a:pt x="498" y="432"/>
                  </a:cubicBezTo>
                  <a:cubicBezTo>
                    <a:pt x="505" y="475"/>
                    <a:pt x="525" y="519"/>
                    <a:pt x="522" y="546"/>
                  </a:cubicBezTo>
                  <a:cubicBezTo>
                    <a:pt x="519" y="573"/>
                    <a:pt x="494" y="572"/>
                    <a:pt x="477" y="594"/>
                  </a:cubicBezTo>
                  <a:cubicBezTo>
                    <a:pt x="460" y="616"/>
                    <a:pt x="432" y="650"/>
                    <a:pt x="420" y="675"/>
                  </a:cubicBezTo>
                  <a:cubicBezTo>
                    <a:pt x="408" y="700"/>
                    <a:pt x="426" y="706"/>
                    <a:pt x="405" y="741"/>
                  </a:cubicBezTo>
                  <a:cubicBezTo>
                    <a:pt x="384" y="776"/>
                    <a:pt x="333" y="852"/>
                    <a:pt x="294" y="885"/>
                  </a:cubicBezTo>
                  <a:cubicBezTo>
                    <a:pt x="255" y="918"/>
                    <a:pt x="217" y="909"/>
                    <a:pt x="168" y="939"/>
                  </a:cubicBezTo>
                  <a:cubicBezTo>
                    <a:pt x="119" y="969"/>
                    <a:pt x="35" y="1039"/>
                    <a:pt x="0" y="1065"/>
                  </a:cubicBezTo>
                </a:path>
              </a:pathLst>
            </a:custGeom>
            <a:noFill/>
            <a:ln w="9525" cap="flat">
              <a:solidFill>
                <a:srgbClr val="000080"/>
              </a:solidFill>
              <a:prstDash val="lgDashDot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50" name="Freeform 70"/>
            <p:cNvSpPr>
              <a:spLocks/>
            </p:cNvSpPr>
            <p:nvPr/>
          </p:nvSpPr>
          <p:spPr bwMode="auto">
            <a:xfrm>
              <a:off x="2538" y="814"/>
              <a:ext cx="111" cy="228"/>
            </a:xfrm>
            <a:custGeom>
              <a:avLst/>
              <a:gdLst>
                <a:gd name="T0" fmla="*/ 90 w 111"/>
                <a:gd name="T1" fmla="*/ 0 h 228"/>
                <a:gd name="T2" fmla="*/ 111 w 111"/>
                <a:gd name="T3" fmla="*/ 69 h 228"/>
                <a:gd name="T4" fmla="*/ 72 w 111"/>
                <a:gd name="T5" fmla="*/ 132 h 228"/>
                <a:gd name="T6" fmla="*/ 15 w 111"/>
                <a:gd name="T7" fmla="*/ 171 h 228"/>
                <a:gd name="T8" fmla="*/ 0 w 111"/>
                <a:gd name="T9" fmla="*/ 228 h 228"/>
              </a:gdLst>
              <a:ahLst/>
              <a:cxnLst>
                <a:cxn ang="0">
                  <a:pos x="T0" y="T1"/>
                </a:cxn>
                <a:cxn ang="0">
                  <a:pos x="T2" y="T3"/>
                </a:cxn>
                <a:cxn ang="0">
                  <a:pos x="T4" y="T5"/>
                </a:cxn>
                <a:cxn ang="0">
                  <a:pos x="T6" y="T7"/>
                </a:cxn>
                <a:cxn ang="0">
                  <a:pos x="T8" y="T9"/>
                </a:cxn>
              </a:cxnLst>
              <a:rect l="0" t="0" r="r" b="b"/>
              <a:pathLst>
                <a:path w="111" h="228">
                  <a:moveTo>
                    <a:pt x="90" y="0"/>
                  </a:moveTo>
                  <a:lnTo>
                    <a:pt x="111" y="69"/>
                  </a:lnTo>
                  <a:lnTo>
                    <a:pt x="72" y="132"/>
                  </a:lnTo>
                  <a:lnTo>
                    <a:pt x="15" y="171"/>
                  </a:lnTo>
                  <a:lnTo>
                    <a:pt x="0" y="228"/>
                  </a:lnTo>
                </a:path>
              </a:pathLst>
            </a:custGeom>
            <a:noFill/>
            <a:ln w="9525" cap="flat">
              <a:solidFill>
                <a:srgbClr val="000080"/>
              </a:solidFill>
              <a:prstDash val="lgDashDot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51" name="Freeform 71"/>
            <p:cNvSpPr>
              <a:spLocks/>
            </p:cNvSpPr>
            <p:nvPr/>
          </p:nvSpPr>
          <p:spPr bwMode="auto">
            <a:xfrm>
              <a:off x="2398" y="1396"/>
              <a:ext cx="123" cy="54"/>
            </a:xfrm>
            <a:custGeom>
              <a:avLst/>
              <a:gdLst>
                <a:gd name="T0" fmla="*/ 123 w 123"/>
                <a:gd name="T1" fmla="*/ 15 h 54"/>
                <a:gd name="T2" fmla="*/ 80 w 123"/>
                <a:gd name="T3" fmla="*/ 0 h 54"/>
                <a:gd name="T4" fmla="*/ 0 w 123"/>
                <a:gd name="T5" fmla="*/ 54 h 54"/>
              </a:gdLst>
              <a:ahLst/>
              <a:cxnLst>
                <a:cxn ang="0">
                  <a:pos x="T0" y="T1"/>
                </a:cxn>
                <a:cxn ang="0">
                  <a:pos x="T2" y="T3"/>
                </a:cxn>
                <a:cxn ang="0">
                  <a:pos x="T4" y="T5"/>
                </a:cxn>
              </a:cxnLst>
              <a:rect l="0" t="0" r="r" b="b"/>
              <a:pathLst>
                <a:path w="123" h="54">
                  <a:moveTo>
                    <a:pt x="123" y="15"/>
                  </a:moveTo>
                  <a:lnTo>
                    <a:pt x="80" y="0"/>
                  </a:lnTo>
                  <a:lnTo>
                    <a:pt x="0" y="54"/>
                  </a:lnTo>
                </a:path>
              </a:pathLst>
            </a:custGeom>
            <a:noFill/>
            <a:ln w="9525" cap="flat">
              <a:solidFill>
                <a:srgbClr val="000080"/>
              </a:solidFill>
              <a:prstDash val="lgDashDot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4152" name="Text Box 72"/>
          <p:cNvSpPr txBox="1">
            <a:spLocks noChangeArrowheads="1"/>
          </p:cNvSpPr>
          <p:nvPr/>
        </p:nvSpPr>
        <p:spPr bwMode="auto">
          <a:xfrm rot="-500779">
            <a:off x="2201863" y="2735263"/>
            <a:ext cx="715962"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latin typeface="Times New Roman" panose="02020603050405020304" pitchFamily="18" charset="0"/>
              </a:rPr>
              <a:t>El Fekka  R.</a:t>
            </a:r>
          </a:p>
        </p:txBody>
      </p:sp>
      <p:grpSp>
        <p:nvGrpSpPr>
          <p:cNvPr id="174153" name="Group 73"/>
          <p:cNvGrpSpPr>
            <a:grpSpLocks/>
          </p:cNvGrpSpPr>
          <p:nvPr/>
        </p:nvGrpSpPr>
        <p:grpSpPr bwMode="auto">
          <a:xfrm>
            <a:off x="5037138" y="949325"/>
            <a:ext cx="912812" cy="354013"/>
            <a:chOff x="4859" y="748"/>
            <a:chExt cx="575" cy="223"/>
          </a:xfrm>
        </p:grpSpPr>
        <p:grpSp>
          <p:nvGrpSpPr>
            <p:cNvPr id="174154" name="Group 74"/>
            <p:cNvGrpSpPr>
              <a:grpSpLocks/>
            </p:cNvGrpSpPr>
            <p:nvPr/>
          </p:nvGrpSpPr>
          <p:grpSpPr bwMode="auto">
            <a:xfrm>
              <a:off x="4995" y="748"/>
              <a:ext cx="210" cy="213"/>
              <a:chOff x="4995" y="748"/>
              <a:chExt cx="210" cy="213"/>
            </a:xfrm>
          </p:grpSpPr>
          <p:sp>
            <p:nvSpPr>
              <p:cNvPr id="174155" name="Rectangle 75"/>
              <p:cNvSpPr>
                <a:spLocks noChangeArrowheads="1"/>
              </p:cNvSpPr>
              <p:nvPr/>
            </p:nvSpPr>
            <p:spPr bwMode="auto">
              <a:xfrm>
                <a:off x="4995" y="801"/>
                <a:ext cx="210" cy="160"/>
              </a:xfrm>
              <a:prstGeom prst="rect">
                <a:avLst/>
              </a:prstGeom>
              <a:solidFill>
                <a:srgbClr val="99CCFF"/>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56" name="Line 76"/>
              <p:cNvSpPr>
                <a:spLocks noChangeShapeType="1"/>
              </p:cNvSpPr>
              <p:nvPr/>
            </p:nvSpPr>
            <p:spPr bwMode="auto">
              <a:xfrm>
                <a:off x="5003" y="808"/>
                <a:ext cx="202" cy="148"/>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57" name="Line 77"/>
              <p:cNvSpPr>
                <a:spLocks noChangeShapeType="1"/>
              </p:cNvSpPr>
              <p:nvPr/>
            </p:nvSpPr>
            <p:spPr bwMode="auto">
              <a:xfrm flipV="1">
                <a:off x="5000" y="806"/>
                <a:ext cx="203" cy="142"/>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58" name="Line 78"/>
              <p:cNvSpPr>
                <a:spLocks noChangeShapeType="1"/>
              </p:cNvSpPr>
              <p:nvPr/>
            </p:nvSpPr>
            <p:spPr bwMode="auto">
              <a:xfrm>
                <a:off x="5075" y="748"/>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59" name="Line 79"/>
              <p:cNvSpPr>
                <a:spLocks noChangeShapeType="1"/>
              </p:cNvSpPr>
              <p:nvPr/>
            </p:nvSpPr>
            <p:spPr bwMode="auto">
              <a:xfrm>
                <a:off x="5120" y="748"/>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4160" name="Text Box 80"/>
            <p:cNvSpPr txBox="1">
              <a:spLocks noChangeArrowheads="1"/>
            </p:cNvSpPr>
            <p:nvPr/>
          </p:nvSpPr>
          <p:spPr bwMode="auto">
            <a:xfrm>
              <a:off x="4859" y="798"/>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2</a:t>
              </a:r>
            </a:p>
          </p:txBody>
        </p:sp>
        <p:sp>
          <p:nvSpPr>
            <p:cNvPr id="174161" name="Text Box 81"/>
            <p:cNvSpPr txBox="1">
              <a:spLocks noChangeArrowheads="1"/>
            </p:cNvSpPr>
            <p:nvPr/>
          </p:nvSpPr>
          <p:spPr bwMode="auto">
            <a:xfrm>
              <a:off x="5159" y="792"/>
              <a:ext cx="27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168</a:t>
              </a:r>
            </a:p>
          </p:txBody>
        </p:sp>
      </p:grpSp>
      <p:grpSp>
        <p:nvGrpSpPr>
          <p:cNvPr id="174162" name="Group 82"/>
          <p:cNvGrpSpPr>
            <a:grpSpLocks/>
          </p:cNvGrpSpPr>
          <p:nvPr/>
        </p:nvGrpSpPr>
        <p:grpSpPr bwMode="auto">
          <a:xfrm>
            <a:off x="5756275" y="2901950"/>
            <a:ext cx="912813" cy="354013"/>
            <a:chOff x="4943" y="307"/>
            <a:chExt cx="575" cy="223"/>
          </a:xfrm>
        </p:grpSpPr>
        <p:grpSp>
          <p:nvGrpSpPr>
            <p:cNvPr id="174163" name="Group 83"/>
            <p:cNvGrpSpPr>
              <a:grpSpLocks/>
            </p:cNvGrpSpPr>
            <p:nvPr/>
          </p:nvGrpSpPr>
          <p:grpSpPr bwMode="auto">
            <a:xfrm>
              <a:off x="5079" y="307"/>
              <a:ext cx="210" cy="213"/>
              <a:chOff x="4995" y="748"/>
              <a:chExt cx="210" cy="213"/>
            </a:xfrm>
          </p:grpSpPr>
          <p:sp>
            <p:nvSpPr>
              <p:cNvPr id="174164" name="Rectangle 84"/>
              <p:cNvSpPr>
                <a:spLocks noChangeArrowheads="1"/>
              </p:cNvSpPr>
              <p:nvPr/>
            </p:nvSpPr>
            <p:spPr bwMode="auto">
              <a:xfrm>
                <a:off x="4995" y="801"/>
                <a:ext cx="210" cy="160"/>
              </a:xfrm>
              <a:prstGeom prst="rect">
                <a:avLst/>
              </a:prstGeom>
              <a:solidFill>
                <a:srgbClr val="99CCFF"/>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65" name="Line 85"/>
              <p:cNvSpPr>
                <a:spLocks noChangeShapeType="1"/>
              </p:cNvSpPr>
              <p:nvPr/>
            </p:nvSpPr>
            <p:spPr bwMode="auto">
              <a:xfrm>
                <a:off x="5003" y="808"/>
                <a:ext cx="202" cy="148"/>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66" name="Line 86"/>
              <p:cNvSpPr>
                <a:spLocks noChangeShapeType="1"/>
              </p:cNvSpPr>
              <p:nvPr/>
            </p:nvSpPr>
            <p:spPr bwMode="auto">
              <a:xfrm flipV="1">
                <a:off x="5000" y="806"/>
                <a:ext cx="203" cy="142"/>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67" name="Line 87"/>
              <p:cNvSpPr>
                <a:spLocks noChangeShapeType="1"/>
              </p:cNvSpPr>
              <p:nvPr/>
            </p:nvSpPr>
            <p:spPr bwMode="auto">
              <a:xfrm>
                <a:off x="5075" y="748"/>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68" name="Line 88"/>
              <p:cNvSpPr>
                <a:spLocks noChangeShapeType="1"/>
              </p:cNvSpPr>
              <p:nvPr/>
            </p:nvSpPr>
            <p:spPr bwMode="auto">
              <a:xfrm>
                <a:off x="5120" y="748"/>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4169" name="Text Box 89"/>
            <p:cNvSpPr txBox="1">
              <a:spLocks noChangeArrowheads="1"/>
            </p:cNvSpPr>
            <p:nvPr/>
          </p:nvSpPr>
          <p:spPr bwMode="auto">
            <a:xfrm>
              <a:off x="4943" y="357"/>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3</a:t>
              </a:r>
            </a:p>
          </p:txBody>
        </p:sp>
        <p:sp>
          <p:nvSpPr>
            <p:cNvPr id="174170" name="Text Box 90"/>
            <p:cNvSpPr txBox="1">
              <a:spLocks noChangeArrowheads="1"/>
            </p:cNvSpPr>
            <p:nvPr/>
          </p:nvSpPr>
          <p:spPr bwMode="auto">
            <a:xfrm>
              <a:off x="5243" y="351"/>
              <a:ext cx="27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168</a:t>
              </a:r>
            </a:p>
          </p:txBody>
        </p:sp>
      </p:grpSp>
      <p:grpSp>
        <p:nvGrpSpPr>
          <p:cNvPr id="174171" name="Group 91"/>
          <p:cNvGrpSpPr>
            <a:grpSpLocks/>
          </p:cNvGrpSpPr>
          <p:nvPr/>
        </p:nvGrpSpPr>
        <p:grpSpPr bwMode="auto">
          <a:xfrm>
            <a:off x="4902200" y="1154113"/>
            <a:ext cx="266700" cy="274637"/>
            <a:chOff x="4876" y="694"/>
            <a:chExt cx="168" cy="173"/>
          </a:xfrm>
        </p:grpSpPr>
        <p:sp>
          <p:nvSpPr>
            <p:cNvPr id="174172" name="Rectangle 92"/>
            <p:cNvSpPr>
              <a:spLocks noChangeArrowheads="1"/>
            </p:cNvSpPr>
            <p:nvPr/>
          </p:nvSpPr>
          <p:spPr bwMode="auto">
            <a:xfrm>
              <a:off x="4876" y="739"/>
              <a:ext cx="168" cy="128"/>
            </a:xfrm>
            <a:prstGeom prst="rect">
              <a:avLst/>
            </a:prstGeom>
            <a:solidFill>
              <a:srgbClr val="FFFF99"/>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73" name="Oval 93"/>
            <p:cNvSpPr>
              <a:spLocks noChangeArrowheads="1"/>
            </p:cNvSpPr>
            <p:nvPr/>
          </p:nvSpPr>
          <p:spPr bwMode="auto">
            <a:xfrm>
              <a:off x="4900" y="773"/>
              <a:ext cx="122" cy="56"/>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74" name="Line 94"/>
            <p:cNvSpPr>
              <a:spLocks noChangeShapeType="1"/>
            </p:cNvSpPr>
            <p:nvPr/>
          </p:nvSpPr>
          <p:spPr bwMode="auto">
            <a:xfrm>
              <a:off x="4958" y="694"/>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175" name="Group 95"/>
          <p:cNvGrpSpPr>
            <a:grpSpLocks/>
          </p:cNvGrpSpPr>
          <p:nvPr/>
        </p:nvGrpSpPr>
        <p:grpSpPr bwMode="auto">
          <a:xfrm>
            <a:off x="4718050" y="906463"/>
            <a:ext cx="266700" cy="279400"/>
            <a:chOff x="5348" y="1552"/>
            <a:chExt cx="168" cy="176"/>
          </a:xfrm>
        </p:grpSpPr>
        <p:sp>
          <p:nvSpPr>
            <p:cNvPr id="174176" name="Rectangle 96"/>
            <p:cNvSpPr>
              <a:spLocks noChangeArrowheads="1"/>
            </p:cNvSpPr>
            <p:nvPr/>
          </p:nvSpPr>
          <p:spPr bwMode="auto">
            <a:xfrm>
              <a:off x="5348" y="1600"/>
              <a:ext cx="168" cy="128"/>
            </a:xfrm>
            <a:prstGeom prst="rect">
              <a:avLst/>
            </a:prstGeom>
            <a:solidFill>
              <a:srgbClr val="FF99CC"/>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77" name="Oval 97"/>
            <p:cNvSpPr>
              <a:spLocks noChangeArrowheads="1"/>
            </p:cNvSpPr>
            <p:nvPr/>
          </p:nvSpPr>
          <p:spPr bwMode="auto">
            <a:xfrm>
              <a:off x="5414" y="1646"/>
              <a:ext cx="36" cy="36"/>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78" name="Oval 98"/>
            <p:cNvSpPr>
              <a:spLocks noChangeArrowheads="1"/>
            </p:cNvSpPr>
            <p:nvPr/>
          </p:nvSpPr>
          <p:spPr bwMode="auto">
            <a:xfrm>
              <a:off x="5371" y="1636"/>
              <a:ext cx="122" cy="56"/>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79" name="Line 99"/>
            <p:cNvSpPr>
              <a:spLocks noChangeShapeType="1"/>
            </p:cNvSpPr>
            <p:nvPr/>
          </p:nvSpPr>
          <p:spPr bwMode="auto">
            <a:xfrm>
              <a:off x="5429" y="1552"/>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180" name="Group 100"/>
          <p:cNvGrpSpPr>
            <a:grpSpLocks/>
          </p:cNvGrpSpPr>
          <p:nvPr/>
        </p:nvGrpSpPr>
        <p:grpSpPr bwMode="auto">
          <a:xfrm>
            <a:off x="3916363" y="2368550"/>
            <a:ext cx="744537" cy="334963"/>
            <a:chOff x="4961" y="577"/>
            <a:chExt cx="469" cy="211"/>
          </a:xfrm>
        </p:grpSpPr>
        <p:sp>
          <p:nvSpPr>
            <p:cNvPr id="174181" name="Rectangle 101"/>
            <p:cNvSpPr>
              <a:spLocks noChangeArrowheads="1"/>
            </p:cNvSpPr>
            <p:nvPr/>
          </p:nvSpPr>
          <p:spPr bwMode="auto">
            <a:xfrm>
              <a:off x="5094" y="626"/>
              <a:ext cx="210" cy="160"/>
            </a:xfrm>
            <a:prstGeom prst="rect">
              <a:avLst/>
            </a:prstGeom>
            <a:solidFill>
              <a:srgbClr val="FFFF99"/>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82" name="Line 102"/>
            <p:cNvSpPr>
              <a:spLocks noChangeShapeType="1"/>
            </p:cNvSpPr>
            <p:nvPr/>
          </p:nvSpPr>
          <p:spPr bwMode="auto">
            <a:xfrm>
              <a:off x="5174" y="577"/>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83" name="Line 103"/>
            <p:cNvSpPr>
              <a:spLocks noChangeShapeType="1"/>
            </p:cNvSpPr>
            <p:nvPr/>
          </p:nvSpPr>
          <p:spPr bwMode="auto">
            <a:xfrm>
              <a:off x="5219" y="577"/>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84" name="Oval 104"/>
            <p:cNvSpPr>
              <a:spLocks noChangeArrowheads="1"/>
            </p:cNvSpPr>
            <p:nvPr/>
          </p:nvSpPr>
          <p:spPr bwMode="auto">
            <a:xfrm>
              <a:off x="5116" y="668"/>
              <a:ext cx="167" cy="80"/>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85" name="Text Box 105"/>
            <p:cNvSpPr txBox="1">
              <a:spLocks noChangeArrowheads="1"/>
            </p:cNvSpPr>
            <p:nvPr/>
          </p:nvSpPr>
          <p:spPr bwMode="auto">
            <a:xfrm>
              <a:off x="4961" y="615"/>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3</a:t>
              </a:r>
            </a:p>
          </p:txBody>
        </p:sp>
        <p:sp>
          <p:nvSpPr>
            <p:cNvPr id="174186" name="Text Box 106"/>
            <p:cNvSpPr txBox="1">
              <a:spLocks noChangeArrowheads="1"/>
            </p:cNvSpPr>
            <p:nvPr/>
          </p:nvSpPr>
          <p:spPr bwMode="auto">
            <a:xfrm>
              <a:off x="5261" y="609"/>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1</a:t>
              </a:r>
            </a:p>
          </p:txBody>
        </p:sp>
      </p:grpSp>
      <p:grpSp>
        <p:nvGrpSpPr>
          <p:cNvPr id="174187" name="Group 107"/>
          <p:cNvGrpSpPr>
            <a:grpSpLocks/>
          </p:cNvGrpSpPr>
          <p:nvPr/>
        </p:nvGrpSpPr>
        <p:grpSpPr bwMode="auto">
          <a:xfrm>
            <a:off x="4411663" y="2530475"/>
            <a:ext cx="611187" cy="349250"/>
            <a:chOff x="4961" y="541"/>
            <a:chExt cx="385" cy="220"/>
          </a:xfrm>
        </p:grpSpPr>
        <p:grpSp>
          <p:nvGrpSpPr>
            <p:cNvPr id="174188" name="Group 108"/>
            <p:cNvGrpSpPr>
              <a:grpSpLocks/>
            </p:cNvGrpSpPr>
            <p:nvPr/>
          </p:nvGrpSpPr>
          <p:grpSpPr bwMode="auto">
            <a:xfrm>
              <a:off x="5136" y="541"/>
              <a:ext cx="210" cy="213"/>
              <a:chOff x="5133" y="541"/>
              <a:chExt cx="210" cy="213"/>
            </a:xfrm>
          </p:grpSpPr>
          <p:sp>
            <p:nvSpPr>
              <p:cNvPr id="174189" name="Rectangle 109"/>
              <p:cNvSpPr>
                <a:spLocks noChangeArrowheads="1"/>
              </p:cNvSpPr>
              <p:nvPr/>
            </p:nvSpPr>
            <p:spPr bwMode="auto">
              <a:xfrm>
                <a:off x="5133" y="594"/>
                <a:ext cx="210" cy="160"/>
              </a:xfrm>
              <a:prstGeom prst="rect">
                <a:avLst/>
              </a:prstGeom>
              <a:solidFill>
                <a:srgbClr val="FF99CC"/>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90" name="Line 110"/>
              <p:cNvSpPr>
                <a:spLocks noChangeShapeType="1"/>
              </p:cNvSpPr>
              <p:nvPr/>
            </p:nvSpPr>
            <p:spPr bwMode="auto">
              <a:xfrm>
                <a:off x="5213" y="541"/>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91" name="Line 111"/>
              <p:cNvSpPr>
                <a:spLocks noChangeShapeType="1"/>
              </p:cNvSpPr>
              <p:nvPr/>
            </p:nvSpPr>
            <p:spPr bwMode="auto">
              <a:xfrm>
                <a:off x="5258" y="541"/>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92" name="Oval 112"/>
              <p:cNvSpPr>
                <a:spLocks noChangeArrowheads="1"/>
              </p:cNvSpPr>
              <p:nvPr/>
            </p:nvSpPr>
            <p:spPr bwMode="auto">
              <a:xfrm>
                <a:off x="5222" y="656"/>
                <a:ext cx="36" cy="36"/>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93" name="Oval 113"/>
              <p:cNvSpPr>
                <a:spLocks noChangeArrowheads="1"/>
              </p:cNvSpPr>
              <p:nvPr/>
            </p:nvSpPr>
            <p:spPr bwMode="auto">
              <a:xfrm>
                <a:off x="5146" y="643"/>
                <a:ext cx="185" cy="62"/>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4194" name="Text Box 114"/>
            <p:cNvSpPr txBox="1">
              <a:spLocks noChangeArrowheads="1"/>
            </p:cNvSpPr>
            <p:nvPr/>
          </p:nvSpPr>
          <p:spPr bwMode="auto">
            <a:xfrm>
              <a:off x="4961" y="588"/>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91</a:t>
              </a:r>
            </a:p>
          </p:txBody>
        </p:sp>
      </p:grpSp>
      <p:grpSp>
        <p:nvGrpSpPr>
          <p:cNvPr id="174195" name="Group 115"/>
          <p:cNvGrpSpPr>
            <a:grpSpLocks/>
          </p:cNvGrpSpPr>
          <p:nvPr/>
        </p:nvGrpSpPr>
        <p:grpSpPr bwMode="auto">
          <a:xfrm>
            <a:off x="4954588" y="2616200"/>
            <a:ext cx="828675" cy="358775"/>
            <a:chOff x="5324" y="457"/>
            <a:chExt cx="522" cy="226"/>
          </a:xfrm>
        </p:grpSpPr>
        <p:grpSp>
          <p:nvGrpSpPr>
            <p:cNvPr id="174196" name="Group 116"/>
            <p:cNvGrpSpPr>
              <a:grpSpLocks/>
            </p:cNvGrpSpPr>
            <p:nvPr/>
          </p:nvGrpSpPr>
          <p:grpSpPr bwMode="auto">
            <a:xfrm>
              <a:off x="5457" y="457"/>
              <a:ext cx="210" cy="213"/>
              <a:chOff x="5457" y="457"/>
              <a:chExt cx="210" cy="213"/>
            </a:xfrm>
          </p:grpSpPr>
          <p:sp>
            <p:nvSpPr>
              <p:cNvPr id="174197" name="Rectangle 117"/>
              <p:cNvSpPr>
                <a:spLocks noChangeArrowheads="1"/>
              </p:cNvSpPr>
              <p:nvPr/>
            </p:nvSpPr>
            <p:spPr bwMode="auto">
              <a:xfrm>
                <a:off x="5457" y="510"/>
                <a:ext cx="210" cy="160"/>
              </a:xfrm>
              <a:prstGeom prst="rect">
                <a:avLst/>
              </a:prstGeom>
              <a:solidFill>
                <a:srgbClr val="FF99CC"/>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98" name="Line 118"/>
              <p:cNvSpPr>
                <a:spLocks noChangeShapeType="1"/>
              </p:cNvSpPr>
              <p:nvPr/>
            </p:nvSpPr>
            <p:spPr bwMode="auto">
              <a:xfrm>
                <a:off x="5537" y="457"/>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99" name="Line 119"/>
              <p:cNvSpPr>
                <a:spLocks noChangeShapeType="1"/>
              </p:cNvSpPr>
              <p:nvPr/>
            </p:nvSpPr>
            <p:spPr bwMode="auto">
              <a:xfrm>
                <a:off x="5582" y="457"/>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00" name="Oval 120"/>
              <p:cNvSpPr>
                <a:spLocks noChangeArrowheads="1"/>
              </p:cNvSpPr>
              <p:nvPr/>
            </p:nvSpPr>
            <p:spPr bwMode="auto">
              <a:xfrm>
                <a:off x="5546" y="572"/>
                <a:ext cx="36" cy="36"/>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4201" name="Text Box 121"/>
            <p:cNvSpPr txBox="1">
              <a:spLocks noChangeArrowheads="1"/>
            </p:cNvSpPr>
            <p:nvPr/>
          </p:nvSpPr>
          <p:spPr bwMode="auto">
            <a:xfrm>
              <a:off x="5324" y="510"/>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2</a:t>
              </a:r>
            </a:p>
          </p:txBody>
        </p:sp>
        <p:sp>
          <p:nvSpPr>
            <p:cNvPr id="174202" name="Text Box 122"/>
            <p:cNvSpPr txBox="1">
              <a:spLocks noChangeArrowheads="1"/>
            </p:cNvSpPr>
            <p:nvPr/>
          </p:nvSpPr>
          <p:spPr bwMode="auto">
            <a:xfrm>
              <a:off x="5624" y="504"/>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17</a:t>
              </a:r>
            </a:p>
          </p:txBody>
        </p:sp>
      </p:grpSp>
      <p:sp>
        <p:nvSpPr>
          <p:cNvPr id="174203" name="Text Box 123"/>
          <p:cNvSpPr txBox="1">
            <a:spLocks noChangeArrowheads="1"/>
          </p:cNvSpPr>
          <p:nvPr/>
        </p:nvSpPr>
        <p:spPr bwMode="auto">
          <a:xfrm>
            <a:off x="7005638" y="239713"/>
            <a:ext cx="1862137" cy="406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US Disposition</a:t>
            </a:r>
          </a:p>
        </p:txBody>
      </p:sp>
      <p:sp>
        <p:nvSpPr>
          <p:cNvPr id="174204" name="Text Box 124"/>
          <p:cNvSpPr txBox="1">
            <a:spLocks noChangeArrowheads="1"/>
          </p:cNvSpPr>
          <p:nvPr/>
        </p:nvSpPr>
        <p:spPr bwMode="auto">
          <a:xfrm>
            <a:off x="1000125" y="450850"/>
            <a:ext cx="1019175" cy="717550"/>
          </a:xfrm>
          <a:prstGeom prst="rect">
            <a:avLst/>
          </a:prstGeom>
          <a:solidFill>
            <a:schemeClr val="accent1"/>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b="1"/>
              <a:t>Division Reserve at Speitla, 40 Miles away</a:t>
            </a:r>
          </a:p>
        </p:txBody>
      </p:sp>
      <p:sp>
        <p:nvSpPr>
          <p:cNvPr id="174205" name="Oval 125"/>
          <p:cNvSpPr>
            <a:spLocks noChangeArrowheads="1"/>
          </p:cNvSpPr>
          <p:nvPr/>
        </p:nvSpPr>
        <p:spPr bwMode="auto">
          <a:xfrm>
            <a:off x="1508125" y="0"/>
            <a:ext cx="1450975" cy="711200"/>
          </a:xfrm>
          <a:prstGeom prst="ellipse">
            <a:avLst/>
          </a:prstGeom>
          <a:solidFill>
            <a:schemeClr val="accent1"/>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74206" name="Group 126"/>
          <p:cNvGrpSpPr>
            <a:grpSpLocks/>
          </p:cNvGrpSpPr>
          <p:nvPr/>
        </p:nvGrpSpPr>
        <p:grpSpPr bwMode="auto">
          <a:xfrm>
            <a:off x="1524000" y="174625"/>
            <a:ext cx="744538" cy="349250"/>
            <a:chOff x="0" y="174"/>
            <a:chExt cx="469" cy="220"/>
          </a:xfrm>
        </p:grpSpPr>
        <p:grpSp>
          <p:nvGrpSpPr>
            <p:cNvPr id="174207" name="Group 127"/>
            <p:cNvGrpSpPr>
              <a:grpSpLocks/>
            </p:cNvGrpSpPr>
            <p:nvPr/>
          </p:nvGrpSpPr>
          <p:grpSpPr bwMode="auto">
            <a:xfrm>
              <a:off x="134" y="174"/>
              <a:ext cx="210" cy="213"/>
              <a:chOff x="5448" y="1213"/>
              <a:chExt cx="210" cy="213"/>
            </a:xfrm>
          </p:grpSpPr>
          <p:sp>
            <p:nvSpPr>
              <p:cNvPr id="174208" name="Rectangle 128"/>
              <p:cNvSpPr>
                <a:spLocks noChangeArrowheads="1"/>
              </p:cNvSpPr>
              <p:nvPr/>
            </p:nvSpPr>
            <p:spPr bwMode="auto">
              <a:xfrm>
                <a:off x="5448" y="1266"/>
                <a:ext cx="210" cy="160"/>
              </a:xfrm>
              <a:prstGeom prst="rect">
                <a:avLst/>
              </a:prstGeom>
              <a:solidFill>
                <a:srgbClr val="99CCFF"/>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09" name="Line 129"/>
              <p:cNvSpPr>
                <a:spLocks noChangeShapeType="1"/>
              </p:cNvSpPr>
              <p:nvPr/>
            </p:nvSpPr>
            <p:spPr bwMode="auto">
              <a:xfrm>
                <a:off x="5456" y="1273"/>
                <a:ext cx="202" cy="148"/>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10" name="Line 130"/>
              <p:cNvSpPr>
                <a:spLocks noChangeShapeType="1"/>
              </p:cNvSpPr>
              <p:nvPr/>
            </p:nvSpPr>
            <p:spPr bwMode="auto">
              <a:xfrm flipV="1">
                <a:off x="5453" y="1271"/>
                <a:ext cx="203" cy="142"/>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11" name="Line 131"/>
              <p:cNvSpPr>
                <a:spLocks noChangeShapeType="1"/>
              </p:cNvSpPr>
              <p:nvPr/>
            </p:nvSpPr>
            <p:spPr bwMode="auto">
              <a:xfrm>
                <a:off x="5528" y="1213"/>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12" name="Line 132"/>
              <p:cNvSpPr>
                <a:spLocks noChangeShapeType="1"/>
              </p:cNvSpPr>
              <p:nvPr/>
            </p:nvSpPr>
            <p:spPr bwMode="auto">
              <a:xfrm>
                <a:off x="5573" y="1213"/>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13" name="Oval 133"/>
              <p:cNvSpPr>
                <a:spLocks noChangeArrowheads="1"/>
              </p:cNvSpPr>
              <p:nvPr/>
            </p:nvSpPr>
            <p:spPr bwMode="auto">
              <a:xfrm>
                <a:off x="5469" y="1301"/>
                <a:ext cx="167" cy="80"/>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4214" name="Text Box 134"/>
            <p:cNvSpPr txBox="1">
              <a:spLocks noChangeArrowheads="1"/>
            </p:cNvSpPr>
            <p:nvPr/>
          </p:nvSpPr>
          <p:spPr bwMode="auto">
            <a:xfrm>
              <a:off x="0" y="209"/>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1</a:t>
              </a:r>
            </a:p>
          </p:txBody>
        </p:sp>
        <p:sp>
          <p:nvSpPr>
            <p:cNvPr id="174215" name="Text Box 135"/>
            <p:cNvSpPr txBox="1">
              <a:spLocks noChangeArrowheads="1"/>
            </p:cNvSpPr>
            <p:nvPr/>
          </p:nvSpPr>
          <p:spPr bwMode="auto">
            <a:xfrm>
              <a:off x="300" y="221"/>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6</a:t>
              </a:r>
            </a:p>
          </p:txBody>
        </p:sp>
      </p:grpSp>
      <p:sp>
        <p:nvSpPr>
          <p:cNvPr id="174216" name="Line 136"/>
          <p:cNvSpPr>
            <a:spLocks noChangeShapeType="1"/>
          </p:cNvSpPr>
          <p:nvPr/>
        </p:nvSpPr>
        <p:spPr bwMode="auto">
          <a:xfrm flipH="1" flipV="1">
            <a:off x="1308100" y="215900"/>
            <a:ext cx="390525" cy="377825"/>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74217" name="Group 137"/>
          <p:cNvGrpSpPr>
            <a:grpSpLocks/>
          </p:cNvGrpSpPr>
          <p:nvPr/>
        </p:nvGrpSpPr>
        <p:grpSpPr bwMode="auto">
          <a:xfrm>
            <a:off x="2136775" y="174625"/>
            <a:ext cx="828675" cy="334963"/>
            <a:chOff x="4961" y="577"/>
            <a:chExt cx="522" cy="211"/>
          </a:xfrm>
        </p:grpSpPr>
        <p:sp>
          <p:nvSpPr>
            <p:cNvPr id="174218" name="Rectangle 138"/>
            <p:cNvSpPr>
              <a:spLocks noChangeArrowheads="1"/>
            </p:cNvSpPr>
            <p:nvPr/>
          </p:nvSpPr>
          <p:spPr bwMode="auto">
            <a:xfrm>
              <a:off x="5094" y="626"/>
              <a:ext cx="210" cy="160"/>
            </a:xfrm>
            <a:prstGeom prst="rect">
              <a:avLst/>
            </a:prstGeom>
            <a:solidFill>
              <a:srgbClr val="FFFF99"/>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19" name="Line 139"/>
            <p:cNvSpPr>
              <a:spLocks noChangeShapeType="1"/>
            </p:cNvSpPr>
            <p:nvPr/>
          </p:nvSpPr>
          <p:spPr bwMode="auto">
            <a:xfrm>
              <a:off x="5174" y="577"/>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20" name="Line 140"/>
            <p:cNvSpPr>
              <a:spLocks noChangeShapeType="1"/>
            </p:cNvSpPr>
            <p:nvPr/>
          </p:nvSpPr>
          <p:spPr bwMode="auto">
            <a:xfrm>
              <a:off x="5219" y="577"/>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21" name="Oval 141"/>
            <p:cNvSpPr>
              <a:spLocks noChangeArrowheads="1"/>
            </p:cNvSpPr>
            <p:nvPr/>
          </p:nvSpPr>
          <p:spPr bwMode="auto">
            <a:xfrm>
              <a:off x="5116" y="668"/>
              <a:ext cx="167" cy="80"/>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22" name="Text Box 142"/>
            <p:cNvSpPr txBox="1">
              <a:spLocks noChangeArrowheads="1"/>
            </p:cNvSpPr>
            <p:nvPr/>
          </p:nvSpPr>
          <p:spPr bwMode="auto">
            <a:xfrm>
              <a:off x="4961" y="615"/>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1</a:t>
              </a:r>
            </a:p>
          </p:txBody>
        </p:sp>
        <p:sp>
          <p:nvSpPr>
            <p:cNvPr id="174223" name="Text Box 143"/>
            <p:cNvSpPr txBox="1">
              <a:spLocks noChangeArrowheads="1"/>
            </p:cNvSpPr>
            <p:nvPr/>
          </p:nvSpPr>
          <p:spPr bwMode="auto">
            <a:xfrm>
              <a:off x="5261" y="609"/>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13</a:t>
              </a:r>
            </a:p>
          </p:txBody>
        </p:sp>
      </p:grpSp>
      <p:grpSp>
        <p:nvGrpSpPr>
          <p:cNvPr id="174224" name="Group 144"/>
          <p:cNvGrpSpPr>
            <a:grpSpLocks/>
          </p:cNvGrpSpPr>
          <p:nvPr/>
        </p:nvGrpSpPr>
        <p:grpSpPr bwMode="auto">
          <a:xfrm>
            <a:off x="5122863" y="3094038"/>
            <a:ext cx="615950" cy="503237"/>
            <a:chOff x="4763" y="1822"/>
            <a:chExt cx="388" cy="317"/>
          </a:xfrm>
        </p:grpSpPr>
        <p:sp>
          <p:nvSpPr>
            <p:cNvPr id="174225" name="Rectangle 145"/>
            <p:cNvSpPr>
              <a:spLocks noChangeArrowheads="1"/>
            </p:cNvSpPr>
            <p:nvPr/>
          </p:nvSpPr>
          <p:spPr bwMode="auto">
            <a:xfrm>
              <a:off x="4763" y="1853"/>
              <a:ext cx="186" cy="142"/>
            </a:xfrm>
            <a:prstGeom prst="rect">
              <a:avLst/>
            </a:prstGeom>
            <a:solidFill>
              <a:srgbClr val="99CCFF"/>
            </a:solidFill>
            <a:ln w="190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26" name="Line 146"/>
            <p:cNvSpPr>
              <a:spLocks noChangeShapeType="1"/>
            </p:cNvSpPr>
            <p:nvPr/>
          </p:nvSpPr>
          <p:spPr bwMode="auto">
            <a:xfrm>
              <a:off x="4770" y="1860"/>
              <a:ext cx="179" cy="131"/>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27" name="Line 147"/>
            <p:cNvSpPr>
              <a:spLocks noChangeShapeType="1"/>
            </p:cNvSpPr>
            <p:nvPr/>
          </p:nvSpPr>
          <p:spPr bwMode="auto">
            <a:xfrm flipV="1">
              <a:off x="4767" y="1857"/>
              <a:ext cx="180" cy="127"/>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28" name="Line 148"/>
            <p:cNvSpPr>
              <a:spLocks noChangeShapeType="1"/>
            </p:cNvSpPr>
            <p:nvPr/>
          </p:nvSpPr>
          <p:spPr bwMode="auto">
            <a:xfrm>
              <a:off x="4823" y="1822"/>
              <a:ext cx="0" cy="31"/>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29" name="Line 149"/>
            <p:cNvSpPr>
              <a:spLocks noChangeShapeType="1"/>
            </p:cNvSpPr>
            <p:nvPr/>
          </p:nvSpPr>
          <p:spPr bwMode="auto">
            <a:xfrm>
              <a:off x="4851" y="1822"/>
              <a:ext cx="0" cy="31"/>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30" name="Line 150"/>
            <p:cNvSpPr>
              <a:spLocks noChangeShapeType="1"/>
            </p:cNvSpPr>
            <p:nvPr/>
          </p:nvSpPr>
          <p:spPr bwMode="auto">
            <a:xfrm>
              <a:off x="4879" y="1822"/>
              <a:ext cx="0" cy="31"/>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31" name="Text Box 151"/>
            <p:cNvSpPr txBox="1">
              <a:spLocks noChangeArrowheads="1"/>
            </p:cNvSpPr>
            <p:nvPr/>
          </p:nvSpPr>
          <p:spPr bwMode="auto">
            <a:xfrm>
              <a:off x="4903" y="1845"/>
              <a:ext cx="24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rgbClr val="0000FF"/>
                  </a:solidFill>
                </a:rPr>
                <a:t>168</a:t>
              </a:r>
            </a:p>
          </p:txBody>
        </p:sp>
        <p:sp>
          <p:nvSpPr>
            <p:cNvPr id="174232" name="Line 152"/>
            <p:cNvSpPr>
              <a:spLocks noChangeShapeType="1"/>
            </p:cNvSpPr>
            <p:nvPr/>
          </p:nvSpPr>
          <p:spPr bwMode="auto">
            <a:xfrm>
              <a:off x="4764" y="1998"/>
              <a:ext cx="0" cy="141"/>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233" name="Group 153"/>
          <p:cNvGrpSpPr>
            <a:grpSpLocks/>
          </p:cNvGrpSpPr>
          <p:nvPr/>
        </p:nvGrpSpPr>
        <p:grpSpPr bwMode="auto">
          <a:xfrm>
            <a:off x="5267325" y="5568950"/>
            <a:ext cx="766763" cy="334963"/>
            <a:chOff x="4690" y="2457"/>
            <a:chExt cx="483" cy="211"/>
          </a:xfrm>
        </p:grpSpPr>
        <p:sp>
          <p:nvSpPr>
            <p:cNvPr id="174234" name="Rectangle 154"/>
            <p:cNvSpPr>
              <a:spLocks noChangeArrowheads="1"/>
            </p:cNvSpPr>
            <p:nvPr/>
          </p:nvSpPr>
          <p:spPr bwMode="auto">
            <a:xfrm>
              <a:off x="4963" y="2506"/>
              <a:ext cx="210" cy="160"/>
            </a:xfrm>
            <a:prstGeom prst="rect">
              <a:avLst/>
            </a:prstGeom>
            <a:solidFill>
              <a:srgbClr val="FFFF99"/>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35" name="Line 155"/>
            <p:cNvSpPr>
              <a:spLocks noChangeShapeType="1"/>
            </p:cNvSpPr>
            <p:nvPr/>
          </p:nvSpPr>
          <p:spPr bwMode="auto">
            <a:xfrm>
              <a:off x="5043" y="2457"/>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36" name="Line 156"/>
            <p:cNvSpPr>
              <a:spLocks noChangeShapeType="1"/>
            </p:cNvSpPr>
            <p:nvPr/>
          </p:nvSpPr>
          <p:spPr bwMode="auto">
            <a:xfrm>
              <a:off x="5088" y="2457"/>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37" name="Oval 157"/>
            <p:cNvSpPr>
              <a:spLocks noChangeArrowheads="1"/>
            </p:cNvSpPr>
            <p:nvPr/>
          </p:nvSpPr>
          <p:spPr bwMode="auto">
            <a:xfrm>
              <a:off x="4985" y="2548"/>
              <a:ext cx="167" cy="80"/>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38" name="Text Box 158"/>
            <p:cNvSpPr txBox="1">
              <a:spLocks noChangeArrowheads="1"/>
            </p:cNvSpPr>
            <p:nvPr/>
          </p:nvSpPr>
          <p:spPr bwMode="auto">
            <a:xfrm>
              <a:off x="4690" y="2495"/>
              <a:ext cx="31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81(-)</a:t>
              </a:r>
            </a:p>
          </p:txBody>
        </p:sp>
        <p:sp>
          <p:nvSpPr>
            <p:cNvPr id="174239" name="Line 159"/>
            <p:cNvSpPr>
              <a:spLocks noChangeShapeType="1"/>
            </p:cNvSpPr>
            <p:nvPr/>
          </p:nvSpPr>
          <p:spPr bwMode="auto">
            <a:xfrm flipH="1">
              <a:off x="4962" y="2508"/>
              <a:ext cx="208" cy="154"/>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4240" name="Freeform 160"/>
          <p:cNvSpPr>
            <a:spLocks/>
          </p:cNvSpPr>
          <p:nvPr/>
        </p:nvSpPr>
        <p:spPr bwMode="auto">
          <a:xfrm rot="1441739">
            <a:off x="5248275" y="5862638"/>
            <a:ext cx="214313" cy="792162"/>
          </a:xfrm>
          <a:custGeom>
            <a:avLst/>
            <a:gdLst>
              <a:gd name="T0" fmla="*/ 135 w 135"/>
              <a:gd name="T1" fmla="*/ 0 h 499"/>
              <a:gd name="T2" fmla="*/ 35 w 135"/>
              <a:gd name="T3" fmla="*/ 261 h 499"/>
              <a:gd name="T4" fmla="*/ 117 w 135"/>
              <a:gd name="T5" fmla="*/ 228 h 499"/>
              <a:gd name="T6" fmla="*/ 0 w 135"/>
              <a:gd name="T7" fmla="*/ 499 h 499"/>
            </a:gdLst>
            <a:ahLst/>
            <a:cxnLst>
              <a:cxn ang="0">
                <a:pos x="T0" y="T1"/>
              </a:cxn>
              <a:cxn ang="0">
                <a:pos x="T2" y="T3"/>
              </a:cxn>
              <a:cxn ang="0">
                <a:pos x="T4" y="T5"/>
              </a:cxn>
              <a:cxn ang="0">
                <a:pos x="T6" y="T7"/>
              </a:cxn>
            </a:cxnLst>
            <a:rect l="0" t="0" r="r" b="b"/>
            <a:pathLst>
              <a:path w="135" h="499">
                <a:moveTo>
                  <a:pt x="135" y="0"/>
                </a:moveTo>
                <a:lnTo>
                  <a:pt x="35" y="261"/>
                </a:lnTo>
                <a:lnTo>
                  <a:pt x="117" y="228"/>
                </a:lnTo>
                <a:lnTo>
                  <a:pt x="0" y="499"/>
                </a:lnTo>
              </a:path>
            </a:pathLst>
          </a:custGeom>
          <a:noFill/>
          <a:ln w="38100" cap="flat" cmpd="sng">
            <a:solidFill>
              <a:srgbClr val="0000FF"/>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41" name="Freeform 161"/>
          <p:cNvSpPr>
            <a:spLocks/>
          </p:cNvSpPr>
          <p:nvPr/>
        </p:nvSpPr>
        <p:spPr bwMode="auto">
          <a:xfrm rot="-9358261">
            <a:off x="6143625" y="4795838"/>
            <a:ext cx="214313" cy="792162"/>
          </a:xfrm>
          <a:custGeom>
            <a:avLst/>
            <a:gdLst>
              <a:gd name="T0" fmla="*/ 135 w 135"/>
              <a:gd name="T1" fmla="*/ 0 h 499"/>
              <a:gd name="T2" fmla="*/ 35 w 135"/>
              <a:gd name="T3" fmla="*/ 261 h 499"/>
              <a:gd name="T4" fmla="*/ 117 w 135"/>
              <a:gd name="T5" fmla="*/ 228 h 499"/>
              <a:gd name="T6" fmla="*/ 0 w 135"/>
              <a:gd name="T7" fmla="*/ 499 h 499"/>
            </a:gdLst>
            <a:ahLst/>
            <a:cxnLst>
              <a:cxn ang="0">
                <a:pos x="T0" y="T1"/>
              </a:cxn>
              <a:cxn ang="0">
                <a:pos x="T2" y="T3"/>
              </a:cxn>
              <a:cxn ang="0">
                <a:pos x="T4" y="T5"/>
              </a:cxn>
              <a:cxn ang="0">
                <a:pos x="T6" y="T7"/>
              </a:cxn>
            </a:cxnLst>
            <a:rect l="0" t="0" r="r" b="b"/>
            <a:pathLst>
              <a:path w="135" h="499">
                <a:moveTo>
                  <a:pt x="135" y="0"/>
                </a:moveTo>
                <a:lnTo>
                  <a:pt x="35" y="261"/>
                </a:lnTo>
                <a:lnTo>
                  <a:pt x="117" y="228"/>
                </a:lnTo>
                <a:lnTo>
                  <a:pt x="0" y="499"/>
                </a:lnTo>
              </a:path>
            </a:pathLst>
          </a:custGeom>
          <a:noFill/>
          <a:ln w="38100" cap="flat" cmpd="sng">
            <a:solidFill>
              <a:srgbClr val="0000FF"/>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74242" name="Group 162"/>
          <p:cNvGrpSpPr>
            <a:grpSpLocks/>
          </p:cNvGrpSpPr>
          <p:nvPr/>
        </p:nvGrpSpPr>
        <p:grpSpPr bwMode="auto">
          <a:xfrm rot="10800000">
            <a:off x="5878513" y="1538288"/>
            <a:ext cx="158750" cy="71437"/>
            <a:chOff x="951" y="1390"/>
            <a:chExt cx="4105" cy="1865"/>
          </a:xfrm>
        </p:grpSpPr>
        <p:sp>
          <p:nvSpPr>
            <p:cNvPr id="174243" name="Freeform 163"/>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63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44" name="Freeform 164"/>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45" name="Freeform 165"/>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246" name="Group 166"/>
          <p:cNvGrpSpPr>
            <a:grpSpLocks/>
          </p:cNvGrpSpPr>
          <p:nvPr/>
        </p:nvGrpSpPr>
        <p:grpSpPr bwMode="auto">
          <a:xfrm rot="10800000">
            <a:off x="5943600" y="1722438"/>
            <a:ext cx="158750" cy="71437"/>
            <a:chOff x="951" y="1390"/>
            <a:chExt cx="4105" cy="1865"/>
          </a:xfrm>
        </p:grpSpPr>
        <p:sp>
          <p:nvSpPr>
            <p:cNvPr id="174247" name="Freeform 167"/>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63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48" name="Freeform 168"/>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49" name="Freeform 169"/>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250" name="Group 170"/>
          <p:cNvGrpSpPr>
            <a:grpSpLocks/>
          </p:cNvGrpSpPr>
          <p:nvPr/>
        </p:nvGrpSpPr>
        <p:grpSpPr bwMode="auto">
          <a:xfrm rot="10800000">
            <a:off x="5956300" y="1981200"/>
            <a:ext cx="158750" cy="71438"/>
            <a:chOff x="951" y="1390"/>
            <a:chExt cx="4105" cy="1865"/>
          </a:xfrm>
        </p:grpSpPr>
        <p:sp>
          <p:nvSpPr>
            <p:cNvPr id="174251" name="Freeform 171"/>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63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52" name="Freeform 172"/>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53" name="Freeform 173"/>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254" name="Group 174"/>
          <p:cNvGrpSpPr>
            <a:grpSpLocks/>
          </p:cNvGrpSpPr>
          <p:nvPr/>
        </p:nvGrpSpPr>
        <p:grpSpPr bwMode="auto">
          <a:xfrm rot="10636530">
            <a:off x="6045200" y="2205038"/>
            <a:ext cx="158750" cy="71437"/>
            <a:chOff x="951" y="1390"/>
            <a:chExt cx="4105" cy="1865"/>
          </a:xfrm>
        </p:grpSpPr>
        <p:sp>
          <p:nvSpPr>
            <p:cNvPr id="174255" name="Freeform 175"/>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63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56" name="Freeform 176"/>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57" name="Freeform 177"/>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258" name="Group 178"/>
          <p:cNvGrpSpPr>
            <a:grpSpLocks/>
          </p:cNvGrpSpPr>
          <p:nvPr/>
        </p:nvGrpSpPr>
        <p:grpSpPr bwMode="auto">
          <a:xfrm rot="10471468">
            <a:off x="6046788" y="2422525"/>
            <a:ext cx="158750" cy="71438"/>
            <a:chOff x="951" y="1390"/>
            <a:chExt cx="4105" cy="1865"/>
          </a:xfrm>
        </p:grpSpPr>
        <p:sp>
          <p:nvSpPr>
            <p:cNvPr id="174259" name="Freeform 179"/>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63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60" name="Freeform 180"/>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61" name="Freeform 181"/>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262" name="Group 182"/>
          <p:cNvGrpSpPr>
            <a:grpSpLocks/>
          </p:cNvGrpSpPr>
          <p:nvPr/>
        </p:nvGrpSpPr>
        <p:grpSpPr bwMode="auto">
          <a:xfrm rot="10152942">
            <a:off x="6110288" y="2647950"/>
            <a:ext cx="158750" cy="71438"/>
            <a:chOff x="951" y="1390"/>
            <a:chExt cx="4105" cy="1865"/>
          </a:xfrm>
        </p:grpSpPr>
        <p:sp>
          <p:nvSpPr>
            <p:cNvPr id="174263" name="Freeform 183"/>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63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64" name="Freeform 184"/>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65" name="Freeform 185"/>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266" name="Group 186"/>
          <p:cNvGrpSpPr>
            <a:grpSpLocks/>
          </p:cNvGrpSpPr>
          <p:nvPr/>
        </p:nvGrpSpPr>
        <p:grpSpPr bwMode="auto">
          <a:xfrm>
            <a:off x="6146800" y="2655888"/>
            <a:ext cx="80963" cy="61912"/>
            <a:chOff x="3908" y="706"/>
            <a:chExt cx="210" cy="160"/>
          </a:xfrm>
        </p:grpSpPr>
        <p:sp>
          <p:nvSpPr>
            <p:cNvPr id="174267" name="Rectangle 187"/>
            <p:cNvSpPr>
              <a:spLocks noChangeArrowheads="1"/>
            </p:cNvSpPr>
            <p:nvPr/>
          </p:nvSpPr>
          <p:spPr bwMode="auto">
            <a:xfrm>
              <a:off x="3908" y="706"/>
              <a:ext cx="210" cy="160"/>
            </a:xfrm>
            <a:prstGeom prst="rect">
              <a:avLst/>
            </a:prstGeom>
            <a:solidFill>
              <a:srgbClr val="99CCFF"/>
            </a:solidFill>
            <a:ln w="63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68" name="Line 188"/>
            <p:cNvSpPr>
              <a:spLocks noChangeShapeType="1"/>
            </p:cNvSpPr>
            <p:nvPr/>
          </p:nvSpPr>
          <p:spPr bwMode="auto">
            <a:xfrm>
              <a:off x="3916" y="713"/>
              <a:ext cx="202" cy="148"/>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69" name="Line 189"/>
            <p:cNvSpPr>
              <a:spLocks noChangeShapeType="1"/>
            </p:cNvSpPr>
            <p:nvPr/>
          </p:nvSpPr>
          <p:spPr bwMode="auto">
            <a:xfrm flipV="1">
              <a:off x="3913" y="711"/>
              <a:ext cx="203" cy="142"/>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270" name="Group 190"/>
          <p:cNvGrpSpPr>
            <a:grpSpLocks/>
          </p:cNvGrpSpPr>
          <p:nvPr/>
        </p:nvGrpSpPr>
        <p:grpSpPr bwMode="auto">
          <a:xfrm>
            <a:off x="6092825" y="2424113"/>
            <a:ext cx="80963" cy="61912"/>
            <a:chOff x="3908" y="706"/>
            <a:chExt cx="210" cy="160"/>
          </a:xfrm>
        </p:grpSpPr>
        <p:sp>
          <p:nvSpPr>
            <p:cNvPr id="174271" name="Rectangle 191"/>
            <p:cNvSpPr>
              <a:spLocks noChangeArrowheads="1"/>
            </p:cNvSpPr>
            <p:nvPr/>
          </p:nvSpPr>
          <p:spPr bwMode="auto">
            <a:xfrm>
              <a:off x="3908" y="706"/>
              <a:ext cx="210" cy="160"/>
            </a:xfrm>
            <a:prstGeom prst="rect">
              <a:avLst/>
            </a:prstGeom>
            <a:solidFill>
              <a:srgbClr val="99CCFF"/>
            </a:solidFill>
            <a:ln w="63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72" name="Line 192"/>
            <p:cNvSpPr>
              <a:spLocks noChangeShapeType="1"/>
            </p:cNvSpPr>
            <p:nvPr/>
          </p:nvSpPr>
          <p:spPr bwMode="auto">
            <a:xfrm>
              <a:off x="3916" y="713"/>
              <a:ext cx="202" cy="148"/>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73" name="Line 193"/>
            <p:cNvSpPr>
              <a:spLocks noChangeShapeType="1"/>
            </p:cNvSpPr>
            <p:nvPr/>
          </p:nvSpPr>
          <p:spPr bwMode="auto">
            <a:xfrm flipV="1">
              <a:off x="3913" y="711"/>
              <a:ext cx="203" cy="142"/>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274" name="Group 194"/>
          <p:cNvGrpSpPr>
            <a:grpSpLocks/>
          </p:cNvGrpSpPr>
          <p:nvPr/>
        </p:nvGrpSpPr>
        <p:grpSpPr bwMode="auto">
          <a:xfrm>
            <a:off x="6073775" y="2211388"/>
            <a:ext cx="80963" cy="61912"/>
            <a:chOff x="3908" y="706"/>
            <a:chExt cx="210" cy="160"/>
          </a:xfrm>
        </p:grpSpPr>
        <p:sp>
          <p:nvSpPr>
            <p:cNvPr id="174275" name="Rectangle 195"/>
            <p:cNvSpPr>
              <a:spLocks noChangeArrowheads="1"/>
            </p:cNvSpPr>
            <p:nvPr/>
          </p:nvSpPr>
          <p:spPr bwMode="auto">
            <a:xfrm>
              <a:off x="3908" y="706"/>
              <a:ext cx="210" cy="160"/>
            </a:xfrm>
            <a:prstGeom prst="rect">
              <a:avLst/>
            </a:prstGeom>
            <a:solidFill>
              <a:srgbClr val="99CCFF"/>
            </a:solidFill>
            <a:ln w="63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76" name="Line 196"/>
            <p:cNvSpPr>
              <a:spLocks noChangeShapeType="1"/>
            </p:cNvSpPr>
            <p:nvPr/>
          </p:nvSpPr>
          <p:spPr bwMode="auto">
            <a:xfrm>
              <a:off x="3916" y="713"/>
              <a:ext cx="202" cy="148"/>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77" name="Line 197"/>
            <p:cNvSpPr>
              <a:spLocks noChangeShapeType="1"/>
            </p:cNvSpPr>
            <p:nvPr/>
          </p:nvSpPr>
          <p:spPr bwMode="auto">
            <a:xfrm flipV="1">
              <a:off x="3913" y="711"/>
              <a:ext cx="203" cy="142"/>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278" name="Group 198"/>
          <p:cNvGrpSpPr>
            <a:grpSpLocks/>
          </p:cNvGrpSpPr>
          <p:nvPr/>
        </p:nvGrpSpPr>
        <p:grpSpPr bwMode="auto">
          <a:xfrm>
            <a:off x="5997575" y="1985963"/>
            <a:ext cx="80963" cy="61912"/>
            <a:chOff x="3908" y="706"/>
            <a:chExt cx="210" cy="160"/>
          </a:xfrm>
        </p:grpSpPr>
        <p:sp>
          <p:nvSpPr>
            <p:cNvPr id="174279" name="Rectangle 199"/>
            <p:cNvSpPr>
              <a:spLocks noChangeArrowheads="1"/>
            </p:cNvSpPr>
            <p:nvPr/>
          </p:nvSpPr>
          <p:spPr bwMode="auto">
            <a:xfrm>
              <a:off x="3908" y="706"/>
              <a:ext cx="210" cy="160"/>
            </a:xfrm>
            <a:prstGeom prst="rect">
              <a:avLst/>
            </a:prstGeom>
            <a:solidFill>
              <a:srgbClr val="99CCFF"/>
            </a:solidFill>
            <a:ln w="63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80" name="Line 200"/>
            <p:cNvSpPr>
              <a:spLocks noChangeShapeType="1"/>
            </p:cNvSpPr>
            <p:nvPr/>
          </p:nvSpPr>
          <p:spPr bwMode="auto">
            <a:xfrm>
              <a:off x="3916" y="713"/>
              <a:ext cx="202" cy="148"/>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81" name="Line 201"/>
            <p:cNvSpPr>
              <a:spLocks noChangeShapeType="1"/>
            </p:cNvSpPr>
            <p:nvPr/>
          </p:nvSpPr>
          <p:spPr bwMode="auto">
            <a:xfrm flipV="1">
              <a:off x="3913" y="711"/>
              <a:ext cx="203" cy="142"/>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282" name="Group 202"/>
          <p:cNvGrpSpPr>
            <a:grpSpLocks/>
          </p:cNvGrpSpPr>
          <p:nvPr/>
        </p:nvGrpSpPr>
        <p:grpSpPr bwMode="auto">
          <a:xfrm>
            <a:off x="5988050" y="1724025"/>
            <a:ext cx="80963" cy="61913"/>
            <a:chOff x="3908" y="706"/>
            <a:chExt cx="210" cy="160"/>
          </a:xfrm>
        </p:grpSpPr>
        <p:sp>
          <p:nvSpPr>
            <p:cNvPr id="174283" name="Rectangle 203"/>
            <p:cNvSpPr>
              <a:spLocks noChangeArrowheads="1"/>
            </p:cNvSpPr>
            <p:nvPr/>
          </p:nvSpPr>
          <p:spPr bwMode="auto">
            <a:xfrm>
              <a:off x="3908" y="706"/>
              <a:ext cx="210" cy="160"/>
            </a:xfrm>
            <a:prstGeom prst="rect">
              <a:avLst/>
            </a:prstGeom>
            <a:solidFill>
              <a:srgbClr val="99CCFF"/>
            </a:solidFill>
            <a:ln w="63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84" name="Line 204"/>
            <p:cNvSpPr>
              <a:spLocks noChangeShapeType="1"/>
            </p:cNvSpPr>
            <p:nvPr/>
          </p:nvSpPr>
          <p:spPr bwMode="auto">
            <a:xfrm>
              <a:off x="3916" y="713"/>
              <a:ext cx="202" cy="148"/>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85" name="Line 205"/>
            <p:cNvSpPr>
              <a:spLocks noChangeShapeType="1"/>
            </p:cNvSpPr>
            <p:nvPr/>
          </p:nvSpPr>
          <p:spPr bwMode="auto">
            <a:xfrm flipV="1">
              <a:off x="3913" y="711"/>
              <a:ext cx="203" cy="142"/>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286" name="Group 206"/>
          <p:cNvGrpSpPr>
            <a:grpSpLocks/>
          </p:cNvGrpSpPr>
          <p:nvPr/>
        </p:nvGrpSpPr>
        <p:grpSpPr bwMode="auto">
          <a:xfrm flipV="1">
            <a:off x="5926138" y="1544638"/>
            <a:ext cx="80962" cy="55562"/>
            <a:chOff x="3908" y="706"/>
            <a:chExt cx="210" cy="160"/>
          </a:xfrm>
        </p:grpSpPr>
        <p:sp>
          <p:nvSpPr>
            <p:cNvPr id="174287" name="Rectangle 207"/>
            <p:cNvSpPr>
              <a:spLocks noChangeArrowheads="1"/>
            </p:cNvSpPr>
            <p:nvPr/>
          </p:nvSpPr>
          <p:spPr bwMode="auto">
            <a:xfrm>
              <a:off x="3908" y="706"/>
              <a:ext cx="210" cy="160"/>
            </a:xfrm>
            <a:prstGeom prst="rect">
              <a:avLst/>
            </a:prstGeom>
            <a:solidFill>
              <a:srgbClr val="99CCFF"/>
            </a:solidFill>
            <a:ln w="63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88" name="Line 208"/>
            <p:cNvSpPr>
              <a:spLocks noChangeShapeType="1"/>
            </p:cNvSpPr>
            <p:nvPr/>
          </p:nvSpPr>
          <p:spPr bwMode="auto">
            <a:xfrm>
              <a:off x="3916" y="713"/>
              <a:ext cx="202" cy="148"/>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89" name="Line 209"/>
            <p:cNvSpPr>
              <a:spLocks noChangeShapeType="1"/>
            </p:cNvSpPr>
            <p:nvPr/>
          </p:nvSpPr>
          <p:spPr bwMode="auto">
            <a:xfrm flipV="1">
              <a:off x="3913" y="711"/>
              <a:ext cx="203" cy="142"/>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4290" name="Line 210"/>
          <p:cNvSpPr>
            <a:spLocks noChangeShapeType="1"/>
          </p:cNvSpPr>
          <p:nvPr/>
        </p:nvSpPr>
        <p:spPr bwMode="auto">
          <a:xfrm>
            <a:off x="5511800" y="1371600"/>
            <a:ext cx="444500" cy="1511300"/>
          </a:xfrm>
          <a:prstGeom prst="line">
            <a:avLst/>
          </a:prstGeom>
          <a:noFill/>
          <a:ln w="508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74233"/>
                                        </p:tgtEl>
                                        <p:attrNameLst>
                                          <p:attrName>style.visibility</p:attrName>
                                        </p:attrNameLst>
                                      </p:cBhvr>
                                      <p:to>
                                        <p:strVal val="visible"/>
                                      </p:to>
                                    </p:set>
                                    <p:animEffect transition="in" filter="dissolve">
                                      <p:cBhvr>
                                        <p:cTn id="7" dur="500"/>
                                        <p:tgtEl>
                                          <p:spTgt spid="17423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4241"/>
                                        </p:tgtEl>
                                        <p:attrNameLst>
                                          <p:attrName>style.visibility</p:attrName>
                                        </p:attrNameLst>
                                      </p:cBhvr>
                                      <p:to>
                                        <p:strVal val="visible"/>
                                      </p:to>
                                    </p:set>
                                    <p:animEffect transition="in" filter="wipe(down)">
                                      <p:cBhvr>
                                        <p:cTn id="10" dur="500"/>
                                        <p:tgtEl>
                                          <p:spTgt spid="174241"/>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74240"/>
                                        </p:tgtEl>
                                        <p:attrNameLst>
                                          <p:attrName>style.visibility</p:attrName>
                                        </p:attrNameLst>
                                      </p:cBhvr>
                                      <p:to>
                                        <p:strVal val="visible"/>
                                      </p:to>
                                    </p:set>
                                    <p:animEffect transition="in" filter="wipe(up)">
                                      <p:cBhvr>
                                        <p:cTn id="13" dur="500"/>
                                        <p:tgtEl>
                                          <p:spTgt spid="17424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174162"/>
                                        </p:tgtEl>
                                        <p:attrNameLst>
                                          <p:attrName>style.visibility</p:attrName>
                                        </p:attrNameLst>
                                      </p:cBhvr>
                                      <p:to>
                                        <p:strVal val="visible"/>
                                      </p:to>
                                    </p:set>
                                    <p:animEffect transition="in" filter="dissolve">
                                      <p:cBhvr>
                                        <p:cTn id="18" dur="500"/>
                                        <p:tgtEl>
                                          <p:spTgt spid="17416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174224"/>
                                        </p:tgtEl>
                                        <p:attrNameLst>
                                          <p:attrName>style.visibility</p:attrName>
                                        </p:attrNameLst>
                                      </p:cBhvr>
                                      <p:to>
                                        <p:strVal val="visible"/>
                                      </p:to>
                                    </p:set>
                                    <p:animEffect transition="in" filter="dissolve">
                                      <p:cBhvr>
                                        <p:cTn id="23" dur="500"/>
                                        <p:tgtEl>
                                          <p:spTgt spid="17422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174187"/>
                                        </p:tgtEl>
                                        <p:attrNameLst>
                                          <p:attrName>style.visibility</p:attrName>
                                        </p:attrNameLst>
                                      </p:cBhvr>
                                      <p:to>
                                        <p:strVal val="visible"/>
                                      </p:to>
                                    </p:set>
                                    <p:animEffect transition="in" filter="dissolve">
                                      <p:cBhvr>
                                        <p:cTn id="28" dur="500"/>
                                        <p:tgtEl>
                                          <p:spTgt spid="174187"/>
                                        </p:tgtEl>
                                      </p:cBhvr>
                                    </p:animEffect>
                                  </p:childTnLst>
                                </p:cTn>
                              </p:par>
                              <p:par>
                                <p:cTn id="29" presetID="9" presetClass="entr" presetSubtype="0" fill="hold" nodeType="withEffect">
                                  <p:stCondLst>
                                    <p:cond delay="0"/>
                                  </p:stCondLst>
                                  <p:childTnLst>
                                    <p:set>
                                      <p:cBhvr>
                                        <p:cTn id="30" dur="1" fill="hold">
                                          <p:stCondLst>
                                            <p:cond delay="0"/>
                                          </p:stCondLst>
                                        </p:cTn>
                                        <p:tgtEl>
                                          <p:spTgt spid="174195"/>
                                        </p:tgtEl>
                                        <p:attrNameLst>
                                          <p:attrName>style.visibility</p:attrName>
                                        </p:attrNameLst>
                                      </p:cBhvr>
                                      <p:to>
                                        <p:strVal val="visible"/>
                                      </p:to>
                                    </p:set>
                                    <p:animEffect transition="in" filter="dissolve">
                                      <p:cBhvr>
                                        <p:cTn id="31" dur="500"/>
                                        <p:tgtEl>
                                          <p:spTgt spid="17419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nodeType="clickEffect">
                                  <p:stCondLst>
                                    <p:cond delay="0"/>
                                  </p:stCondLst>
                                  <p:childTnLst>
                                    <p:set>
                                      <p:cBhvr>
                                        <p:cTn id="35" dur="1" fill="hold">
                                          <p:stCondLst>
                                            <p:cond delay="0"/>
                                          </p:stCondLst>
                                        </p:cTn>
                                        <p:tgtEl>
                                          <p:spTgt spid="174180"/>
                                        </p:tgtEl>
                                        <p:attrNameLst>
                                          <p:attrName>style.visibility</p:attrName>
                                        </p:attrNameLst>
                                      </p:cBhvr>
                                      <p:to>
                                        <p:strVal val="visible"/>
                                      </p:to>
                                    </p:set>
                                    <p:animEffect transition="in" filter="dissolve">
                                      <p:cBhvr>
                                        <p:cTn id="36" dur="500"/>
                                        <p:tgtEl>
                                          <p:spTgt spid="17418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nodeType="clickEffect">
                                  <p:stCondLst>
                                    <p:cond delay="0"/>
                                  </p:stCondLst>
                                  <p:childTnLst>
                                    <p:set>
                                      <p:cBhvr>
                                        <p:cTn id="40" dur="1" fill="hold">
                                          <p:stCondLst>
                                            <p:cond delay="0"/>
                                          </p:stCondLst>
                                        </p:cTn>
                                        <p:tgtEl>
                                          <p:spTgt spid="174175"/>
                                        </p:tgtEl>
                                        <p:attrNameLst>
                                          <p:attrName>style.visibility</p:attrName>
                                        </p:attrNameLst>
                                      </p:cBhvr>
                                      <p:to>
                                        <p:strVal val="visible"/>
                                      </p:to>
                                    </p:set>
                                    <p:animEffect transition="in" filter="dissolve">
                                      <p:cBhvr>
                                        <p:cTn id="41" dur="500"/>
                                        <p:tgtEl>
                                          <p:spTgt spid="174175"/>
                                        </p:tgtEl>
                                      </p:cBhvr>
                                    </p:animEffect>
                                  </p:childTnLst>
                                </p:cTn>
                              </p:par>
                              <p:par>
                                <p:cTn id="42" presetID="9" presetClass="entr" presetSubtype="0" fill="hold" nodeType="withEffect">
                                  <p:stCondLst>
                                    <p:cond delay="0"/>
                                  </p:stCondLst>
                                  <p:childTnLst>
                                    <p:set>
                                      <p:cBhvr>
                                        <p:cTn id="43" dur="1" fill="hold">
                                          <p:stCondLst>
                                            <p:cond delay="0"/>
                                          </p:stCondLst>
                                        </p:cTn>
                                        <p:tgtEl>
                                          <p:spTgt spid="174171"/>
                                        </p:tgtEl>
                                        <p:attrNameLst>
                                          <p:attrName>style.visibility</p:attrName>
                                        </p:attrNameLst>
                                      </p:cBhvr>
                                      <p:to>
                                        <p:strVal val="visible"/>
                                      </p:to>
                                    </p:set>
                                    <p:animEffect transition="in" filter="dissolve">
                                      <p:cBhvr>
                                        <p:cTn id="44" dur="500"/>
                                        <p:tgtEl>
                                          <p:spTgt spid="174171"/>
                                        </p:tgtEl>
                                      </p:cBhvr>
                                    </p:animEffect>
                                  </p:childTnLst>
                                </p:cTn>
                              </p:par>
                              <p:par>
                                <p:cTn id="45" presetID="9" presetClass="entr" presetSubtype="0" fill="hold" nodeType="withEffect">
                                  <p:stCondLst>
                                    <p:cond delay="0"/>
                                  </p:stCondLst>
                                  <p:childTnLst>
                                    <p:set>
                                      <p:cBhvr>
                                        <p:cTn id="46" dur="1" fill="hold">
                                          <p:stCondLst>
                                            <p:cond delay="0"/>
                                          </p:stCondLst>
                                        </p:cTn>
                                        <p:tgtEl>
                                          <p:spTgt spid="174153"/>
                                        </p:tgtEl>
                                        <p:attrNameLst>
                                          <p:attrName>style.visibility</p:attrName>
                                        </p:attrNameLst>
                                      </p:cBhvr>
                                      <p:to>
                                        <p:strVal val="visible"/>
                                      </p:to>
                                    </p:set>
                                    <p:animEffect transition="in" filter="dissolve">
                                      <p:cBhvr>
                                        <p:cTn id="47" dur="500"/>
                                        <p:tgtEl>
                                          <p:spTgt spid="17415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174217"/>
                                        </p:tgtEl>
                                        <p:attrNameLst>
                                          <p:attrName>style.visibility</p:attrName>
                                        </p:attrNameLst>
                                      </p:cBhvr>
                                      <p:to>
                                        <p:strVal val="visible"/>
                                      </p:to>
                                    </p:set>
                                    <p:animEffect transition="in" filter="dissolve">
                                      <p:cBhvr>
                                        <p:cTn id="52" dur="500"/>
                                        <p:tgtEl>
                                          <p:spTgt spid="174217"/>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74205"/>
                                        </p:tgtEl>
                                        <p:attrNameLst>
                                          <p:attrName>style.visibility</p:attrName>
                                        </p:attrNameLst>
                                      </p:cBhvr>
                                      <p:to>
                                        <p:strVal val="visible"/>
                                      </p:to>
                                    </p:set>
                                    <p:animEffect transition="in" filter="dissolve">
                                      <p:cBhvr>
                                        <p:cTn id="55" dur="500"/>
                                        <p:tgtEl>
                                          <p:spTgt spid="174205"/>
                                        </p:tgtEl>
                                      </p:cBhvr>
                                    </p:animEffect>
                                  </p:childTnLst>
                                </p:cTn>
                              </p:par>
                              <p:par>
                                <p:cTn id="56" presetID="9" presetClass="entr" presetSubtype="0" fill="hold" nodeType="withEffect">
                                  <p:stCondLst>
                                    <p:cond delay="0"/>
                                  </p:stCondLst>
                                  <p:childTnLst>
                                    <p:set>
                                      <p:cBhvr>
                                        <p:cTn id="57" dur="1" fill="hold">
                                          <p:stCondLst>
                                            <p:cond delay="0"/>
                                          </p:stCondLst>
                                        </p:cTn>
                                        <p:tgtEl>
                                          <p:spTgt spid="174206"/>
                                        </p:tgtEl>
                                        <p:attrNameLst>
                                          <p:attrName>style.visibility</p:attrName>
                                        </p:attrNameLst>
                                      </p:cBhvr>
                                      <p:to>
                                        <p:strVal val="visible"/>
                                      </p:to>
                                    </p:set>
                                    <p:animEffect transition="in" filter="dissolve">
                                      <p:cBhvr>
                                        <p:cTn id="58" dur="500"/>
                                        <p:tgtEl>
                                          <p:spTgt spid="174206"/>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174216"/>
                                        </p:tgtEl>
                                        <p:attrNameLst>
                                          <p:attrName>style.visibility</p:attrName>
                                        </p:attrNameLst>
                                      </p:cBhvr>
                                      <p:to>
                                        <p:strVal val="visible"/>
                                      </p:to>
                                    </p:set>
                                    <p:animEffect transition="in" filter="dissolve">
                                      <p:cBhvr>
                                        <p:cTn id="61" dur="500"/>
                                        <p:tgtEl>
                                          <p:spTgt spid="174216"/>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174204"/>
                                        </p:tgtEl>
                                        <p:attrNameLst>
                                          <p:attrName>style.visibility</p:attrName>
                                        </p:attrNameLst>
                                      </p:cBhvr>
                                      <p:to>
                                        <p:strVal val="visible"/>
                                      </p:to>
                                    </p:set>
                                    <p:animEffect transition="in" filter="dissolve">
                                      <p:cBhvr>
                                        <p:cTn id="64" dur="500"/>
                                        <p:tgtEl>
                                          <p:spTgt spid="174204"/>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6" presetClass="entr" presetSubtype="42" fill="hold" grpId="0" nodeType="clickEffect">
                                  <p:stCondLst>
                                    <p:cond delay="0"/>
                                  </p:stCondLst>
                                  <p:childTnLst>
                                    <p:set>
                                      <p:cBhvr>
                                        <p:cTn id="68" dur="1" fill="hold">
                                          <p:stCondLst>
                                            <p:cond delay="0"/>
                                          </p:stCondLst>
                                        </p:cTn>
                                        <p:tgtEl>
                                          <p:spTgt spid="174290"/>
                                        </p:tgtEl>
                                        <p:attrNameLst>
                                          <p:attrName>style.visibility</p:attrName>
                                        </p:attrNameLst>
                                      </p:cBhvr>
                                      <p:to>
                                        <p:strVal val="visible"/>
                                      </p:to>
                                    </p:set>
                                    <p:animEffect transition="in" filter="barn(outHorizontal)">
                                      <p:cBhvr>
                                        <p:cTn id="69" dur="500"/>
                                        <p:tgtEl>
                                          <p:spTgt spid="174290"/>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9" presetClass="exit" presetSubtype="0" fill="hold" grpId="1" nodeType="clickEffect">
                                  <p:stCondLst>
                                    <p:cond delay="0"/>
                                  </p:stCondLst>
                                  <p:childTnLst>
                                    <p:animEffect transition="out" filter="dissolve">
                                      <p:cBhvr>
                                        <p:cTn id="73" dur="500"/>
                                        <p:tgtEl>
                                          <p:spTgt spid="174290"/>
                                        </p:tgtEl>
                                      </p:cBhvr>
                                    </p:animEffect>
                                    <p:set>
                                      <p:cBhvr>
                                        <p:cTn id="74" dur="1" fill="hold">
                                          <p:stCondLst>
                                            <p:cond delay="499"/>
                                          </p:stCondLst>
                                        </p:cTn>
                                        <p:tgtEl>
                                          <p:spTgt spid="174290"/>
                                        </p:tgtEl>
                                        <p:attrNameLst>
                                          <p:attrName>style.visibility</p:attrName>
                                        </p:attrNameLst>
                                      </p:cBhvr>
                                      <p:to>
                                        <p:strVal val="hidden"/>
                                      </p:to>
                                    </p:set>
                                  </p:childTnLst>
                                </p:cTn>
                              </p:par>
                            </p:childTnLst>
                          </p:cTn>
                        </p:par>
                        <p:par>
                          <p:cTn id="75" fill="hold" nodeType="afterGroup">
                            <p:stCondLst>
                              <p:cond delay="500"/>
                            </p:stCondLst>
                            <p:childTnLst>
                              <p:par>
                                <p:cTn id="76" presetID="0" presetClass="path" presetSubtype="0" accel="50000" decel="50000" fill="hold" nodeType="afterEffect">
                                  <p:stCondLst>
                                    <p:cond delay="0"/>
                                  </p:stCondLst>
                                  <p:childTnLst>
                                    <p:animMotion origin="layout" path="M -4.44444E-6 -4.44444E-6 L 0.0323 0.05695 L 0.0816 0.12709 " pathEditMode="relative" rAng="0" ptsTypes="AAA">
                                      <p:cBhvr>
                                        <p:cTn id="77" dur="2000" fill="hold"/>
                                        <p:tgtEl>
                                          <p:spTgt spid="174171"/>
                                        </p:tgtEl>
                                        <p:attrNameLst>
                                          <p:attrName>ppt_x</p:attrName>
                                          <p:attrName>ppt_y</p:attrName>
                                        </p:attrNameLst>
                                      </p:cBhvr>
                                      <p:rCtr x="4080" y="6343"/>
                                    </p:animMotion>
                                  </p:childTnLst>
                                </p:cTn>
                              </p:par>
                            </p:childTnLst>
                          </p:cTn>
                        </p:par>
                        <p:par>
                          <p:cTn id="78" fill="hold" nodeType="afterGroup">
                            <p:stCondLst>
                              <p:cond delay="2500"/>
                            </p:stCondLst>
                            <p:childTnLst>
                              <p:par>
                                <p:cTn id="79" presetID="9" presetClass="entr" presetSubtype="0" fill="hold" nodeType="afterEffect">
                                  <p:stCondLst>
                                    <p:cond delay="0"/>
                                  </p:stCondLst>
                                  <p:childTnLst>
                                    <p:set>
                                      <p:cBhvr>
                                        <p:cTn id="80" dur="1" fill="hold">
                                          <p:stCondLst>
                                            <p:cond delay="0"/>
                                          </p:stCondLst>
                                        </p:cTn>
                                        <p:tgtEl>
                                          <p:spTgt spid="174242"/>
                                        </p:tgtEl>
                                        <p:attrNameLst>
                                          <p:attrName>style.visibility</p:attrName>
                                        </p:attrNameLst>
                                      </p:cBhvr>
                                      <p:to>
                                        <p:strVal val="visible"/>
                                      </p:to>
                                    </p:set>
                                    <p:animEffect transition="in" filter="dissolve">
                                      <p:cBhvr>
                                        <p:cTn id="81" dur="500"/>
                                        <p:tgtEl>
                                          <p:spTgt spid="174242"/>
                                        </p:tgtEl>
                                      </p:cBhvr>
                                    </p:animEffect>
                                  </p:childTnLst>
                                </p:cTn>
                              </p:par>
                            </p:childTnLst>
                          </p:cTn>
                        </p:par>
                        <p:par>
                          <p:cTn id="82" fill="hold" nodeType="afterGroup">
                            <p:stCondLst>
                              <p:cond delay="3000"/>
                            </p:stCondLst>
                            <p:childTnLst>
                              <p:par>
                                <p:cTn id="83" presetID="9" presetClass="entr" presetSubtype="0" fill="hold" nodeType="afterEffect">
                                  <p:stCondLst>
                                    <p:cond delay="0"/>
                                  </p:stCondLst>
                                  <p:childTnLst>
                                    <p:set>
                                      <p:cBhvr>
                                        <p:cTn id="84" dur="1" fill="hold">
                                          <p:stCondLst>
                                            <p:cond delay="0"/>
                                          </p:stCondLst>
                                        </p:cTn>
                                        <p:tgtEl>
                                          <p:spTgt spid="174246"/>
                                        </p:tgtEl>
                                        <p:attrNameLst>
                                          <p:attrName>style.visibility</p:attrName>
                                        </p:attrNameLst>
                                      </p:cBhvr>
                                      <p:to>
                                        <p:strVal val="visible"/>
                                      </p:to>
                                    </p:set>
                                    <p:animEffect transition="in" filter="dissolve">
                                      <p:cBhvr>
                                        <p:cTn id="85" dur="500"/>
                                        <p:tgtEl>
                                          <p:spTgt spid="174246"/>
                                        </p:tgtEl>
                                      </p:cBhvr>
                                    </p:animEffect>
                                  </p:childTnLst>
                                </p:cTn>
                              </p:par>
                            </p:childTnLst>
                          </p:cTn>
                        </p:par>
                        <p:par>
                          <p:cTn id="86" fill="hold" nodeType="afterGroup">
                            <p:stCondLst>
                              <p:cond delay="3500"/>
                            </p:stCondLst>
                            <p:childTnLst>
                              <p:par>
                                <p:cTn id="87" presetID="9" presetClass="entr" presetSubtype="0" fill="hold" nodeType="afterEffect">
                                  <p:stCondLst>
                                    <p:cond delay="0"/>
                                  </p:stCondLst>
                                  <p:childTnLst>
                                    <p:set>
                                      <p:cBhvr>
                                        <p:cTn id="88" dur="1" fill="hold">
                                          <p:stCondLst>
                                            <p:cond delay="0"/>
                                          </p:stCondLst>
                                        </p:cTn>
                                        <p:tgtEl>
                                          <p:spTgt spid="174250"/>
                                        </p:tgtEl>
                                        <p:attrNameLst>
                                          <p:attrName>style.visibility</p:attrName>
                                        </p:attrNameLst>
                                      </p:cBhvr>
                                      <p:to>
                                        <p:strVal val="visible"/>
                                      </p:to>
                                    </p:set>
                                    <p:animEffect transition="in" filter="dissolve">
                                      <p:cBhvr>
                                        <p:cTn id="89" dur="500"/>
                                        <p:tgtEl>
                                          <p:spTgt spid="174250"/>
                                        </p:tgtEl>
                                      </p:cBhvr>
                                    </p:animEffect>
                                  </p:childTnLst>
                                </p:cTn>
                              </p:par>
                            </p:childTnLst>
                          </p:cTn>
                        </p:par>
                        <p:par>
                          <p:cTn id="90" fill="hold" nodeType="afterGroup">
                            <p:stCondLst>
                              <p:cond delay="4000"/>
                            </p:stCondLst>
                            <p:childTnLst>
                              <p:par>
                                <p:cTn id="91" presetID="9" presetClass="entr" presetSubtype="0" fill="hold" nodeType="afterEffect">
                                  <p:stCondLst>
                                    <p:cond delay="0"/>
                                  </p:stCondLst>
                                  <p:childTnLst>
                                    <p:set>
                                      <p:cBhvr>
                                        <p:cTn id="92" dur="1" fill="hold">
                                          <p:stCondLst>
                                            <p:cond delay="0"/>
                                          </p:stCondLst>
                                        </p:cTn>
                                        <p:tgtEl>
                                          <p:spTgt spid="174254"/>
                                        </p:tgtEl>
                                        <p:attrNameLst>
                                          <p:attrName>style.visibility</p:attrName>
                                        </p:attrNameLst>
                                      </p:cBhvr>
                                      <p:to>
                                        <p:strVal val="visible"/>
                                      </p:to>
                                    </p:set>
                                    <p:animEffect transition="in" filter="dissolve">
                                      <p:cBhvr>
                                        <p:cTn id="93" dur="500"/>
                                        <p:tgtEl>
                                          <p:spTgt spid="174254"/>
                                        </p:tgtEl>
                                      </p:cBhvr>
                                    </p:animEffect>
                                  </p:childTnLst>
                                </p:cTn>
                              </p:par>
                            </p:childTnLst>
                          </p:cTn>
                        </p:par>
                        <p:par>
                          <p:cTn id="94" fill="hold" nodeType="afterGroup">
                            <p:stCondLst>
                              <p:cond delay="4500"/>
                            </p:stCondLst>
                            <p:childTnLst>
                              <p:par>
                                <p:cTn id="95" presetID="9" presetClass="entr" presetSubtype="0" fill="hold" nodeType="afterEffect">
                                  <p:stCondLst>
                                    <p:cond delay="0"/>
                                  </p:stCondLst>
                                  <p:childTnLst>
                                    <p:set>
                                      <p:cBhvr>
                                        <p:cTn id="96" dur="1" fill="hold">
                                          <p:stCondLst>
                                            <p:cond delay="0"/>
                                          </p:stCondLst>
                                        </p:cTn>
                                        <p:tgtEl>
                                          <p:spTgt spid="174258"/>
                                        </p:tgtEl>
                                        <p:attrNameLst>
                                          <p:attrName>style.visibility</p:attrName>
                                        </p:attrNameLst>
                                      </p:cBhvr>
                                      <p:to>
                                        <p:strVal val="visible"/>
                                      </p:to>
                                    </p:set>
                                    <p:animEffect transition="in" filter="dissolve">
                                      <p:cBhvr>
                                        <p:cTn id="97" dur="500"/>
                                        <p:tgtEl>
                                          <p:spTgt spid="174258"/>
                                        </p:tgtEl>
                                      </p:cBhvr>
                                    </p:animEffect>
                                  </p:childTnLst>
                                </p:cTn>
                              </p:par>
                            </p:childTnLst>
                          </p:cTn>
                        </p:par>
                        <p:par>
                          <p:cTn id="98" fill="hold" nodeType="afterGroup">
                            <p:stCondLst>
                              <p:cond delay="5000"/>
                            </p:stCondLst>
                            <p:childTnLst>
                              <p:par>
                                <p:cTn id="99" presetID="9" presetClass="entr" presetSubtype="0" fill="hold" nodeType="afterEffect">
                                  <p:stCondLst>
                                    <p:cond delay="0"/>
                                  </p:stCondLst>
                                  <p:childTnLst>
                                    <p:set>
                                      <p:cBhvr>
                                        <p:cTn id="100" dur="1" fill="hold">
                                          <p:stCondLst>
                                            <p:cond delay="0"/>
                                          </p:stCondLst>
                                        </p:cTn>
                                        <p:tgtEl>
                                          <p:spTgt spid="174262"/>
                                        </p:tgtEl>
                                        <p:attrNameLst>
                                          <p:attrName>style.visibility</p:attrName>
                                        </p:attrNameLst>
                                      </p:cBhvr>
                                      <p:to>
                                        <p:strVal val="visible"/>
                                      </p:to>
                                    </p:set>
                                    <p:animEffect transition="in" filter="dissolve">
                                      <p:cBhvr>
                                        <p:cTn id="101" dur="500"/>
                                        <p:tgtEl>
                                          <p:spTgt spid="174262"/>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0" presetClass="path" presetSubtype="0" accel="50000" decel="50000" fill="hold" nodeType="clickEffect">
                                  <p:stCondLst>
                                    <p:cond delay="0"/>
                                  </p:stCondLst>
                                  <p:childTnLst>
                                    <p:animMotion origin="layout" path="M 0.08195 0.12755 L 0.04341 0.08565 L -0.00017 0.00232 " pathEditMode="relative" rAng="0" ptsTypes="AAA">
                                      <p:cBhvr>
                                        <p:cTn id="105" dur="2000" fill="hold"/>
                                        <p:tgtEl>
                                          <p:spTgt spid="174171"/>
                                        </p:tgtEl>
                                        <p:attrNameLst>
                                          <p:attrName>ppt_x</p:attrName>
                                          <p:attrName>ppt_y</p:attrName>
                                        </p:attrNameLst>
                                      </p:cBhvr>
                                      <p:rCtr x="-4115" y="-6273"/>
                                    </p:animMotion>
                                  </p:childTnLst>
                                </p:cTn>
                              </p:par>
                            </p:childTnLst>
                          </p:cTn>
                        </p:par>
                        <p:par>
                          <p:cTn id="106" fill="hold" nodeType="afterGroup">
                            <p:stCondLst>
                              <p:cond delay="2000"/>
                            </p:stCondLst>
                            <p:childTnLst>
                              <p:par>
                                <p:cTn id="107" presetID="9" presetClass="exit" presetSubtype="0" fill="hold" nodeType="afterEffect">
                                  <p:stCondLst>
                                    <p:cond delay="0"/>
                                  </p:stCondLst>
                                  <p:childTnLst>
                                    <p:animEffect transition="out" filter="dissolve">
                                      <p:cBhvr>
                                        <p:cTn id="108" dur="500"/>
                                        <p:tgtEl>
                                          <p:spTgt spid="174262"/>
                                        </p:tgtEl>
                                      </p:cBhvr>
                                    </p:animEffect>
                                    <p:set>
                                      <p:cBhvr>
                                        <p:cTn id="109" dur="1" fill="hold">
                                          <p:stCondLst>
                                            <p:cond delay="499"/>
                                          </p:stCondLst>
                                        </p:cTn>
                                        <p:tgtEl>
                                          <p:spTgt spid="174262"/>
                                        </p:tgtEl>
                                        <p:attrNameLst>
                                          <p:attrName>style.visibility</p:attrName>
                                        </p:attrNameLst>
                                      </p:cBhvr>
                                      <p:to>
                                        <p:strVal val="hidden"/>
                                      </p:to>
                                    </p:set>
                                  </p:childTnLst>
                                </p:cTn>
                              </p:par>
                            </p:childTnLst>
                          </p:cTn>
                        </p:par>
                        <p:par>
                          <p:cTn id="110" fill="hold" nodeType="afterGroup">
                            <p:stCondLst>
                              <p:cond delay="2500"/>
                            </p:stCondLst>
                            <p:childTnLst>
                              <p:par>
                                <p:cTn id="111" presetID="9" presetClass="exit" presetSubtype="0" fill="hold" nodeType="afterEffect">
                                  <p:stCondLst>
                                    <p:cond delay="0"/>
                                  </p:stCondLst>
                                  <p:childTnLst>
                                    <p:animEffect transition="out" filter="dissolve">
                                      <p:cBhvr>
                                        <p:cTn id="112" dur="500"/>
                                        <p:tgtEl>
                                          <p:spTgt spid="174258"/>
                                        </p:tgtEl>
                                      </p:cBhvr>
                                    </p:animEffect>
                                    <p:set>
                                      <p:cBhvr>
                                        <p:cTn id="113" dur="1" fill="hold">
                                          <p:stCondLst>
                                            <p:cond delay="499"/>
                                          </p:stCondLst>
                                        </p:cTn>
                                        <p:tgtEl>
                                          <p:spTgt spid="174258"/>
                                        </p:tgtEl>
                                        <p:attrNameLst>
                                          <p:attrName>style.visibility</p:attrName>
                                        </p:attrNameLst>
                                      </p:cBhvr>
                                      <p:to>
                                        <p:strVal val="hidden"/>
                                      </p:to>
                                    </p:set>
                                  </p:childTnLst>
                                </p:cTn>
                              </p:par>
                              <p:par>
                                <p:cTn id="114" presetID="9" presetClass="entr" presetSubtype="0" fill="hold" nodeType="withEffect">
                                  <p:stCondLst>
                                    <p:cond delay="0"/>
                                  </p:stCondLst>
                                  <p:childTnLst>
                                    <p:set>
                                      <p:cBhvr>
                                        <p:cTn id="115" dur="1" fill="hold">
                                          <p:stCondLst>
                                            <p:cond delay="0"/>
                                          </p:stCondLst>
                                        </p:cTn>
                                        <p:tgtEl>
                                          <p:spTgt spid="174266"/>
                                        </p:tgtEl>
                                        <p:attrNameLst>
                                          <p:attrName>style.visibility</p:attrName>
                                        </p:attrNameLst>
                                      </p:cBhvr>
                                      <p:to>
                                        <p:strVal val="visible"/>
                                      </p:to>
                                    </p:set>
                                    <p:animEffect transition="in" filter="dissolve">
                                      <p:cBhvr>
                                        <p:cTn id="116" dur="500"/>
                                        <p:tgtEl>
                                          <p:spTgt spid="174266"/>
                                        </p:tgtEl>
                                      </p:cBhvr>
                                    </p:animEffect>
                                  </p:childTnLst>
                                </p:cTn>
                              </p:par>
                            </p:childTnLst>
                          </p:cTn>
                        </p:par>
                        <p:par>
                          <p:cTn id="117" fill="hold" nodeType="afterGroup">
                            <p:stCondLst>
                              <p:cond delay="3000"/>
                            </p:stCondLst>
                            <p:childTnLst>
                              <p:par>
                                <p:cTn id="118" presetID="9" presetClass="exit" presetSubtype="0" fill="hold" nodeType="afterEffect">
                                  <p:stCondLst>
                                    <p:cond delay="0"/>
                                  </p:stCondLst>
                                  <p:childTnLst>
                                    <p:animEffect transition="out" filter="dissolve">
                                      <p:cBhvr>
                                        <p:cTn id="119" dur="500"/>
                                        <p:tgtEl>
                                          <p:spTgt spid="174254"/>
                                        </p:tgtEl>
                                      </p:cBhvr>
                                    </p:animEffect>
                                    <p:set>
                                      <p:cBhvr>
                                        <p:cTn id="120" dur="1" fill="hold">
                                          <p:stCondLst>
                                            <p:cond delay="499"/>
                                          </p:stCondLst>
                                        </p:cTn>
                                        <p:tgtEl>
                                          <p:spTgt spid="174254"/>
                                        </p:tgtEl>
                                        <p:attrNameLst>
                                          <p:attrName>style.visibility</p:attrName>
                                        </p:attrNameLst>
                                      </p:cBhvr>
                                      <p:to>
                                        <p:strVal val="hidden"/>
                                      </p:to>
                                    </p:set>
                                  </p:childTnLst>
                                </p:cTn>
                              </p:par>
                              <p:par>
                                <p:cTn id="121" presetID="9" presetClass="entr" presetSubtype="0" fill="hold" nodeType="withEffect">
                                  <p:stCondLst>
                                    <p:cond delay="0"/>
                                  </p:stCondLst>
                                  <p:childTnLst>
                                    <p:set>
                                      <p:cBhvr>
                                        <p:cTn id="122" dur="1" fill="hold">
                                          <p:stCondLst>
                                            <p:cond delay="0"/>
                                          </p:stCondLst>
                                        </p:cTn>
                                        <p:tgtEl>
                                          <p:spTgt spid="174270"/>
                                        </p:tgtEl>
                                        <p:attrNameLst>
                                          <p:attrName>style.visibility</p:attrName>
                                        </p:attrNameLst>
                                      </p:cBhvr>
                                      <p:to>
                                        <p:strVal val="visible"/>
                                      </p:to>
                                    </p:set>
                                    <p:animEffect transition="in" filter="dissolve">
                                      <p:cBhvr>
                                        <p:cTn id="123" dur="500"/>
                                        <p:tgtEl>
                                          <p:spTgt spid="174270"/>
                                        </p:tgtEl>
                                      </p:cBhvr>
                                    </p:animEffect>
                                  </p:childTnLst>
                                </p:cTn>
                              </p:par>
                            </p:childTnLst>
                          </p:cTn>
                        </p:par>
                        <p:par>
                          <p:cTn id="124" fill="hold" nodeType="afterGroup">
                            <p:stCondLst>
                              <p:cond delay="3500"/>
                            </p:stCondLst>
                            <p:childTnLst>
                              <p:par>
                                <p:cTn id="125" presetID="9" presetClass="exit" presetSubtype="0" fill="hold" nodeType="afterEffect">
                                  <p:stCondLst>
                                    <p:cond delay="0"/>
                                  </p:stCondLst>
                                  <p:childTnLst>
                                    <p:animEffect transition="out" filter="dissolve">
                                      <p:cBhvr>
                                        <p:cTn id="126" dur="500"/>
                                        <p:tgtEl>
                                          <p:spTgt spid="174250"/>
                                        </p:tgtEl>
                                      </p:cBhvr>
                                    </p:animEffect>
                                    <p:set>
                                      <p:cBhvr>
                                        <p:cTn id="127" dur="1" fill="hold">
                                          <p:stCondLst>
                                            <p:cond delay="499"/>
                                          </p:stCondLst>
                                        </p:cTn>
                                        <p:tgtEl>
                                          <p:spTgt spid="174250"/>
                                        </p:tgtEl>
                                        <p:attrNameLst>
                                          <p:attrName>style.visibility</p:attrName>
                                        </p:attrNameLst>
                                      </p:cBhvr>
                                      <p:to>
                                        <p:strVal val="hidden"/>
                                      </p:to>
                                    </p:set>
                                  </p:childTnLst>
                                </p:cTn>
                              </p:par>
                              <p:par>
                                <p:cTn id="128" presetID="9" presetClass="entr" presetSubtype="0" fill="hold" nodeType="withEffect">
                                  <p:stCondLst>
                                    <p:cond delay="0"/>
                                  </p:stCondLst>
                                  <p:childTnLst>
                                    <p:set>
                                      <p:cBhvr>
                                        <p:cTn id="129" dur="1" fill="hold">
                                          <p:stCondLst>
                                            <p:cond delay="0"/>
                                          </p:stCondLst>
                                        </p:cTn>
                                        <p:tgtEl>
                                          <p:spTgt spid="174274"/>
                                        </p:tgtEl>
                                        <p:attrNameLst>
                                          <p:attrName>style.visibility</p:attrName>
                                        </p:attrNameLst>
                                      </p:cBhvr>
                                      <p:to>
                                        <p:strVal val="visible"/>
                                      </p:to>
                                    </p:set>
                                    <p:animEffect transition="in" filter="dissolve">
                                      <p:cBhvr>
                                        <p:cTn id="130" dur="500"/>
                                        <p:tgtEl>
                                          <p:spTgt spid="174274"/>
                                        </p:tgtEl>
                                      </p:cBhvr>
                                    </p:animEffect>
                                  </p:childTnLst>
                                </p:cTn>
                              </p:par>
                            </p:childTnLst>
                          </p:cTn>
                        </p:par>
                        <p:par>
                          <p:cTn id="131" fill="hold" nodeType="afterGroup">
                            <p:stCondLst>
                              <p:cond delay="4000"/>
                            </p:stCondLst>
                            <p:childTnLst>
                              <p:par>
                                <p:cTn id="132" presetID="9" presetClass="exit" presetSubtype="0" fill="hold" nodeType="afterEffect">
                                  <p:stCondLst>
                                    <p:cond delay="0"/>
                                  </p:stCondLst>
                                  <p:childTnLst>
                                    <p:animEffect transition="out" filter="dissolve">
                                      <p:cBhvr>
                                        <p:cTn id="133" dur="500"/>
                                        <p:tgtEl>
                                          <p:spTgt spid="174246"/>
                                        </p:tgtEl>
                                      </p:cBhvr>
                                    </p:animEffect>
                                    <p:set>
                                      <p:cBhvr>
                                        <p:cTn id="134" dur="1" fill="hold">
                                          <p:stCondLst>
                                            <p:cond delay="499"/>
                                          </p:stCondLst>
                                        </p:cTn>
                                        <p:tgtEl>
                                          <p:spTgt spid="174246"/>
                                        </p:tgtEl>
                                        <p:attrNameLst>
                                          <p:attrName>style.visibility</p:attrName>
                                        </p:attrNameLst>
                                      </p:cBhvr>
                                      <p:to>
                                        <p:strVal val="hidden"/>
                                      </p:to>
                                    </p:set>
                                  </p:childTnLst>
                                </p:cTn>
                              </p:par>
                              <p:par>
                                <p:cTn id="135" presetID="9" presetClass="entr" presetSubtype="0" fill="hold" nodeType="withEffect">
                                  <p:stCondLst>
                                    <p:cond delay="0"/>
                                  </p:stCondLst>
                                  <p:childTnLst>
                                    <p:set>
                                      <p:cBhvr>
                                        <p:cTn id="136" dur="1" fill="hold">
                                          <p:stCondLst>
                                            <p:cond delay="0"/>
                                          </p:stCondLst>
                                        </p:cTn>
                                        <p:tgtEl>
                                          <p:spTgt spid="174278"/>
                                        </p:tgtEl>
                                        <p:attrNameLst>
                                          <p:attrName>style.visibility</p:attrName>
                                        </p:attrNameLst>
                                      </p:cBhvr>
                                      <p:to>
                                        <p:strVal val="visible"/>
                                      </p:to>
                                    </p:set>
                                    <p:animEffect transition="in" filter="dissolve">
                                      <p:cBhvr>
                                        <p:cTn id="137" dur="500"/>
                                        <p:tgtEl>
                                          <p:spTgt spid="174278"/>
                                        </p:tgtEl>
                                      </p:cBhvr>
                                    </p:animEffect>
                                  </p:childTnLst>
                                </p:cTn>
                              </p:par>
                            </p:childTnLst>
                          </p:cTn>
                        </p:par>
                        <p:par>
                          <p:cTn id="138" fill="hold" nodeType="afterGroup">
                            <p:stCondLst>
                              <p:cond delay="4500"/>
                            </p:stCondLst>
                            <p:childTnLst>
                              <p:par>
                                <p:cTn id="139" presetID="9" presetClass="exit" presetSubtype="0" fill="hold" nodeType="afterEffect">
                                  <p:stCondLst>
                                    <p:cond delay="0"/>
                                  </p:stCondLst>
                                  <p:childTnLst>
                                    <p:animEffect transition="out" filter="dissolve">
                                      <p:cBhvr>
                                        <p:cTn id="140" dur="500"/>
                                        <p:tgtEl>
                                          <p:spTgt spid="174242"/>
                                        </p:tgtEl>
                                      </p:cBhvr>
                                    </p:animEffect>
                                    <p:set>
                                      <p:cBhvr>
                                        <p:cTn id="141" dur="1" fill="hold">
                                          <p:stCondLst>
                                            <p:cond delay="499"/>
                                          </p:stCondLst>
                                        </p:cTn>
                                        <p:tgtEl>
                                          <p:spTgt spid="174242"/>
                                        </p:tgtEl>
                                        <p:attrNameLst>
                                          <p:attrName>style.visibility</p:attrName>
                                        </p:attrNameLst>
                                      </p:cBhvr>
                                      <p:to>
                                        <p:strVal val="hidden"/>
                                      </p:to>
                                    </p:set>
                                  </p:childTnLst>
                                </p:cTn>
                              </p:par>
                              <p:par>
                                <p:cTn id="142" presetID="9" presetClass="entr" presetSubtype="0" fill="hold" nodeType="withEffect">
                                  <p:stCondLst>
                                    <p:cond delay="0"/>
                                  </p:stCondLst>
                                  <p:childTnLst>
                                    <p:set>
                                      <p:cBhvr>
                                        <p:cTn id="143" dur="1" fill="hold">
                                          <p:stCondLst>
                                            <p:cond delay="0"/>
                                          </p:stCondLst>
                                        </p:cTn>
                                        <p:tgtEl>
                                          <p:spTgt spid="174282"/>
                                        </p:tgtEl>
                                        <p:attrNameLst>
                                          <p:attrName>style.visibility</p:attrName>
                                        </p:attrNameLst>
                                      </p:cBhvr>
                                      <p:to>
                                        <p:strVal val="visible"/>
                                      </p:to>
                                    </p:set>
                                    <p:animEffect transition="in" filter="dissolve">
                                      <p:cBhvr>
                                        <p:cTn id="144" dur="500"/>
                                        <p:tgtEl>
                                          <p:spTgt spid="174282"/>
                                        </p:tgtEl>
                                      </p:cBhvr>
                                    </p:animEffect>
                                  </p:childTnLst>
                                </p:cTn>
                              </p:par>
                            </p:childTnLst>
                          </p:cTn>
                        </p:par>
                        <p:par>
                          <p:cTn id="145" fill="hold" nodeType="afterGroup">
                            <p:stCondLst>
                              <p:cond delay="5000"/>
                            </p:stCondLst>
                            <p:childTnLst>
                              <p:par>
                                <p:cTn id="146" presetID="9" presetClass="entr" presetSubtype="0" fill="hold" nodeType="afterEffect">
                                  <p:stCondLst>
                                    <p:cond delay="0"/>
                                  </p:stCondLst>
                                  <p:childTnLst>
                                    <p:set>
                                      <p:cBhvr>
                                        <p:cTn id="147" dur="1" fill="hold">
                                          <p:stCondLst>
                                            <p:cond delay="0"/>
                                          </p:stCondLst>
                                        </p:cTn>
                                        <p:tgtEl>
                                          <p:spTgt spid="174286"/>
                                        </p:tgtEl>
                                        <p:attrNameLst>
                                          <p:attrName>style.visibility</p:attrName>
                                        </p:attrNameLst>
                                      </p:cBhvr>
                                      <p:to>
                                        <p:strVal val="visible"/>
                                      </p:to>
                                    </p:set>
                                    <p:animEffect transition="in" filter="dissolve">
                                      <p:cBhvr>
                                        <p:cTn id="148" dur="500"/>
                                        <p:tgtEl>
                                          <p:spTgt spid="174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04" grpId="0" animBg="1"/>
      <p:bldP spid="174205" grpId="0" animBg="1"/>
      <p:bldP spid="174216" grpId="0" animBg="1"/>
      <p:bldP spid="174240" grpId="0" animBg="1"/>
      <p:bldP spid="174241" grpId="0" animBg="1"/>
      <p:bldP spid="174290" grpId="0" animBg="1"/>
      <p:bldP spid="174290"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lide Number Placeholder 2"/>
          <p:cNvSpPr>
            <a:spLocks noGrp="1"/>
          </p:cNvSpPr>
          <p:nvPr>
            <p:ph type="sldNum" sz="quarter" idx="11"/>
          </p:nvPr>
        </p:nvSpPr>
        <p:spPr/>
        <p:txBody>
          <a:bodyPr/>
          <a:lstStyle/>
          <a:p>
            <a:fld id="{986D5ABF-3B53-4E38-B5C4-6D2E8B8266DB}" type="slidenum">
              <a:rPr lang="en-US" altLang="en-US"/>
              <a:pPr/>
              <a:t>39</a:t>
            </a:fld>
            <a:endParaRPr lang="en-US" altLang="en-US"/>
          </a:p>
        </p:txBody>
      </p:sp>
      <p:sp>
        <p:nvSpPr>
          <p:cNvPr id="129026" name="Text Box 2"/>
          <p:cNvSpPr txBox="1">
            <a:spLocks noChangeArrowheads="1"/>
          </p:cNvSpPr>
          <p:nvPr/>
        </p:nvSpPr>
        <p:spPr bwMode="auto">
          <a:xfrm>
            <a:off x="1016000" y="4046538"/>
            <a:ext cx="6889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Bir el Hafa</a:t>
            </a:r>
          </a:p>
        </p:txBody>
      </p:sp>
      <p:sp>
        <p:nvSpPr>
          <p:cNvPr id="129027" name="Text Box 3"/>
          <p:cNvSpPr txBox="1">
            <a:spLocks noChangeArrowheads="1"/>
          </p:cNvSpPr>
          <p:nvPr/>
        </p:nvSpPr>
        <p:spPr bwMode="auto">
          <a:xfrm>
            <a:off x="2416175" y="2535238"/>
            <a:ext cx="519113"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Zaafria</a:t>
            </a:r>
          </a:p>
        </p:txBody>
      </p:sp>
      <p:sp>
        <p:nvSpPr>
          <p:cNvPr id="129028" name="Text Box 4"/>
          <p:cNvSpPr txBox="1">
            <a:spLocks noChangeArrowheads="1"/>
          </p:cNvSpPr>
          <p:nvPr/>
        </p:nvSpPr>
        <p:spPr bwMode="auto">
          <a:xfrm>
            <a:off x="3924300" y="2268538"/>
            <a:ext cx="7016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Sidi Salam</a:t>
            </a:r>
          </a:p>
        </p:txBody>
      </p:sp>
      <p:sp>
        <p:nvSpPr>
          <p:cNvPr id="129029" name="Text Box 5"/>
          <p:cNvSpPr txBox="1">
            <a:spLocks noChangeArrowheads="1"/>
          </p:cNvSpPr>
          <p:nvPr/>
        </p:nvSpPr>
        <p:spPr bwMode="auto">
          <a:xfrm>
            <a:off x="4721225" y="2360613"/>
            <a:ext cx="7778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Sidi Bou Zid</a:t>
            </a:r>
          </a:p>
        </p:txBody>
      </p:sp>
      <p:sp>
        <p:nvSpPr>
          <p:cNvPr id="129030" name="Text Box 6"/>
          <p:cNvSpPr txBox="1">
            <a:spLocks noChangeArrowheads="1"/>
          </p:cNvSpPr>
          <p:nvPr/>
        </p:nvSpPr>
        <p:spPr bwMode="auto">
          <a:xfrm>
            <a:off x="5057775" y="1370013"/>
            <a:ext cx="111442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Poste de Lessouda</a:t>
            </a:r>
          </a:p>
        </p:txBody>
      </p:sp>
      <p:sp>
        <p:nvSpPr>
          <p:cNvPr id="129031" name="Text Box 7"/>
          <p:cNvSpPr txBox="1">
            <a:spLocks noChangeArrowheads="1"/>
          </p:cNvSpPr>
          <p:nvPr/>
        </p:nvSpPr>
        <p:spPr bwMode="auto">
          <a:xfrm>
            <a:off x="3841750" y="1579563"/>
            <a:ext cx="6381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Sadaguia</a:t>
            </a:r>
          </a:p>
        </p:txBody>
      </p:sp>
      <p:sp>
        <p:nvSpPr>
          <p:cNvPr id="129032" name="Text Box 8"/>
          <p:cNvSpPr txBox="1">
            <a:spLocks noChangeArrowheads="1"/>
          </p:cNvSpPr>
          <p:nvPr/>
        </p:nvSpPr>
        <p:spPr bwMode="auto">
          <a:xfrm>
            <a:off x="6280150" y="2728913"/>
            <a:ext cx="7493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Ain Rebaou</a:t>
            </a:r>
          </a:p>
        </p:txBody>
      </p:sp>
      <p:sp>
        <p:nvSpPr>
          <p:cNvPr id="129033" name="Text Box 9"/>
          <p:cNvSpPr txBox="1">
            <a:spLocks noChangeArrowheads="1"/>
          </p:cNvSpPr>
          <p:nvPr/>
        </p:nvSpPr>
        <p:spPr bwMode="auto">
          <a:xfrm>
            <a:off x="6419850" y="2160588"/>
            <a:ext cx="3937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Faid</a:t>
            </a:r>
          </a:p>
        </p:txBody>
      </p:sp>
      <p:sp>
        <p:nvSpPr>
          <p:cNvPr id="129034" name="Text Box 10"/>
          <p:cNvSpPr txBox="1">
            <a:spLocks noChangeArrowheads="1"/>
          </p:cNvSpPr>
          <p:nvPr/>
        </p:nvSpPr>
        <p:spPr bwMode="auto">
          <a:xfrm>
            <a:off x="1984375" y="1023938"/>
            <a:ext cx="5016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t>Djebel</a:t>
            </a:r>
          </a:p>
          <a:p>
            <a:r>
              <a:rPr lang="en-US" altLang="en-US" sz="800" b="1" i="1"/>
              <a:t>Hamra</a:t>
            </a:r>
          </a:p>
        </p:txBody>
      </p:sp>
      <p:sp>
        <p:nvSpPr>
          <p:cNvPr id="129035" name="Text Box 11"/>
          <p:cNvSpPr txBox="1">
            <a:spLocks noChangeArrowheads="1"/>
          </p:cNvSpPr>
          <p:nvPr/>
        </p:nvSpPr>
        <p:spPr bwMode="auto">
          <a:xfrm>
            <a:off x="5629275" y="833438"/>
            <a:ext cx="660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t>Djebel</a:t>
            </a:r>
          </a:p>
          <a:p>
            <a:r>
              <a:rPr lang="en-US" altLang="en-US" sz="800" b="1" i="1"/>
              <a:t>Lessouda</a:t>
            </a:r>
          </a:p>
        </p:txBody>
      </p:sp>
      <p:sp>
        <p:nvSpPr>
          <p:cNvPr id="129036" name="Text Box 12"/>
          <p:cNvSpPr txBox="1">
            <a:spLocks noChangeArrowheads="1"/>
          </p:cNvSpPr>
          <p:nvPr/>
        </p:nvSpPr>
        <p:spPr bwMode="auto">
          <a:xfrm>
            <a:off x="6073775" y="3246438"/>
            <a:ext cx="4968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t>Djebel</a:t>
            </a:r>
          </a:p>
          <a:p>
            <a:r>
              <a:rPr lang="en-US" altLang="en-US" sz="800" b="1" i="1"/>
              <a:t>Ksaira</a:t>
            </a:r>
          </a:p>
        </p:txBody>
      </p:sp>
      <p:sp>
        <p:nvSpPr>
          <p:cNvPr id="129037" name="Text Box 13"/>
          <p:cNvSpPr txBox="1">
            <a:spLocks noChangeArrowheads="1"/>
          </p:cNvSpPr>
          <p:nvPr/>
        </p:nvSpPr>
        <p:spPr bwMode="auto">
          <a:xfrm>
            <a:off x="4702175" y="3259138"/>
            <a:ext cx="479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t>Garet </a:t>
            </a:r>
          </a:p>
          <a:p>
            <a:r>
              <a:rPr lang="en-US" altLang="en-US" sz="800" b="1" i="1"/>
              <a:t>Hadid</a:t>
            </a:r>
          </a:p>
        </p:txBody>
      </p:sp>
      <p:sp>
        <p:nvSpPr>
          <p:cNvPr id="129038" name="Text Box 14"/>
          <p:cNvSpPr txBox="1">
            <a:spLocks noChangeArrowheads="1"/>
          </p:cNvSpPr>
          <p:nvPr/>
        </p:nvSpPr>
        <p:spPr bwMode="auto">
          <a:xfrm>
            <a:off x="5897563" y="6264275"/>
            <a:ext cx="7874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t>Maizila Pass</a:t>
            </a:r>
          </a:p>
        </p:txBody>
      </p:sp>
      <p:grpSp>
        <p:nvGrpSpPr>
          <p:cNvPr id="129039" name="Group 15"/>
          <p:cNvGrpSpPr>
            <a:grpSpLocks/>
          </p:cNvGrpSpPr>
          <p:nvPr/>
        </p:nvGrpSpPr>
        <p:grpSpPr bwMode="auto">
          <a:xfrm>
            <a:off x="933450" y="104775"/>
            <a:ext cx="6638925" cy="6657975"/>
            <a:chOff x="588" y="66"/>
            <a:chExt cx="4182" cy="4194"/>
          </a:xfrm>
        </p:grpSpPr>
        <p:sp>
          <p:nvSpPr>
            <p:cNvPr id="129040" name="Freeform 16"/>
            <p:cNvSpPr>
              <a:spLocks/>
            </p:cNvSpPr>
            <p:nvPr/>
          </p:nvSpPr>
          <p:spPr bwMode="auto">
            <a:xfrm>
              <a:off x="588" y="66"/>
              <a:ext cx="2953" cy="4030"/>
            </a:xfrm>
            <a:custGeom>
              <a:avLst/>
              <a:gdLst>
                <a:gd name="T0" fmla="*/ 957 w 2953"/>
                <a:gd name="T1" fmla="*/ 0 h 4030"/>
                <a:gd name="T2" fmla="*/ 848 w 2953"/>
                <a:gd name="T3" fmla="*/ 134 h 4030"/>
                <a:gd name="T4" fmla="*/ 714 w 2953"/>
                <a:gd name="T5" fmla="*/ 457 h 4030"/>
                <a:gd name="T6" fmla="*/ 846 w 2953"/>
                <a:gd name="T7" fmla="*/ 517 h 4030"/>
                <a:gd name="T8" fmla="*/ 1305 w 2953"/>
                <a:gd name="T9" fmla="*/ 616 h 4030"/>
                <a:gd name="T10" fmla="*/ 1080 w 2953"/>
                <a:gd name="T11" fmla="*/ 907 h 4030"/>
                <a:gd name="T12" fmla="*/ 735 w 2953"/>
                <a:gd name="T13" fmla="*/ 1444 h 4030"/>
                <a:gd name="T14" fmla="*/ 735 w 2953"/>
                <a:gd name="T15" fmla="*/ 1627 h 4030"/>
                <a:gd name="T16" fmla="*/ 708 w 2953"/>
                <a:gd name="T17" fmla="*/ 1792 h 4030"/>
                <a:gd name="T18" fmla="*/ 741 w 2953"/>
                <a:gd name="T19" fmla="*/ 2074 h 4030"/>
                <a:gd name="T20" fmla="*/ 666 w 2953"/>
                <a:gd name="T21" fmla="*/ 2245 h 4030"/>
                <a:gd name="T22" fmla="*/ 444 w 2953"/>
                <a:gd name="T23" fmla="*/ 2398 h 4030"/>
                <a:gd name="T24" fmla="*/ 510 w 2953"/>
                <a:gd name="T25" fmla="*/ 2530 h 4030"/>
                <a:gd name="T26" fmla="*/ 687 w 2953"/>
                <a:gd name="T27" fmla="*/ 2671 h 4030"/>
                <a:gd name="T28" fmla="*/ 822 w 2953"/>
                <a:gd name="T29" fmla="*/ 2500 h 4030"/>
                <a:gd name="T30" fmla="*/ 909 w 2953"/>
                <a:gd name="T31" fmla="*/ 2533 h 4030"/>
                <a:gd name="T32" fmla="*/ 996 w 2953"/>
                <a:gd name="T33" fmla="*/ 2350 h 4030"/>
                <a:gd name="T34" fmla="*/ 1239 w 2953"/>
                <a:gd name="T35" fmla="*/ 2143 h 4030"/>
                <a:gd name="T36" fmla="*/ 1503 w 2953"/>
                <a:gd name="T37" fmla="*/ 1984 h 4030"/>
                <a:gd name="T38" fmla="*/ 1887 w 2953"/>
                <a:gd name="T39" fmla="*/ 1942 h 4030"/>
                <a:gd name="T40" fmla="*/ 2346 w 2953"/>
                <a:gd name="T41" fmla="*/ 1930 h 4030"/>
                <a:gd name="T42" fmla="*/ 2694 w 2953"/>
                <a:gd name="T43" fmla="*/ 1906 h 4030"/>
                <a:gd name="T44" fmla="*/ 2808 w 2953"/>
                <a:gd name="T45" fmla="*/ 1987 h 4030"/>
                <a:gd name="T46" fmla="*/ 2679 w 2953"/>
                <a:gd name="T47" fmla="*/ 2200 h 4030"/>
                <a:gd name="T48" fmla="*/ 2496 w 2953"/>
                <a:gd name="T49" fmla="*/ 2275 h 4030"/>
                <a:gd name="T50" fmla="*/ 2295 w 2953"/>
                <a:gd name="T51" fmla="*/ 2338 h 4030"/>
                <a:gd name="T52" fmla="*/ 2103 w 2953"/>
                <a:gd name="T53" fmla="*/ 2341 h 4030"/>
                <a:gd name="T54" fmla="*/ 2007 w 2953"/>
                <a:gd name="T55" fmla="*/ 2437 h 4030"/>
                <a:gd name="T56" fmla="*/ 1887 w 2953"/>
                <a:gd name="T57" fmla="*/ 2494 h 4030"/>
                <a:gd name="T58" fmla="*/ 1704 w 2953"/>
                <a:gd name="T59" fmla="*/ 2602 h 4030"/>
                <a:gd name="T60" fmla="*/ 1377 w 2953"/>
                <a:gd name="T61" fmla="*/ 2788 h 4030"/>
                <a:gd name="T62" fmla="*/ 1032 w 2953"/>
                <a:gd name="T63" fmla="*/ 2923 h 4030"/>
                <a:gd name="T64" fmla="*/ 792 w 2953"/>
                <a:gd name="T65" fmla="*/ 2881 h 4030"/>
                <a:gd name="T66" fmla="*/ 819 w 2953"/>
                <a:gd name="T67" fmla="*/ 3085 h 4030"/>
                <a:gd name="T68" fmla="*/ 639 w 2953"/>
                <a:gd name="T69" fmla="*/ 3037 h 4030"/>
                <a:gd name="T70" fmla="*/ 708 w 2953"/>
                <a:gd name="T71" fmla="*/ 3226 h 4030"/>
                <a:gd name="T72" fmla="*/ 936 w 2953"/>
                <a:gd name="T73" fmla="*/ 3328 h 4030"/>
                <a:gd name="T74" fmla="*/ 1107 w 2953"/>
                <a:gd name="T75" fmla="*/ 3487 h 4030"/>
                <a:gd name="T76" fmla="*/ 1122 w 2953"/>
                <a:gd name="T77" fmla="*/ 3607 h 4030"/>
                <a:gd name="T78" fmla="*/ 1092 w 2953"/>
                <a:gd name="T79" fmla="*/ 3682 h 4030"/>
                <a:gd name="T80" fmla="*/ 1140 w 2953"/>
                <a:gd name="T81" fmla="*/ 3724 h 4030"/>
                <a:gd name="T82" fmla="*/ 1206 w 2953"/>
                <a:gd name="T83" fmla="*/ 3812 h 4030"/>
                <a:gd name="T84" fmla="*/ 1354 w 2953"/>
                <a:gd name="T85" fmla="*/ 3796 h 4030"/>
                <a:gd name="T86" fmla="*/ 1518 w 2953"/>
                <a:gd name="T87" fmla="*/ 3686 h 4030"/>
                <a:gd name="T88" fmla="*/ 1560 w 2953"/>
                <a:gd name="T89" fmla="*/ 3614 h 4030"/>
                <a:gd name="T90" fmla="*/ 1712 w 2953"/>
                <a:gd name="T91" fmla="*/ 3642 h 4030"/>
                <a:gd name="T92" fmla="*/ 1872 w 2953"/>
                <a:gd name="T93" fmla="*/ 3636 h 4030"/>
                <a:gd name="T94" fmla="*/ 1922 w 2953"/>
                <a:gd name="T95" fmla="*/ 3710 h 4030"/>
                <a:gd name="T96" fmla="*/ 2108 w 2953"/>
                <a:gd name="T97" fmla="*/ 3738 h 4030"/>
                <a:gd name="T98" fmla="*/ 2336 w 2953"/>
                <a:gd name="T99" fmla="*/ 3752 h 4030"/>
                <a:gd name="T100" fmla="*/ 2618 w 2953"/>
                <a:gd name="T101" fmla="*/ 3922 h 4030"/>
                <a:gd name="T102" fmla="*/ 2898 w 2953"/>
                <a:gd name="T103" fmla="*/ 3828 h 4030"/>
                <a:gd name="T104" fmla="*/ 2906 w 2953"/>
                <a:gd name="T105" fmla="*/ 3916 h 4030"/>
                <a:gd name="T106" fmla="*/ 2542 w 2953"/>
                <a:gd name="T107" fmla="*/ 3936 h 4030"/>
                <a:gd name="T108" fmla="*/ 2292 w 2953"/>
                <a:gd name="T109" fmla="*/ 3944 h 4030"/>
                <a:gd name="T110" fmla="*/ 2100 w 2953"/>
                <a:gd name="T111" fmla="*/ 3892 h 4030"/>
                <a:gd name="T112" fmla="*/ 2151 w 2953"/>
                <a:gd name="T113" fmla="*/ 3957 h 4030"/>
                <a:gd name="T114" fmla="*/ 1998 w 2953"/>
                <a:gd name="T115" fmla="*/ 3960 h 4030"/>
                <a:gd name="T116" fmla="*/ 2016 w 2953"/>
                <a:gd name="T117" fmla="*/ 3882 h 4030"/>
                <a:gd name="T118" fmla="*/ 1914 w 2953"/>
                <a:gd name="T119" fmla="*/ 3916 h 4030"/>
                <a:gd name="T120" fmla="*/ 1734 w 2953"/>
                <a:gd name="T121" fmla="*/ 3976 h 4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53" h="4030">
                  <a:moveTo>
                    <a:pt x="1508" y="4030"/>
                  </a:moveTo>
                  <a:lnTo>
                    <a:pt x="20" y="4022"/>
                  </a:lnTo>
                  <a:lnTo>
                    <a:pt x="0" y="9"/>
                  </a:lnTo>
                  <a:lnTo>
                    <a:pt x="957" y="0"/>
                  </a:lnTo>
                  <a:lnTo>
                    <a:pt x="941" y="15"/>
                  </a:lnTo>
                  <a:cubicBezTo>
                    <a:pt x="934" y="24"/>
                    <a:pt x="930" y="37"/>
                    <a:pt x="915" y="52"/>
                  </a:cubicBezTo>
                  <a:cubicBezTo>
                    <a:pt x="900" y="67"/>
                    <a:pt x="860" y="94"/>
                    <a:pt x="849" y="108"/>
                  </a:cubicBezTo>
                  <a:cubicBezTo>
                    <a:pt x="838" y="122"/>
                    <a:pt x="866" y="104"/>
                    <a:pt x="848" y="134"/>
                  </a:cubicBezTo>
                  <a:cubicBezTo>
                    <a:pt x="830" y="164"/>
                    <a:pt x="768" y="251"/>
                    <a:pt x="740" y="290"/>
                  </a:cubicBezTo>
                  <a:cubicBezTo>
                    <a:pt x="712" y="329"/>
                    <a:pt x="685" y="343"/>
                    <a:pt x="680" y="366"/>
                  </a:cubicBezTo>
                  <a:cubicBezTo>
                    <a:pt x="675" y="389"/>
                    <a:pt x="702" y="415"/>
                    <a:pt x="708" y="430"/>
                  </a:cubicBezTo>
                  <a:cubicBezTo>
                    <a:pt x="714" y="445"/>
                    <a:pt x="714" y="449"/>
                    <a:pt x="714" y="457"/>
                  </a:cubicBezTo>
                  <a:cubicBezTo>
                    <a:pt x="714" y="465"/>
                    <a:pt x="703" y="473"/>
                    <a:pt x="708" y="481"/>
                  </a:cubicBezTo>
                  <a:cubicBezTo>
                    <a:pt x="713" y="489"/>
                    <a:pt x="740" y="494"/>
                    <a:pt x="747" y="505"/>
                  </a:cubicBezTo>
                  <a:cubicBezTo>
                    <a:pt x="754" y="516"/>
                    <a:pt x="737" y="542"/>
                    <a:pt x="753" y="544"/>
                  </a:cubicBezTo>
                  <a:cubicBezTo>
                    <a:pt x="769" y="546"/>
                    <a:pt x="814" y="518"/>
                    <a:pt x="846" y="517"/>
                  </a:cubicBezTo>
                  <a:cubicBezTo>
                    <a:pt x="878" y="516"/>
                    <a:pt x="891" y="536"/>
                    <a:pt x="948" y="538"/>
                  </a:cubicBezTo>
                  <a:cubicBezTo>
                    <a:pt x="1005" y="540"/>
                    <a:pt x="1139" y="518"/>
                    <a:pt x="1188" y="526"/>
                  </a:cubicBezTo>
                  <a:cubicBezTo>
                    <a:pt x="1237" y="534"/>
                    <a:pt x="1226" y="571"/>
                    <a:pt x="1245" y="586"/>
                  </a:cubicBezTo>
                  <a:cubicBezTo>
                    <a:pt x="1264" y="601"/>
                    <a:pt x="1303" y="606"/>
                    <a:pt x="1305" y="616"/>
                  </a:cubicBezTo>
                  <a:cubicBezTo>
                    <a:pt x="1307" y="626"/>
                    <a:pt x="1275" y="634"/>
                    <a:pt x="1257" y="646"/>
                  </a:cubicBezTo>
                  <a:cubicBezTo>
                    <a:pt x="1239" y="658"/>
                    <a:pt x="1214" y="660"/>
                    <a:pt x="1194" y="688"/>
                  </a:cubicBezTo>
                  <a:cubicBezTo>
                    <a:pt x="1174" y="716"/>
                    <a:pt x="1159" y="778"/>
                    <a:pt x="1140" y="814"/>
                  </a:cubicBezTo>
                  <a:cubicBezTo>
                    <a:pt x="1121" y="850"/>
                    <a:pt x="1106" y="877"/>
                    <a:pt x="1080" y="907"/>
                  </a:cubicBezTo>
                  <a:cubicBezTo>
                    <a:pt x="1054" y="937"/>
                    <a:pt x="1013" y="958"/>
                    <a:pt x="987" y="994"/>
                  </a:cubicBezTo>
                  <a:cubicBezTo>
                    <a:pt x="961" y="1030"/>
                    <a:pt x="951" y="1091"/>
                    <a:pt x="924" y="1123"/>
                  </a:cubicBezTo>
                  <a:cubicBezTo>
                    <a:pt x="897" y="1155"/>
                    <a:pt x="856" y="1136"/>
                    <a:pt x="825" y="1189"/>
                  </a:cubicBezTo>
                  <a:cubicBezTo>
                    <a:pt x="794" y="1242"/>
                    <a:pt x="770" y="1390"/>
                    <a:pt x="735" y="1444"/>
                  </a:cubicBezTo>
                  <a:cubicBezTo>
                    <a:pt x="700" y="1498"/>
                    <a:pt x="632" y="1494"/>
                    <a:pt x="612" y="1510"/>
                  </a:cubicBezTo>
                  <a:cubicBezTo>
                    <a:pt x="592" y="1526"/>
                    <a:pt x="601" y="1531"/>
                    <a:pt x="612" y="1540"/>
                  </a:cubicBezTo>
                  <a:cubicBezTo>
                    <a:pt x="623" y="1549"/>
                    <a:pt x="658" y="1550"/>
                    <a:pt x="678" y="1564"/>
                  </a:cubicBezTo>
                  <a:cubicBezTo>
                    <a:pt x="698" y="1578"/>
                    <a:pt x="730" y="1612"/>
                    <a:pt x="735" y="1627"/>
                  </a:cubicBezTo>
                  <a:cubicBezTo>
                    <a:pt x="740" y="1642"/>
                    <a:pt x="715" y="1646"/>
                    <a:pt x="711" y="1654"/>
                  </a:cubicBezTo>
                  <a:cubicBezTo>
                    <a:pt x="707" y="1662"/>
                    <a:pt x="717" y="1667"/>
                    <a:pt x="711" y="1678"/>
                  </a:cubicBezTo>
                  <a:cubicBezTo>
                    <a:pt x="705" y="1689"/>
                    <a:pt x="676" y="1701"/>
                    <a:pt x="675" y="1720"/>
                  </a:cubicBezTo>
                  <a:cubicBezTo>
                    <a:pt x="674" y="1739"/>
                    <a:pt x="706" y="1774"/>
                    <a:pt x="708" y="1792"/>
                  </a:cubicBezTo>
                  <a:cubicBezTo>
                    <a:pt x="710" y="1810"/>
                    <a:pt x="683" y="1799"/>
                    <a:pt x="684" y="1828"/>
                  </a:cubicBezTo>
                  <a:cubicBezTo>
                    <a:pt x="685" y="1857"/>
                    <a:pt x="704" y="1938"/>
                    <a:pt x="714" y="1966"/>
                  </a:cubicBezTo>
                  <a:cubicBezTo>
                    <a:pt x="724" y="1994"/>
                    <a:pt x="740" y="1981"/>
                    <a:pt x="744" y="1999"/>
                  </a:cubicBezTo>
                  <a:cubicBezTo>
                    <a:pt x="748" y="2017"/>
                    <a:pt x="732" y="2050"/>
                    <a:pt x="741" y="2074"/>
                  </a:cubicBezTo>
                  <a:cubicBezTo>
                    <a:pt x="750" y="2098"/>
                    <a:pt x="800" y="2133"/>
                    <a:pt x="798" y="2143"/>
                  </a:cubicBezTo>
                  <a:cubicBezTo>
                    <a:pt x="796" y="2153"/>
                    <a:pt x="745" y="2135"/>
                    <a:pt x="729" y="2137"/>
                  </a:cubicBezTo>
                  <a:cubicBezTo>
                    <a:pt x="713" y="2139"/>
                    <a:pt x="713" y="2137"/>
                    <a:pt x="702" y="2155"/>
                  </a:cubicBezTo>
                  <a:cubicBezTo>
                    <a:pt x="691" y="2173"/>
                    <a:pt x="680" y="2224"/>
                    <a:pt x="666" y="2245"/>
                  </a:cubicBezTo>
                  <a:cubicBezTo>
                    <a:pt x="652" y="2266"/>
                    <a:pt x="638" y="2275"/>
                    <a:pt x="615" y="2281"/>
                  </a:cubicBezTo>
                  <a:cubicBezTo>
                    <a:pt x="592" y="2287"/>
                    <a:pt x="552" y="2270"/>
                    <a:pt x="528" y="2284"/>
                  </a:cubicBezTo>
                  <a:cubicBezTo>
                    <a:pt x="504" y="2298"/>
                    <a:pt x="482" y="2349"/>
                    <a:pt x="468" y="2368"/>
                  </a:cubicBezTo>
                  <a:cubicBezTo>
                    <a:pt x="454" y="2387"/>
                    <a:pt x="446" y="2386"/>
                    <a:pt x="444" y="2398"/>
                  </a:cubicBezTo>
                  <a:cubicBezTo>
                    <a:pt x="442" y="2410"/>
                    <a:pt x="452" y="2427"/>
                    <a:pt x="456" y="2443"/>
                  </a:cubicBezTo>
                  <a:cubicBezTo>
                    <a:pt x="460" y="2459"/>
                    <a:pt x="468" y="2476"/>
                    <a:pt x="468" y="2494"/>
                  </a:cubicBezTo>
                  <a:cubicBezTo>
                    <a:pt x="468" y="2512"/>
                    <a:pt x="446" y="2548"/>
                    <a:pt x="453" y="2554"/>
                  </a:cubicBezTo>
                  <a:cubicBezTo>
                    <a:pt x="460" y="2560"/>
                    <a:pt x="502" y="2525"/>
                    <a:pt x="510" y="2530"/>
                  </a:cubicBezTo>
                  <a:cubicBezTo>
                    <a:pt x="518" y="2535"/>
                    <a:pt x="492" y="2566"/>
                    <a:pt x="501" y="2584"/>
                  </a:cubicBezTo>
                  <a:cubicBezTo>
                    <a:pt x="510" y="2602"/>
                    <a:pt x="546" y="2632"/>
                    <a:pt x="564" y="2641"/>
                  </a:cubicBezTo>
                  <a:cubicBezTo>
                    <a:pt x="582" y="2650"/>
                    <a:pt x="592" y="2633"/>
                    <a:pt x="612" y="2638"/>
                  </a:cubicBezTo>
                  <a:cubicBezTo>
                    <a:pt x="632" y="2643"/>
                    <a:pt x="660" y="2674"/>
                    <a:pt x="687" y="2671"/>
                  </a:cubicBezTo>
                  <a:cubicBezTo>
                    <a:pt x="714" y="2668"/>
                    <a:pt x="745" y="2630"/>
                    <a:pt x="774" y="2617"/>
                  </a:cubicBezTo>
                  <a:cubicBezTo>
                    <a:pt x="803" y="2604"/>
                    <a:pt x="852" y="2607"/>
                    <a:pt x="861" y="2593"/>
                  </a:cubicBezTo>
                  <a:cubicBezTo>
                    <a:pt x="870" y="2579"/>
                    <a:pt x="837" y="2548"/>
                    <a:pt x="831" y="2533"/>
                  </a:cubicBezTo>
                  <a:cubicBezTo>
                    <a:pt x="825" y="2518"/>
                    <a:pt x="827" y="2510"/>
                    <a:pt x="822" y="2500"/>
                  </a:cubicBezTo>
                  <a:cubicBezTo>
                    <a:pt x="817" y="2490"/>
                    <a:pt x="795" y="2476"/>
                    <a:pt x="801" y="2470"/>
                  </a:cubicBezTo>
                  <a:cubicBezTo>
                    <a:pt x="807" y="2464"/>
                    <a:pt x="846" y="2456"/>
                    <a:pt x="858" y="2464"/>
                  </a:cubicBezTo>
                  <a:cubicBezTo>
                    <a:pt x="870" y="2472"/>
                    <a:pt x="864" y="2510"/>
                    <a:pt x="873" y="2521"/>
                  </a:cubicBezTo>
                  <a:cubicBezTo>
                    <a:pt x="882" y="2532"/>
                    <a:pt x="898" y="2538"/>
                    <a:pt x="909" y="2533"/>
                  </a:cubicBezTo>
                  <a:cubicBezTo>
                    <a:pt x="920" y="2528"/>
                    <a:pt x="932" y="2502"/>
                    <a:pt x="939" y="2488"/>
                  </a:cubicBezTo>
                  <a:cubicBezTo>
                    <a:pt x="946" y="2474"/>
                    <a:pt x="946" y="2464"/>
                    <a:pt x="948" y="2446"/>
                  </a:cubicBezTo>
                  <a:cubicBezTo>
                    <a:pt x="950" y="2428"/>
                    <a:pt x="946" y="2396"/>
                    <a:pt x="954" y="2380"/>
                  </a:cubicBezTo>
                  <a:cubicBezTo>
                    <a:pt x="962" y="2364"/>
                    <a:pt x="978" y="2364"/>
                    <a:pt x="996" y="2350"/>
                  </a:cubicBezTo>
                  <a:cubicBezTo>
                    <a:pt x="1014" y="2336"/>
                    <a:pt x="1039" y="2307"/>
                    <a:pt x="1059" y="2296"/>
                  </a:cubicBezTo>
                  <a:cubicBezTo>
                    <a:pt x="1079" y="2285"/>
                    <a:pt x="1095" y="2299"/>
                    <a:pt x="1116" y="2284"/>
                  </a:cubicBezTo>
                  <a:cubicBezTo>
                    <a:pt x="1137" y="2269"/>
                    <a:pt x="1168" y="2229"/>
                    <a:pt x="1188" y="2206"/>
                  </a:cubicBezTo>
                  <a:cubicBezTo>
                    <a:pt x="1208" y="2183"/>
                    <a:pt x="1228" y="2161"/>
                    <a:pt x="1239" y="2143"/>
                  </a:cubicBezTo>
                  <a:cubicBezTo>
                    <a:pt x="1250" y="2125"/>
                    <a:pt x="1238" y="2113"/>
                    <a:pt x="1257" y="2095"/>
                  </a:cubicBezTo>
                  <a:cubicBezTo>
                    <a:pt x="1276" y="2077"/>
                    <a:pt x="1320" y="2046"/>
                    <a:pt x="1350" y="2035"/>
                  </a:cubicBezTo>
                  <a:cubicBezTo>
                    <a:pt x="1380" y="2024"/>
                    <a:pt x="1415" y="2037"/>
                    <a:pt x="1440" y="2029"/>
                  </a:cubicBezTo>
                  <a:cubicBezTo>
                    <a:pt x="1465" y="2021"/>
                    <a:pt x="1481" y="1986"/>
                    <a:pt x="1503" y="1984"/>
                  </a:cubicBezTo>
                  <a:cubicBezTo>
                    <a:pt x="1525" y="1982"/>
                    <a:pt x="1545" y="2017"/>
                    <a:pt x="1572" y="2014"/>
                  </a:cubicBezTo>
                  <a:cubicBezTo>
                    <a:pt x="1599" y="2011"/>
                    <a:pt x="1639" y="1977"/>
                    <a:pt x="1668" y="1966"/>
                  </a:cubicBezTo>
                  <a:cubicBezTo>
                    <a:pt x="1697" y="1955"/>
                    <a:pt x="1710" y="1952"/>
                    <a:pt x="1746" y="1948"/>
                  </a:cubicBezTo>
                  <a:cubicBezTo>
                    <a:pt x="1782" y="1944"/>
                    <a:pt x="1841" y="1943"/>
                    <a:pt x="1887" y="1942"/>
                  </a:cubicBezTo>
                  <a:cubicBezTo>
                    <a:pt x="1933" y="1941"/>
                    <a:pt x="1977" y="1942"/>
                    <a:pt x="2022" y="1942"/>
                  </a:cubicBezTo>
                  <a:cubicBezTo>
                    <a:pt x="2067" y="1942"/>
                    <a:pt x="2123" y="1941"/>
                    <a:pt x="2160" y="1945"/>
                  </a:cubicBezTo>
                  <a:cubicBezTo>
                    <a:pt x="2197" y="1949"/>
                    <a:pt x="2213" y="1968"/>
                    <a:pt x="2244" y="1966"/>
                  </a:cubicBezTo>
                  <a:cubicBezTo>
                    <a:pt x="2275" y="1964"/>
                    <a:pt x="2314" y="1937"/>
                    <a:pt x="2346" y="1930"/>
                  </a:cubicBezTo>
                  <a:cubicBezTo>
                    <a:pt x="2378" y="1923"/>
                    <a:pt x="2411" y="1924"/>
                    <a:pt x="2436" y="1924"/>
                  </a:cubicBezTo>
                  <a:cubicBezTo>
                    <a:pt x="2461" y="1924"/>
                    <a:pt x="2471" y="1936"/>
                    <a:pt x="2496" y="1933"/>
                  </a:cubicBezTo>
                  <a:cubicBezTo>
                    <a:pt x="2521" y="1930"/>
                    <a:pt x="2553" y="1908"/>
                    <a:pt x="2586" y="1903"/>
                  </a:cubicBezTo>
                  <a:cubicBezTo>
                    <a:pt x="2619" y="1898"/>
                    <a:pt x="2671" y="1904"/>
                    <a:pt x="2694" y="1906"/>
                  </a:cubicBezTo>
                  <a:cubicBezTo>
                    <a:pt x="2717" y="1908"/>
                    <a:pt x="2713" y="1911"/>
                    <a:pt x="2724" y="1915"/>
                  </a:cubicBezTo>
                  <a:cubicBezTo>
                    <a:pt x="2735" y="1919"/>
                    <a:pt x="2746" y="1928"/>
                    <a:pt x="2760" y="1930"/>
                  </a:cubicBezTo>
                  <a:cubicBezTo>
                    <a:pt x="2774" y="1932"/>
                    <a:pt x="2803" y="1921"/>
                    <a:pt x="2811" y="1930"/>
                  </a:cubicBezTo>
                  <a:cubicBezTo>
                    <a:pt x="2819" y="1939"/>
                    <a:pt x="2806" y="1970"/>
                    <a:pt x="2808" y="1987"/>
                  </a:cubicBezTo>
                  <a:cubicBezTo>
                    <a:pt x="2810" y="2004"/>
                    <a:pt x="2822" y="2018"/>
                    <a:pt x="2826" y="2035"/>
                  </a:cubicBezTo>
                  <a:cubicBezTo>
                    <a:pt x="2830" y="2052"/>
                    <a:pt x="2845" y="2072"/>
                    <a:pt x="2832" y="2092"/>
                  </a:cubicBezTo>
                  <a:cubicBezTo>
                    <a:pt x="2819" y="2112"/>
                    <a:pt x="2773" y="2137"/>
                    <a:pt x="2748" y="2155"/>
                  </a:cubicBezTo>
                  <a:cubicBezTo>
                    <a:pt x="2723" y="2173"/>
                    <a:pt x="2697" y="2185"/>
                    <a:pt x="2679" y="2200"/>
                  </a:cubicBezTo>
                  <a:cubicBezTo>
                    <a:pt x="2661" y="2215"/>
                    <a:pt x="2660" y="2232"/>
                    <a:pt x="2640" y="2245"/>
                  </a:cubicBezTo>
                  <a:cubicBezTo>
                    <a:pt x="2620" y="2258"/>
                    <a:pt x="2582" y="2268"/>
                    <a:pt x="2562" y="2275"/>
                  </a:cubicBezTo>
                  <a:cubicBezTo>
                    <a:pt x="2542" y="2282"/>
                    <a:pt x="2534" y="2290"/>
                    <a:pt x="2523" y="2290"/>
                  </a:cubicBezTo>
                  <a:cubicBezTo>
                    <a:pt x="2512" y="2290"/>
                    <a:pt x="2505" y="2276"/>
                    <a:pt x="2496" y="2275"/>
                  </a:cubicBezTo>
                  <a:cubicBezTo>
                    <a:pt x="2487" y="2274"/>
                    <a:pt x="2476" y="2274"/>
                    <a:pt x="2469" y="2281"/>
                  </a:cubicBezTo>
                  <a:cubicBezTo>
                    <a:pt x="2462" y="2288"/>
                    <a:pt x="2472" y="2303"/>
                    <a:pt x="2454" y="2317"/>
                  </a:cubicBezTo>
                  <a:cubicBezTo>
                    <a:pt x="2436" y="2331"/>
                    <a:pt x="2390" y="2362"/>
                    <a:pt x="2364" y="2365"/>
                  </a:cubicBezTo>
                  <a:cubicBezTo>
                    <a:pt x="2338" y="2368"/>
                    <a:pt x="2312" y="2342"/>
                    <a:pt x="2295" y="2338"/>
                  </a:cubicBezTo>
                  <a:cubicBezTo>
                    <a:pt x="2278" y="2334"/>
                    <a:pt x="2274" y="2335"/>
                    <a:pt x="2259" y="2341"/>
                  </a:cubicBezTo>
                  <a:cubicBezTo>
                    <a:pt x="2244" y="2347"/>
                    <a:pt x="2225" y="2368"/>
                    <a:pt x="2205" y="2374"/>
                  </a:cubicBezTo>
                  <a:cubicBezTo>
                    <a:pt x="2185" y="2380"/>
                    <a:pt x="2156" y="2379"/>
                    <a:pt x="2139" y="2374"/>
                  </a:cubicBezTo>
                  <a:cubicBezTo>
                    <a:pt x="2122" y="2369"/>
                    <a:pt x="2113" y="2343"/>
                    <a:pt x="2103" y="2341"/>
                  </a:cubicBezTo>
                  <a:cubicBezTo>
                    <a:pt x="2093" y="2339"/>
                    <a:pt x="2080" y="2350"/>
                    <a:pt x="2076" y="2359"/>
                  </a:cubicBezTo>
                  <a:cubicBezTo>
                    <a:pt x="2072" y="2368"/>
                    <a:pt x="2083" y="2390"/>
                    <a:pt x="2079" y="2398"/>
                  </a:cubicBezTo>
                  <a:cubicBezTo>
                    <a:pt x="2075" y="2406"/>
                    <a:pt x="2064" y="2401"/>
                    <a:pt x="2052" y="2407"/>
                  </a:cubicBezTo>
                  <a:cubicBezTo>
                    <a:pt x="2040" y="2413"/>
                    <a:pt x="2021" y="2431"/>
                    <a:pt x="2007" y="2437"/>
                  </a:cubicBezTo>
                  <a:cubicBezTo>
                    <a:pt x="1993" y="2443"/>
                    <a:pt x="1977" y="2436"/>
                    <a:pt x="1965" y="2443"/>
                  </a:cubicBezTo>
                  <a:cubicBezTo>
                    <a:pt x="1953" y="2450"/>
                    <a:pt x="1941" y="2471"/>
                    <a:pt x="1932" y="2479"/>
                  </a:cubicBezTo>
                  <a:cubicBezTo>
                    <a:pt x="1923" y="2487"/>
                    <a:pt x="1915" y="2492"/>
                    <a:pt x="1908" y="2494"/>
                  </a:cubicBezTo>
                  <a:cubicBezTo>
                    <a:pt x="1901" y="2496"/>
                    <a:pt x="1896" y="2486"/>
                    <a:pt x="1887" y="2494"/>
                  </a:cubicBezTo>
                  <a:cubicBezTo>
                    <a:pt x="1878" y="2502"/>
                    <a:pt x="1868" y="2537"/>
                    <a:pt x="1854" y="2545"/>
                  </a:cubicBezTo>
                  <a:cubicBezTo>
                    <a:pt x="1840" y="2553"/>
                    <a:pt x="1818" y="2543"/>
                    <a:pt x="1800" y="2545"/>
                  </a:cubicBezTo>
                  <a:cubicBezTo>
                    <a:pt x="1782" y="2547"/>
                    <a:pt x="1762" y="2548"/>
                    <a:pt x="1746" y="2557"/>
                  </a:cubicBezTo>
                  <a:cubicBezTo>
                    <a:pt x="1730" y="2566"/>
                    <a:pt x="1720" y="2594"/>
                    <a:pt x="1704" y="2602"/>
                  </a:cubicBezTo>
                  <a:cubicBezTo>
                    <a:pt x="1688" y="2610"/>
                    <a:pt x="1669" y="2600"/>
                    <a:pt x="1653" y="2608"/>
                  </a:cubicBezTo>
                  <a:cubicBezTo>
                    <a:pt x="1637" y="2616"/>
                    <a:pt x="1618" y="2634"/>
                    <a:pt x="1605" y="2650"/>
                  </a:cubicBezTo>
                  <a:cubicBezTo>
                    <a:pt x="1592" y="2666"/>
                    <a:pt x="1610" y="2678"/>
                    <a:pt x="1572" y="2701"/>
                  </a:cubicBezTo>
                  <a:cubicBezTo>
                    <a:pt x="1534" y="2724"/>
                    <a:pt x="1442" y="2754"/>
                    <a:pt x="1377" y="2788"/>
                  </a:cubicBezTo>
                  <a:cubicBezTo>
                    <a:pt x="1312" y="2822"/>
                    <a:pt x="1234" y="2882"/>
                    <a:pt x="1185" y="2902"/>
                  </a:cubicBezTo>
                  <a:cubicBezTo>
                    <a:pt x="1136" y="2922"/>
                    <a:pt x="1117" y="2904"/>
                    <a:pt x="1086" y="2908"/>
                  </a:cubicBezTo>
                  <a:cubicBezTo>
                    <a:pt x="1055" y="2912"/>
                    <a:pt x="1005" y="2924"/>
                    <a:pt x="996" y="2926"/>
                  </a:cubicBezTo>
                  <a:cubicBezTo>
                    <a:pt x="987" y="2928"/>
                    <a:pt x="1039" y="2926"/>
                    <a:pt x="1032" y="2923"/>
                  </a:cubicBezTo>
                  <a:cubicBezTo>
                    <a:pt x="1025" y="2920"/>
                    <a:pt x="971" y="2911"/>
                    <a:pt x="954" y="2911"/>
                  </a:cubicBezTo>
                  <a:cubicBezTo>
                    <a:pt x="937" y="2911"/>
                    <a:pt x="934" y="2915"/>
                    <a:pt x="930" y="2923"/>
                  </a:cubicBezTo>
                  <a:cubicBezTo>
                    <a:pt x="926" y="2931"/>
                    <a:pt x="950" y="2966"/>
                    <a:pt x="927" y="2959"/>
                  </a:cubicBezTo>
                  <a:cubicBezTo>
                    <a:pt x="904" y="2952"/>
                    <a:pt x="822" y="2895"/>
                    <a:pt x="792" y="2881"/>
                  </a:cubicBezTo>
                  <a:cubicBezTo>
                    <a:pt x="762" y="2867"/>
                    <a:pt x="756" y="2866"/>
                    <a:pt x="747" y="2872"/>
                  </a:cubicBezTo>
                  <a:cubicBezTo>
                    <a:pt x="738" y="2878"/>
                    <a:pt x="724" y="2890"/>
                    <a:pt x="738" y="2920"/>
                  </a:cubicBezTo>
                  <a:cubicBezTo>
                    <a:pt x="752" y="2950"/>
                    <a:pt x="820" y="3024"/>
                    <a:pt x="834" y="3052"/>
                  </a:cubicBezTo>
                  <a:cubicBezTo>
                    <a:pt x="848" y="3080"/>
                    <a:pt x="826" y="3076"/>
                    <a:pt x="819" y="3085"/>
                  </a:cubicBezTo>
                  <a:cubicBezTo>
                    <a:pt x="812" y="3094"/>
                    <a:pt x="810" y="3107"/>
                    <a:pt x="792" y="3109"/>
                  </a:cubicBezTo>
                  <a:cubicBezTo>
                    <a:pt x="774" y="3111"/>
                    <a:pt x="732" y="3105"/>
                    <a:pt x="711" y="3100"/>
                  </a:cubicBezTo>
                  <a:cubicBezTo>
                    <a:pt x="690" y="3095"/>
                    <a:pt x="675" y="3086"/>
                    <a:pt x="663" y="3076"/>
                  </a:cubicBezTo>
                  <a:cubicBezTo>
                    <a:pt x="651" y="3066"/>
                    <a:pt x="647" y="3046"/>
                    <a:pt x="639" y="3037"/>
                  </a:cubicBezTo>
                  <a:cubicBezTo>
                    <a:pt x="631" y="3028"/>
                    <a:pt x="619" y="3016"/>
                    <a:pt x="612" y="3022"/>
                  </a:cubicBezTo>
                  <a:cubicBezTo>
                    <a:pt x="605" y="3028"/>
                    <a:pt x="592" y="3049"/>
                    <a:pt x="600" y="3073"/>
                  </a:cubicBezTo>
                  <a:cubicBezTo>
                    <a:pt x="608" y="3097"/>
                    <a:pt x="642" y="3141"/>
                    <a:pt x="660" y="3166"/>
                  </a:cubicBezTo>
                  <a:cubicBezTo>
                    <a:pt x="678" y="3191"/>
                    <a:pt x="689" y="3207"/>
                    <a:pt x="708" y="3226"/>
                  </a:cubicBezTo>
                  <a:cubicBezTo>
                    <a:pt x="727" y="3245"/>
                    <a:pt x="746" y="3276"/>
                    <a:pt x="777" y="3283"/>
                  </a:cubicBezTo>
                  <a:cubicBezTo>
                    <a:pt x="808" y="3290"/>
                    <a:pt x="872" y="3270"/>
                    <a:pt x="897" y="3268"/>
                  </a:cubicBezTo>
                  <a:cubicBezTo>
                    <a:pt x="922" y="3266"/>
                    <a:pt x="920" y="3264"/>
                    <a:pt x="927" y="3274"/>
                  </a:cubicBezTo>
                  <a:cubicBezTo>
                    <a:pt x="934" y="3284"/>
                    <a:pt x="931" y="3314"/>
                    <a:pt x="936" y="3328"/>
                  </a:cubicBezTo>
                  <a:cubicBezTo>
                    <a:pt x="941" y="3342"/>
                    <a:pt x="947" y="3353"/>
                    <a:pt x="957" y="3358"/>
                  </a:cubicBezTo>
                  <a:cubicBezTo>
                    <a:pt x="967" y="3363"/>
                    <a:pt x="974" y="3350"/>
                    <a:pt x="996" y="3358"/>
                  </a:cubicBezTo>
                  <a:cubicBezTo>
                    <a:pt x="1018" y="3366"/>
                    <a:pt x="1070" y="3384"/>
                    <a:pt x="1089" y="3406"/>
                  </a:cubicBezTo>
                  <a:cubicBezTo>
                    <a:pt x="1108" y="3428"/>
                    <a:pt x="1099" y="3471"/>
                    <a:pt x="1107" y="3487"/>
                  </a:cubicBezTo>
                  <a:cubicBezTo>
                    <a:pt x="1115" y="3503"/>
                    <a:pt x="1130" y="3491"/>
                    <a:pt x="1140" y="3502"/>
                  </a:cubicBezTo>
                  <a:cubicBezTo>
                    <a:pt x="1150" y="3513"/>
                    <a:pt x="1172" y="3537"/>
                    <a:pt x="1164" y="3553"/>
                  </a:cubicBezTo>
                  <a:cubicBezTo>
                    <a:pt x="1156" y="3569"/>
                    <a:pt x="1099" y="3589"/>
                    <a:pt x="1092" y="3598"/>
                  </a:cubicBezTo>
                  <a:cubicBezTo>
                    <a:pt x="1085" y="3607"/>
                    <a:pt x="1108" y="3605"/>
                    <a:pt x="1122" y="3607"/>
                  </a:cubicBezTo>
                  <a:cubicBezTo>
                    <a:pt x="1136" y="3609"/>
                    <a:pt x="1171" y="3608"/>
                    <a:pt x="1178" y="3612"/>
                  </a:cubicBezTo>
                  <a:cubicBezTo>
                    <a:pt x="1185" y="3616"/>
                    <a:pt x="1176" y="3629"/>
                    <a:pt x="1164" y="3634"/>
                  </a:cubicBezTo>
                  <a:cubicBezTo>
                    <a:pt x="1152" y="3639"/>
                    <a:pt x="1116" y="3635"/>
                    <a:pt x="1104" y="3643"/>
                  </a:cubicBezTo>
                  <a:cubicBezTo>
                    <a:pt x="1092" y="3651"/>
                    <a:pt x="1097" y="3671"/>
                    <a:pt x="1092" y="3682"/>
                  </a:cubicBezTo>
                  <a:cubicBezTo>
                    <a:pt x="1087" y="3693"/>
                    <a:pt x="1077" y="3699"/>
                    <a:pt x="1074" y="3710"/>
                  </a:cubicBezTo>
                  <a:cubicBezTo>
                    <a:pt x="1071" y="3721"/>
                    <a:pt x="1068" y="3737"/>
                    <a:pt x="1074" y="3746"/>
                  </a:cubicBezTo>
                  <a:cubicBezTo>
                    <a:pt x="1080" y="3755"/>
                    <a:pt x="1099" y="3766"/>
                    <a:pt x="1110" y="3762"/>
                  </a:cubicBezTo>
                  <a:cubicBezTo>
                    <a:pt x="1121" y="3758"/>
                    <a:pt x="1130" y="3739"/>
                    <a:pt x="1140" y="3724"/>
                  </a:cubicBezTo>
                  <a:cubicBezTo>
                    <a:pt x="1150" y="3709"/>
                    <a:pt x="1152" y="3679"/>
                    <a:pt x="1170" y="3674"/>
                  </a:cubicBezTo>
                  <a:cubicBezTo>
                    <a:pt x="1188" y="3669"/>
                    <a:pt x="1244" y="3675"/>
                    <a:pt x="1250" y="3692"/>
                  </a:cubicBezTo>
                  <a:cubicBezTo>
                    <a:pt x="1256" y="3709"/>
                    <a:pt x="1211" y="3754"/>
                    <a:pt x="1204" y="3774"/>
                  </a:cubicBezTo>
                  <a:cubicBezTo>
                    <a:pt x="1197" y="3794"/>
                    <a:pt x="1200" y="3807"/>
                    <a:pt x="1206" y="3812"/>
                  </a:cubicBezTo>
                  <a:cubicBezTo>
                    <a:pt x="1212" y="3817"/>
                    <a:pt x="1228" y="3815"/>
                    <a:pt x="1242" y="3804"/>
                  </a:cubicBezTo>
                  <a:cubicBezTo>
                    <a:pt x="1256" y="3793"/>
                    <a:pt x="1276" y="3754"/>
                    <a:pt x="1290" y="3746"/>
                  </a:cubicBezTo>
                  <a:cubicBezTo>
                    <a:pt x="1304" y="3738"/>
                    <a:pt x="1313" y="3750"/>
                    <a:pt x="1324" y="3758"/>
                  </a:cubicBezTo>
                  <a:cubicBezTo>
                    <a:pt x="1335" y="3766"/>
                    <a:pt x="1340" y="3793"/>
                    <a:pt x="1354" y="3796"/>
                  </a:cubicBezTo>
                  <a:cubicBezTo>
                    <a:pt x="1368" y="3799"/>
                    <a:pt x="1395" y="3780"/>
                    <a:pt x="1408" y="3776"/>
                  </a:cubicBezTo>
                  <a:cubicBezTo>
                    <a:pt x="1421" y="3772"/>
                    <a:pt x="1420" y="3777"/>
                    <a:pt x="1432" y="3774"/>
                  </a:cubicBezTo>
                  <a:cubicBezTo>
                    <a:pt x="1444" y="3771"/>
                    <a:pt x="1464" y="3773"/>
                    <a:pt x="1478" y="3758"/>
                  </a:cubicBezTo>
                  <a:cubicBezTo>
                    <a:pt x="1492" y="3743"/>
                    <a:pt x="1518" y="3705"/>
                    <a:pt x="1518" y="3686"/>
                  </a:cubicBezTo>
                  <a:cubicBezTo>
                    <a:pt x="1518" y="3667"/>
                    <a:pt x="1480" y="3656"/>
                    <a:pt x="1476" y="3646"/>
                  </a:cubicBezTo>
                  <a:cubicBezTo>
                    <a:pt x="1472" y="3636"/>
                    <a:pt x="1486" y="3628"/>
                    <a:pt x="1494" y="3624"/>
                  </a:cubicBezTo>
                  <a:cubicBezTo>
                    <a:pt x="1502" y="3620"/>
                    <a:pt x="1515" y="3624"/>
                    <a:pt x="1526" y="3622"/>
                  </a:cubicBezTo>
                  <a:cubicBezTo>
                    <a:pt x="1537" y="3620"/>
                    <a:pt x="1548" y="3613"/>
                    <a:pt x="1560" y="3614"/>
                  </a:cubicBezTo>
                  <a:cubicBezTo>
                    <a:pt x="1572" y="3615"/>
                    <a:pt x="1587" y="3627"/>
                    <a:pt x="1598" y="3630"/>
                  </a:cubicBezTo>
                  <a:cubicBezTo>
                    <a:pt x="1609" y="3633"/>
                    <a:pt x="1614" y="3629"/>
                    <a:pt x="1626" y="3632"/>
                  </a:cubicBezTo>
                  <a:cubicBezTo>
                    <a:pt x="1638" y="3635"/>
                    <a:pt x="1654" y="3644"/>
                    <a:pt x="1668" y="3646"/>
                  </a:cubicBezTo>
                  <a:cubicBezTo>
                    <a:pt x="1682" y="3648"/>
                    <a:pt x="1699" y="3649"/>
                    <a:pt x="1712" y="3642"/>
                  </a:cubicBezTo>
                  <a:cubicBezTo>
                    <a:pt x="1725" y="3635"/>
                    <a:pt x="1735" y="3609"/>
                    <a:pt x="1748" y="3602"/>
                  </a:cubicBezTo>
                  <a:cubicBezTo>
                    <a:pt x="1761" y="3595"/>
                    <a:pt x="1777" y="3593"/>
                    <a:pt x="1790" y="3600"/>
                  </a:cubicBezTo>
                  <a:cubicBezTo>
                    <a:pt x="1803" y="3607"/>
                    <a:pt x="1810" y="3636"/>
                    <a:pt x="1824" y="3642"/>
                  </a:cubicBezTo>
                  <a:cubicBezTo>
                    <a:pt x="1838" y="3648"/>
                    <a:pt x="1853" y="3635"/>
                    <a:pt x="1872" y="3636"/>
                  </a:cubicBezTo>
                  <a:cubicBezTo>
                    <a:pt x="1891" y="3637"/>
                    <a:pt x="1916" y="3644"/>
                    <a:pt x="1938" y="3646"/>
                  </a:cubicBezTo>
                  <a:cubicBezTo>
                    <a:pt x="1960" y="3648"/>
                    <a:pt x="1995" y="3642"/>
                    <a:pt x="2004" y="3646"/>
                  </a:cubicBezTo>
                  <a:cubicBezTo>
                    <a:pt x="2013" y="3650"/>
                    <a:pt x="2006" y="3657"/>
                    <a:pt x="1992" y="3668"/>
                  </a:cubicBezTo>
                  <a:cubicBezTo>
                    <a:pt x="1978" y="3679"/>
                    <a:pt x="1935" y="3697"/>
                    <a:pt x="1922" y="3710"/>
                  </a:cubicBezTo>
                  <a:cubicBezTo>
                    <a:pt x="1909" y="3723"/>
                    <a:pt x="1901" y="3737"/>
                    <a:pt x="1914" y="3744"/>
                  </a:cubicBezTo>
                  <a:cubicBezTo>
                    <a:pt x="1927" y="3751"/>
                    <a:pt x="1977" y="3752"/>
                    <a:pt x="1998" y="3752"/>
                  </a:cubicBezTo>
                  <a:cubicBezTo>
                    <a:pt x="2019" y="3752"/>
                    <a:pt x="2022" y="3744"/>
                    <a:pt x="2040" y="3742"/>
                  </a:cubicBezTo>
                  <a:cubicBezTo>
                    <a:pt x="2058" y="3740"/>
                    <a:pt x="2090" y="3734"/>
                    <a:pt x="2108" y="3738"/>
                  </a:cubicBezTo>
                  <a:cubicBezTo>
                    <a:pt x="2126" y="3742"/>
                    <a:pt x="2128" y="3763"/>
                    <a:pt x="2148" y="3768"/>
                  </a:cubicBezTo>
                  <a:cubicBezTo>
                    <a:pt x="2168" y="3773"/>
                    <a:pt x="2204" y="3766"/>
                    <a:pt x="2228" y="3770"/>
                  </a:cubicBezTo>
                  <a:cubicBezTo>
                    <a:pt x="2252" y="3774"/>
                    <a:pt x="2274" y="3793"/>
                    <a:pt x="2292" y="3790"/>
                  </a:cubicBezTo>
                  <a:cubicBezTo>
                    <a:pt x="2310" y="3787"/>
                    <a:pt x="2326" y="3750"/>
                    <a:pt x="2336" y="3752"/>
                  </a:cubicBezTo>
                  <a:cubicBezTo>
                    <a:pt x="2346" y="3754"/>
                    <a:pt x="2342" y="3791"/>
                    <a:pt x="2352" y="3804"/>
                  </a:cubicBezTo>
                  <a:cubicBezTo>
                    <a:pt x="2362" y="3817"/>
                    <a:pt x="2366" y="3817"/>
                    <a:pt x="2394" y="3828"/>
                  </a:cubicBezTo>
                  <a:cubicBezTo>
                    <a:pt x="2422" y="3839"/>
                    <a:pt x="2481" y="3856"/>
                    <a:pt x="2518" y="3872"/>
                  </a:cubicBezTo>
                  <a:cubicBezTo>
                    <a:pt x="2555" y="3888"/>
                    <a:pt x="2583" y="3919"/>
                    <a:pt x="2618" y="3922"/>
                  </a:cubicBezTo>
                  <a:cubicBezTo>
                    <a:pt x="2653" y="3925"/>
                    <a:pt x="2694" y="3904"/>
                    <a:pt x="2728" y="3890"/>
                  </a:cubicBezTo>
                  <a:cubicBezTo>
                    <a:pt x="2762" y="3876"/>
                    <a:pt x="2794" y="3849"/>
                    <a:pt x="2820" y="3838"/>
                  </a:cubicBezTo>
                  <a:cubicBezTo>
                    <a:pt x="2846" y="3827"/>
                    <a:pt x="2869" y="3824"/>
                    <a:pt x="2882" y="3822"/>
                  </a:cubicBezTo>
                  <a:cubicBezTo>
                    <a:pt x="2895" y="3820"/>
                    <a:pt x="2897" y="3822"/>
                    <a:pt x="2898" y="3828"/>
                  </a:cubicBezTo>
                  <a:cubicBezTo>
                    <a:pt x="2899" y="3834"/>
                    <a:pt x="2884" y="3851"/>
                    <a:pt x="2890" y="3856"/>
                  </a:cubicBezTo>
                  <a:cubicBezTo>
                    <a:pt x="2896" y="3861"/>
                    <a:pt x="2924" y="3855"/>
                    <a:pt x="2934" y="3858"/>
                  </a:cubicBezTo>
                  <a:cubicBezTo>
                    <a:pt x="2944" y="3861"/>
                    <a:pt x="2953" y="3862"/>
                    <a:pt x="2948" y="3872"/>
                  </a:cubicBezTo>
                  <a:cubicBezTo>
                    <a:pt x="2943" y="3882"/>
                    <a:pt x="2927" y="3906"/>
                    <a:pt x="2906" y="3916"/>
                  </a:cubicBezTo>
                  <a:cubicBezTo>
                    <a:pt x="2885" y="3926"/>
                    <a:pt x="2856" y="3925"/>
                    <a:pt x="2820" y="3934"/>
                  </a:cubicBezTo>
                  <a:cubicBezTo>
                    <a:pt x="2784" y="3943"/>
                    <a:pt x="2730" y="3969"/>
                    <a:pt x="2690" y="3972"/>
                  </a:cubicBezTo>
                  <a:cubicBezTo>
                    <a:pt x="2650" y="3975"/>
                    <a:pt x="2605" y="3960"/>
                    <a:pt x="2580" y="3954"/>
                  </a:cubicBezTo>
                  <a:cubicBezTo>
                    <a:pt x="2555" y="3948"/>
                    <a:pt x="2557" y="3939"/>
                    <a:pt x="2542" y="3936"/>
                  </a:cubicBezTo>
                  <a:cubicBezTo>
                    <a:pt x="2527" y="3933"/>
                    <a:pt x="2509" y="3941"/>
                    <a:pt x="2490" y="3938"/>
                  </a:cubicBezTo>
                  <a:cubicBezTo>
                    <a:pt x="2471" y="3935"/>
                    <a:pt x="2449" y="3924"/>
                    <a:pt x="2430" y="3920"/>
                  </a:cubicBezTo>
                  <a:cubicBezTo>
                    <a:pt x="2411" y="3916"/>
                    <a:pt x="2397" y="3908"/>
                    <a:pt x="2374" y="3912"/>
                  </a:cubicBezTo>
                  <a:cubicBezTo>
                    <a:pt x="2351" y="3916"/>
                    <a:pt x="2316" y="3939"/>
                    <a:pt x="2292" y="3944"/>
                  </a:cubicBezTo>
                  <a:cubicBezTo>
                    <a:pt x="2268" y="3949"/>
                    <a:pt x="2251" y="3945"/>
                    <a:pt x="2228" y="3940"/>
                  </a:cubicBezTo>
                  <a:cubicBezTo>
                    <a:pt x="2205" y="3935"/>
                    <a:pt x="2173" y="3919"/>
                    <a:pt x="2156" y="3914"/>
                  </a:cubicBezTo>
                  <a:cubicBezTo>
                    <a:pt x="2139" y="3909"/>
                    <a:pt x="2133" y="3912"/>
                    <a:pt x="2124" y="3908"/>
                  </a:cubicBezTo>
                  <a:cubicBezTo>
                    <a:pt x="2115" y="3904"/>
                    <a:pt x="2109" y="3892"/>
                    <a:pt x="2100" y="3892"/>
                  </a:cubicBezTo>
                  <a:cubicBezTo>
                    <a:pt x="2091" y="3892"/>
                    <a:pt x="2078" y="3900"/>
                    <a:pt x="2068" y="3908"/>
                  </a:cubicBezTo>
                  <a:cubicBezTo>
                    <a:pt x="2058" y="3916"/>
                    <a:pt x="2035" y="3936"/>
                    <a:pt x="2042" y="3942"/>
                  </a:cubicBezTo>
                  <a:cubicBezTo>
                    <a:pt x="2049" y="3948"/>
                    <a:pt x="2094" y="3943"/>
                    <a:pt x="2112" y="3945"/>
                  </a:cubicBezTo>
                  <a:cubicBezTo>
                    <a:pt x="2130" y="3947"/>
                    <a:pt x="2147" y="3952"/>
                    <a:pt x="2151" y="3957"/>
                  </a:cubicBezTo>
                  <a:cubicBezTo>
                    <a:pt x="2155" y="3962"/>
                    <a:pt x="2146" y="3973"/>
                    <a:pt x="2135" y="3975"/>
                  </a:cubicBezTo>
                  <a:cubicBezTo>
                    <a:pt x="2124" y="3977"/>
                    <a:pt x="2102" y="3965"/>
                    <a:pt x="2082" y="3967"/>
                  </a:cubicBezTo>
                  <a:cubicBezTo>
                    <a:pt x="2062" y="3969"/>
                    <a:pt x="2026" y="3986"/>
                    <a:pt x="2012" y="3985"/>
                  </a:cubicBezTo>
                  <a:cubicBezTo>
                    <a:pt x="1998" y="3984"/>
                    <a:pt x="1999" y="3967"/>
                    <a:pt x="1998" y="3960"/>
                  </a:cubicBezTo>
                  <a:cubicBezTo>
                    <a:pt x="1997" y="3953"/>
                    <a:pt x="2005" y="3947"/>
                    <a:pt x="2006" y="3940"/>
                  </a:cubicBezTo>
                  <a:cubicBezTo>
                    <a:pt x="2007" y="3933"/>
                    <a:pt x="2007" y="3925"/>
                    <a:pt x="2006" y="3920"/>
                  </a:cubicBezTo>
                  <a:cubicBezTo>
                    <a:pt x="2005" y="3915"/>
                    <a:pt x="1999" y="3915"/>
                    <a:pt x="2001" y="3909"/>
                  </a:cubicBezTo>
                  <a:cubicBezTo>
                    <a:pt x="2003" y="3903"/>
                    <a:pt x="2017" y="3886"/>
                    <a:pt x="2016" y="3882"/>
                  </a:cubicBezTo>
                  <a:cubicBezTo>
                    <a:pt x="2015" y="3878"/>
                    <a:pt x="2002" y="3883"/>
                    <a:pt x="1995" y="3886"/>
                  </a:cubicBezTo>
                  <a:cubicBezTo>
                    <a:pt x="1988" y="3889"/>
                    <a:pt x="1982" y="3897"/>
                    <a:pt x="1974" y="3903"/>
                  </a:cubicBezTo>
                  <a:cubicBezTo>
                    <a:pt x="1966" y="3909"/>
                    <a:pt x="1956" y="3920"/>
                    <a:pt x="1946" y="3922"/>
                  </a:cubicBezTo>
                  <a:cubicBezTo>
                    <a:pt x="1936" y="3924"/>
                    <a:pt x="1924" y="3916"/>
                    <a:pt x="1914" y="3916"/>
                  </a:cubicBezTo>
                  <a:cubicBezTo>
                    <a:pt x="1904" y="3916"/>
                    <a:pt x="1897" y="3921"/>
                    <a:pt x="1887" y="3922"/>
                  </a:cubicBezTo>
                  <a:cubicBezTo>
                    <a:pt x="1877" y="3923"/>
                    <a:pt x="1867" y="3918"/>
                    <a:pt x="1851" y="3922"/>
                  </a:cubicBezTo>
                  <a:cubicBezTo>
                    <a:pt x="1835" y="3926"/>
                    <a:pt x="1808" y="3939"/>
                    <a:pt x="1788" y="3948"/>
                  </a:cubicBezTo>
                  <a:cubicBezTo>
                    <a:pt x="1768" y="3957"/>
                    <a:pt x="1778" y="3962"/>
                    <a:pt x="1734" y="3976"/>
                  </a:cubicBezTo>
                  <a:cubicBezTo>
                    <a:pt x="1690" y="3990"/>
                    <a:pt x="1568" y="4019"/>
                    <a:pt x="1524" y="4030"/>
                  </a:cubicBezTo>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41" name="Freeform 17"/>
            <p:cNvSpPr>
              <a:spLocks/>
            </p:cNvSpPr>
            <p:nvPr/>
          </p:nvSpPr>
          <p:spPr bwMode="auto">
            <a:xfrm>
              <a:off x="1542" y="705"/>
              <a:ext cx="98" cy="91"/>
            </a:xfrm>
            <a:custGeom>
              <a:avLst/>
              <a:gdLst>
                <a:gd name="T0" fmla="*/ 80 w 98"/>
                <a:gd name="T1" fmla="*/ 6 h 91"/>
                <a:gd name="T2" fmla="*/ 12 w 98"/>
                <a:gd name="T3" fmla="*/ 27 h 91"/>
                <a:gd name="T4" fmla="*/ 26 w 98"/>
                <a:gd name="T5" fmla="*/ 84 h 91"/>
                <a:gd name="T6" fmla="*/ 89 w 98"/>
                <a:gd name="T7" fmla="*/ 69 h 91"/>
                <a:gd name="T8" fmla="*/ 80 w 98"/>
                <a:gd name="T9" fmla="*/ 6 h 91"/>
              </a:gdLst>
              <a:ahLst/>
              <a:cxnLst>
                <a:cxn ang="0">
                  <a:pos x="T0" y="T1"/>
                </a:cxn>
                <a:cxn ang="0">
                  <a:pos x="T2" y="T3"/>
                </a:cxn>
                <a:cxn ang="0">
                  <a:pos x="T4" y="T5"/>
                </a:cxn>
                <a:cxn ang="0">
                  <a:pos x="T6" y="T7"/>
                </a:cxn>
                <a:cxn ang="0">
                  <a:pos x="T8" y="T9"/>
                </a:cxn>
              </a:cxnLst>
              <a:rect l="0" t="0" r="r" b="b"/>
              <a:pathLst>
                <a:path w="98" h="91">
                  <a:moveTo>
                    <a:pt x="80" y="6"/>
                  </a:moveTo>
                  <a:cubicBezTo>
                    <a:pt x="62" y="0"/>
                    <a:pt x="21" y="14"/>
                    <a:pt x="12" y="27"/>
                  </a:cubicBezTo>
                  <a:cubicBezTo>
                    <a:pt x="0" y="41"/>
                    <a:pt x="13" y="77"/>
                    <a:pt x="26" y="84"/>
                  </a:cubicBezTo>
                  <a:cubicBezTo>
                    <a:pt x="39" y="91"/>
                    <a:pt x="80" y="82"/>
                    <a:pt x="89" y="69"/>
                  </a:cubicBezTo>
                  <a:cubicBezTo>
                    <a:pt x="98" y="56"/>
                    <a:pt x="82" y="19"/>
                    <a:pt x="80" y="6"/>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42" name="Freeform 18"/>
            <p:cNvSpPr>
              <a:spLocks/>
            </p:cNvSpPr>
            <p:nvPr/>
          </p:nvSpPr>
          <p:spPr bwMode="auto">
            <a:xfrm>
              <a:off x="1148" y="840"/>
              <a:ext cx="131" cy="118"/>
            </a:xfrm>
            <a:custGeom>
              <a:avLst/>
              <a:gdLst>
                <a:gd name="T0" fmla="*/ 28 w 131"/>
                <a:gd name="T1" fmla="*/ 15 h 118"/>
                <a:gd name="T2" fmla="*/ 6 w 131"/>
                <a:gd name="T3" fmla="*/ 6 h 118"/>
                <a:gd name="T4" fmla="*/ 12 w 131"/>
                <a:gd name="T5" fmla="*/ 49 h 118"/>
                <a:gd name="T6" fmla="*/ 76 w 131"/>
                <a:gd name="T7" fmla="*/ 111 h 118"/>
                <a:gd name="T8" fmla="*/ 124 w 131"/>
                <a:gd name="T9" fmla="*/ 91 h 118"/>
                <a:gd name="T10" fmla="*/ 120 w 131"/>
                <a:gd name="T11" fmla="*/ 72 h 118"/>
                <a:gd name="T12" fmla="*/ 100 w 131"/>
                <a:gd name="T13" fmla="*/ 58 h 118"/>
                <a:gd name="T14" fmla="*/ 73 w 131"/>
                <a:gd name="T15" fmla="*/ 55 h 118"/>
                <a:gd name="T16" fmla="*/ 28 w 131"/>
                <a:gd name="T17" fmla="*/ 1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18">
                  <a:moveTo>
                    <a:pt x="28" y="15"/>
                  </a:moveTo>
                  <a:cubicBezTo>
                    <a:pt x="17" y="7"/>
                    <a:pt x="9" y="0"/>
                    <a:pt x="6" y="6"/>
                  </a:cubicBezTo>
                  <a:cubicBezTo>
                    <a:pt x="3" y="12"/>
                    <a:pt x="0" y="32"/>
                    <a:pt x="12" y="49"/>
                  </a:cubicBezTo>
                  <a:cubicBezTo>
                    <a:pt x="24" y="66"/>
                    <a:pt x="57" y="104"/>
                    <a:pt x="76" y="111"/>
                  </a:cubicBezTo>
                  <a:cubicBezTo>
                    <a:pt x="95" y="118"/>
                    <a:pt x="117" y="97"/>
                    <a:pt x="124" y="91"/>
                  </a:cubicBezTo>
                  <a:cubicBezTo>
                    <a:pt x="131" y="85"/>
                    <a:pt x="124" y="77"/>
                    <a:pt x="120" y="72"/>
                  </a:cubicBezTo>
                  <a:cubicBezTo>
                    <a:pt x="116" y="67"/>
                    <a:pt x="108" y="61"/>
                    <a:pt x="100" y="58"/>
                  </a:cubicBezTo>
                  <a:cubicBezTo>
                    <a:pt x="92" y="55"/>
                    <a:pt x="85" y="62"/>
                    <a:pt x="73" y="55"/>
                  </a:cubicBezTo>
                  <a:cubicBezTo>
                    <a:pt x="61" y="48"/>
                    <a:pt x="48" y="23"/>
                    <a:pt x="28" y="15"/>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43" name="Freeform 19"/>
            <p:cNvSpPr>
              <a:spLocks/>
            </p:cNvSpPr>
            <p:nvPr/>
          </p:nvSpPr>
          <p:spPr bwMode="auto">
            <a:xfrm>
              <a:off x="3051" y="460"/>
              <a:ext cx="510" cy="350"/>
            </a:xfrm>
            <a:custGeom>
              <a:avLst/>
              <a:gdLst>
                <a:gd name="T0" fmla="*/ 312 w 510"/>
                <a:gd name="T1" fmla="*/ 14 h 350"/>
                <a:gd name="T2" fmla="*/ 284 w 510"/>
                <a:gd name="T3" fmla="*/ 84 h 350"/>
                <a:gd name="T4" fmla="*/ 332 w 510"/>
                <a:gd name="T5" fmla="*/ 113 h 350"/>
                <a:gd name="T6" fmla="*/ 317 w 510"/>
                <a:gd name="T7" fmla="*/ 140 h 350"/>
                <a:gd name="T8" fmla="*/ 270 w 510"/>
                <a:gd name="T9" fmla="*/ 105 h 350"/>
                <a:gd name="T10" fmla="*/ 263 w 510"/>
                <a:gd name="T11" fmla="*/ 131 h 350"/>
                <a:gd name="T12" fmla="*/ 252 w 510"/>
                <a:gd name="T13" fmla="*/ 135 h 350"/>
                <a:gd name="T14" fmla="*/ 236 w 510"/>
                <a:gd name="T15" fmla="*/ 129 h 350"/>
                <a:gd name="T16" fmla="*/ 225 w 510"/>
                <a:gd name="T17" fmla="*/ 101 h 350"/>
                <a:gd name="T18" fmla="*/ 206 w 510"/>
                <a:gd name="T19" fmla="*/ 92 h 350"/>
                <a:gd name="T20" fmla="*/ 194 w 510"/>
                <a:gd name="T21" fmla="*/ 101 h 350"/>
                <a:gd name="T22" fmla="*/ 197 w 510"/>
                <a:gd name="T23" fmla="*/ 137 h 350"/>
                <a:gd name="T24" fmla="*/ 185 w 510"/>
                <a:gd name="T25" fmla="*/ 146 h 350"/>
                <a:gd name="T26" fmla="*/ 168 w 510"/>
                <a:gd name="T27" fmla="*/ 135 h 350"/>
                <a:gd name="T28" fmla="*/ 161 w 510"/>
                <a:gd name="T29" fmla="*/ 98 h 350"/>
                <a:gd name="T30" fmla="*/ 126 w 510"/>
                <a:gd name="T31" fmla="*/ 102 h 350"/>
                <a:gd name="T32" fmla="*/ 81 w 510"/>
                <a:gd name="T33" fmla="*/ 198 h 350"/>
                <a:gd name="T34" fmla="*/ 48 w 510"/>
                <a:gd name="T35" fmla="*/ 326 h 350"/>
                <a:gd name="T36" fmla="*/ 368 w 510"/>
                <a:gd name="T37" fmla="*/ 342 h 350"/>
                <a:gd name="T38" fmla="*/ 441 w 510"/>
                <a:gd name="T39" fmla="*/ 281 h 350"/>
                <a:gd name="T40" fmla="*/ 503 w 510"/>
                <a:gd name="T41" fmla="*/ 188 h 350"/>
                <a:gd name="T42" fmla="*/ 483 w 510"/>
                <a:gd name="T43" fmla="*/ 134 h 350"/>
                <a:gd name="T44" fmla="*/ 426 w 510"/>
                <a:gd name="T45" fmla="*/ 39 h 350"/>
                <a:gd name="T46" fmla="*/ 389 w 510"/>
                <a:gd name="T47" fmla="*/ 5 h 350"/>
                <a:gd name="T48" fmla="*/ 354 w 510"/>
                <a:gd name="T49" fmla="*/ 11 h 350"/>
                <a:gd name="T50" fmla="*/ 312 w 510"/>
                <a:gd name="T51" fmla="*/ 1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0" h="350">
                  <a:moveTo>
                    <a:pt x="312" y="14"/>
                  </a:moveTo>
                  <a:cubicBezTo>
                    <a:pt x="301" y="22"/>
                    <a:pt x="281" y="68"/>
                    <a:pt x="284" y="84"/>
                  </a:cubicBezTo>
                  <a:cubicBezTo>
                    <a:pt x="287" y="100"/>
                    <a:pt x="327" y="104"/>
                    <a:pt x="332" y="113"/>
                  </a:cubicBezTo>
                  <a:cubicBezTo>
                    <a:pt x="337" y="122"/>
                    <a:pt x="327" y="141"/>
                    <a:pt x="317" y="140"/>
                  </a:cubicBezTo>
                  <a:cubicBezTo>
                    <a:pt x="307" y="139"/>
                    <a:pt x="279" y="106"/>
                    <a:pt x="270" y="105"/>
                  </a:cubicBezTo>
                  <a:cubicBezTo>
                    <a:pt x="261" y="104"/>
                    <a:pt x="266" y="126"/>
                    <a:pt x="263" y="131"/>
                  </a:cubicBezTo>
                  <a:cubicBezTo>
                    <a:pt x="260" y="136"/>
                    <a:pt x="256" y="135"/>
                    <a:pt x="252" y="135"/>
                  </a:cubicBezTo>
                  <a:cubicBezTo>
                    <a:pt x="248" y="135"/>
                    <a:pt x="241" y="135"/>
                    <a:pt x="236" y="129"/>
                  </a:cubicBezTo>
                  <a:cubicBezTo>
                    <a:pt x="231" y="123"/>
                    <a:pt x="230" y="107"/>
                    <a:pt x="225" y="101"/>
                  </a:cubicBezTo>
                  <a:cubicBezTo>
                    <a:pt x="220" y="95"/>
                    <a:pt x="211" y="92"/>
                    <a:pt x="206" y="92"/>
                  </a:cubicBezTo>
                  <a:cubicBezTo>
                    <a:pt x="201" y="92"/>
                    <a:pt x="195" y="94"/>
                    <a:pt x="194" y="101"/>
                  </a:cubicBezTo>
                  <a:cubicBezTo>
                    <a:pt x="193" y="108"/>
                    <a:pt x="198" y="130"/>
                    <a:pt x="197" y="137"/>
                  </a:cubicBezTo>
                  <a:cubicBezTo>
                    <a:pt x="196" y="144"/>
                    <a:pt x="190" y="146"/>
                    <a:pt x="185" y="146"/>
                  </a:cubicBezTo>
                  <a:cubicBezTo>
                    <a:pt x="180" y="146"/>
                    <a:pt x="172" y="143"/>
                    <a:pt x="168" y="135"/>
                  </a:cubicBezTo>
                  <a:cubicBezTo>
                    <a:pt x="164" y="127"/>
                    <a:pt x="168" y="103"/>
                    <a:pt x="161" y="98"/>
                  </a:cubicBezTo>
                  <a:cubicBezTo>
                    <a:pt x="154" y="93"/>
                    <a:pt x="139" y="85"/>
                    <a:pt x="126" y="102"/>
                  </a:cubicBezTo>
                  <a:cubicBezTo>
                    <a:pt x="113" y="119"/>
                    <a:pt x="94" y="161"/>
                    <a:pt x="81" y="198"/>
                  </a:cubicBezTo>
                  <a:cubicBezTo>
                    <a:pt x="68" y="235"/>
                    <a:pt x="0" y="302"/>
                    <a:pt x="48" y="326"/>
                  </a:cubicBezTo>
                  <a:cubicBezTo>
                    <a:pt x="96" y="350"/>
                    <a:pt x="303" y="349"/>
                    <a:pt x="368" y="342"/>
                  </a:cubicBezTo>
                  <a:cubicBezTo>
                    <a:pt x="433" y="335"/>
                    <a:pt x="419" y="307"/>
                    <a:pt x="441" y="281"/>
                  </a:cubicBezTo>
                  <a:cubicBezTo>
                    <a:pt x="463" y="255"/>
                    <a:pt x="496" y="212"/>
                    <a:pt x="503" y="188"/>
                  </a:cubicBezTo>
                  <a:cubicBezTo>
                    <a:pt x="510" y="164"/>
                    <a:pt x="496" y="159"/>
                    <a:pt x="483" y="134"/>
                  </a:cubicBezTo>
                  <a:cubicBezTo>
                    <a:pt x="470" y="109"/>
                    <a:pt x="442" y="60"/>
                    <a:pt x="426" y="39"/>
                  </a:cubicBezTo>
                  <a:cubicBezTo>
                    <a:pt x="410" y="18"/>
                    <a:pt x="401" y="10"/>
                    <a:pt x="389" y="5"/>
                  </a:cubicBezTo>
                  <a:cubicBezTo>
                    <a:pt x="377" y="0"/>
                    <a:pt x="367" y="10"/>
                    <a:pt x="354" y="11"/>
                  </a:cubicBezTo>
                  <a:cubicBezTo>
                    <a:pt x="341" y="12"/>
                    <a:pt x="321" y="14"/>
                    <a:pt x="312" y="14"/>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44" name="Freeform 20"/>
            <p:cNvSpPr>
              <a:spLocks/>
            </p:cNvSpPr>
            <p:nvPr/>
          </p:nvSpPr>
          <p:spPr bwMode="auto">
            <a:xfrm>
              <a:off x="3179" y="642"/>
              <a:ext cx="91" cy="48"/>
            </a:xfrm>
            <a:custGeom>
              <a:avLst/>
              <a:gdLst>
                <a:gd name="T0" fmla="*/ 34 w 91"/>
                <a:gd name="T1" fmla="*/ 3 h 48"/>
                <a:gd name="T2" fmla="*/ 4 w 91"/>
                <a:gd name="T3" fmla="*/ 24 h 48"/>
                <a:gd name="T4" fmla="*/ 9 w 91"/>
                <a:gd name="T5" fmla="*/ 46 h 48"/>
                <a:gd name="T6" fmla="*/ 39 w 91"/>
                <a:gd name="T7" fmla="*/ 34 h 48"/>
                <a:gd name="T8" fmla="*/ 76 w 91"/>
                <a:gd name="T9" fmla="*/ 33 h 48"/>
                <a:gd name="T10" fmla="*/ 84 w 91"/>
                <a:gd name="T11" fmla="*/ 7 h 48"/>
                <a:gd name="T12" fmla="*/ 34 w 91"/>
                <a:gd name="T13" fmla="*/ 3 h 48"/>
              </a:gdLst>
              <a:ahLst/>
              <a:cxnLst>
                <a:cxn ang="0">
                  <a:pos x="T0" y="T1"/>
                </a:cxn>
                <a:cxn ang="0">
                  <a:pos x="T2" y="T3"/>
                </a:cxn>
                <a:cxn ang="0">
                  <a:pos x="T4" y="T5"/>
                </a:cxn>
                <a:cxn ang="0">
                  <a:pos x="T6" y="T7"/>
                </a:cxn>
                <a:cxn ang="0">
                  <a:pos x="T8" y="T9"/>
                </a:cxn>
                <a:cxn ang="0">
                  <a:pos x="T10" y="T11"/>
                </a:cxn>
                <a:cxn ang="0">
                  <a:pos x="T12" y="T13"/>
                </a:cxn>
              </a:cxnLst>
              <a:rect l="0" t="0" r="r" b="b"/>
              <a:pathLst>
                <a:path w="91" h="48">
                  <a:moveTo>
                    <a:pt x="34" y="3"/>
                  </a:moveTo>
                  <a:cubicBezTo>
                    <a:pt x="21" y="6"/>
                    <a:pt x="8" y="17"/>
                    <a:pt x="4" y="24"/>
                  </a:cubicBezTo>
                  <a:cubicBezTo>
                    <a:pt x="0" y="31"/>
                    <a:pt x="3" y="44"/>
                    <a:pt x="9" y="46"/>
                  </a:cubicBezTo>
                  <a:cubicBezTo>
                    <a:pt x="15" y="48"/>
                    <a:pt x="28" y="36"/>
                    <a:pt x="39" y="34"/>
                  </a:cubicBezTo>
                  <a:cubicBezTo>
                    <a:pt x="50" y="32"/>
                    <a:pt x="69" y="37"/>
                    <a:pt x="76" y="33"/>
                  </a:cubicBezTo>
                  <a:cubicBezTo>
                    <a:pt x="83" y="29"/>
                    <a:pt x="91" y="12"/>
                    <a:pt x="84" y="7"/>
                  </a:cubicBezTo>
                  <a:cubicBezTo>
                    <a:pt x="77" y="2"/>
                    <a:pt x="45" y="0"/>
                    <a:pt x="34" y="3"/>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45" name="Freeform 21"/>
            <p:cNvSpPr>
              <a:spLocks/>
            </p:cNvSpPr>
            <p:nvPr/>
          </p:nvSpPr>
          <p:spPr bwMode="auto">
            <a:xfrm>
              <a:off x="4150" y="66"/>
              <a:ext cx="493" cy="1148"/>
            </a:xfrm>
            <a:custGeom>
              <a:avLst/>
              <a:gdLst>
                <a:gd name="T0" fmla="*/ 56 w 493"/>
                <a:gd name="T1" fmla="*/ 105 h 1148"/>
                <a:gd name="T2" fmla="*/ 95 w 493"/>
                <a:gd name="T3" fmla="*/ 300 h 1148"/>
                <a:gd name="T4" fmla="*/ 37 w 493"/>
                <a:gd name="T5" fmla="*/ 513 h 1148"/>
                <a:gd name="T6" fmla="*/ 41 w 493"/>
                <a:gd name="T7" fmla="*/ 678 h 1148"/>
                <a:gd name="T8" fmla="*/ 35 w 493"/>
                <a:gd name="T9" fmla="*/ 784 h 1148"/>
                <a:gd name="T10" fmla="*/ 29 w 493"/>
                <a:gd name="T11" fmla="*/ 832 h 1148"/>
                <a:gd name="T12" fmla="*/ 38 w 493"/>
                <a:gd name="T13" fmla="*/ 967 h 1148"/>
                <a:gd name="T14" fmla="*/ 62 w 493"/>
                <a:gd name="T15" fmla="*/ 1101 h 1148"/>
                <a:gd name="T16" fmla="*/ 67 w 493"/>
                <a:gd name="T17" fmla="*/ 1024 h 1148"/>
                <a:gd name="T18" fmla="*/ 101 w 493"/>
                <a:gd name="T19" fmla="*/ 1059 h 1148"/>
                <a:gd name="T20" fmla="*/ 139 w 493"/>
                <a:gd name="T21" fmla="*/ 1143 h 1148"/>
                <a:gd name="T22" fmla="*/ 161 w 493"/>
                <a:gd name="T23" fmla="*/ 1107 h 1148"/>
                <a:gd name="T24" fmla="*/ 221 w 493"/>
                <a:gd name="T25" fmla="*/ 996 h 1148"/>
                <a:gd name="T26" fmla="*/ 301 w 493"/>
                <a:gd name="T27" fmla="*/ 933 h 1148"/>
                <a:gd name="T28" fmla="*/ 218 w 493"/>
                <a:gd name="T29" fmla="*/ 910 h 1148"/>
                <a:gd name="T30" fmla="*/ 283 w 493"/>
                <a:gd name="T31" fmla="*/ 871 h 1148"/>
                <a:gd name="T32" fmla="*/ 331 w 493"/>
                <a:gd name="T33" fmla="*/ 834 h 1148"/>
                <a:gd name="T34" fmla="*/ 367 w 493"/>
                <a:gd name="T35" fmla="*/ 832 h 1148"/>
                <a:gd name="T36" fmla="*/ 359 w 493"/>
                <a:gd name="T37" fmla="*/ 885 h 1148"/>
                <a:gd name="T38" fmla="*/ 434 w 493"/>
                <a:gd name="T39" fmla="*/ 790 h 1148"/>
                <a:gd name="T40" fmla="*/ 488 w 493"/>
                <a:gd name="T41" fmla="*/ 696 h 1148"/>
                <a:gd name="T42" fmla="*/ 437 w 493"/>
                <a:gd name="T43" fmla="*/ 688 h 1148"/>
                <a:gd name="T44" fmla="*/ 338 w 493"/>
                <a:gd name="T45" fmla="*/ 652 h 1148"/>
                <a:gd name="T46" fmla="*/ 253 w 493"/>
                <a:gd name="T47" fmla="*/ 661 h 1148"/>
                <a:gd name="T48" fmla="*/ 256 w 493"/>
                <a:gd name="T49" fmla="*/ 618 h 1148"/>
                <a:gd name="T50" fmla="*/ 218 w 493"/>
                <a:gd name="T51" fmla="*/ 574 h 1148"/>
                <a:gd name="T52" fmla="*/ 266 w 493"/>
                <a:gd name="T53" fmla="*/ 526 h 1148"/>
                <a:gd name="T54" fmla="*/ 265 w 493"/>
                <a:gd name="T55" fmla="*/ 439 h 1148"/>
                <a:gd name="T56" fmla="*/ 301 w 493"/>
                <a:gd name="T57" fmla="*/ 384 h 1148"/>
                <a:gd name="T58" fmla="*/ 316 w 493"/>
                <a:gd name="T59" fmla="*/ 310 h 1148"/>
                <a:gd name="T60" fmla="*/ 352 w 493"/>
                <a:gd name="T61" fmla="*/ 315 h 1148"/>
                <a:gd name="T62" fmla="*/ 385 w 493"/>
                <a:gd name="T63" fmla="*/ 504 h 1148"/>
                <a:gd name="T64" fmla="*/ 466 w 493"/>
                <a:gd name="T65" fmla="*/ 490 h 1148"/>
                <a:gd name="T66" fmla="*/ 422 w 493"/>
                <a:gd name="T67" fmla="*/ 450 h 1148"/>
                <a:gd name="T68" fmla="*/ 437 w 493"/>
                <a:gd name="T69" fmla="*/ 333 h 1148"/>
                <a:gd name="T70" fmla="*/ 410 w 493"/>
                <a:gd name="T71" fmla="*/ 190 h 1148"/>
                <a:gd name="T72" fmla="*/ 356 w 493"/>
                <a:gd name="T73" fmla="*/ 22 h 1148"/>
                <a:gd name="T74" fmla="*/ 23 w 493"/>
                <a:gd name="T75" fmla="*/ 3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3" h="1148">
                  <a:moveTo>
                    <a:pt x="23" y="0"/>
                  </a:moveTo>
                  <a:cubicBezTo>
                    <a:pt x="28" y="17"/>
                    <a:pt x="44" y="70"/>
                    <a:pt x="56" y="105"/>
                  </a:cubicBezTo>
                  <a:cubicBezTo>
                    <a:pt x="68" y="140"/>
                    <a:pt x="89" y="178"/>
                    <a:pt x="95" y="210"/>
                  </a:cubicBezTo>
                  <a:cubicBezTo>
                    <a:pt x="101" y="242"/>
                    <a:pt x="101" y="271"/>
                    <a:pt x="95" y="300"/>
                  </a:cubicBezTo>
                  <a:cubicBezTo>
                    <a:pt x="89" y="329"/>
                    <a:pt x="68" y="350"/>
                    <a:pt x="58" y="385"/>
                  </a:cubicBezTo>
                  <a:cubicBezTo>
                    <a:pt x="48" y="420"/>
                    <a:pt x="36" y="481"/>
                    <a:pt x="37" y="513"/>
                  </a:cubicBezTo>
                  <a:cubicBezTo>
                    <a:pt x="38" y="545"/>
                    <a:pt x="63" y="550"/>
                    <a:pt x="64" y="577"/>
                  </a:cubicBezTo>
                  <a:cubicBezTo>
                    <a:pt x="65" y="604"/>
                    <a:pt x="44" y="655"/>
                    <a:pt x="41" y="678"/>
                  </a:cubicBezTo>
                  <a:cubicBezTo>
                    <a:pt x="38" y="701"/>
                    <a:pt x="45" y="699"/>
                    <a:pt x="44" y="717"/>
                  </a:cubicBezTo>
                  <a:cubicBezTo>
                    <a:pt x="43" y="735"/>
                    <a:pt x="33" y="768"/>
                    <a:pt x="35" y="784"/>
                  </a:cubicBezTo>
                  <a:cubicBezTo>
                    <a:pt x="37" y="800"/>
                    <a:pt x="60" y="806"/>
                    <a:pt x="59" y="814"/>
                  </a:cubicBezTo>
                  <a:cubicBezTo>
                    <a:pt x="58" y="822"/>
                    <a:pt x="39" y="814"/>
                    <a:pt x="29" y="832"/>
                  </a:cubicBezTo>
                  <a:cubicBezTo>
                    <a:pt x="19" y="850"/>
                    <a:pt x="0" y="902"/>
                    <a:pt x="1" y="924"/>
                  </a:cubicBezTo>
                  <a:cubicBezTo>
                    <a:pt x="2" y="946"/>
                    <a:pt x="33" y="944"/>
                    <a:pt x="38" y="967"/>
                  </a:cubicBezTo>
                  <a:cubicBezTo>
                    <a:pt x="43" y="990"/>
                    <a:pt x="25" y="1043"/>
                    <a:pt x="29" y="1065"/>
                  </a:cubicBezTo>
                  <a:cubicBezTo>
                    <a:pt x="33" y="1087"/>
                    <a:pt x="55" y="1100"/>
                    <a:pt x="62" y="1101"/>
                  </a:cubicBezTo>
                  <a:cubicBezTo>
                    <a:pt x="69" y="1102"/>
                    <a:pt x="70" y="1082"/>
                    <a:pt x="71" y="1069"/>
                  </a:cubicBezTo>
                  <a:cubicBezTo>
                    <a:pt x="72" y="1056"/>
                    <a:pt x="61" y="1036"/>
                    <a:pt x="67" y="1024"/>
                  </a:cubicBezTo>
                  <a:cubicBezTo>
                    <a:pt x="73" y="1012"/>
                    <a:pt x="103" y="991"/>
                    <a:pt x="109" y="997"/>
                  </a:cubicBezTo>
                  <a:cubicBezTo>
                    <a:pt x="115" y="1003"/>
                    <a:pt x="99" y="1042"/>
                    <a:pt x="101" y="1059"/>
                  </a:cubicBezTo>
                  <a:cubicBezTo>
                    <a:pt x="103" y="1076"/>
                    <a:pt x="116" y="1088"/>
                    <a:pt x="122" y="1102"/>
                  </a:cubicBezTo>
                  <a:cubicBezTo>
                    <a:pt x="128" y="1116"/>
                    <a:pt x="134" y="1138"/>
                    <a:pt x="139" y="1143"/>
                  </a:cubicBezTo>
                  <a:cubicBezTo>
                    <a:pt x="144" y="1148"/>
                    <a:pt x="150" y="1140"/>
                    <a:pt x="154" y="1134"/>
                  </a:cubicBezTo>
                  <a:cubicBezTo>
                    <a:pt x="158" y="1128"/>
                    <a:pt x="153" y="1113"/>
                    <a:pt x="161" y="1107"/>
                  </a:cubicBezTo>
                  <a:cubicBezTo>
                    <a:pt x="169" y="1101"/>
                    <a:pt x="192" y="1114"/>
                    <a:pt x="202" y="1096"/>
                  </a:cubicBezTo>
                  <a:cubicBezTo>
                    <a:pt x="212" y="1078"/>
                    <a:pt x="210" y="1019"/>
                    <a:pt x="221" y="996"/>
                  </a:cubicBezTo>
                  <a:cubicBezTo>
                    <a:pt x="232" y="973"/>
                    <a:pt x="253" y="968"/>
                    <a:pt x="266" y="958"/>
                  </a:cubicBezTo>
                  <a:cubicBezTo>
                    <a:pt x="279" y="948"/>
                    <a:pt x="296" y="943"/>
                    <a:pt x="301" y="933"/>
                  </a:cubicBezTo>
                  <a:cubicBezTo>
                    <a:pt x="306" y="923"/>
                    <a:pt x="310" y="899"/>
                    <a:pt x="296" y="895"/>
                  </a:cubicBezTo>
                  <a:cubicBezTo>
                    <a:pt x="282" y="891"/>
                    <a:pt x="229" y="914"/>
                    <a:pt x="218" y="910"/>
                  </a:cubicBezTo>
                  <a:cubicBezTo>
                    <a:pt x="207" y="906"/>
                    <a:pt x="218" y="876"/>
                    <a:pt x="229" y="870"/>
                  </a:cubicBezTo>
                  <a:cubicBezTo>
                    <a:pt x="240" y="864"/>
                    <a:pt x="269" y="872"/>
                    <a:pt x="283" y="871"/>
                  </a:cubicBezTo>
                  <a:cubicBezTo>
                    <a:pt x="297" y="870"/>
                    <a:pt x="306" y="868"/>
                    <a:pt x="314" y="862"/>
                  </a:cubicBezTo>
                  <a:cubicBezTo>
                    <a:pt x="322" y="856"/>
                    <a:pt x="325" y="840"/>
                    <a:pt x="331" y="834"/>
                  </a:cubicBezTo>
                  <a:cubicBezTo>
                    <a:pt x="337" y="828"/>
                    <a:pt x="347" y="825"/>
                    <a:pt x="353" y="825"/>
                  </a:cubicBezTo>
                  <a:cubicBezTo>
                    <a:pt x="359" y="825"/>
                    <a:pt x="365" y="827"/>
                    <a:pt x="367" y="832"/>
                  </a:cubicBezTo>
                  <a:cubicBezTo>
                    <a:pt x="369" y="837"/>
                    <a:pt x="365" y="844"/>
                    <a:pt x="364" y="853"/>
                  </a:cubicBezTo>
                  <a:cubicBezTo>
                    <a:pt x="363" y="862"/>
                    <a:pt x="353" y="886"/>
                    <a:pt x="359" y="885"/>
                  </a:cubicBezTo>
                  <a:cubicBezTo>
                    <a:pt x="365" y="884"/>
                    <a:pt x="391" y="865"/>
                    <a:pt x="403" y="849"/>
                  </a:cubicBezTo>
                  <a:cubicBezTo>
                    <a:pt x="415" y="833"/>
                    <a:pt x="421" y="806"/>
                    <a:pt x="434" y="790"/>
                  </a:cubicBezTo>
                  <a:cubicBezTo>
                    <a:pt x="447" y="774"/>
                    <a:pt x="475" y="769"/>
                    <a:pt x="484" y="753"/>
                  </a:cubicBezTo>
                  <a:cubicBezTo>
                    <a:pt x="493" y="737"/>
                    <a:pt x="492" y="709"/>
                    <a:pt x="488" y="696"/>
                  </a:cubicBezTo>
                  <a:cubicBezTo>
                    <a:pt x="484" y="683"/>
                    <a:pt x="469" y="677"/>
                    <a:pt x="461" y="676"/>
                  </a:cubicBezTo>
                  <a:cubicBezTo>
                    <a:pt x="453" y="675"/>
                    <a:pt x="447" y="686"/>
                    <a:pt x="437" y="688"/>
                  </a:cubicBezTo>
                  <a:cubicBezTo>
                    <a:pt x="427" y="690"/>
                    <a:pt x="419" y="697"/>
                    <a:pt x="403" y="691"/>
                  </a:cubicBezTo>
                  <a:cubicBezTo>
                    <a:pt x="387" y="685"/>
                    <a:pt x="361" y="653"/>
                    <a:pt x="338" y="652"/>
                  </a:cubicBezTo>
                  <a:cubicBezTo>
                    <a:pt x="315" y="651"/>
                    <a:pt x="276" y="683"/>
                    <a:pt x="262" y="684"/>
                  </a:cubicBezTo>
                  <a:cubicBezTo>
                    <a:pt x="248" y="685"/>
                    <a:pt x="253" y="670"/>
                    <a:pt x="253" y="661"/>
                  </a:cubicBezTo>
                  <a:cubicBezTo>
                    <a:pt x="253" y="652"/>
                    <a:pt x="263" y="635"/>
                    <a:pt x="263" y="628"/>
                  </a:cubicBezTo>
                  <a:cubicBezTo>
                    <a:pt x="263" y="621"/>
                    <a:pt x="264" y="620"/>
                    <a:pt x="256" y="618"/>
                  </a:cubicBezTo>
                  <a:cubicBezTo>
                    <a:pt x="248" y="616"/>
                    <a:pt x="218" y="625"/>
                    <a:pt x="212" y="618"/>
                  </a:cubicBezTo>
                  <a:cubicBezTo>
                    <a:pt x="206" y="611"/>
                    <a:pt x="212" y="581"/>
                    <a:pt x="218" y="574"/>
                  </a:cubicBezTo>
                  <a:cubicBezTo>
                    <a:pt x="224" y="567"/>
                    <a:pt x="240" y="582"/>
                    <a:pt x="248" y="574"/>
                  </a:cubicBezTo>
                  <a:cubicBezTo>
                    <a:pt x="256" y="566"/>
                    <a:pt x="266" y="545"/>
                    <a:pt x="266" y="526"/>
                  </a:cubicBezTo>
                  <a:cubicBezTo>
                    <a:pt x="266" y="507"/>
                    <a:pt x="251" y="474"/>
                    <a:pt x="251" y="460"/>
                  </a:cubicBezTo>
                  <a:cubicBezTo>
                    <a:pt x="251" y="446"/>
                    <a:pt x="258" y="445"/>
                    <a:pt x="265" y="439"/>
                  </a:cubicBezTo>
                  <a:cubicBezTo>
                    <a:pt x="272" y="433"/>
                    <a:pt x="289" y="432"/>
                    <a:pt x="295" y="423"/>
                  </a:cubicBezTo>
                  <a:cubicBezTo>
                    <a:pt x="301" y="414"/>
                    <a:pt x="303" y="395"/>
                    <a:pt x="301" y="384"/>
                  </a:cubicBezTo>
                  <a:cubicBezTo>
                    <a:pt x="299" y="373"/>
                    <a:pt x="281" y="366"/>
                    <a:pt x="283" y="354"/>
                  </a:cubicBezTo>
                  <a:cubicBezTo>
                    <a:pt x="285" y="342"/>
                    <a:pt x="307" y="322"/>
                    <a:pt x="316" y="310"/>
                  </a:cubicBezTo>
                  <a:cubicBezTo>
                    <a:pt x="325" y="298"/>
                    <a:pt x="329" y="279"/>
                    <a:pt x="335" y="280"/>
                  </a:cubicBezTo>
                  <a:cubicBezTo>
                    <a:pt x="341" y="281"/>
                    <a:pt x="349" y="296"/>
                    <a:pt x="352" y="315"/>
                  </a:cubicBezTo>
                  <a:cubicBezTo>
                    <a:pt x="355" y="334"/>
                    <a:pt x="350" y="362"/>
                    <a:pt x="355" y="393"/>
                  </a:cubicBezTo>
                  <a:cubicBezTo>
                    <a:pt x="360" y="424"/>
                    <a:pt x="370" y="483"/>
                    <a:pt x="385" y="504"/>
                  </a:cubicBezTo>
                  <a:cubicBezTo>
                    <a:pt x="400" y="525"/>
                    <a:pt x="429" y="519"/>
                    <a:pt x="442" y="517"/>
                  </a:cubicBezTo>
                  <a:cubicBezTo>
                    <a:pt x="455" y="515"/>
                    <a:pt x="466" y="496"/>
                    <a:pt x="466" y="490"/>
                  </a:cubicBezTo>
                  <a:cubicBezTo>
                    <a:pt x="466" y="484"/>
                    <a:pt x="447" y="485"/>
                    <a:pt x="440" y="478"/>
                  </a:cubicBezTo>
                  <a:cubicBezTo>
                    <a:pt x="433" y="471"/>
                    <a:pt x="424" y="463"/>
                    <a:pt x="422" y="450"/>
                  </a:cubicBezTo>
                  <a:cubicBezTo>
                    <a:pt x="420" y="437"/>
                    <a:pt x="423" y="421"/>
                    <a:pt x="425" y="402"/>
                  </a:cubicBezTo>
                  <a:cubicBezTo>
                    <a:pt x="427" y="383"/>
                    <a:pt x="439" y="356"/>
                    <a:pt x="437" y="333"/>
                  </a:cubicBezTo>
                  <a:cubicBezTo>
                    <a:pt x="435" y="310"/>
                    <a:pt x="419" y="285"/>
                    <a:pt x="415" y="261"/>
                  </a:cubicBezTo>
                  <a:cubicBezTo>
                    <a:pt x="411" y="237"/>
                    <a:pt x="417" y="217"/>
                    <a:pt x="410" y="190"/>
                  </a:cubicBezTo>
                  <a:cubicBezTo>
                    <a:pt x="403" y="163"/>
                    <a:pt x="383" y="128"/>
                    <a:pt x="374" y="100"/>
                  </a:cubicBezTo>
                  <a:cubicBezTo>
                    <a:pt x="365" y="72"/>
                    <a:pt x="359" y="38"/>
                    <a:pt x="356" y="22"/>
                  </a:cubicBezTo>
                  <a:lnTo>
                    <a:pt x="355" y="3"/>
                  </a:lnTo>
                  <a:lnTo>
                    <a:pt x="23" y="3"/>
                  </a:lnTo>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46" name="Freeform 22"/>
            <p:cNvSpPr>
              <a:spLocks/>
            </p:cNvSpPr>
            <p:nvPr/>
          </p:nvSpPr>
          <p:spPr bwMode="auto">
            <a:xfrm>
              <a:off x="3809" y="1939"/>
              <a:ext cx="224" cy="157"/>
            </a:xfrm>
            <a:custGeom>
              <a:avLst/>
              <a:gdLst>
                <a:gd name="T0" fmla="*/ 79 w 224"/>
                <a:gd name="T1" fmla="*/ 3 h 157"/>
                <a:gd name="T2" fmla="*/ 40 w 224"/>
                <a:gd name="T3" fmla="*/ 45 h 157"/>
                <a:gd name="T4" fmla="*/ 4 w 224"/>
                <a:gd name="T5" fmla="*/ 54 h 157"/>
                <a:gd name="T6" fmla="*/ 16 w 224"/>
                <a:gd name="T7" fmla="*/ 81 h 157"/>
                <a:gd name="T8" fmla="*/ 22 w 224"/>
                <a:gd name="T9" fmla="*/ 105 h 157"/>
                <a:gd name="T10" fmla="*/ 79 w 224"/>
                <a:gd name="T11" fmla="*/ 117 h 157"/>
                <a:gd name="T12" fmla="*/ 139 w 224"/>
                <a:gd name="T13" fmla="*/ 156 h 157"/>
                <a:gd name="T14" fmla="*/ 214 w 224"/>
                <a:gd name="T15" fmla="*/ 123 h 157"/>
                <a:gd name="T16" fmla="*/ 199 w 224"/>
                <a:gd name="T17" fmla="*/ 87 h 157"/>
                <a:gd name="T18" fmla="*/ 160 w 224"/>
                <a:gd name="T19" fmla="*/ 72 h 157"/>
                <a:gd name="T20" fmla="*/ 79 w 224"/>
                <a:gd name="T21" fmla="*/ 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157">
                  <a:moveTo>
                    <a:pt x="79" y="3"/>
                  </a:moveTo>
                  <a:cubicBezTo>
                    <a:pt x="57" y="0"/>
                    <a:pt x="52" y="37"/>
                    <a:pt x="40" y="45"/>
                  </a:cubicBezTo>
                  <a:cubicBezTo>
                    <a:pt x="28" y="53"/>
                    <a:pt x="8" y="48"/>
                    <a:pt x="4" y="54"/>
                  </a:cubicBezTo>
                  <a:cubicBezTo>
                    <a:pt x="0" y="60"/>
                    <a:pt x="13" y="73"/>
                    <a:pt x="16" y="81"/>
                  </a:cubicBezTo>
                  <a:cubicBezTo>
                    <a:pt x="19" y="89"/>
                    <a:pt x="12" y="99"/>
                    <a:pt x="22" y="105"/>
                  </a:cubicBezTo>
                  <a:cubicBezTo>
                    <a:pt x="32" y="111"/>
                    <a:pt x="60" y="109"/>
                    <a:pt x="79" y="117"/>
                  </a:cubicBezTo>
                  <a:cubicBezTo>
                    <a:pt x="98" y="125"/>
                    <a:pt x="117" y="155"/>
                    <a:pt x="139" y="156"/>
                  </a:cubicBezTo>
                  <a:cubicBezTo>
                    <a:pt x="161" y="157"/>
                    <a:pt x="204" y="134"/>
                    <a:pt x="214" y="123"/>
                  </a:cubicBezTo>
                  <a:cubicBezTo>
                    <a:pt x="224" y="112"/>
                    <a:pt x="208" y="95"/>
                    <a:pt x="199" y="87"/>
                  </a:cubicBezTo>
                  <a:cubicBezTo>
                    <a:pt x="190" y="79"/>
                    <a:pt x="180" y="86"/>
                    <a:pt x="160" y="72"/>
                  </a:cubicBezTo>
                  <a:cubicBezTo>
                    <a:pt x="140" y="58"/>
                    <a:pt x="96" y="17"/>
                    <a:pt x="79" y="3"/>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47" name="Freeform 23"/>
            <p:cNvSpPr>
              <a:spLocks/>
            </p:cNvSpPr>
            <p:nvPr/>
          </p:nvSpPr>
          <p:spPr bwMode="auto">
            <a:xfrm>
              <a:off x="2020" y="2295"/>
              <a:ext cx="551" cy="365"/>
            </a:xfrm>
            <a:custGeom>
              <a:avLst/>
              <a:gdLst>
                <a:gd name="T0" fmla="*/ 2 w 551"/>
                <a:gd name="T1" fmla="*/ 331 h 365"/>
                <a:gd name="T2" fmla="*/ 32 w 551"/>
                <a:gd name="T3" fmla="*/ 283 h 365"/>
                <a:gd name="T4" fmla="*/ 74 w 551"/>
                <a:gd name="T5" fmla="*/ 262 h 365"/>
                <a:gd name="T6" fmla="*/ 56 w 551"/>
                <a:gd name="T7" fmla="*/ 238 h 365"/>
                <a:gd name="T8" fmla="*/ 92 w 551"/>
                <a:gd name="T9" fmla="*/ 223 h 365"/>
                <a:gd name="T10" fmla="*/ 89 w 551"/>
                <a:gd name="T11" fmla="*/ 196 h 365"/>
                <a:gd name="T12" fmla="*/ 146 w 551"/>
                <a:gd name="T13" fmla="*/ 175 h 365"/>
                <a:gd name="T14" fmla="*/ 173 w 551"/>
                <a:gd name="T15" fmla="*/ 175 h 365"/>
                <a:gd name="T16" fmla="*/ 191 w 551"/>
                <a:gd name="T17" fmla="*/ 139 h 365"/>
                <a:gd name="T18" fmla="*/ 221 w 551"/>
                <a:gd name="T19" fmla="*/ 148 h 365"/>
                <a:gd name="T20" fmla="*/ 239 w 551"/>
                <a:gd name="T21" fmla="*/ 121 h 365"/>
                <a:gd name="T22" fmla="*/ 281 w 551"/>
                <a:gd name="T23" fmla="*/ 127 h 365"/>
                <a:gd name="T24" fmla="*/ 317 w 551"/>
                <a:gd name="T25" fmla="*/ 106 h 365"/>
                <a:gd name="T26" fmla="*/ 350 w 551"/>
                <a:gd name="T27" fmla="*/ 118 h 365"/>
                <a:gd name="T28" fmla="*/ 371 w 551"/>
                <a:gd name="T29" fmla="*/ 91 h 365"/>
                <a:gd name="T30" fmla="*/ 395 w 551"/>
                <a:gd name="T31" fmla="*/ 82 h 365"/>
                <a:gd name="T32" fmla="*/ 410 w 551"/>
                <a:gd name="T33" fmla="*/ 91 h 365"/>
                <a:gd name="T34" fmla="*/ 443 w 551"/>
                <a:gd name="T35" fmla="*/ 52 h 365"/>
                <a:gd name="T36" fmla="*/ 485 w 551"/>
                <a:gd name="T37" fmla="*/ 25 h 365"/>
                <a:gd name="T38" fmla="*/ 530 w 551"/>
                <a:gd name="T39" fmla="*/ 1 h 365"/>
                <a:gd name="T40" fmla="*/ 548 w 551"/>
                <a:gd name="T41" fmla="*/ 16 h 365"/>
                <a:gd name="T42" fmla="*/ 533 w 551"/>
                <a:gd name="T43" fmla="*/ 40 h 365"/>
                <a:gd name="T44" fmla="*/ 533 w 551"/>
                <a:gd name="T45" fmla="*/ 70 h 365"/>
                <a:gd name="T46" fmla="*/ 422 w 551"/>
                <a:gd name="T47" fmla="*/ 160 h 365"/>
                <a:gd name="T48" fmla="*/ 332 w 551"/>
                <a:gd name="T49" fmla="*/ 217 h 365"/>
                <a:gd name="T50" fmla="*/ 266 w 551"/>
                <a:gd name="T51" fmla="*/ 235 h 365"/>
                <a:gd name="T52" fmla="*/ 230 w 551"/>
                <a:gd name="T53" fmla="*/ 250 h 365"/>
                <a:gd name="T54" fmla="*/ 224 w 551"/>
                <a:gd name="T55" fmla="*/ 277 h 365"/>
                <a:gd name="T56" fmla="*/ 197 w 551"/>
                <a:gd name="T57" fmla="*/ 307 h 365"/>
                <a:gd name="T58" fmla="*/ 122 w 551"/>
                <a:gd name="T59" fmla="*/ 310 h 365"/>
                <a:gd name="T60" fmla="*/ 89 w 551"/>
                <a:gd name="T61" fmla="*/ 304 h 365"/>
                <a:gd name="T62" fmla="*/ 44 w 551"/>
                <a:gd name="T63" fmla="*/ 361 h 365"/>
                <a:gd name="T64" fmla="*/ 2 w 551"/>
                <a:gd name="T65" fmla="*/ 331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1" h="365">
                  <a:moveTo>
                    <a:pt x="2" y="331"/>
                  </a:moveTo>
                  <a:cubicBezTo>
                    <a:pt x="0" y="318"/>
                    <a:pt x="20" y="294"/>
                    <a:pt x="32" y="283"/>
                  </a:cubicBezTo>
                  <a:cubicBezTo>
                    <a:pt x="44" y="272"/>
                    <a:pt x="70" y="269"/>
                    <a:pt x="74" y="262"/>
                  </a:cubicBezTo>
                  <a:cubicBezTo>
                    <a:pt x="78" y="255"/>
                    <a:pt x="53" y="244"/>
                    <a:pt x="56" y="238"/>
                  </a:cubicBezTo>
                  <a:cubicBezTo>
                    <a:pt x="59" y="232"/>
                    <a:pt x="87" y="230"/>
                    <a:pt x="92" y="223"/>
                  </a:cubicBezTo>
                  <a:cubicBezTo>
                    <a:pt x="97" y="216"/>
                    <a:pt x="80" y="204"/>
                    <a:pt x="89" y="196"/>
                  </a:cubicBezTo>
                  <a:cubicBezTo>
                    <a:pt x="98" y="188"/>
                    <a:pt x="132" y="179"/>
                    <a:pt x="146" y="175"/>
                  </a:cubicBezTo>
                  <a:cubicBezTo>
                    <a:pt x="160" y="171"/>
                    <a:pt x="166" y="181"/>
                    <a:pt x="173" y="175"/>
                  </a:cubicBezTo>
                  <a:cubicBezTo>
                    <a:pt x="180" y="169"/>
                    <a:pt x="183" y="143"/>
                    <a:pt x="191" y="139"/>
                  </a:cubicBezTo>
                  <a:cubicBezTo>
                    <a:pt x="199" y="135"/>
                    <a:pt x="213" y="151"/>
                    <a:pt x="221" y="148"/>
                  </a:cubicBezTo>
                  <a:cubicBezTo>
                    <a:pt x="229" y="145"/>
                    <a:pt x="229" y="124"/>
                    <a:pt x="239" y="121"/>
                  </a:cubicBezTo>
                  <a:cubicBezTo>
                    <a:pt x="249" y="118"/>
                    <a:pt x="268" y="129"/>
                    <a:pt x="281" y="127"/>
                  </a:cubicBezTo>
                  <a:cubicBezTo>
                    <a:pt x="294" y="125"/>
                    <a:pt x="306" y="107"/>
                    <a:pt x="317" y="106"/>
                  </a:cubicBezTo>
                  <a:cubicBezTo>
                    <a:pt x="328" y="105"/>
                    <a:pt x="341" y="121"/>
                    <a:pt x="350" y="118"/>
                  </a:cubicBezTo>
                  <a:cubicBezTo>
                    <a:pt x="359" y="115"/>
                    <a:pt x="364" y="97"/>
                    <a:pt x="371" y="91"/>
                  </a:cubicBezTo>
                  <a:cubicBezTo>
                    <a:pt x="378" y="85"/>
                    <a:pt x="389" y="82"/>
                    <a:pt x="395" y="82"/>
                  </a:cubicBezTo>
                  <a:cubicBezTo>
                    <a:pt x="401" y="82"/>
                    <a:pt x="402" y="96"/>
                    <a:pt x="410" y="91"/>
                  </a:cubicBezTo>
                  <a:cubicBezTo>
                    <a:pt x="418" y="86"/>
                    <a:pt x="431" y="63"/>
                    <a:pt x="443" y="52"/>
                  </a:cubicBezTo>
                  <a:cubicBezTo>
                    <a:pt x="455" y="41"/>
                    <a:pt x="471" y="33"/>
                    <a:pt x="485" y="25"/>
                  </a:cubicBezTo>
                  <a:cubicBezTo>
                    <a:pt x="499" y="17"/>
                    <a:pt x="520" y="2"/>
                    <a:pt x="530" y="1"/>
                  </a:cubicBezTo>
                  <a:cubicBezTo>
                    <a:pt x="540" y="0"/>
                    <a:pt x="548" y="10"/>
                    <a:pt x="548" y="16"/>
                  </a:cubicBezTo>
                  <a:cubicBezTo>
                    <a:pt x="548" y="22"/>
                    <a:pt x="536" y="31"/>
                    <a:pt x="533" y="40"/>
                  </a:cubicBezTo>
                  <a:cubicBezTo>
                    <a:pt x="530" y="49"/>
                    <a:pt x="551" y="50"/>
                    <a:pt x="533" y="70"/>
                  </a:cubicBezTo>
                  <a:cubicBezTo>
                    <a:pt x="515" y="90"/>
                    <a:pt x="455" y="136"/>
                    <a:pt x="422" y="160"/>
                  </a:cubicBezTo>
                  <a:cubicBezTo>
                    <a:pt x="389" y="184"/>
                    <a:pt x="358" y="205"/>
                    <a:pt x="332" y="217"/>
                  </a:cubicBezTo>
                  <a:cubicBezTo>
                    <a:pt x="306" y="229"/>
                    <a:pt x="283" y="230"/>
                    <a:pt x="266" y="235"/>
                  </a:cubicBezTo>
                  <a:cubicBezTo>
                    <a:pt x="249" y="240"/>
                    <a:pt x="237" y="243"/>
                    <a:pt x="230" y="250"/>
                  </a:cubicBezTo>
                  <a:cubicBezTo>
                    <a:pt x="223" y="257"/>
                    <a:pt x="229" y="268"/>
                    <a:pt x="224" y="277"/>
                  </a:cubicBezTo>
                  <a:cubicBezTo>
                    <a:pt x="219" y="286"/>
                    <a:pt x="214" y="302"/>
                    <a:pt x="197" y="307"/>
                  </a:cubicBezTo>
                  <a:cubicBezTo>
                    <a:pt x="180" y="312"/>
                    <a:pt x="140" y="311"/>
                    <a:pt x="122" y="310"/>
                  </a:cubicBezTo>
                  <a:cubicBezTo>
                    <a:pt x="104" y="309"/>
                    <a:pt x="102" y="295"/>
                    <a:pt x="89" y="304"/>
                  </a:cubicBezTo>
                  <a:cubicBezTo>
                    <a:pt x="76" y="313"/>
                    <a:pt x="58" y="357"/>
                    <a:pt x="44" y="361"/>
                  </a:cubicBezTo>
                  <a:cubicBezTo>
                    <a:pt x="30" y="365"/>
                    <a:pt x="4" y="341"/>
                    <a:pt x="2" y="331"/>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48" name="Freeform 24"/>
            <p:cNvSpPr>
              <a:spLocks/>
            </p:cNvSpPr>
            <p:nvPr/>
          </p:nvSpPr>
          <p:spPr bwMode="auto">
            <a:xfrm>
              <a:off x="4261" y="1398"/>
              <a:ext cx="43" cy="31"/>
            </a:xfrm>
            <a:custGeom>
              <a:avLst/>
              <a:gdLst>
                <a:gd name="T0" fmla="*/ 38 w 43"/>
                <a:gd name="T1" fmla="*/ 1 h 31"/>
                <a:gd name="T2" fmla="*/ 4 w 43"/>
                <a:gd name="T3" fmla="*/ 22 h 31"/>
                <a:gd name="T4" fmla="*/ 32 w 43"/>
                <a:gd name="T5" fmla="*/ 28 h 31"/>
                <a:gd name="T6" fmla="*/ 38 w 43"/>
                <a:gd name="T7" fmla="*/ 1 h 31"/>
              </a:gdLst>
              <a:ahLst/>
              <a:cxnLst>
                <a:cxn ang="0">
                  <a:pos x="T0" y="T1"/>
                </a:cxn>
                <a:cxn ang="0">
                  <a:pos x="T2" y="T3"/>
                </a:cxn>
                <a:cxn ang="0">
                  <a:pos x="T4" y="T5"/>
                </a:cxn>
                <a:cxn ang="0">
                  <a:pos x="T6" y="T7"/>
                </a:cxn>
              </a:cxnLst>
              <a:rect l="0" t="0" r="r" b="b"/>
              <a:pathLst>
                <a:path w="43" h="31">
                  <a:moveTo>
                    <a:pt x="38" y="1"/>
                  </a:moveTo>
                  <a:cubicBezTo>
                    <a:pt x="33" y="0"/>
                    <a:pt x="5" y="18"/>
                    <a:pt x="4" y="22"/>
                  </a:cubicBezTo>
                  <a:cubicBezTo>
                    <a:pt x="0" y="30"/>
                    <a:pt x="26" y="31"/>
                    <a:pt x="32" y="28"/>
                  </a:cubicBezTo>
                  <a:cubicBezTo>
                    <a:pt x="38" y="25"/>
                    <a:pt x="43" y="2"/>
                    <a:pt x="38" y="1"/>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49" name="Freeform 25"/>
            <p:cNvSpPr>
              <a:spLocks/>
            </p:cNvSpPr>
            <p:nvPr/>
          </p:nvSpPr>
          <p:spPr bwMode="auto">
            <a:xfrm>
              <a:off x="4249" y="1527"/>
              <a:ext cx="52" cy="90"/>
            </a:xfrm>
            <a:custGeom>
              <a:avLst/>
              <a:gdLst>
                <a:gd name="T0" fmla="*/ 40 w 52"/>
                <a:gd name="T1" fmla="*/ 7 h 90"/>
                <a:gd name="T2" fmla="*/ 1 w 52"/>
                <a:gd name="T3" fmla="*/ 72 h 90"/>
                <a:gd name="T4" fmla="*/ 34 w 52"/>
                <a:gd name="T5" fmla="*/ 90 h 90"/>
                <a:gd name="T6" fmla="*/ 44 w 52"/>
                <a:gd name="T7" fmla="*/ 75 h 90"/>
                <a:gd name="T8" fmla="*/ 40 w 52"/>
                <a:gd name="T9" fmla="*/ 51 h 90"/>
                <a:gd name="T10" fmla="*/ 52 w 52"/>
                <a:gd name="T11" fmla="*/ 28 h 90"/>
                <a:gd name="T12" fmla="*/ 40 w 52"/>
                <a:gd name="T13" fmla="*/ 7 h 90"/>
              </a:gdLst>
              <a:ahLst/>
              <a:cxnLst>
                <a:cxn ang="0">
                  <a:pos x="T0" y="T1"/>
                </a:cxn>
                <a:cxn ang="0">
                  <a:pos x="T2" y="T3"/>
                </a:cxn>
                <a:cxn ang="0">
                  <a:pos x="T4" y="T5"/>
                </a:cxn>
                <a:cxn ang="0">
                  <a:pos x="T6" y="T7"/>
                </a:cxn>
                <a:cxn ang="0">
                  <a:pos x="T8" y="T9"/>
                </a:cxn>
                <a:cxn ang="0">
                  <a:pos x="T10" y="T11"/>
                </a:cxn>
                <a:cxn ang="0">
                  <a:pos x="T12" y="T13"/>
                </a:cxn>
              </a:cxnLst>
              <a:rect l="0" t="0" r="r" b="b"/>
              <a:pathLst>
                <a:path w="52" h="90">
                  <a:moveTo>
                    <a:pt x="40" y="7"/>
                  </a:moveTo>
                  <a:cubicBezTo>
                    <a:pt x="31" y="14"/>
                    <a:pt x="2" y="58"/>
                    <a:pt x="1" y="72"/>
                  </a:cubicBezTo>
                  <a:cubicBezTo>
                    <a:pt x="0" y="86"/>
                    <a:pt x="27" y="90"/>
                    <a:pt x="34" y="90"/>
                  </a:cubicBezTo>
                  <a:cubicBezTo>
                    <a:pt x="41" y="90"/>
                    <a:pt x="43" y="81"/>
                    <a:pt x="44" y="75"/>
                  </a:cubicBezTo>
                  <a:cubicBezTo>
                    <a:pt x="45" y="69"/>
                    <a:pt x="39" y="59"/>
                    <a:pt x="40" y="51"/>
                  </a:cubicBezTo>
                  <a:cubicBezTo>
                    <a:pt x="41" y="43"/>
                    <a:pt x="52" y="35"/>
                    <a:pt x="52" y="28"/>
                  </a:cubicBezTo>
                  <a:cubicBezTo>
                    <a:pt x="52" y="21"/>
                    <a:pt x="49" y="0"/>
                    <a:pt x="40" y="7"/>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50" name="Freeform 26"/>
            <p:cNvSpPr>
              <a:spLocks/>
            </p:cNvSpPr>
            <p:nvPr/>
          </p:nvSpPr>
          <p:spPr bwMode="auto">
            <a:xfrm>
              <a:off x="4229" y="1680"/>
              <a:ext cx="41" cy="71"/>
            </a:xfrm>
            <a:custGeom>
              <a:avLst/>
              <a:gdLst>
                <a:gd name="T0" fmla="*/ 18 w 41"/>
                <a:gd name="T1" fmla="*/ 0 h 71"/>
                <a:gd name="T2" fmla="*/ 1 w 41"/>
                <a:gd name="T3" fmla="*/ 43 h 71"/>
                <a:gd name="T4" fmla="*/ 27 w 41"/>
                <a:gd name="T5" fmla="*/ 69 h 71"/>
                <a:gd name="T6" fmla="*/ 40 w 41"/>
                <a:gd name="T7" fmla="*/ 57 h 71"/>
                <a:gd name="T8" fmla="*/ 21 w 41"/>
                <a:gd name="T9" fmla="*/ 33 h 71"/>
                <a:gd name="T10" fmla="*/ 27 w 41"/>
                <a:gd name="T11" fmla="*/ 10 h 71"/>
                <a:gd name="T12" fmla="*/ 18 w 41"/>
                <a:gd name="T13" fmla="*/ 0 h 71"/>
              </a:gdLst>
              <a:ahLst/>
              <a:cxnLst>
                <a:cxn ang="0">
                  <a:pos x="T0" y="T1"/>
                </a:cxn>
                <a:cxn ang="0">
                  <a:pos x="T2" y="T3"/>
                </a:cxn>
                <a:cxn ang="0">
                  <a:pos x="T4" y="T5"/>
                </a:cxn>
                <a:cxn ang="0">
                  <a:pos x="T6" y="T7"/>
                </a:cxn>
                <a:cxn ang="0">
                  <a:pos x="T8" y="T9"/>
                </a:cxn>
                <a:cxn ang="0">
                  <a:pos x="T10" y="T11"/>
                </a:cxn>
                <a:cxn ang="0">
                  <a:pos x="T12" y="T13"/>
                </a:cxn>
              </a:cxnLst>
              <a:rect l="0" t="0" r="r" b="b"/>
              <a:pathLst>
                <a:path w="41" h="71">
                  <a:moveTo>
                    <a:pt x="18" y="0"/>
                  </a:moveTo>
                  <a:cubicBezTo>
                    <a:pt x="15" y="5"/>
                    <a:pt x="0" y="32"/>
                    <a:pt x="1" y="43"/>
                  </a:cubicBezTo>
                  <a:cubicBezTo>
                    <a:pt x="2" y="54"/>
                    <a:pt x="21" y="67"/>
                    <a:pt x="27" y="69"/>
                  </a:cubicBezTo>
                  <a:cubicBezTo>
                    <a:pt x="33" y="71"/>
                    <a:pt x="41" y="63"/>
                    <a:pt x="40" y="57"/>
                  </a:cubicBezTo>
                  <a:cubicBezTo>
                    <a:pt x="39" y="51"/>
                    <a:pt x="23" y="41"/>
                    <a:pt x="21" y="33"/>
                  </a:cubicBezTo>
                  <a:cubicBezTo>
                    <a:pt x="19" y="25"/>
                    <a:pt x="27" y="15"/>
                    <a:pt x="27" y="10"/>
                  </a:cubicBezTo>
                  <a:cubicBezTo>
                    <a:pt x="27" y="5"/>
                    <a:pt x="20" y="2"/>
                    <a:pt x="18" y="0"/>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51" name="Freeform 27"/>
            <p:cNvSpPr>
              <a:spLocks/>
            </p:cNvSpPr>
            <p:nvPr/>
          </p:nvSpPr>
          <p:spPr bwMode="auto">
            <a:xfrm>
              <a:off x="3385" y="2049"/>
              <a:ext cx="962" cy="1381"/>
            </a:xfrm>
            <a:custGeom>
              <a:avLst/>
              <a:gdLst>
                <a:gd name="T0" fmla="*/ 227 w 962"/>
                <a:gd name="T1" fmla="*/ 889 h 1381"/>
                <a:gd name="T2" fmla="*/ 392 w 962"/>
                <a:gd name="T3" fmla="*/ 733 h 1381"/>
                <a:gd name="T4" fmla="*/ 524 w 962"/>
                <a:gd name="T5" fmla="*/ 709 h 1381"/>
                <a:gd name="T6" fmla="*/ 479 w 962"/>
                <a:gd name="T7" fmla="*/ 667 h 1381"/>
                <a:gd name="T8" fmla="*/ 578 w 962"/>
                <a:gd name="T9" fmla="*/ 535 h 1381"/>
                <a:gd name="T10" fmla="*/ 755 w 962"/>
                <a:gd name="T11" fmla="*/ 436 h 1381"/>
                <a:gd name="T12" fmla="*/ 794 w 962"/>
                <a:gd name="T13" fmla="*/ 325 h 1381"/>
                <a:gd name="T14" fmla="*/ 710 w 962"/>
                <a:gd name="T15" fmla="*/ 409 h 1381"/>
                <a:gd name="T16" fmla="*/ 716 w 962"/>
                <a:gd name="T17" fmla="*/ 286 h 1381"/>
                <a:gd name="T18" fmla="*/ 719 w 962"/>
                <a:gd name="T19" fmla="*/ 211 h 1381"/>
                <a:gd name="T20" fmla="*/ 701 w 962"/>
                <a:gd name="T21" fmla="*/ 121 h 1381"/>
                <a:gd name="T22" fmla="*/ 746 w 962"/>
                <a:gd name="T23" fmla="*/ 61 h 1381"/>
                <a:gd name="T24" fmla="*/ 791 w 962"/>
                <a:gd name="T25" fmla="*/ 127 h 1381"/>
                <a:gd name="T26" fmla="*/ 803 w 962"/>
                <a:gd name="T27" fmla="*/ 58 h 1381"/>
                <a:gd name="T28" fmla="*/ 893 w 962"/>
                <a:gd name="T29" fmla="*/ 10 h 1381"/>
                <a:gd name="T30" fmla="*/ 929 w 962"/>
                <a:gd name="T31" fmla="*/ 97 h 1381"/>
                <a:gd name="T32" fmla="*/ 905 w 962"/>
                <a:gd name="T33" fmla="*/ 175 h 1381"/>
                <a:gd name="T34" fmla="*/ 896 w 962"/>
                <a:gd name="T35" fmla="*/ 250 h 1381"/>
                <a:gd name="T36" fmla="*/ 827 w 962"/>
                <a:gd name="T37" fmla="*/ 295 h 1381"/>
                <a:gd name="T38" fmla="*/ 872 w 962"/>
                <a:gd name="T39" fmla="*/ 316 h 1381"/>
                <a:gd name="T40" fmla="*/ 863 w 962"/>
                <a:gd name="T41" fmla="*/ 379 h 1381"/>
                <a:gd name="T42" fmla="*/ 890 w 962"/>
                <a:gd name="T43" fmla="*/ 445 h 1381"/>
                <a:gd name="T44" fmla="*/ 959 w 962"/>
                <a:gd name="T45" fmla="*/ 451 h 1381"/>
                <a:gd name="T46" fmla="*/ 911 w 962"/>
                <a:gd name="T47" fmla="*/ 505 h 1381"/>
                <a:gd name="T48" fmla="*/ 902 w 962"/>
                <a:gd name="T49" fmla="*/ 628 h 1381"/>
                <a:gd name="T50" fmla="*/ 917 w 962"/>
                <a:gd name="T51" fmla="*/ 664 h 1381"/>
                <a:gd name="T52" fmla="*/ 857 w 962"/>
                <a:gd name="T53" fmla="*/ 700 h 1381"/>
                <a:gd name="T54" fmla="*/ 869 w 962"/>
                <a:gd name="T55" fmla="*/ 784 h 1381"/>
                <a:gd name="T56" fmla="*/ 815 w 962"/>
                <a:gd name="T57" fmla="*/ 883 h 1381"/>
                <a:gd name="T58" fmla="*/ 695 w 962"/>
                <a:gd name="T59" fmla="*/ 991 h 1381"/>
                <a:gd name="T60" fmla="*/ 680 w 962"/>
                <a:gd name="T61" fmla="*/ 1063 h 1381"/>
                <a:gd name="T62" fmla="*/ 560 w 962"/>
                <a:gd name="T63" fmla="*/ 1090 h 1381"/>
                <a:gd name="T64" fmla="*/ 419 w 962"/>
                <a:gd name="T65" fmla="*/ 1135 h 1381"/>
                <a:gd name="T66" fmla="*/ 473 w 962"/>
                <a:gd name="T67" fmla="*/ 1207 h 1381"/>
                <a:gd name="T68" fmla="*/ 416 w 962"/>
                <a:gd name="T69" fmla="*/ 1216 h 1381"/>
                <a:gd name="T70" fmla="*/ 344 w 962"/>
                <a:gd name="T71" fmla="*/ 1279 h 1381"/>
                <a:gd name="T72" fmla="*/ 329 w 962"/>
                <a:gd name="T73" fmla="*/ 1246 h 1381"/>
                <a:gd name="T74" fmla="*/ 290 w 962"/>
                <a:gd name="T75" fmla="*/ 1216 h 1381"/>
                <a:gd name="T76" fmla="*/ 227 w 962"/>
                <a:gd name="T77" fmla="*/ 1279 h 1381"/>
                <a:gd name="T78" fmla="*/ 221 w 962"/>
                <a:gd name="T79" fmla="*/ 1207 h 1381"/>
                <a:gd name="T80" fmla="*/ 200 w 962"/>
                <a:gd name="T81" fmla="*/ 1282 h 1381"/>
                <a:gd name="T82" fmla="*/ 170 w 962"/>
                <a:gd name="T83" fmla="*/ 1360 h 1381"/>
                <a:gd name="T84" fmla="*/ 140 w 962"/>
                <a:gd name="T85" fmla="*/ 1309 h 1381"/>
                <a:gd name="T86" fmla="*/ 65 w 962"/>
                <a:gd name="T87" fmla="*/ 1378 h 1381"/>
                <a:gd name="T88" fmla="*/ 2 w 962"/>
                <a:gd name="T89" fmla="*/ 1183 h 1381"/>
                <a:gd name="T90" fmla="*/ 47 w 962"/>
                <a:gd name="T91" fmla="*/ 1126 h 1381"/>
                <a:gd name="T92" fmla="*/ 119 w 962"/>
                <a:gd name="T93" fmla="*/ 1030 h 1381"/>
                <a:gd name="T94" fmla="*/ 160 w 962"/>
                <a:gd name="T95" fmla="*/ 994 h 1381"/>
                <a:gd name="T96" fmla="*/ 122 w 962"/>
                <a:gd name="T97" fmla="*/ 970 h 1381"/>
                <a:gd name="T98" fmla="*/ 161 w 962"/>
                <a:gd name="T99" fmla="*/ 883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62" h="1381">
                  <a:moveTo>
                    <a:pt x="161" y="883"/>
                  </a:moveTo>
                  <a:cubicBezTo>
                    <a:pt x="187" y="874"/>
                    <a:pt x="210" y="902"/>
                    <a:pt x="227" y="889"/>
                  </a:cubicBezTo>
                  <a:cubicBezTo>
                    <a:pt x="244" y="876"/>
                    <a:pt x="239" y="828"/>
                    <a:pt x="266" y="802"/>
                  </a:cubicBezTo>
                  <a:cubicBezTo>
                    <a:pt x="293" y="776"/>
                    <a:pt x="353" y="746"/>
                    <a:pt x="392" y="733"/>
                  </a:cubicBezTo>
                  <a:cubicBezTo>
                    <a:pt x="431" y="720"/>
                    <a:pt x="481" y="728"/>
                    <a:pt x="503" y="724"/>
                  </a:cubicBezTo>
                  <a:cubicBezTo>
                    <a:pt x="525" y="720"/>
                    <a:pt x="525" y="714"/>
                    <a:pt x="524" y="709"/>
                  </a:cubicBezTo>
                  <a:cubicBezTo>
                    <a:pt x="523" y="704"/>
                    <a:pt x="505" y="698"/>
                    <a:pt x="497" y="691"/>
                  </a:cubicBezTo>
                  <a:cubicBezTo>
                    <a:pt x="489" y="684"/>
                    <a:pt x="476" y="680"/>
                    <a:pt x="479" y="667"/>
                  </a:cubicBezTo>
                  <a:cubicBezTo>
                    <a:pt x="482" y="654"/>
                    <a:pt x="502" y="632"/>
                    <a:pt x="518" y="610"/>
                  </a:cubicBezTo>
                  <a:cubicBezTo>
                    <a:pt x="534" y="588"/>
                    <a:pt x="549" y="557"/>
                    <a:pt x="578" y="535"/>
                  </a:cubicBezTo>
                  <a:cubicBezTo>
                    <a:pt x="607" y="513"/>
                    <a:pt x="666" y="494"/>
                    <a:pt x="695" y="478"/>
                  </a:cubicBezTo>
                  <a:cubicBezTo>
                    <a:pt x="724" y="462"/>
                    <a:pt x="737" y="456"/>
                    <a:pt x="755" y="436"/>
                  </a:cubicBezTo>
                  <a:cubicBezTo>
                    <a:pt x="773" y="416"/>
                    <a:pt x="797" y="376"/>
                    <a:pt x="803" y="358"/>
                  </a:cubicBezTo>
                  <a:cubicBezTo>
                    <a:pt x="809" y="340"/>
                    <a:pt x="799" y="335"/>
                    <a:pt x="794" y="325"/>
                  </a:cubicBezTo>
                  <a:cubicBezTo>
                    <a:pt x="789" y="315"/>
                    <a:pt x="790" y="287"/>
                    <a:pt x="776" y="301"/>
                  </a:cubicBezTo>
                  <a:cubicBezTo>
                    <a:pt x="762" y="315"/>
                    <a:pt x="727" y="398"/>
                    <a:pt x="710" y="409"/>
                  </a:cubicBezTo>
                  <a:cubicBezTo>
                    <a:pt x="693" y="420"/>
                    <a:pt x="673" y="387"/>
                    <a:pt x="674" y="367"/>
                  </a:cubicBezTo>
                  <a:cubicBezTo>
                    <a:pt x="675" y="347"/>
                    <a:pt x="714" y="305"/>
                    <a:pt x="716" y="286"/>
                  </a:cubicBezTo>
                  <a:cubicBezTo>
                    <a:pt x="718" y="267"/>
                    <a:pt x="689" y="262"/>
                    <a:pt x="689" y="250"/>
                  </a:cubicBezTo>
                  <a:cubicBezTo>
                    <a:pt x="689" y="238"/>
                    <a:pt x="714" y="225"/>
                    <a:pt x="719" y="211"/>
                  </a:cubicBezTo>
                  <a:cubicBezTo>
                    <a:pt x="724" y="197"/>
                    <a:pt x="722" y="178"/>
                    <a:pt x="719" y="163"/>
                  </a:cubicBezTo>
                  <a:cubicBezTo>
                    <a:pt x="716" y="148"/>
                    <a:pt x="699" y="132"/>
                    <a:pt x="701" y="121"/>
                  </a:cubicBezTo>
                  <a:cubicBezTo>
                    <a:pt x="703" y="110"/>
                    <a:pt x="724" y="104"/>
                    <a:pt x="731" y="94"/>
                  </a:cubicBezTo>
                  <a:cubicBezTo>
                    <a:pt x="738" y="84"/>
                    <a:pt x="741" y="59"/>
                    <a:pt x="746" y="61"/>
                  </a:cubicBezTo>
                  <a:cubicBezTo>
                    <a:pt x="751" y="63"/>
                    <a:pt x="754" y="95"/>
                    <a:pt x="761" y="106"/>
                  </a:cubicBezTo>
                  <a:cubicBezTo>
                    <a:pt x="768" y="117"/>
                    <a:pt x="778" y="126"/>
                    <a:pt x="791" y="127"/>
                  </a:cubicBezTo>
                  <a:cubicBezTo>
                    <a:pt x="804" y="128"/>
                    <a:pt x="840" y="123"/>
                    <a:pt x="842" y="112"/>
                  </a:cubicBezTo>
                  <a:cubicBezTo>
                    <a:pt x="844" y="101"/>
                    <a:pt x="803" y="74"/>
                    <a:pt x="803" y="58"/>
                  </a:cubicBezTo>
                  <a:cubicBezTo>
                    <a:pt x="803" y="42"/>
                    <a:pt x="824" y="24"/>
                    <a:pt x="839" y="16"/>
                  </a:cubicBezTo>
                  <a:cubicBezTo>
                    <a:pt x="854" y="8"/>
                    <a:pt x="884" y="0"/>
                    <a:pt x="893" y="10"/>
                  </a:cubicBezTo>
                  <a:cubicBezTo>
                    <a:pt x="902" y="20"/>
                    <a:pt x="890" y="62"/>
                    <a:pt x="896" y="76"/>
                  </a:cubicBezTo>
                  <a:cubicBezTo>
                    <a:pt x="902" y="90"/>
                    <a:pt x="931" y="86"/>
                    <a:pt x="929" y="97"/>
                  </a:cubicBezTo>
                  <a:cubicBezTo>
                    <a:pt x="927" y="108"/>
                    <a:pt x="888" y="129"/>
                    <a:pt x="884" y="142"/>
                  </a:cubicBezTo>
                  <a:cubicBezTo>
                    <a:pt x="880" y="155"/>
                    <a:pt x="903" y="163"/>
                    <a:pt x="905" y="175"/>
                  </a:cubicBezTo>
                  <a:cubicBezTo>
                    <a:pt x="907" y="187"/>
                    <a:pt x="897" y="202"/>
                    <a:pt x="896" y="214"/>
                  </a:cubicBezTo>
                  <a:cubicBezTo>
                    <a:pt x="895" y="226"/>
                    <a:pt x="905" y="242"/>
                    <a:pt x="896" y="250"/>
                  </a:cubicBezTo>
                  <a:cubicBezTo>
                    <a:pt x="887" y="258"/>
                    <a:pt x="853" y="255"/>
                    <a:pt x="842" y="262"/>
                  </a:cubicBezTo>
                  <a:cubicBezTo>
                    <a:pt x="831" y="269"/>
                    <a:pt x="823" y="290"/>
                    <a:pt x="827" y="295"/>
                  </a:cubicBezTo>
                  <a:cubicBezTo>
                    <a:pt x="831" y="300"/>
                    <a:pt x="859" y="292"/>
                    <a:pt x="866" y="295"/>
                  </a:cubicBezTo>
                  <a:cubicBezTo>
                    <a:pt x="873" y="298"/>
                    <a:pt x="867" y="310"/>
                    <a:pt x="872" y="316"/>
                  </a:cubicBezTo>
                  <a:cubicBezTo>
                    <a:pt x="877" y="322"/>
                    <a:pt x="900" y="324"/>
                    <a:pt x="899" y="334"/>
                  </a:cubicBezTo>
                  <a:cubicBezTo>
                    <a:pt x="898" y="344"/>
                    <a:pt x="863" y="368"/>
                    <a:pt x="863" y="379"/>
                  </a:cubicBezTo>
                  <a:cubicBezTo>
                    <a:pt x="863" y="390"/>
                    <a:pt x="898" y="389"/>
                    <a:pt x="902" y="400"/>
                  </a:cubicBezTo>
                  <a:cubicBezTo>
                    <a:pt x="906" y="411"/>
                    <a:pt x="886" y="444"/>
                    <a:pt x="890" y="445"/>
                  </a:cubicBezTo>
                  <a:cubicBezTo>
                    <a:pt x="894" y="446"/>
                    <a:pt x="917" y="404"/>
                    <a:pt x="928" y="405"/>
                  </a:cubicBezTo>
                  <a:cubicBezTo>
                    <a:pt x="939" y="406"/>
                    <a:pt x="956" y="439"/>
                    <a:pt x="959" y="451"/>
                  </a:cubicBezTo>
                  <a:cubicBezTo>
                    <a:pt x="962" y="463"/>
                    <a:pt x="954" y="468"/>
                    <a:pt x="946" y="477"/>
                  </a:cubicBezTo>
                  <a:cubicBezTo>
                    <a:pt x="938" y="486"/>
                    <a:pt x="914" y="493"/>
                    <a:pt x="911" y="505"/>
                  </a:cubicBezTo>
                  <a:cubicBezTo>
                    <a:pt x="908" y="517"/>
                    <a:pt x="927" y="527"/>
                    <a:pt x="926" y="547"/>
                  </a:cubicBezTo>
                  <a:cubicBezTo>
                    <a:pt x="925" y="567"/>
                    <a:pt x="897" y="610"/>
                    <a:pt x="902" y="628"/>
                  </a:cubicBezTo>
                  <a:cubicBezTo>
                    <a:pt x="907" y="646"/>
                    <a:pt x="954" y="649"/>
                    <a:pt x="956" y="655"/>
                  </a:cubicBezTo>
                  <a:cubicBezTo>
                    <a:pt x="958" y="661"/>
                    <a:pt x="926" y="659"/>
                    <a:pt x="917" y="664"/>
                  </a:cubicBezTo>
                  <a:cubicBezTo>
                    <a:pt x="908" y="669"/>
                    <a:pt x="909" y="682"/>
                    <a:pt x="899" y="688"/>
                  </a:cubicBezTo>
                  <a:cubicBezTo>
                    <a:pt x="889" y="694"/>
                    <a:pt x="861" y="691"/>
                    <a:pt x="857" y="700"/>
                  </a:cubicBezTo>
                  <a:cubicBezTo>
                    <a:pt x="853" y="709"/>
                    <a:pt x="873" y="728"/>
                    <a:pt x="875" y="742"/>
                  </a:cubicBezTo>
                  <a:cubicBezTo>
                    <a:pt x="877" y="756"/>
                    <a:pt x="875" y="767"/>
                    <a:pt x="869" y="784"/>
                  </a:cubicBezTo>
                  <a:cubicBezTo>
                    <a:pt x="863" y="801"/>
                    <a:pt x="848" y="831"/>
                    <a:pt x="839" y="847"/>
                  </a:cubicBezTo>
                  <a:cubicBezTo>
                    <a:pt x="830" y="863"/>
                    <a:pt x="823" y="868"/>
                    <a:pt x="815" y="883"/>
                  </a:cubicBezTo>
                  <a:cubicBezTo>
                    <a:pt x="807" y="898"/>
                    <a:pt x="811" y="922"/>
                    <a:pt x="791" y="940"/>
                  </a:cubicBezTo>
                  <a:cubicBezTo>
                    <a:pt x="771" y="958"/>
                    <a:pt x="721" y="975"/>
                    <a:pt x="695" y="991"/>
                  </a:cubicBezTo>
                  <a:cubicBezTo>
                    <a:pt x="669" y="1007"/>
                    <a:pt x="640" y="1021"/>
                    <a:pt x="638" y="1033"/>
                  </a:cubicBezTo>
                  <a:cubicBezTo>
                    <a:pt x="636" y="1045"/>
                    <a:pt x="685" y="1053"/>
                    <a:pt x="680" y="1063"/>
                  </a:cubicBezTo>
                  <a:cubicBezTo>
                    <a:pt x="675" y="1073"/>
                    <a:pt x="631" y="1086"/>
                    <a:pt x="611" y="1090"/>
                  </a:cubicBezTo>
                  <a:cubicBezTo>
                    <a:pt x="591" y="1094"/>
                    <a:pt x="578" y="1088"/>
                    <a:pt x="560" y="1090"/>
                  </a:cubicBezTo>
                  <a:cubicBezTo>
                    <a:pt x="542" y="1092"/>
                    <a:pt x="526" y="1095"/>
                    <a:pt x="503" y="1102"/>
                  </a:cubicBezTo>
                  <a:cubicBezTo>
                    <a:pt x="480" y="1109"/>
                    <a:pt x="429" y="1126"/>
                    <a:pt x="419" y="1135"/>
                  </a:cubicBezTo>
                  <a:cubicBezTo>
                    <a:pt x="409" y="1144"/>
                    <a:pt x="437" y="1144"/>
                    <a:pt x="446" y="1156"/>
                  </a:cubicBezTo>
                  <a:cubicBezTo>
                    <a:pt x="455" y="1168"/>
                    <a:pt x="472" y="1195"/>
                    <a:pt x="473" y="1207"/>
                  </a:cubicBezTo>
                  <a:cubicBezTo>
                    <a:pt x="474" y="1219"/>
                    <a:pt x="464" y="1230"/>
                    <a:pt x="455" y="1231"/>
                  </a:cubicBezTo>
                  <a:cubicBezTo>
                    <a:pt x="446" y="1232"/>
                    <a:pt x="426" y="1214"/>
                    <a:pt x="416" y="1216"/>
                  </a:cubicBezTo>
                  <a:cubicBezTo>
                    <a:pt x="406" y="1218"/>
                    <a:pt x="404" y="1235"/>
                    <a:pt x="392" y="1245"/>
                  </a:cubicBezTo>
                  <a:cubicBezTo>
                    <a:pt x="380" y="1255"/>
                    <a:pt x="356" y="1274"/>
                    <a:pt x="344" y="1279"/>
                  </a:cubicBezTo>
                  <a:cubicBezTo>
                    <a:pt x="332" y="1284"/>
                    <a:pt x="322" y="1281"/>
                    <a:pt x="320" y="1276"/>
                  </a:cubicBezTo>
                  <a:cubicBezTo>
                    <a:pt x="318" y="1271"/>
                    <a:pt x="328" y="1254"/>
                    <a:pt x="329" y="1246"/>
                  </a:cubicBezTo>
                  <a:cubicBezTo>
                    <a:pt x="330" y="1238"/>
                    <a:pt x="332" y="1230"/>
                    <a:pt x="326" y="1225"/>
                  </a:cubicBezTo>
                  <a:cubicBezTo>
                    <a:pt x="320" y="1220"/>
                    <a:pt x="301" y="1207"/>
                    <a:pt x="290" y="1216"/>
                  </a:cubicBezTo>
                  <a:cubicBezTo>
                    <a:pt x="279" y="1225"/>
                    <a:pt x="273" y="1266"/>
                    <a:pt x="263" y="1276"/>
                  </a:cubicBezTo>
                  <a:cubicBezTo>
                    <a:pt x="253" y="1286"/>
                    <a:pt x="230" y="1287"/>
                    <a:pt x="227" y="1279"/>
                  </a:cubicBezTo>
                  <a:cubicBezTo>
                    <a:pt x="224" y="1271"/>
                    <a:pt x="243" y="1237"/>
                    <a:pt x="242" y="1225"/>
                  </a:cubicBezTo>
                  <a:cubicBezTo>
                    <a:pt x="241" y="1213"/>
                    <a:pt x="228" y="1205"/>
                    <a:pt x="221" y="1207"/>
                  </a:cubicBezTo>
                  <a:cubicBezTo>
                    <a:pt x="214" y="1209"/>
                    <a:pt x="203" y="1224"/>
                    <a:pt x="200" y="1236"/>
                  </a:cubicBezTo>
                  <a:cubicBezTo>
                    <a:pt x="197" y="1248"/>
                    <a:pt x="202" y="1268"/>
                    <a:pt x="200" y="1282"/>
                  </a:cubicBezTo>
                  <a:cubicBezTo>
                    <a:pt x="198" y="1296"/>
                    <a:pt x="193" y="1305"/>
                    <a:pt x="188" y="1318"/>
                  </a:cubicBezTo>
                  <a:cubicBezTo>
                    <a:pt x="183" y="1331"/>
                    <a:pt x="177" y="1351"/>
                    <a:pt x="170" y="1360"/>
                  </a:cubicBezTo>
                  <a:cubicBezTo>
                    <a:pt x="163" y="1369"/>
                    <a:pt x="148" y="1380"/>
                    <a:pt x="143" y="1372"/>
                  </a:cubicBezTo>
                  <a:cubicBezTo>
                    <a:pt x="138" y="1364"/>
                    <a:pt x="148" y="1311"/>
                    <a:pt x="140" y="1309"/>
                  </a:cubicBezTo>
                  <a:cubicBezTo>
                    <a:pt x="132" y="1307"/>
                    <a:pt x="107" y="1349"/>
                    <a:pt x="95" y="1360"/>
                  </a:cubicBezTo>
                  <a:cubicBezTo>
                    <a:pt x="83" y="1371"/>
                    <a:pt x="77" y="1381"/>
                    <a:pt x="65" y="1378"/>
                  </a:cubicBezTo>
                  <a:cubicBezTo>
                    <a:pt x="53" y="1375"/>
                    <a:pt x="33" y="1371"/>
                    <a:pt x="23" y="1339"/>
                  </a:cubicBezTo>
                  <a:cubicBezTo>
                    <a:pt x="13" y="1307"/>
                    <a:pt x="4" y="1221"/>
                    <a:pt x="2" y="1183"/>
                  </a:cubicBezTo>
                  <a:cubicBezTo>
                    <a:pt x="0" y="1145"/>
                    <a:pt x="3" y="1121"/>
                    <a:pt x="11" y="1111"/>
                  </a:cubicBezTo>
                  <a:cubicBezTo>
                    <a:pt x="19" y="1101"/>
                    <a:pt x="35" y="1135"/>
                    <a:pt x="47" y="1126"/>
                  </a:cubicBezTo>
                  <a:cubicBezTo>
                    <a:pt x="59" y="1117"/>
                    <a:pt x="71" y="1076"/>
                    <a:pt x="83" y="1060"/>
                  </a:cubicBezTo>
                  <a:cubicBezTo>
                    <a:pt x="95" y="1044"/>
                    <a:pt x="106" y="1037"/>
                    <a:pt x="119" y="1030"/>
                  </a:cubicBezTo>
                  <a:cubicBezTo>
                    <a:pt x="132" y="1023"/>
                    <a:pt x="154" y="1021"/>
                    <a:pt x="161" y="1015"/>
                  </a:cubicBezTo>
                  <a:cubicBezTo>
                    <a:pt x="168" y="1009"/>
                    <a:pt x="165" y="998"/>
                    <a:pt x="160" y="994"/>
                  </a:cubicBezTo>
                  <a:cubicBezTo>
                    <a:pt x="155" y="990"/>
                    <a:pt x="134" y="995"/>
                    <a:pt x="128" y="991"/>
                  </a:cubicBezTo>
                  <a:cubicBezTo>
                    <a:pt x="122" y="987"/>
                    <a:pt x="126" y="980"/>
                    <a:pt x="122" y="970"/>
                  </a:cubicBezTo>
                  <a:cubicBezTo>
                    <a:pt x="118" y="960"/>
                    <a:pt x="97" y="943"/>
                    <a:pt x="103" y="928"/>
                  </a:cubicBezTo>
                  <a:cubicBezTo>
                    <a:pt x="109" y="913"/>
                    <a:pt x="149" y="892"/>
                    <a:pt x="161" y="883"/>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52" name="Freeform 28"/>
            <p:cNvSpPr>
              <a:spLocks/>
            </p:cNvSpPr>
            <p:nvPr/>
          </p:nvSpPr>
          <p:spPr bwMode="auto">
            <a:xfrm>
              <a:off x="3905" y="3165"/>
              <a:ext cx="275" cy="255"/>
            </a:xfrm>
            <a:custGeom>
              <a:avLst/>
              <a:gdLst>
                <a:gd name="T0" fmla="*/ 19 w 275"/>
                <a:gd name="T1" fmla="*/ 250 h 255"/>
                <a:gd name="T2" fmla="*/ 18 w 275"/>
                <a:gd name="T3" fmla="*/ 216 h 255"/>
                <a:gd name="T4" fmla="*/ 37 w 275"/>
                <a:gd name="T5" fmla="*/ 171 h 255"/>
                <a:gd name="T6" fmla="*/ 1 w 275"/>
                <a:gd name="T7" fmla="*/ 129 h 255"/>
                <a:gd name="T8" fmla="*/ 31 w 275"/>
                <a:gd name="T9" fmla="*/ 78 h 255"/>
                <a:gd name="T10" fmla="*/ 24 w 275"/>
                <a:gd name="T11" fmla="*/ 57 h 255"/>
                <a:gd name="T12" fmla="*/ 52 w 275"/>
                <a:gd name="T13" fmla="*/ 33 h 255"/>
                <a:gd name="T14" fmla="*/ 90 w 275"/>
                <a:gd name="T15" fmla="*/ 21 h 255"/>
                <a:gd name="T16" fmla="*/ 129 w 275"/>
                <a:gd name="T17" fmla="*/ 27 h 255"/>
                <a:gd name="T18" fmla="*/ 177 w 275"/>
                <a:gd name="T19" fmla="*/ 1 h 255"/>
                <a:gd name="T20" fmla="*/ 201 w 275"/>
                <a:gd name="T21" fmla="*/ 21 h 255"/>
                <a:gd name="T22" fmla="*/ 246 w 275"/>
                <a:gd name="T23" fmla="*/ 3 h 255"/>
                <a:gd name="T24" fmla="*/ 271 w 275"/>
                <a:gd name="T25" fmla="*/ 19 h 255"/>
                <a:gd name="T26" fmla="*/ 223 w 275"/>
                <a:gd name="T27" fmla="*/ 67 h 255"/>
                <a:gd name="T28" fmla="*/ 178 w 275"/>
                <a:gd name="T29" fmla="*/ 94 h 255"/>
                <a:gd name="T30" fmla="*/ 139 w 275"/>
                <a:gd name="T31" fmla="*/ 102 h 255"/>
                <a:gd name="T32" fmla="*/ 81 w 275"/>
                <a:gd name="T33" fmla="*/ 154 h 255"/>
                <a:gd name="T34" fmla="*/ 93 w 275"/>
                <a:gd name="T35" fmla="*/ 184 h 255"/>
                <a:gd name="T36" fmla="*/ 19 w 275"/>
                <a:gd name="T37" fmla="*/ 25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5" h="255">
                  <a:moveTo>
                    <a:pt x="19" y="250"/>
                  </a:moveTo>
                  <a:cubicBezTo>
                    <a:pt x="7" y="255"/>
                    <a:pt x="15" y="229"/>
                    <a:pt x="18" y="216"/>
                  </a:cubicBezTo>
                  <a:cubicBezTo>
                    <a:pt x="21" y="203"/>
                    <a:pt x="40" y="185"/>
                    <a:pt x="37" y="171"/>
                  </a:cubicBezTo>
                  <a:cubicBezTo>
                    <a:pt x="34" y="157"/>
                    <a:pt x="2" y="144"/>
                    <a:pt x="1" y="129"/>
                  </a:cubicBezTo>
                  <a:cubicBezTo>
                    <a:pt x="0" y="114"/>
                    <a:pt x="27" y="90"/>
                    <a:pt x="31" y="78"/>
                  </a:cubicBezTo>
                  <a:cubicBezTo>
                    <a:pt x="35" y="66"/>
                    <a:pt x="21" y="64"/>
                    <a:pt x="24" y="57"/>
                  </a:cubicBezTo>
                  <a:cubicBezTo>
                    <a:pt x="27" y="50"/>
                    <a:pt x="41" y="39"/>
                    <a:pt x="52" y="33"/>
                  </a:cubicBezTo>
                  <a:cubicBezTo>
                    <a:pt x="63" y="27"/>
                    <a:pt x="77" y="22"/>
                    <a:pt x="90" y="21"/>
                  </a:cubicBezTo>
                  <a:cubicBezTo>
                    <a:pt x="103" y="20"/>
                    <a:pt x="115" y="30"/>
                    <a:pt x="129" y="27"/>
                  </a:cubicBezTo>
                  <a:cubicBezTo>
                    <a:pt x="143" y="24"/>
                    <a:pt x="165" y="2"/>
                    <a:pt x="177" y="1"/>
                  </a:cubicBezTo>
                  <a:cubicBezTo>
                    <a:pt x="189" y="0"/>
                    <a:pt x="190" y="21"/>
                    <a:pt x="201" y="21"/>
                  </a:cubicBezTo>
                  <a:cubicBezTo>
                    <a:pt x="212" y="21"/>
                    <a:pt x="234" y="3"/>
                    <a:pt x="246" y="3"/>
                  </a:cubicBezTo>
                  <a:cubicBezTo>
                    <a:pt x="258" y="3"/>
                    <a:pt x="275" y="8"/>
                    <a:pt x="271" y="19"/>
                  </a:cubicBezTo>
                  <a:cubicBezTo>
                    <a:pt x="267" y="30"/>
                    <a:pt x="239" y="55"/>
                    <a:pt x="223" y="67"/>
                  </a:cubicBezTo>
                  <a:cubicBezTo>
                    <a:pt x="207" y="79"/>
                    <a:pt x="192" y="88"/>
                    <a:pt x="178" y="94"/>
                  </a:cubicBezTo>
                  <a:cubicBezTo>
                    <a:pt x="164" y="100"/>
                    <a:pt x="155" y="92"/>
                    <a:pt x="139" y="102"/>
                  </a:cubicBezTo>
                  <a:cubicBezTo>
                    <a:pt x="123" y="112"/>
                    <a:pt x="89" y="140"/>
                    <a:pt x="81" y="154"/>
                  </a:cubicBezTo>
                  <a:cubicBezTo>
                    <a:pt x="73" y="168"/>
                    <a:pt x="103" y="168"/>
                    <a:pt x="93" y="184"/>
                  </a:cubicBezTo>
                  <a:cubicBezTo>
                    <a:pt x="83" y="200"/>
                    <a:pt x="30" y="244"/>
                    <a:pt x="19" y="250"/>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53" name="Freeform 29"/>
            <p:cNvSpPr>
              <a:spLocks/>
            </p:cNvSpPr>
            <p:nvPr/>
          </p:nvSpPr>
          <p:spPr bwMode="auto">
            <a:xfrm>
              <a:off x="3873" y="3329"/>
              <a:ext cx="257" cy="623"/>
            </a:xfrm>
            <a:custGeom>
              <a:avLst/>
              <a:gdLst>
                <a:gd name="T0" fmla="*/ 0 w 257"/>
                <a:gd name="T1" fmla="*/ 431 h 623"/>
                <a:gd name="T2" fmla="*/ 23 w 257"/>
                <a:gd name="T3" fmla="*/ 383 h 623"/>
                <a:gd name="T4" fmla="*/ 63 w 257"/>
                <a:gd name="T5" fmla="*/ 335 h 623"/>
                <a:gd name="T6" fmla="*/ 138 w 257"/>
                <a:gd name="T7" fmla="*/ 313 h 623"/>
                <a:gd name="T8" fmla="*/ 125 w 257"/>
                <a:gd name="T9" fmla="*/ 272 h 623"/>
                <a:gd name="T10" fmla="*/ 96 w 257"/>
                <a:gd name="T11" fmla="*/ 256 h 623"/>
                <a:gd name="T12" fmla="*/ 68 w 257"/>
                <a:gd name="T13" fmla="*/ 215 h 623"/>
                <a:gd name="T14" fmla="*/ 53 w 257"/>
                <a:gd name="T15" fmla="*/ 209 h 623"/>
                <a:gd name="T16" fmla="*/ 45 w 257"/>
                <a:gd name="T17" fmla="*/ 235 h 623"/>
                <a:gd name="T18" fmla="*/ 62 w 257"/>
                <a:gd name="T19" fmla="*/ 286 h 623"/>
                <a:gd name="T20" fmla="*/ 38 w 257"/>
                <a:gd name="T21" fmla="*/ 280 h 623"/>
                <a:gd name="T22" fmla="*/ 20 w 257"/>
                <a:gd name="T23" fmla="*/ 206 h 623"/>
                <a:gd name="T24" fmla="*/ 47 w 257"/>
                <a:gd name="T25" fmla="*/ 184 h 623"/>
                <a:gd name="T26" fmla="*/ 63 w 257"/>
                <a:gd name="T27" fmla="*/ 191 h 623"/>
                <a:gd name="T28" fmla="*/ 111 w 257"/>
                <a:gd name="T29" fmla="*/ 191 h 623"/>
                <a:gd name="T30" fmla="*/ 119 w 257"/>
                <a:gd name="T31" fmla="*/ 137 h 623"/>
                <a:gd name="T32" fmla="*/ 138 w 257"/>
                <a:gd name="T33" fmla="*/ 92 h 623"/>
                <a:gd name="T34" fmla="*/ 156 w 257"/>
                <a:gd name="T35" fmla="*/ 73 h 623"/>
                <a:gd name="T36" fmla="*/ 158 w 257"/>
                <a:gd name="T37" fmla="*/ 52 h 623"/>
                <a:gd name="T38" fmla="*/ 179 w 257"/>
                <a:gd name="T39" fmla="*/ 52 h 623"/>
                <a:gd name="T40" fmla="*/ 183 w 257"/>
                <a:gd name="T41" fmla="*/ 22 h 623"/>
                <a:gd name="T42" fmla="*/ 209 w 257"/>
                <a:gd name="T43" fmla="*/ 14 h 623"/>
                <a:gd name="T44" fmla="*/ 236 w 257"/>
                <a:gd name="T45" fmla="*/ 106 h 623"/>
                <a:gd name="T46" fmla="*/ 255 w 257"/>
                <a:gd name="T47" fmla="*/ 239 h 623"/>
                <a:gd name="T48" fmla="*/ 231 w 257"/>
                <a:gd name="T49" fmla="*/ 268 h 623"/>
                <a:gd name="T50" fmla="*/ 183 w 257"/>
                <a:gd name="T51" fmla="*/ 218 h 623"/>
                <a:gd name="T52" fmla="*/ 182 w 257"/>
                <a:gd name="T53" fmla="*/ 269 h 623"/>
                <a:gd name="T54" fmla="*/ 224 w 257"/>
                <a:gd name="T55" fmla="*/ 320 h 623"/>
                <a:gd name="T56" fmla="*/ 227 w 257"/>
                <a:gd name="T57" fmla="*/ 361 h 623"/>
                <a:gd name="T58" fmla="*/ 255 w 257"/>
                <a:gd name="T59" fmla="*/ 413 h 623"/>
                <a:gd name="T60" fmla="*/ 242 w 257"/>
                <a:gd name="T61" fmla="*/ 443 h 623"/>
                <a:gd name="T62" fmla="*/ 251 w 257"/>
                <a:gd name="T63" fmla="*/ 484 h 623"/>
                <a:gd name="T64" fmla="*/ 237 w 257"/>
                <a:gd name="T65" fmla="*/ 520 h 623"/>
                <a:gd name="T66" fmla="*/ 234 w 257"/>
                <a:gd name="T67" fmla="*/ 548 h 623"/>
                <a:gd name="T68" fmla="*/ 207 w 257"/>
                <a:gd name="T69" fmla="*/ 575 h 623"/>
                <a:gd name="T70" fmla="*/ 159 w 257"/>
                <a:gd name="T71" fmla="*/ 623 h 623"/>
                <a:gd name="T72" fmla="*/ 108 w 257"/>
                <a:gd name="T73" fmla="*/ 577 h 623"/>
                <a:gd name="T74" fmla="*/ 104 w 257"/>
                <a:gd name="T75" fmla="*/ 523 h 623"/>
                <a:gd name="T76" fmla="*/ 56 w 257"/>
                <a:gd name="T77" fmla="*/ 557 h 623"/>
                <a:gd name="T78" fmla="*/ 35 w 257"/>
                <a:gd name="T79" fmla="*/ 520 h 623"/>
                <a:gd name="T80" fmla="*/ 15 w 257"/>
                <a:gd name="T81" fmla="*/ 494 h 623"/>
                <a:gd name="T82" fmla="*/ 9 w 257"/>
                <a:gd name="T83" fmla="*/ 464 h 623"/>
                <a:gd name="T84" fmla="*/ 0 w 257"/>
                <a:gd name="T85" fmla="*/ 431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7" h="623">
                  <a:moveTo>
                    <a:pt x="0" y="431"/>
                  </a:moveTo>
                  <a:cubicBezTo>
                    <a:pt x="2" y="418"/>
                    <a:pt x="13" y="399"/>
                    <a:pt x="23" y="383"/>
                  </a:cubicBezTo>
                  <a:cubicBezTo>
                    <a:pt x="33" y="367"/>
                    <a:pt x="44" y="347"/>
                    <a:pt x="63" y="335"/>
                  </a:cubicBezTo>
                  <a:cubicBezTo>
                    <a:pt x="82" y="323"/>
                    <a:pt x="128" y="323"/>
                    <a:pt x="138" y="313"/>
                  </a:cubicBezTo>
                  <a:cubicBezTo>
                    <a:pt x="148" y="303"/>
                    <a:pt x="132" y="281"/>
                    <a:pt x="125" y="272"/>
                  </a:cubicBezTo>
                  <a:cubicBezTo>
                    <a:pt x="118" y="263"/>
                    <a:pt x="105" y="265"/>
                    <a:pt x="96" y="256"/>
                  </a:cubicBezTo>
                  <a:cubicBezTo>
                    <a:pt x="87" y="247"/>
                    <a:pt x="75" y="223"/>
                    <a:pt x="68" y="215"/>
                  </a:cubicBezTo>
                  <a:cubicBezTo>
                    <a:pt x="61" y="207"/>
                    <a:pt x="57" y="206"/>
                    <a:pt x="53" y="209"/>
                  </a:cubicBezTo>
                  <a:cubicBezTo>
                    <a:pt x="49" y="212"/>
                    <a:pt x="44" y="222"/>
                    <a:pt x="45" y="235"/>
                  </a:cubicBezTo>
                  <a:cubicBezTo>
                    <a:pt x="46" y="248"/>
                    <a:pt x="63" y="279"/>
                    <a:pt x="62" y="286"/>
                  </a:cubicBezTo>
                  <a:cubicBezTo>
                    <a:pt x="61" y="293"/>
                    <a:pt x="45" y="293"/>
                    <a:pt x="38" y="280"/>
                  </a:cubicBezTo>
                  <a:cubicBezTo>
                    <a:pt x="31" y="267"/>
                    <a:pt x="19" y="222"/>
                    <a:pt x="20" y="206"/>
                  </a:cubicBezTo>
                  <a:cubicBezTo>
                    <a:pt x="21" y="190"/>
                    <a:pt x="40" y="186"/>
                    <a:pt x="47" y="184"/>
                  </a:cubicBezTo>
                  <a:cubicBezTo>
                    <a:pt x="54" y="182"/>
                    <a:pt x="52" y="190"/>
                    <a:pt x="63" y="191"/>
                  </a:cubicBezTo>
                  <a:cubicBezTo>
                    <a:pt x="74" y="192"/>
                    <a:pt x="102" y="200"/>
                    <a:pt x="111" y="191"/>
                  </a:cubicBezTo>
                  <a:cubicBezTo>
                    <a:pt x="120" y="182"/>
                    <a:pt x="115" y="153"/>
                    <a:pt x="119" y="137"/>
                  </a:cubicBezTo>
                  <a:cubicBezTo>
                    <a:pt x="123" y="121"/>
                    <a:pt x="132" y="103"/>
                    <a:pt x="138" y="92"/>
                  </a:cubicBezTo>
                  <a:cubicBezTo>
                    <a:pt x="144" y="81"/>
                    <a:pt x="153" y="80"/>
                    <a:pt x="156" y="73"/>
                  </a:cubicBezTo>
                  <a:cubicBezTo>
                    <a:pt x="159" y="66"/>
                    <a:pt x="154" y="55"/>
                    <a:pt x="158" y="52"/>
                  </a:cubicBezTo>
                  <a:cubicBezTo>
                    <a:pt x="162" y="49"/>
                    <a:pt x="175" y="57"/>
                    <a:pt x="179" y="52"/>
                  </a:cubicBezTo>
                  <a:cubicBezTo>
                    <a:pt x="183" y="47"/>
                    <a:pt x="178" y="28"/>
                    <a:pt x="183" y="22"/>
                  </a:cubicBezTo>
                  <a:cubicBezTo>
                    <a:pt x="188" y="16"/>
                    <a:pt x="200" y="0"/>
                    <a:pt x="209" y="14"/>
                  </a:cubicBezTo>
                  <a:cubicBezTo>
                    <a:pt x="218" y="28"/>
                    <a:pt x="228" y="69"/>
                    <a:pt x="236" y="106"/>
                  </a:cubicBezTo>
                  <a:cubicBezTo>
                    <a:pt x="244" y="143"/>
                    <a:pt x="256" y="212"/>
                    <a:pt x="255" y="239"/>
                  </a:cubicBezTo>
                  <a:cubicBezTo>
                    <a:pt x="254" y="266"/>
                    <a:pt x="243" y="271"/>
                    <a:pt x="231" y="268"/>
                  </a:cubicBezTo>
                  <a:cubicBezTo>
                    <a:pt x="219" y="265"/>
                    <a:pt x="191" y="218"/>
                    <a:pt x="183" y="218"/>
                  </a:cubicBezTo>
                  <a:cubicBezTo>
                    <a:pt x="175" y="218"/>
                    <a:pt x="175" y="252"/>
                    <a:pt x="182" y="269"/>
                  </a:cubicBezTo>
                  <a:cubicBezTo>
                    <a:pt x="189" y="286"/>
                    <a:pt x="217" y="305"/>
                    <a:pt x="224" y="320"/>
                  </a:cubicBezTo>
                  <a:cubicBezTo>
                    <a:pt x="231" y="335"/>
                    <a:pt x="222" y="346"/>
                    <a:pt x="227" y="361"/>
                  </a:cubicBezTo>
                  <a:cubicBezTo>
                    <a:pt x="232" y="376"/>
                    <a:pt x="253" y="399"/>
                    <a:pt x="255" y="413"/>
                  </a:cubicBezTo>
                  <a:cubicBezTo>
                    <a:pt x="257" y="427"/>
                    <a:pt x="243" y="431"/>
                    <a:pt x="242" y="443"/>
                  </a:cubicBezTo>
                  <a:cubicBezTo>
                    <a:pt x="241" y="455"/>
                    <a:pt x="252" y="471"/>
                    <a:pt x="251" y="484"/>
                  </a:cubicBezTo>
                  <a:cubicBezTo>
                    <a:pt x="250" y="497"/>
                    <a:pt x="240" y="509"/>
                    <a:pt x="237" y="520"/>
                  </a:cubicBezTo>
                  <a:cubicBezTo>
                    <a:pt x="234" y="531"/>
                    <a:pt x="239" y="539"/>
                    <a:pt x="234" y="548"/>
                  </a:cubicBezTo>
                  <a:cubicBezTo>
                    <a:pt x="229" y="557"/>
                    <a:pt x="219" y="563"/>
                    <a:pt x="207" y="575"/>
                  </a:cubicBezTo>
                  <a:cubicBezTo>
                    <a:pt x="195" y="587"/>
                    <a:pt x="175" y="623"/>
                    <a:pt x="159" y="623"/>
                  </a:cubicBezTo>
                  <a:cubicBezTo>
                    <a:pt x="143" y="623"/>
                    <a:pt x="117" y="594"/>
                    <a:pt x="108" y="577"/>
                  </a:cubicBezTo>
                  <a:cubicBezTo>
                    <a:pt x="99" y="560"/>
                    <a:pt x="113" y="526"/>
                    <a:pt x="104" y="523"/>
                  </a:cubicBezTo>
                  <a:cubicBezTo>
                    <a:pt x="95" y="520"/>
                    <a:pt x="67" y="557"/>
                    <a:pt x="56" y="557"/>
                  </a:cubicBezTo>
                  <a:cubicBezTo>
                    <a:pt x="45" y="557"/>
                    <a:pt x="42" y="530"/>
                    <a:pt x="35" y="520"/>
                  </a:cubicBezTo>
                  <a:cubicBezTo>
                    <a:pt x="28" y="510"/>
                    <a:pt x="19" y="503"/>
                    <a:pt x="15" y="494"/>
                  </a:cubicBezTo>
                  <a:cubicBezTo>
                    <a:pt x="11" y="485"/>
                    <a:pt x="11" y="474"/>
                    <a:pt x="9" y="464"/>
                  </a:cubicBezTo>
                  <a:cubicBezTo>
                    <a:pt x="7" y="454"/>
                    <a:pt x="2" y="438"/>
                    <a:pt x="0" y="431"/>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54" name="Freeform 30"/>
            <p:cNvSpPr>
              <a:spLocks/>
            </p:cNvSpPr>
            <p:nvPr/>
          </p:nvSpPr>
          <p:spPr bwMode="auto">
            <a:xfrm>
              <a:off x="3952" y="3683"/>
              <a:ext cx="114" cy="177"/>
            </a:xfrm>
            <a:custGeom>
              <a:avLst/>
              <a:gdLst>
                <a:gd name="T0" fmla="*/ 53 w 114"/>
                <a:gd name="T1" fmla="*/ 169 h 177"/>
                <a:gd name="T2" fmla="*/ 55 w 114"/>
                <a:gd name="T3" fmla="*/ 127 h 177"/>
                <a:gd name="T4" fmla="*/ 49 w 114"/>
                <a:gd name="T5" fmla="*/ 74 h 177"/>
                <a:gd name="T6" fmla="*/ 2 w 114"/>
                <a:gd name="T7" fmla="*/ 29 h 177"/>
                <a:gd name="T8" fmla="*/ 61 w 114"/>
                <a:gd name="T9" fmla="*/ 14 h 177"/>
                <a:gd name="T10" fmla="*/ 82 w 114"/>
                <a:gd name="T11" fmla="*/ 2 h 177"/>
                <a:gd name="T12" fmla="*/ 100 w 114"/>
                <a:gd name="T13" fmla="*/ 25 h 177"/>
                <a:gd name="T14" fmla="*/ 112 w 114"/>
                <a:gd name="T15" fmla="*/ 55 h 177"/>
                <a:gd name="T16" fmla="*/ 110 w 114"/>
                <a:gd name="T17" fmla="*/ 119 h 177"/>
                <a:gd name="T18" fmla="*/ 107 w 114"/>
                <a:gd name="T19" fmla="*/ 157 h 177"/>
                <a:gd name="T20" fmla="*/ 80 w 114"/>
                <a:gd name="T21" fmla="*/ 173 h 177"/>
                <a:gd name="T22" fmla="*/ 53 w 114"/>
                <a:gd name="T23" fmla="*/ 16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 h="177">
                  <a:moveTo>
                    <a:pt x="53" y="169"/>
                  </a:moveTo>
                  <a:cubicBezTo>
                    <a:pt x="49" y="161"/>
                    <a:pt x="56" y="143"/>
                    <a:pt x="55" y="127"/>
                  </a:cubicBezTo>
                  <a:cubicBezTo>
                    <a:pt x="54" y="111"/>
                    <a:pt x="58" y="90"/>
                    <a:pt x="49" y="74"/>
                  </a:cubicBezTo>
                  <a:cubicBezTo>
                    <a:pt x="40" y="58"/>
                    <a:pt x="0" y="39"/>
                    <a:pt x="2" y="29"/>
                  </a:cubicBezTo>
                  <a:cubicBezTo>
                    <a:pt x="4" y="19"/>
                    <a:pt x="48" y="19"/>
                    <a:pt x="61" y="14"/>
                  </a:cubicBezTo>
                  <a:cubicBezTo>
                    <a:pt x="74" y="9"/>
                    <a:pt x="76" y="0"/>
                    <a:pt x="82" y="2"/>
                  </a:cubicBezTo>
                  <a:cubicBezTo>
                    <a:pt x="88" y="4"/>
                    <a:pt x="95" y="16"/>
                    <a:pt x="100" y="25"/>
                  </a:cubicBezTo>
                  <a:cubicBezTo>
                    <a:pt x="105" y="34"/>
                    <a:pt x="110" y="39"/>
                    <a:pt x="112" y="55"/>
                  </a:cubicBezTo>
                  <a:cubicBezTo>
                    <a:pt x="114" y="71"/>
                    <a:pt x="111" y="102"/>
                    <a:pt x="110" y="119"/>
                  </a:cubicBezTo>
                  <a:cubicBezTo>
                    <a:pt x="109" y="136"/>
                    <a:pt x="112" y="148"/>
                    <a:pt x="107" y="157"/>
                  </a:cubicBezTo>
                  <a:cubicBezTo>
                    <a:pt x="102" y="166"/>
                    <a:pt x="89" y="171"/>
                    <a:pt x="80" y="173"/>
                  </a:cubicBezTo>
                  <a:cubicBezTo>
                    <a:pt x="71" y="175"/>
                    <a:pt x="61" y="177"/>
                    <a:pt x="53" y="169"/>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55" name="Freeform 31"/>
            <p:cNvSpPr>
              <a:spLocks/>
            </p:cNvSpPr>
            <p:nvPr/>
          </p:nvSpPr>
          <p:spPr bwMode="auto">
            <a:xfrm>
              <a:off x="4375" y="773"/>
              <a:ext cx="137" cy="99"/>
            </a:xfrm>
            <a:custGeom>
              <a:avLst/>
              <a:gdLst>
                <a:gd name="T0" fmla="*/ 77 w 137"/>
                <a:gd name="T1" fmla="*/ 10 h 99"/>
                <a:gd name="T2" fmla="*/ 47 w 137"/>
                <a:gd name="T3" fmla="*/ 56 h 99"/>
                <a:gd name="T4" fmla="*/ 19 w 137"/>
                <a:gd name="T5" fmla="*/ 44 h 99"/>
                <a:gd name="T6" fmla="*/ 2 w 137"/>
                <a:gd name="T7" fmla="*/ 76 h 99"/>
                <a:gd name="T8" fmla="*/ 31 w 137"/>
                <a:gd name="T9" fmla="*/ 97 h 99"/>
                <a:gd name="T10" fmla="*/ 71 w 137"/>
                <a:gd name="T11" fmla="*/ 88 h 99"/>
                <a:gd name="T12" fmla="*/ 89 w 137"/>
                <a:gd name="T13" fmla="*/ 59 h 99"/>
                <a:gd name="T14" fmla="*/ 119 w 137"/>
                <a:gd name="T15" fmla="*/ 47 h 99"/>
                <a:gd name="T16" fmla="*/ 134 w 137"/>
                <a:gd name="T17" fmla="*/ 20 h 99"/>
                <a:gd name="T18" fmla="*/ 103 w 137"/>
                <a:gd name="T19" fmla="*/ 2 h 99"/>
                <a:gd name="T20" fmla="*/ 77 w 137"/>
                <a:gd name="T21" fmla="*/ 1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99">
                  <a:moveTo>
                    <a:pt x="77" y="10"/>
                  </a:moveTo>
                  <a:cubicBezTo>
                    <a:pt x="68" y="18"/>
                    <a:pt x="57" y="50"/>
                    <a:pt x="47" y="56"/>
                  </a:cubicBezTo>
                  <a:cubicBezTo>
                    <a:pt x="37" y="62"/>
                    <a:pt x="26" y="41"/>
                    <a:pt x="19" y="44"/>
                  </a:cubicBezTo>
                  <a:cubicBezTo>
                    <a:pt x="12" y="47"/>
                    <a:pt x="0" y="67"/>
                    <a:pt x="2" y="76"/>
                  </a:cubicBezTo>
                  <a:cubicBezTo>
                    <a:pt x="4" y="85"/>
                    <a:pt x="20" y="95"/>
                    <a:pt x="31" y="97"/>
                  </a:cubicBezTo>
                  <a:cubicBezTo>
                    <a:pt x="42" y="99"/>
                    <a:pt x="61" y="94"/>
                    <a:pt x="71" y="88"/>
                  </a:cubicBezTo>
                  <a:cubicBezTo>
                    <a:pt x="81" y="82"/>
                    <a:pt x="81" y="66"/>
                    <a:pt x="89" y="59"/>
                  </a:cubicBezTo>
                  <a:cubicBezTo>
                    <a:pt x="97" y="52"/>
                    <a:pt x="112" y="53"/>
                    <a:pt x="119" y="47"/>
                  </a:cubicBezTo>
                  <a:cubicBezTo>
                    <a:pt x="126" y="41"/>
                    <a:pt x="137" y="27"/>
                    <a:pt x="134" y="20"/>
                  </a:cubicBezTo>
                  <a:cubicBezTo>
                    <a:pt x="131" y="13"/>
                    <a:pt x="112" y="4"/>
                    <a:pt x="103" y="2"/>
                  </a:cubicBezTo>
                  <a:cubicBezTo>
                    <a:pt x="94" y="0"/>
                    <a:pt x="82" y="8"/>
                    <a:pt x="77" y="10"/>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56" name="Freeform 32"/>
            <p:cNvSpPr>
              <a:spLocks/>
            </p:cNvSpPr>
            <p:nvPr/>
          </p:nvSpPr>
          <p:spPr bwMode="auto">
            <a:xfrm>
              <a:off x="4274" y="1057"/>
              <a:ext cx="55" cy="63"/>
            </a:xfrm>
            <a:custGeom>
              <a:avLst/>
              <a:gdLst>
                <a:gd name="T0" fmla="*/ 55 w 55"/>
                <a:gd name="T1" fmla="*/ 14 h 63"/>
                <a:gd name="T2" fmla="*/ 42 w 55"/>
                <a:gd name="T3" fmla="*/ 0 h 63"/>
                <a:gd name="T4" fmla="*/ 10 w 55"/>
                <a:gd name="T5" fmla="*/ 17 h 63"/>
                <a:gd name="T6" fmla="*/ 0 w 55"/>
                <a:gd name="T7" fmla="*/ 48 h 63"/>
                <a:gd name="T8" fmla="*/ 10 w 55"/>
                <a:gd name="T9" fmla="*/ 63 h 63"/>
                <a:gd name="T10" fmla="*/ 39 w 55"/>
                <a:gd name="T11" fmla="*/ 47 h 63"/>
                <a:gd name="T12" fmla="*/ 55 w 55"/>
                <a:gd name="T13" fmla="*/ 14 h 63"/>
              </a:gdLst>
              <a:ahLst/>
              <a:cxnLst>
                <a:cxn ang="0">
                  <a:pos x="T0" y="T1"/>
                </a:cxn>
                <a:cxn ang="0">
                  <a:pos x="T2" y="T3"/>
                </a:cxn>
                <a:cxn ang="0">
                  <a:pos x="T4" y="T5"/>
                </a:cxn>
                <a:cxn ang="0">
                  <a:pos x="T6" y="T7"/>
                </a:cxn>
                <a:cxn ang="0">
                  <a:pos x="T8" y="T9"/>
                </a:cxn>
                <a:cxn ang="0">
                  <a:pos x="T10" y="T11"/>
                </a:cxn>
                <a:cxn ang="0">
                  <a:pos x="T12" y="T13"/>
                </a:cxn>
              </a:cxnLst>
              <a:rect l="0" t="0" r="r" b="b"/>
              <a:pathLst>
                <a:path w="55" h="63">
                  <a:moveTo>
                    <a:pt x="55" y="14"/>
                  </a:moveTo>
                  <a:cubicBezTo>
                    <a:pt x="54" y="6"/>
                    <a:pt x="49" y="0"/>
                    <a:pt x="42" y="0"/>
                  </a:cubicBezTo>
                  <a:cubicBezTo>
                    <a:pt x="35" y="0"/>
                    <a:pt x="17" y="9"/>
                    <a:pt x="10" y="17"/>
                  </a:cubicBezTo>
                  <a:cubicBezTo>
                    <a:pt x="3" y="25"/>
                    <a:pt x="0" y="40"/>
                    <a:pt x="0" y="48"/>
                  </a:cubicBezTo>
                  <a:cubicBezTo>
                    <a:pt x="0" y="56"/>
                    <a:pt x="4" y="63"/>
                    <a:pt x="10" y="63"/>
                  </a:cubicBezTo>
                  <a:cubicBezTo>
                    <a:pt x="16" y="63"/>
                    <a:pt x="32" y="55"/>
                    <a:pt x="39" y="47"/>
                  </a:cubicBezTo>
                  <a:cubicBezTo>
                    <a:pt x="46" y="39"/>
                    <a:pt x="52" y="21"/>
                    <a:pt x="55" y="14"/>
                  </a:cubicBezTo>
                  <a:close/>
                </a:path>
              </a:pathLst>
            </a:custGeom>
            <a:solidFill>
              <a:srgbClr val="993300">
                <a:alpha val="66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57" name="Freeform 33"/>
            <p:cNvSpPr>
              <a:spLocks/>
            </p:cNvSpPr>
            <p:nvPr/>
          </p:nvSpPr>
          <p:spPr bwMode="auto">
            <a:xfrm>
              <a:off x="3264" y="2032"/>
              <a:ext cx="84" cy="60"/>
            </a:xfrm>
            <a:custGeom>
              <a:avLst/>
              <a:gdLst>
                <a:gd name="T0" fmla="*/ 67 w 84"/>
                <a:gd name="T1" fmla="*/ 6 h 60"/>
                <a:gd name="T2" fmla="*/ 7 w 84"/>
                <a:gd name="T3" fmla="*/ 10 h 60"/>
                <a:gd name="T4" fmla="*/ 11 w 84"/>
                <a:gd name="T5" fmla="*/ 54 h 60"/>
                <a:gd name="T6" fmla="*/ 75 w 84"/>
                <a:gd name="T7" fmla="*/ 45 h 60"/>
                <a:gd name="T8" fmla="*/ 67 w 84"/>
                <a:gd name="T9" fmla="*/ 6 h 60"/>
              </a:gdLst>
              <a:ahLst/>
              <a:cxnLst>
                <a:cxn ang="0">
                  <a:pos x="T0" y="T1"/>
                </a:cxn>
                <a:cxn ang="0">
                  <a:pos x="T2" y="T3"/>
                </a:cxn>
                <a:cxn ang="0">
                  <a:pos x="T4" y="T5"/>
                </a:cxn>
                <a:cxn ang="0">
                  <a:pos x="T6" y="T7"/>
                </a:cxn>
                <a:cxn ang="0">
                  <a:pos x="T8" y="T9"/>
                </a:cxn>
              </a:cxnLst>
              <a:rect l="0" t="0" r="r" b="b"/>
              <a:pathLst>
                <a:path w="84" h="60">
                  <a:moveTo>
                    <a:pt x="67" y="6"/>
                  </a:moveTo>
                  <a:cubicBezTo>
                    <a:pt x="60" y="0"/>
                    <a:pt x="16" y="2"/>
                    <a:pt x="7" y="10"/>
                  </a:cubicBezTo>
                  <a:cubicBezTo>
                    <a:pt x="0" y="23"/>
                    <a:pt x="0" y="48"/>
                    <a:pt x="11" y="54"/>
                  </a:cubicBezTo>
                  <a:cubicBezTo>
                    <a:pt x="22" y="60"/>
                    <a:pt x="66" y="53"/>
                    <a:pt x="75" y="45"/>
                  </a:cubicBezTo>
                  <a:cubicBezTo>
                    <a:pt x="84" y="37"/>
                    <a:pt x="69" y="14"/>
                    <a:pt x="67" y="6"/>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58" name="Freeform 34"/>
            <p:cNvSpPr>
              <a:spLocks/>
            </p:cNvSpPr>
            <p:nvPr/>
          </p:nvSpPr>
          <p:spPr bwMode="auto">
            <a:xfrm>
              <a:off x="4487" y="2389"/>
              <a:ext cx="78" cy="30"/>
            </a:xfrm>
            <a:custGeom>
              <a:avLst/>
              <a:gdLst>
                <a:gd name="T0" fmla="*/ 76 w 78"/>
                <a:gd name="T1" fmla="*/ 12 h 30"/>
                <a:gd name="T2" fmla="*/ 40 w 78"/>
                <a:gd name="T3" fmla="*/ 0 h 30"/>
                <a:gd name="T4" fmla="*/ 6 w 78"/>
                <a:gd name="T5" fmla="*/ 11 h 30"/>
                <a:gd name="T6" fmla="*/ 12 w 78"/>
                <a:gd name="T7" fmla="*/ 30 h 30"/>
                <a:gd name="T8" fmla="*/ 76 w 78"/>
                <a:gd name="T9" fmla="*/ 12 h 30"/>
              </a:gdLst>
              <a:ahLst/>
              <a:cxnLst>
                <a:cxn ang="0">
                  <a:pos x="T0" y="T1"/>
                </a:cxn>
                <a:cxn ang="0">
                  <a:pos x="T2" y="T3"/>
                </a:cxn>
                <a:cxn ang="0">
                  <a:pos x="T4" y="T5"/>
                </a:cxn>
                <a:cxn ang="0">
                  <a:pos x="T6" y="T7"/>
                </a:cxn>
                <a:cxn ang="0">
                  <a:pos x="T8" y="T9"/>
                </a:cxn>
              </a:cxnLst>
              <a:rect l="0" t="0" r="r" b="b"/>
              <a:pathLst>
                <a:path w="78" h="30">
                  <a:moveTo>
                    <a:pt x="76" y="12"/>
                  </a:moveTo>
                  <a:cubicBezTo>
                    <a:pt x="78" y="8"/>
                    <a:pt x="52" y="0"/>
                    <a:pt x="40" y="0"/>
                  </a:cubicBezTo>
                  <a:cubicBezTo>
                    <a:pt x="28" y="0"/>
                    <a:pt x="11" y="6"/>
                    <a:pt x="6" y="11"/>
                  </a:cubicBezTo>
                  <a:cubicBezTo>
                    <a:pt x="1" y="16"/>
                    <a:pt x="0" y="30"/>
                    <a:pt x="12" y="30"/>
                  </a:cubicBezTo>
                  <a:cubicBezTo>
                    <a:pt x="24" y="30"/>
                    <a:pt x="63" y="16"/>
                    <a:pt x="76" y="12"/>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59" name="Freeform 35"/>
            <p:cNvSpPr>
              <a:spLocks/>
            </p:cNvSpPr>
            <p:nvPr/>
          </p:nvSpPr>
          <p:spPr bwMode="auto">
            <a:xfrm>
              <a:off x="3725" y="2942"/>
              <a:ext cx="163" cy="95"/>
            </a:xfrm>
            <a:custGeom>
              <a:avLst/>
              <a:gdLst>
                <a:gd name="T0" fmla="*/ 1 w 163"/>
                <a:gd name="T1" fmla="*/ 41 h 95"/>
                <a:gd name="T2" fmla="*/ 28 w 163"/>
                <a:gd name="T3" fmla="*/ 23 h 95"/>
                <a:gd name="T4" fmla="*/ 55 w 163"/>
                <a:gd name="T5" fmla="*/ 1 h 95"/>
                <a:gd name="T6" fmla="*/ 87 w 163"/>
                <a:gd name="T7" fmla="*/ 17 h 95"/>
                <a:gd name="T8" fmla="*/ 120 w 163"/>
                <a:gd name="T9" fmla="*/ 5 h 95"/>
                <a:gd name="T10" fmla="*/ 159 w 163"/>
                <a:gd name="T11" fmla="*/ 7 h 95"/>
                <a:gd name="T12" fmla="*/ 145 w 163"/>
                <a:gd name="T13" fmla="*/ 41 h 95"/>
                <a:gd name="T14" fmla="*/ 112 w 163"/>
                <a:gd name="T15" fmla="*/ 55 h 95"/>
                <a:gd name="T16" fmla="*/ 76 w 163"/>
                <a:gd name="T17" fmla="*/ 68 h 95"/>
                <a:gd name="T18" fmla="*/ 43 w 163"/>
                <a:gd name="T19" fmla="*/ 95 h 95"/>
                <a:gd name="T20" fmla="*/ 25 w 163"/>
                <a:gd name="T21" fmla="*/ 65 h 95"/>
                <a:gd name="T22" fmla="*/ 1 w 163"/>
                <a:gd name="T23" fmla="*/ 4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95">
                  <a:moveTo>
                    <a:pt x="1" y="41"/>
                  </a:moveTo>
                  <a:cubicBezTo>
                    <a:pt x="1" y="34"/>
                    <a:pt x="19" y="30"/>
                    <a:pt x="28" y="23"/>
                  </a:cubicBezTo>
                  <a:cubicBezTo>
                    <a:pt x="37" y="16"/>
                    <a:pt x="45" y="2"/>
                    <a:pt x="55" y="1"/>
                  </a:cubicBezTo>
                  <a:cubicBezTo>
                    <a:pt x="65" y="0"/>
                    <a:pt x="76" y="16"/>
                    <a:pt x="87" y="17"/>
                  </a:cubicBezTo>
                  <a:cubicBezTo>
                    <a:pt x="98" y="18"/>
                    <a:pt x="108" y="7"/>
                    <a:pt x="120" y="5"/>
                  </a:cubicBezTo>
                  <a:cubicBezTo>
                    <a:pt x="132" y="3"/>
                    <a:pt x="155" y="1"/>
                    <a:pt x="159" y="7"/>
                  </a:cubicBezTo>
                  <a:cubicBezTo>
                    <a:pt x="163" y="13"/>
                    <a:pt x="153" y="33"/>
                    <a:pt x="145" y="41"/>
                  </a:cubicBezTo>
                  <a:cubicBezTo>
                    <a:pt x="137" y="49"/>
                    <a:pt x="123" y="51"/>
                    <a:pt x="112" y="55"/>
                  </a:cubicBezTo>
                  <a:cubicBezTo>
                    <a:pt x="101" y="59"/>
                    <a:pt x="87" y="61"/>
                    <a:pt x="76" y="68"/>
                  </a:cubicBezTo>
                  <a:cubicBezTo>
                    <a:pt x="65" y="75"/>
                    <a:pt x="51" y="95"/>
                    <a:pt x="43" y="95"/>
                  </a:cubicBezTo>
                  <a:cubicBezTo>
                    <a:pt x="35" y="95"/>
                    <a:pt x="32" y="74"/>
                    <a:pt x="25" y="65"/>
                  </a:cubicBezTo>
                  <a:cubicBezTo>
                    <a:pt x="18" y="56"/>
                    <a:pt x="0" y="50"/>
                    <a:pt x="1" y="41"/>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60" name="Freeform 36"/>
            <p:cNvSpPr>
              <a:spLocks/>
            </p:cNvSpPr>
            <p:nvPr/>
          </p:nvSpPr>
          <p:spPr bwMode="auto">
            <a:xfrm>
              <a:off x="4070" y="2756"/>
              <a:ext cx="131" cy="158"/>
            </a:xfrm>
            <a:custGeom>
              <a:avLst/>
              <a:gdLst>
                <a:gd name="T0" fmla="*/ 1 w 131"/>
                <a:gd name="T1" fmla="*/ 113 h 158"/>
                <a:gd name="T2" fmla="*/ 25 w 131"/>
                <a:gd name="T3" fmla="*/ 71 h 158"/>
                <a:gd name="T4" fmla="*/ 64 w 131"/>
                <a:gd name="T5" fmla="*/ 20 h 158"/>
                <a:gd name="T6" fmla="*/ 122 w 131"/>
                <a:gd name="T7" fmla="*/ 4 h 158"/>
                <a:gd name="T8" fmla="*/ 118 w 131"/>
                <a:gd name="T9" fmla="*/ 41 h 158"/>
                <a:gd name="T10" fmla="*/ 85 w 131"/>
                <a:gd name="T11" fmla="*/ 86 h 158"/>
                <a:gd name="T12" fmla="*/ 94 w 131"/>
                <a:gd name="T13" fmla="*/ 113 h 158"/>
                <a:gd name="T14" fmla="*/ 34 w 131"/>
                <a:gd name="T15" fmla="*/ 158 h 158"/>
                <a:gd name="T16" fmla="*/ 1 w 131"/>
                <a:gd name="T17" fmla="*/ 11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58">
                  <a:moveTo>
                    <a:pt x="1" y="113"/>
                  </a:moveTo>
                  <a:cubicBezTo>
                    <a:pt x="0" y="99"/>
                    <a:pt x="15" y="86"/>
                    <a:pt x="25" y="71"/>
                  </a:cubicBezTo>
                  <a:cubicBezTo>
                    <a:pt x="35" y="56"/>
                    <a:pt x="48" y="31"/>
                    <a:pt x="64" y="20"/>
                  </a:cubicBezTo>
                  <a:cubicBezTo>
                    <a:pt x="80" y="9"/>
                    <a:pt x="113" y="0"/>
                    <a:pt x="122" y="4"/>
                  </a:cubicBezTo>
                  <a:cubicBezTo>
                    <a:pt x="131" y="8"/>
                    <a:pt x="124" y="27"/>
                    <a:pt x="118" y="41"/>
                  </a:cubicBezTo>
                  <a:cubicBezTo>
                    <a:pt x="112" y="55"/>
                    <a:pt x="89" y="74"/>
                    <a:pt x="85" y="86"/>
                  </a:cubicBezTo>
                  <a:cubicBezTo>
                    <a:pt x="81" y="98"/>
                    <a:pt x="102" y="101"/>
                    <a:pt x="94" y="113"/>
                  </a:cubicBezTo>
                  <a:cubicBezTo>
                    <a:pt x="86" y="125"/>
                    <a:pt x="49" y="158"/>
                    <a:pt x="34" y="158"/>
                  </a:cubicBezTo>
                  <a:cubicBezTo>
                    <a:pt x="19" y="158"/>
                    <a:pt x="2" y="127"/>
                    <a:pt x="1" y="113"/>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61" name="Freeform 37"/>
            <p:cNvSpPr>
              <a:spLocks/>
            </p:cNvSpPr>
            <p:nvPr/>
          </p:nvSpPr>
          <p:spPr bwMode="auto">
            <a:xfrm>
              <a:off x="4396" y="66"/>
              <a:ext cx="42" cy="215"/>
            </a:xfrm>
            <a:custGeom>
              <a:avLst/>
              <a:gdLst>
                <a:gd name="T0" fmla="*/ 31 w 42"/>
                <a:gd name="T1" fmla="*/ 0 h 215"/>
                <a:gd name="T2" fmla="*/ 41 w 42"/>
                <a:gd name="T3" fmla="*/ 100 h 215"/>
                <a:gd name="T4" fmla="*/ 35 w 42"/>
                <a:gd name="T5" fmla="*/ 168 h 215"/>
                <a:gd name="T6" fmla="*/ 38 w 42"/>
                <a:gd name="T7" fmla="*/ 211 h 215"/>
                <a:gd name="T8" fmla="*/ 20 w 42"/>
                <a:gd name="T9" fmla="*/ 193 h 215"/>
                <a:gd name="T10" fmla="*/ 16 w 42"/>
                <a:gd name="T11" fmla="*/ 138 h 215"/>
                <a:gd name="T12" fmla="*/ 8 w 42"/>
                <a:gd name="T13" fmla="*/ 46 h 215"/>
                <a:gd name="T14" fmla="*/ 4 w 42"/>
                <a:gd name="T15" fmla="*/ 0 h 215"/>
                <a:gd name="T16" fmla="*/ 31 w 42"/>
                <a:gd name="T17"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215">
                  <a:moveTo>
                    <a:pt x="31" y="0"/>
                  </a:moveTo>
                  <a:cubicBezTo>
                    <a:pt x="37" y="16"/>
                    <a:pt x="40" y="72"/>
                    <a:pt x="41" y="100"/>
                  </a:cubicBezTo>
                  <a:cubicBezTo>
                    <a:pt x="42" y="128"/>
                    <a:pt x="35" y="150"/>
                    <a:pt x="35" y="168"/>
                  </a:cubicBezTo>
                  <a:cubicBezTo>
                    <a:pt x="35" y="186"/>
                    <a:pt x="41" y="207"/>
                    <a:pt x="38" y="211"/>
                  </a:cubicBezTo>
                  <a:cubicBezTo>
                    <a:pt x="35" y="215"/>
                    <a:pt x="24" y="205"/>
                    <a:pt x="20" y="193"/>
                  </a:cubicBezTo>
                  <a:cubicBezTo>
                    <a:pt x="16" y="181"/>
                    <a:pt x="18" y="162"/>
                    <a:pt x="16" y="138"/>
                  </a:cubicBezTo>
                  <a:cubicBezTo>
                    <a:pt x="14" y="114"/>
                    <a:pt x="10" y="69"/>
                    <a:pt x="8" y="46"/>
                  </a:cubicBezTo>
                  <a:cubicBezTo>
                    <a:pt x="6" y="23"/>
                    <a:pt x="0" y="8"/>
                    <a:pt x="4" y="0"/>
                  </a:cubicBezTo>
                  <a:lnTo>
                    <a:pt x="31" y="0"/>
                  </a:lnTo>
                  <a:close/>
                </a:path>
              </a:pathLst>
            </a:custGeom>
            <a:solidFill>
              <a:srgbClr val="993300">
                <a:alpha val="70000"/>
              </a:srgbClr>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62" name="Oval 38"/>
            <p:cNvSpPr>
              <a:spLocks noChangeArrowheads="1"/>
            </p:cNvSpPr>
            <p:nvPr/>
          </p:nvSpPr>
          <p:spPr bwMode="auto">
            <a:xfrm>
              <a:off x="4176" y="136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063" name="Oval 39"/>
            <p:cNvSpPr>
              <a:spLocks noChangeArrowheads="1"/>
            </p:cNvSpPr>
            <p:nvPr/>
          </p:nvSpPr>
          <p:spPr bwMode="auto">
            <a:xfrm>
              <a:off x="4180" y="187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064" name="Oval 40"/>
            <p:cNvSpPr>
              <a:spLocks noChangeArrowheads="1"/>
            </p:cNvSpPr>
            <p:nvPr/>
          </p:nvSpPr>
          <p:spPr bwMode="auto">
            <a:xfrm>
              <a:off x="2640" y="1408"/>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065" name="Oval 41"/>
            <p:cNvSpPr>
              <a:spLocks noChangeArrowheads="1"/>
            </p:cNvSpPr>
            <p:nvPr/>
          </p:nvSpPr>
          <p:spPr bwMode="auto">
            <a:xfrm>
              <a:off x="2496" y="112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066" name="Oval 42"/>
            <p:cNvSpPr>
              <a:spLocks noChangeArrowheads="1"/>
            </p:cNvSpPr>
            <p:nvPr/>
          </p:nvSpPr>
          <p:spPr bwMode="auto">
            <a:xfrm>
              <a:off x="2952" y="1532"/>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067" name="Oval 43"/>
            <p:cNvSpPr>
              <a:spLocks noChangeArrowheads="1"/>
            </p:cNvSpPr>
            <p:nvPr/>
          </p:nvSpPr>
          <p:spPr bwMode="auto">
            <a:xfrm>
              <a:off x="1776" y="160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068" name="Freeform 44"/>
            <p:cNvSpPr>
              <a:spLocks/>
            </p:cNvSpPr>
            <p:nvPr/>
          </p:nvSpPr>
          <p:spPr bwMode="auto">
            <a:xfrm>
              <a:off x="4531" y="2332"/>
              <a:ext cx="49" cy="32"/>
            </a:xfrm>
            <a:custGeom>
              <a:avLst/>
              <a:gdLst>
                <a:gd name="T0" fmla="*/ 47 w 49"/>
                <a:gd name="T1" fmla="*/ 3 h 32"/>
                <a:gd name="T2" fmla="*/ 25 w 49"/>
                <a:gd name="T3" fmla="*/ 2 h 32"/>
                <a:gd name="T4" fmla="*/ 7 w 49"/>
                <a:gd name="T5" fmla="*/ 17 h 32"/>
                <a:gd name="T6" fmla="*/ 5 w 49"/>
                <a:gd name="T7" fmla="*/ 32 h 32"/>
                <a:gd name="T8" fmla="*/ 35 w 49"/>
                <a:gd name="T9" fmla="*/ 20 h 32"/>
                <a:gd name="T10" fmla="*/ 47 w 49"/>
                <a:gd name="T11" fmla="*/ 3 h 32"/>
              </a:gdLst>
              <a:ahLst/>
              <a:cxnLst>
                <a:cxn ang="0">
                  <a:pos x="T0" y="T1"/>
                </a:cxn>
                <a:cxn ang="0">
                  <a:pos x="T2" y="T3"/>
                </a:cxn>
                <a:cxn ang="0">
                  <a:pos x="T4" y="T5"/>
                </a:cxn>
                <a:cxn ang="0">
                  <a:pos x="T6" y="T7"/>
                </a:cxn>
                <a:cxn ang="0">
                  <a:pos x="T8" y="T9"/>
                </a:cxn>
                <a:cxn ang="0">
                  <a:pos x="T10" y="T11"/>
                </a:cxn>
              </a:cxnLst>
              <a:rect l="0" t="0" r="r" b="b"/>
              <a:pathLst>
                <a:path w="49" h="32">
                  <a:moveTo>
                    <a:pt x="47" y="3"/>
                  </a:moveTo>
                  <a:cubicBezTo>
                    <a:pt x="45" y="0"/>
                    <a:pt x="32" y="0"/>
                    <a:pt x="25" y="2"/>
                  </a:cubicBezTo>
                  <a:cubicBezTo>
                    <a:pt x="18" y="4"/>
                    <a:pt x="10" y="12"/>
                    <a:pt x="7" y="17"/>
                  </a:cubicBezTo>
                  <a:cubicBezTo>
                    <a:pt x="4" y="22"/>
                    <a:pt x="0" y="32"/>
                    <a:pt x="5" y="32"/>
                  </a:cubicBezTo>
                  <a:cubicBezTo>
                    <a:pt x="10" y="32"/>
                    <a:pt x="28" y="25"/>
                    <a:pt x="35" y="20"/>
                  </a:cubicBezTo>
                  <a:cubicBezTo>
                    <a:pt x="42" y="15"/>
                    <a:pt x="49" y="6"/>
                    <a:pt x="47" y="3"/>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69" name="Freeform 45"/>
            <p:cNvSpPr>
              <a:spLocks/>
            </p:cNvSpPr>
            <p:nvPr/>
          </p:nvSpPr>
          <p:spPr bwMode="auto">
            <a:xfrm>
              <a:off x="4415" y="2448"/>
              <a:ext cx="42" cy="35"/>
            </a:xfrm>
            <a:custGeom>
              <a:avLst/>
              <a:gdLst>
                <a:gd name="T0" fmla="*/ 40 w 42"/>
                <a:gd name="T1" fmla="*/ 2 h 35"/>
                <a:gd name="T2" fmla="*/ 18 w 42"/>
                <a:gd name="T3" fmla="*/ 7 h 35"/>
                <a:gd name="T4" fmla="*/ 1 w 42"/>
                <a:gd name="T5" fmla="*/ 22 h 35"/>
                <a:gd name="T6" fmla="*/ 9 w 42"/>
                <a:gd name="T7" fmla="*/ 35 h 35"/>
                <a:gd name="T8" fmla="*/ 28 w 42"/>
                <a:gd name="T9" fmla="*/ 19 h 35"/>
                <a:gd name="T10" fmla="*/ 40 w 42"/>
                <a:gd name="T11" fmla="*/ 2 h 35"/>
              </a:gdLst>
              <a:ahLst/>
              <a:cxnLst>
                <a:cxn ang="0">
                  <a:pos x="T0" y="T1"/>
                </a:cxn>
                <a:cxn ang="0">
                  <a:pos x="T2" y="T3"/>
                </a:cxn>
                <a:cxn ang="0">
                  <a:pos x="T4" y="T5"/>
                </a:cxn>
                <a:cxn ang="0">
                  <a:pos x="T6" y="T7"/>
                </a:cxn>
                <a:cxn ang="0">
                  <a:pos x="T8" y="T9"/>
                </a:cxn>
                <a:cxn ang="0">
                  <a:pos x="T10" y="T11"/>
                </a:cxn>
              </a:cxnLst>
              <a:rect l="0" t="0" r="r" b="b"/>
              <a:pathLst>
                <a:path w="42" h="35">
                  <a:moveTo>
                    <a:pt x="40" y="2"/>
                  </a:moveTo>
                  <a:cubicBezTo>
                    <a:pt x="38" y="0"/>
                    <a:pt x="24" y="4"/>
                    <a:pt x="18" y="7"/>
                  </a:cubicBezTo>
                  <a:cubicBezTo>
                    <a:pt x="12" y="10"/>
                    <a:pt x="2" y="17"/>
                    <a:pt x="1" y="22"/>
                  </a:cubicBezTo>
                  <a:cubicBezTo>
                    <a:pt x="0" y="27"/>
                    <a:pt x="5" y="35"/>
                    <a:pt x="9" y="35"/>
                  </a:cubicBezTo>
                  <a:cubicBezTo>
                    <a:pt x="13" y="35"/>
                    <a:pt x="23" y="25"/>
                    <a:pt x="28" y="19"/>
                  </a:cubicBezTo>
                  <a:cubicBezTo>
                    <a:pt x="33" y="13"/>
                    <a:pt x="42" y="5"/>
                    <a:pt x="40" y="2"/>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70" name="Freeform 46"/>
            <p:cNvSpPr>
              <a:spLocks/>
            </p:cNvSpPr>
            <p:nvPr/>
          </p:nvSpPr>
          <p:spPr bwMode="auto">
            <a:xfrm>
              <a:off x="4367" y="2476"/>
              <a:ext cx="31" cy="46"/>
            </a:xfrm>
            <a:custGeom>
              <a:avLst/>
              <a:gdLst>
                <a:gd name="T0" fmla="*/ 28 w 31"/>
                <a:gd name="T1" fmla="*/ 2 h 46"/>
                <a:gd name="T2" fmla="*/ 13 w 31"/>
                <a:gd name="T3" fmla="*/ 17 h 46"/>
                <a:gd name="T4" fmla="*/ 1 w 31"/>
                <a:gd name="T5" fmla="*/ 32 h 46"/>
                <a:gd name="T6" fmla="*/ 9 w 31"/>
                <a:gd name="T7" fmla="*/ 46 h 46"/>
                <a:gd name="T8" fmla="*/ 28 w 31"/>
                <a:gd name="T9" fmla="*/ 30 h 46"/>
                <a:gd name="T10" fmla="*/ 28 w 31"/>
                <a:gd name="T11" fmla="*/ 2 h 46"/>
              </a:gdLst>
              <a:ahLst/>
              <a:cxnLst>
                <a:cxn ang="0">
                  <a:pos x="T0" y="T1"/>
                </a:cxn>
                <a:cxn ang="0">
                  <a:pos x="T2" y="T3"/>
                </a:cxn>
                <a:cxn ang="0">
                  <a:pos x="T4" y="T5"/>
                </a:cxn>
                <a:cxn ang="0">
                  <a:pos x="T6" y="T7"/>
                </a:cxn>
                <a:cxn ang="0">
                  <a:pos x="T8" y="T9"/>
                </a:cxn>
                <a:cxn ang="0">
                  <a:pos x="T10" y="T11"/>
                </a:cxn>
              </a:cxnLst>
              <a:rect l="0" t="0" r="r" b="b"/>
              <a:pathLst>
                <a:path w="31" h="46">
                  <a:moveTo>
                    <a:pt x="28" y="2"/>
                  </a:moveTo>
                  <a:cubicBezTo>
                    <a:pt x="26" y="0"/>
                    <a:pt x="17" y="12"/>
                    <a:pt x="13" y="17"/>
                  </a:cubicBezTo>
                  <a:cubicBezTo>
                    <a:pt x="9" y="22"/>
                    <a:pt x="2" y="27"/>
                    <a:pt x="1" y="32"/>
                  </a:cubicBezTo>
                  <a:cubicBezTo>
                    <a:pt x="0" y="37"/>
                    <a:pt x="5" y="46"/>
                    <a:pt x="9" y="46"/>
                  </a:cubicBezTo>
                  <a:cubicBezTo>
                    <a:pt x="13" y="46"/>
                    <a:pt x="25" y="37"/>
                    <a:pt x="28" y="30"/>
                  </a:cubicBezTo>
                  <a:cubicBezTo>
                    <a:pt x="31" y="23"/>
                    <a:pt x="30" y="5"/>
                    <a:pt x="28" y="2"/>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71" name="Freeform 47"/>
            <p:cNvSpPr>
              <a:spLocks/>
            </p:cNvSpPr>
            <p:nvPr/>
          </p:nvSpPr>
          <p:spPr bwMode="auto">
            <a:xfrm>
              <a:off x="4250" y="1449"/>
              <a:ext cx="35" cy="71"/>
            </a:xfrm>
            <a:custGeom>
              <a:avLst/>
              <a:gdLst>
                <a:gd name="T0" fmla="*/ 18 w 35"/>
                <a:gd name="T1" fmla="*/ 6 h 71"/>
                <a:gd name="T2" fmla="*/ 0 w 35"/>
                <a:gd name="T3" fmla="*/ 37 h 71"/>
                <a:gd name="T4" fmla="*/ 20 w 35"/>
                <a:gd name="T5" fmla="*/ 68 h 71"/>
                <a:gd name="T6" fmla="*/ 30 w 35"/>
                <a:gd name="T7" fmla="*/ 53 h 71"/>
                <a:gd name="T8" fmla="*/ 26 w 35"/>
                <a:gd name="T9" fmla="*/ 29 h 71"/>
                <a:gd name="T10" fmla="*/ 34 w 35"/>
                <a:gd name="T11" fmla="*/ 4 h 71"/>
                <a:gd name="T12" fmla="*/ 18 w 35"/>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35" h="71">
                  <a:moveTo>
                    <a:pt x="18" y="6"/>
                  </a:moveTo>
                  <a:cubicBezTo>
                    <a:pt x="12" y="11"/>
                    <a:pt x="0" y="27"/>
                    <a:pt x="0" y="37"/>
                  </a:cubicBezTo>
                  <a:cubicBezTo>
                    <a:pt x="0" y="47"/>
                    <a:pt x="15" y="65"/>
                    <a:pt x="20" y="68"/>
                  </a:cubicBezTo>
                  <a:cubicBezTo>
                    <a:pt x="25" y="71"/>
                    <a:pt x="29" y="59"/>
                    <a:pt x="30" y="53"/>
                  </a:cubicBezTo>
                  <a:cubicBezTo>
                    <a:pt x="31" y="47"/>
                    <a:pt x="25" y="37"/>
                    <a:pt x="26" y="29"/>
                  </a:cubicBezTo>
                  <a:cubicBezTo>
                    <a:pt x="27" y="21"/>
                    <a:pt x="35" y="8"/>
                    <a:pt x="34" y="4"/>
                  </a:cubicBezTo>
                  <a:cubicBezTo>
                    <a:pt x="33" y="0"/>
                    <a:pt x="21" y="6"/>
                    <a:pt x="18" y="6"/>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72" name="Freeform 48"/>
            <p:cNvSpPr>
              <a:spLocks/>
            </p:cNvSpPr>
            <p:nvPr/>
          </p:nvSpPr>
          <p:spPr bwMode="auto">
            <a:xfrm>
              <a:off x="1014" y="124"/>
              <a:ext cx="3154" cy="1244"/>
            </a:xfrm>
            <a:custGeom>
              <a:avLst/>
              <a:gdLst>
                <a:gd name="T0" fmla="*/ 0 w 3154"/>
                <a:gd name="T1" fmla="*/ 0 h 1244"/>
                <a:gd name="T2" fmla="*/ 1014 w 3154"/>
                <a:gd name="T3" fmla="*/ 464 h 1244"/>
                <a:gd name="T4" fmla="*/ 1620 w 3154"/>
                <a:gd name="T5" fmla="*/ 684 h 1244"/>
                <a:gd name="T6" fmla="*/ 1888 w 3154"/>
                <a:gd name="T7" fmla="*/ 744 h 1244"/>
                <a:gd name="T8" fmla="*/ 2320 w 3154"/>
                <a:gd name="T9" fmla="*/ 890 h 1244"/>
                <a:gd name="T10" fmla="*/ 3154 w 3154"/>
                <a:gd name="T11" fmla="*/ 1244 h 1244"/>
              </a:gdLst>
              <a:ahLst/>
              <a:cxnLst>
                <a:cxn ang="0">
                  <a:pos x="T0" y="T1"/>
                </a:cxn>
                <a:cxn ang="0">
                  <a:pos x="T2" y="T3"/>
                </a:cxn>
                <a:cxn ang="0">
                  <a:pos x="T4" y="T5"/>
                </a:cxn>
                <a:cxn ang="0">
                  <a:pos x="T6" y="T7"/>
                </a:cxn>
                <a:cxn ang="0">
                  <a:pos x="T8" y="T9"/>
                </a:cxn>
                <a:cxn ang="0">
                  <a:pos x="T10" y="T11"/>
                </a:cxn>
              </a:cxnLst>
              <a:rect l="0" t="0" r="r" b="b"/>
              <a:pathLst>
                <a:path w="3154" h="1244">
                  <a:moveTo>
                    <a:pt x="0" y="0"/>
                  </a:moveTo>
                  <a:lnTo>
                    <a:pt x="1014" y="464"/>
                  </a:lnTo>
                  <a:lnTo>
                    <a:pt x="1620" y="684"/>
                  </a:lnTo>
                  <a:lnTo>
                    <a:pt x="1888" y="744"/>
                  </a:lnTo>
                  <a:lnTo>
                    <a:pt x="2320" y="890"/>
                  </a:lnTo>
                  <a:lnTo>
                    <a:pt x="3154" y="1244"/>
                  </a:lnTo>
                </a:path>
              </a:pathLst>
            </a:custGeom>
            <a:noFill/>
            <a:ln w="38100" cmpd="dbl">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73" name="Freeform 49"/>
            <p:cNvSpPr>
              <a:spLocks/>
            </p:cNvSpPr>
            <p:nvPr/>
          </p:nvSpPr>
          <p:spPr bwMode="auto">
            <a:xfrm>
              <a:off x="3086" y="1626"/>
              <a:ext cx="1184" cy="242"/>
            </a:xfrm>
            <a:custGeom>
              <a:avLst/>
              <a:gdLst>
                <a:gd name="T0" fmla="*/ 0 w 1184"/>
                <a:gd name="T1" fmla="*/ 0 h 242"/>
                <a:gd name="T2" fmla="*/ 326 w 1184"/>
                <a:gd name="T3" fmla="*/ 98 h 242"/>
                <a:gd name="T4" fmla="*/ 548 w 1184"/>
                <a:gd name="T5" fmla="*/ 108 h 242"/>
                <a:gd name="T6" fmla="*/ 1184 w 1184"/>
                <a:gd name="T7" fmla="*/ 242 h 242"/>
              </a:gdLst>
              <a:ahLst/>
              <a:cxnLst>
                <a:cxn ang="0">
                  <a:pos x="T0" y="T1"/>
                </a:cxn>
                <a:cxn ang="0">
                  <a:pos x="T2" y="T3"/>
                </a:cxn>
                <a:cxn ang="0">
                  <a:pos x="T4" y="T5"/>
                </a:cxn>
                <a:cxn ang="0">
                  <a:pos x="T6" y="T7"/>
                </a:cxn>
              </a:cxnLst>
              <a:rect l="0" t="0" r="r" b="b"/>
              <a:pathLst>
                <a:path w="1184" h="242">
                  <a:moveTo>
                    <a:pt x="0" y="0"/>
                  </a:moveTo>
                  <a:lnTo>
                    <a:pt x="326" y="98"/>
                  </a:lnTo>
                  <a:lnTo>
                    <a:pt x="548" y="108"/>
                  </a:lnTo>
                  <a:lnTo>
                    <a:pt x="1184" y="242"/>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74" name="Freeform 50"/>
            <p:cNvSpPr>
              <a:spLocks/>
            </p:cNvSpPr>
            <p:nvPr/>
          </p:nvSpPr>
          <p:spPr bwMode="auto">
            <a:xfrm>
              <a:off x="4336" y="1272"/>
              <a:ext cx="414" cy="136"/>
            </a:xfrm>
            <a:custGeom>
              <a:avLst/>
              <a:gdLst>
                <a:gd name="T0" fmla="*/ 0 w 414"/>
                <a:gd name="T1" fmla="*/ 0 h 136"/>
                <a:gd name="T2" fmla="*/ 186 w 414"/>
                <a:gd name="T3" fmla="*/ 110 h 136"/>
                <a:gd name="T4" fmla="*/ 414 w 414"/>
                <a:gd name="T5" fmla="*/ 136 h 136"/>
              </a:gdLst>
              <a:ahLst/>
              <a:cxnLst>
                <a:cxn ang="0">
                  <a:pos x="T0" y="T1"/>
                </a:cxn>
                <a:cxn ang="0">
                  <a:pos x="T2" y="T3"/>
                </a:cxn>
                <a:cxn ang="0">
                  <a:pos x="T4" y="T5"/>
                </a:cxn>
              </a:cxnLst>
              <a:rect l="0" t="0" r="r" b="b"/>
              <a:pathLst>
                <a:path w="414" h="136">
                  <a:moveTo>
                    <a:pt x="0" y="0"/>
                  </a:moveTo>
                  <a:lnTo>
                    <a:pt x="186" y="110"/>
                  </a:lnTo>
                  <a:lnTo>
                    <a:pt x="414" y="136"/>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75" name="Freeform 51"/>
            <p:cNvSpPr>
              <a:spLocks/>
            </p:cNvSpPr>
            <p:nvPr/>
          </p:nvSpPr>
          <p:spPr bwMode="auto">
            <a:xfrm>
              <a:off x="4456" y="928"/>
              <a:ext cx="280" cy="294"/>
            </a:xfrm>
            <a:custGeom>
              <a:avLst/>
              <a:gdLst>
                <a:gd name="T0" fmla="*/ 0 w 280"/>
                <a:gd name="T1" fmla="*/ 294 h 294"/>
                <a:gd name="T2" fmla="*/ 280 w 280"/>
                <a:gd name="T3" fmla="*/ 0 h 294"/>
              </a:gdLst>
              <a:ahLst/>
              <a:cxnLst>
                <a:cxn ang="0">
                  <a:pos x="T0" y="T1"/>
                </a:cxn>
                <a:cxn ang="0">
                  <a:pos x="T2" y="T3"/>
                </a:cxn>
              </a:cxnLst>
              <a:rect l="0" t="0" r="r" b="b"/>
              <a:pathLst>
                <a:path w="280" h="294">
                  <a:moveTo>
                    <a:pt x="0" y="294"/>
                  </a:moveTo>
                  <a:lnTo>
                    <a:pt x="280" y="0"/>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76" name="Freeform 52"/>
            <p:cNvSpPr>
              <a:spLocks/>
            </p:cNvSpPr>
            <p:nvPr/>
          </p:nvSpPr>
          <p:spPr bwMode="auto">
            <a:xfrm>
              <a:off x="4282" y="1424"/>
              <a:ext cx="398" cy="442"/>
            </a:xfrm>
            <a:custGeom>
              <a:avLst/>
              <a:gdLst>
                <a:gd name="T0" fmla="*/ 0 w 398"/>
                <a:gd name="T1" fmla="*/ 442 h 442"/>
                <a:gd name="T2" fmla="*/ 84 w 398"/>
                <a:gd name="T3" fmla="*/ 432 h 442"/>
                <a:gd name="T4" fmla="*/ 148 w 398"/>
                <a:gd name="T5" fmla="*/ 350 h 442"/>
                <a:gd name="T6" fmla="*/ 276 w 398"/>
                <a:gd name="T7" fmla="*/ 128 h 442"/>
                <a:gd name="T8" fmla="*/ 398 w 398"/>
                <a:gd name="T9" fmla="*/ 0 h 442"/>
              </a:gdLst>
              <a:ahLst/>
              <a:cxnLst>
                <a:cxn ang="0">
                  <a:pos x="T0" y="T1"/>
                </a:cxn>
                <a:cxn ang="0">
                  <a:pos x="T2" y="T3"/>
                </a:cxn>
                <a:cxn ang="0">
                  <a:pos x="T4" y="T5"/>
                </a:cxn>
                <a:cxn ang="0">
                  <a:pos x="T6" y="T7"/>
                </a:cxn>
                <a:cxn ang="0">
                  <a:pos x="T8" y="T9"/>
                </a:cxn>
              </a:cxnLst>
              <a:rect l="0" t="0" r="r" b="b"/>
              <a:pathLst>
                <a:path w="398" h="442">
                  <a:moveTo>
                    <a:pt x="0" y="442"/>
                  </a:moveTo>
                  <a:lnTo>
                    <a:pt x="84" y="432"/>
                  </a:lnTo>
                  <a:lnTo>
                    <a:pt x="148" y="350"/>
                  </a:lnTo>
                  <a:lnTo>
                    <a:pt x="276" y="128"/>
                  </a:lnTo>
                  <a:lnTo>
                    <a:pt x="398" y="0"/>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77" name="Freeform 53"/>
            <p:cNvSpPr>
              <a:spLocks/>
            </p:cNvSpPr>
            <p:nvPr/>
          </p:nvSpPr>
          <p:spPr bwMode="auto">
            <a:xfrm>
              <a:off x="774" y="1572"/>
              <a:ext cx="2170" cy="952"/>
            </a:xfrm>
            <a:custGeom>
              <a:avLst/>
              <a:gdLst>
                <a:gd name="T0" fmla="*/ 2170 w 2170"/>
                <a:gd name="T1" fmla="*/ 0 h 952"/>
                <a:gd name="T2" fmla="*/ 1870 w 2170"/>
                <a:gd name="T3" fmla="*/ 112 h 952"/>
                <a:gd name="T4" fmla="*/ 1296 w 2170"/>
                <a:gd name="T5" fmla="*/ 386 h 952"/>
                <a:gd name="T6" fmla="*/ 478 w 2170"/>
                <a:gd name="T7" fmla="*/ 778 h 952"/>
                <a:gd name="T8" fmla="*/ 126 w 2170"/>
                <a:gd name="T9" fmla="*/ 918 h 952"/>
                <a:gd name="T10" fmla="*/ 42 w 2170"/>
                <a:gd name="T11" fmla="*/ 918 h 952"/>
                <a:gd name="T12" fmla="*/ 0 w 2170"/>
                <a:gd name="T13" fmla="*/ 952 h 952"/>
              </a:gdLst>
              <a:ahLst/>
              <a:cxnLst>
                <a:cxn ang="0">
                  <a:pos x="T0" y="T1"/>
                </a:cxn>
                <a:cxn ang="0">
                  <a:pos x="T2" y="T3"/>
                </a:cxn>
                <a:cxn ang="0">
                  <a:pos x="T4" y="T5"/>
                </a:cxn>
                <a:cxn ang="0">
                  <a:pos x="T6" y="T7"/>
                </a:cxn>
                <a:cxn ang="0">
                  <a:pos x="T8" y="T9"/>
                </a:cxn>
                <a:cxn ang="0">
                  <a:pos x="T10" y="T11"/>
                </a:cxn>
                <a:cxn ang="0">
                  <a:pos x="T12" y="T13"/>
                </a:cxn>
              </a:cxnLst>
              <a:rect l="0" t="0" r="r" b="b"/>
              <a:pathLst>
                <a:path w="2170" h="952">
                  <a:moveTo>
                    <a:pt x="2170" y="0"/>
                  </a:moveTo>
                  <a:lnTo>
                    <a:pt x="1870" y="112"/>
                  </a:lnTo>
                  <a:lnTo>
                    <a:pt x="1296" y="386"/>
                  </a:lnTo>
                  <a:lnTo>
                    <a:pt x="478" y="778"/>
                  </a:lnTo>
                  <a:lnTo>
                    <a:pt x="126" y="918"/>
                  </a:lnTo>
                  <a:lnTo>
                    <a:pt x="42" y="918"/>
                  </a:lnTo>
                  <a:lnTo>
                    <a:pt x="0" y="952"/>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78" name="Oval 54"/>
            <p:cNvSpPr>
              <a:spLocks noChangeArrowheads="1"/>
            </p:cNvSpPr>
            <p:nvPr/>
          </p:nvSpPr>
          <p:spPr bwMode="auto">
            <a:xfrm>
              <a:off x="720" y="252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079" name="Freeform 55"/>
            <p:cNvSpPr>
              <a:spLocks/>
            </p:cNvSpPr>
            <p:nvPr/>
          </p:nvSpPr>
          <p:spPr bwMode="auto">
            <a:xfrm>
              <a:off x="914" y="86"/>
              <a:ext cx="1206" cy="2374"/>
            </a:xfrm>
            <a:custGeom>
              <a:avLst/>
              <a:gdLst>
                <a:gd name="T0" fmla="*/ 1206 w 1206"/>
                <a:gd name="T1" fmla="*/ 0 h 2374"/>
                <a:gd name="T2" fmla="*/ 1180 w 1206"/>
                <a:gd name="T3" fmla="*/ 228 h 2374"/>
                <a:gd name="T4" fmla="*/ 1122 w 1206"/>
                <a:gd name="T5" fmla="*/ 422 h 2374"/>
                <a:gd name="T6" fmla="*/ 1100 w 1206"/>
                <a:gd name="T7" fmla="*/ 620 h 2374"/>
                <a:gd name="T8" fmla="*/ 1050 w 1206"/>
                <a:gd name="T9" fmla="*/ 766 h 2374"/>
                <a:gd name="T10" fmla="*/ 986 w 1206"/>
                <a:gd name="T11" fmla="*/ 856 h 2374"/>
                <a:gd name="T12" fmla="*/ 838 w 1206"/>
                <a:gd name="T13" fmla="*/ 1002 h 2374"/>
                <a:gd name="T14" fmla="*/ 742 w 1206"/>
                <a:gd name="T15" fmla="*/ 1122 h 2374"/>
                <a:gd name="T16" fmla="*/ 0 w 1206"/>
                <a:gd name="T17" fmla="*/ 2374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6" h="2374">
                  <a:moveTo>
                    <a:pt x="1206" y="0"/>
                  </a:moveTo>
                  <a:lnTo>
                    <a:pt x="1180" y="228"/>
                  </a:lnTo>
                  <a:lnTo>
                    <a:pt x="1122" y="422"/>
                  </a:lnTo>
                  <a:lnTo>
                    <a:pt x="1100" y="620"/>
                  </a:lnTo>
                  <a:lnTo>
                    <a:pt x="1050" y="766"/>
                  </a:lnTo>
                  <a:lnTo>
                    <a:pt x="986" y="856"/>
                  </a:lnTo>
                  <a:lnTo>
                    <a:pt x="838" y="1002"/>
                  </a:lnTo>
                  <a:lnTo>
                    <a:pt x="742" y="1122"/>
                  </a:lnTo>
                  <a:lnTo>
                    <a:pt x="0" y="2374"/>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80" name="Freeform 56"/>
            <p:cNvSpPr>
              <a:spLocks/>
            </p:cNvSpPr>
            <p:nvPr/>
          </p:nvSpPr>
          <p:spPr bwMode="auto">
            <a:xfrm>
              <a:off x="2030" y="672"/>
              <a:ext cx="856" cy="902"/>
            </a:xfrm>
            <a:custGeom>
              <a:avLst/>
              <a:gdLst>
                <a:gd name="T0" fmla="*/ 0 w 856"/>
                <a:gd name="T1" fmla="*/ 0 h 902"/>
                <a:gd name="T2" fmla="*/ 60 w 856"/>
                <a:gd name="T3" fmla="*/ 12 h 902"/>
                <a:gd name="T4" fmla="*/ 444 w 856"/>
                <a:gd name="T5" fmla="*/ 404 h 902"/>
                <a:gd name="T6" fmla="*/ 448 w 856"/>
                <a:gd name="T7" fmla="*/ 450 h 902"/>
                <a:gd name="T8" fmla="*/ 426 w 856"/>
                <a:gd name="T9" fmla="*/ 514 h 902"/>
                <a:gd name="T10" fmla="*/ 344 w 856"/>
                <a:gd name="T11" fmla="*/ 626 h 902"/>
                <a:gd name="T12" fmla="*/ 332 w 856"/>
                <a:gd name="T13" fmla="*/ 734 h 902"/>
                <a:gd name="T14" fmla="*/ 362 w 856"/>
                <a:gd name="T15" fmla="*/ 788 h 902"/>
                <a:gd name="T16" fmla="*/ 414 w 856"/>
                <a:gd name="T17" fmla="*/ 838 h 902"/>
                <a:gd name="T18" fmla="*/ 768 w 856"/>
                <a:gd name="T19" fmla="*/ 860 h 902"/>
                <a:gd name="T20" fmla="*/ 856 w 856"/>
                <a:gd name="T21" fmla="*/ 902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6" h="902">
                  <a:moveTo>
                    <a:pt x="0" y="0"/>
                  </a:moveTo>
                  <a:lnTo>
                    <a:pt x="60" y="12"/>
                  </a:lnTo>
                  <a:lnTo>
                    <a:pt x="444" y="404"/>
                  </a:lnTo>
                  <a:lnTo>
                    <a:pt x="448" y="450"/>
                  </a:lnTo>
                  <a:lnTo>
                    <a:pt x="426" y="514"/>
                  </a:lnTo>
                  <a:lnTo>
                    <a:pt x="344" y="626"/>
                  </a:lnTo>
                  <a:lnTo>
                    <a:pt x="332" y="734"/>
                  </a:lnTo>
                  <a:lnTo>
                    <a:pt x="362" y="788"/>
                  </a:lnTo>
                  <a:lnTo>
                    <a:pt x="414" y="838"/>
                  </a:lnTo>
                  <a:lnTo>
                    <a:pt x="768" y="860"/>
                  </a:lnTo>
                  <a:lnTo>
                    <a:pt x="856" y="902"/>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81" name="Freeform 57"/>
            <p:cNvSpPr>
              <a:spLocks/>
            </p:cNvSpPr>
            <p:nvPr/>
          </p:nvSpPr>
          <p:spPr bwMode="auto">
            <a:xfrm>
              <a:off x="1512" y="1496"/>
              <a:ext cx="256" cy="112"/>
            </a:xfrm>
            <a:custGeom>
              <a:avLst/>
              <a:gdLst>
                <a:gd name="T0" fmla="*/ 0 w 256"/>
                <a:gd name="T1" fmla="*/ 0 h 112"/>
                <a:gd name="T2" fmla="*/ 128 w 256"/>
                <a:gd name="T3" fmla="*/ 66 h 112"/>
                <a:gd name="T4" fmla="*/ 256 w 256"/>
                <a:gd name="T5" fmla="*/ 112 h 112"/>
              </a:gdLst>
              <a:ahLst/>
              <a:cxnLst>
                <a:cxn ang="0">
                  <a:pos x="T0" y="T1"/>
                </a:cxn>
                <a:cxn ang="0">
                  <a:pos x="T2" y="T3"/>
                </a:cxn>
                <a:cxn ang="0">
                  <a:pos x="T4" y="T5"/>
                </a:cxn>
              </a:cxnLst>
              <a:rect l="0" t="0" r="r" b="b"/>
              <a:pathLst>
                <a:path w="256" h="112">
                  <a:moveTo>
                    <a:pt x="0" y="0"/>
                  </a:moveTo>
                  <a:lnTo>
                    <a:pt x="128" y="66"/>
                  </a:lnTo>
                  <a:lnTo>
                    <a:pt x="256" y="112"/>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82" name="Line 58"/>
            <p:cNvSpPr>
              <a:spLocks noChangeShapeType="1"/>
            </p:cNvSpPr>
            <p:nvPr/>
          </p:nvSpPr>
          <p:spPr bwMode="auto">
            <a:xfrm>
              <a:off x="1824" y="1648"/>
              <a:ext cx="216" cy="256"/>
            </a:xfrm>
            <a:prstGeom prst="line">
              <a:avLst/>
            </a:prstGeom>
            <a:noFill/>
            <a:ln w="38100" cmpd="dbl">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83" name="Freeform 59"/>
            <p:cNvSpPr>
              <a:spLocks/>
            </p:cNvSpPr>
            <p:nvPr/>
          </p:nvSpPr>
          <p:spPr bwMode="auto">
            <a:xfrm>
              <a:off x="1952" y="1621"/>
              <a:ext cx="680" cy="163"/>
            </a:xfrm>
            <a:custGeom>
              <a:avLst/>
              <a:gdLst>
                <a:gd name="T0" fmla="*/ 0 w 680"/>
                <a:gd name="T1" fmla="*/ 163 h 163"/>
                <a:gd name="T2" fmla="*/ 334 w 680"/>
                <a:gd name="T3" fmla="*/ 19 h 163"/>
                <a:gd name="T4" fmla="*/ 680 w 680"/>
                <a:gd name="T5" fmla="*/ 51 h 163"/>
              </a:gdLst>
              <a:ahLst/>
              <a:cxnLst>
                <a:cxn ang="0">
                  <a:pos x="T0" y="T1"/>
                </a:cxn>
                <a:cxn ang="0">
                  <a:pos x="T2" y="T3"/>
                </a:cxn>
                <a:cxn ang="0">
                  <a:pos x="T4" y="T5"/>
                </a:cxn>
              </a:cxnLst>
              <a:rect l="0" t="0" r="r" b="b"/>
              <a:pathLst>
                <a:path w="680" h="163">
                  <a:moveTo>
                    <a:pt x="0" y="163"/>
                  </a:moveTo>
                  <a:cubicBezTo>
                    <a:pt x="56" y="139"/>
                    <a:pt x="221" y="38"/>
                    <a:pt x="334" y="19"/>
                  </a:cubicBezTo>
                  <a:cubicBezTo>
                    <a:pt x="447" y="0"/>
                    <a:pt x="608" y="44"/>
                    <a:pt x="680" y="51"/>
                  </a:cubicBez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84" name="Freeform 60"/>
            <p:cNvSpPr>
              <a:spLocks/>
            </p:cNvSpPr>
            <p:nvPr/>
          </p:nvSpPr>
          <p:spPr bwMode="auto">
            <a:xfrm>
              <a:off x="2724" y="832"/>
              <a:ext cx="252" cy="696"/>
            </a:xfrm>
            <a:custGeom>
              <a:avLst/>
              <a:gdLst>
                <a:gd name="T0" fmla="*/ 4 w 252"/>
                <a:gd name="T1" fmla="*/ 0 h 696"/>
                <a:gd name="T2" fmla="*/ 0 w 252"/>
                <a:gd name="T3" fmla="*/ 88 h 696"/>
                <a:gd name="T4" fmla="*/ 74 w 252"/>
                <a:gd name="T5" fmla="*/ 352 h 696"/>
                <a:gd name="T6" fmla="*/ 252 w 252"/>
                <a:gd name="T7" fmla="*/ 696 h 696"/>
              </a:gdLst>
              <a:ahLst/>
              <a:cxnLst>
                <a:cxn ang="0">
                  <a:pos x="T0" y="T1"/>
                </a:cxn>
                <a:cxn ang="0">
                  <a:pos x="T2" y="T3"/>
                </a:cxn>
                <a:cxn ang="0">
                  <a:pos x="T4" y="T5"/>
                </a:cxn>
                <a:cxn ang="0">
                  <a:pos x="T6" y="T7"/>
                </a:cxn>
              </a:cxnLst>
              <a:rect l="0" t="0" r="r" b="b"/>
              <a:pathLst>
                <a:path w="252" h="696">
                  <a:moveTo>
                    <a:pt x="4" y="0"/>
                  </a:moveTo>
                  <a:lnTo>
                    <a:pt x="0" y="88"/>
                  </a:lnTo>
                  <a:lnTo>
                    <a:pt x="74" y="352"/>
                  </a:lnTo>
                  <a:lnTo>
                    <a:pt x="252" y="696"/>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85" name="Freeform 61"/>
            <p:cNvSpPr>
              <a:spLocks/>
            </p:cNvSpPr>
            <p:nvPr/>
          </p:nvSpPr>
          <p:spPr bwMode="auto">
            <a:xfrm>
              <a:off x="3002" y="1014"/>
              <a:ext cx="302" cy="526"/>
            </a:xfrm>
            <a:custGeom>
              <a:avLst/>
              <a:gdLst>
                <a:gd name="T0" fmla="*/ 302 w 302"/>
                <a:gd name="T1" fmla="*/ 0 h 526"/>
                <a:gd name="T2" fmla="*/ 40 w 302"/>
                <a:gd name="T3" fmla="*/ 498 h 526"/>
                <a:gd name="T4" fmla="*/ 0 w 302"/>
                <a:gd name="T5" fmla="*/ 526 h 526"/>
              </a:gdLst>
              <a:ahLst/>
              <a:cxnLst>
                <a:cxn ang="0">
                  <a:pos x="T0" y="T1"/>
                </a:cxn>
                <a:cxn ang="0">
                  <a:pos x="T2" y="T3"/>
                </a:cxn>
                <a:cxn ang="0">
                  <a:pos x="T4" y="T5"/>
                </a:cxn>
              </a:cxnLst>
              <a:rect l="0" t="0" r="r" b="b"/>
              <a:pathLst>
                <a:path w="302" h="526">
                  <a:moveTo>
                    <a:pt x="302" y="0"/>
                  </a:moveTo>
                  <a:lnTo>
                    <a:pt x="40" y="498"/>
                  </a:lnTo>
                  <a:lnTo>
                    <a:pt x="0" y="526"/>
                  </a:lnTo>
                </a:path>
              </a:pathLst>
            </a:custGeom>
            <a:noFill/>
            <a:ln w="38100" cmpd="dbl">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86" name="Freeform 62"/>
            <p:cNvSpPr>
              <a:spLocks/>
            </p:cNvSpPr>
            <p:nvPr/>
          </p:nvSpPr>
          <p:spPr bwMode="auto">
            <a:xfrm>
              <a:off x="3008" y="1572"/>
              <a:ext cx="673" cy="2688"/>
            </a:xfrm>
            <a:custGeom>
              <a:avLst/>
              <a:gdLst>
                <a:gd name="T0" fmla="*/ 664 w 673"/>
                <a:gd name="T1" fmla="*/ 2688 h 2688"/>
                <a:gd name="T2" fmla="*/ 670 w 673"/>
                <a:gd name="T3" fmla="*/ 2602 h 2688"/>
                <a:gd name="T4" fmla="*/ 648 w 673"/>
                <a:gd name="T5" fmla="*/ 2514 h 2688"/>
                <a:gd name="T6" fmla="*/ 586 w 673"/>
                <a:gd name="T7" fmla="*/ 2368 h 2688"/>
                <a:gd name="T8" fmla="*/ 412 w 673"/>
                <a:gd name="T9" fmla="*/ 2186 h 2688"/>
                <a:gd name="T10" fmla="*/ 286 w 673"/>
                <a:gd name="T11" fmla="*/ 1920 h 2688"/>
                <a:gd name="T12" fmla="*/ 238 w 673"/>
                <a:gd name="T13" fmla="*/ 1700 h 2688"/>
                <a:gd name="T14" fmla="*/ 232 w 673"/>
                <a:gd name="T15" fmla="*/ 1510 h 2688"/>
                <a:gd name="T16" fmla="*/ 258 w 673"/>
                <a:gd name="T17" fmla="*/ 1354 h 2688"/>
                <a:gd name="T18" fmla="*/ 350 w 673"/>
                <a:gd name="T19" fmla="*/ 1168 h 2688"/>
                <a:gd name="T20" fmla="*/ 452 w 673"/>
                <a:gd name="T21" fmla="*/ 1046 h 2688"/>
                <a:gd name="T22" fmla="*/ 500 w 673"/>
                <a:gd name="T23" fmla="*/ 914 h 2688"/>
                <a:gd name="T24" fmla="*/ 542 w 673"/>
                <a:gd name="T25" fmla="*/ 764 h 2688"/>
                <a:gd name="T26" fmla="*/ 540 w 673"/>
                <a:gd name="T27" fmla="*/ 640 h 2688"/>
                <a:gd name="T28" fmla="*/ 518 w 673"/>
                <a:gd name="T29" fmla="*/ 516 h 2688"/>
                <a:gd name="T30" fmla="*/ 492 w 673"/>
                <a:gd name="T31" fmla="*/ 456 h 2688"/>
                <a:gd name="T32" fmla="*/ 448 w 673"/>
                <a:gd name="T33" fmla="*/ 396 h 2688"/>
                <a:gd name="T34" fmla="*/ 0 w 673"/>
                <a:gd name="T35" fmla="*/ 0 h 2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3" h="2688">
                  <a:moveTo>
                    <a:pt x="664" y="2688"/>
                  </a:moveTo>
                  <a:cubicBezTo>
                    <a:pt x="665" y="2674"/>
                    <a:pt x="673" y="2631"/>
                    <a:pt x="670" y="2602"/>
                  </a:cubicBezTo>
                  <a:cubicBezTo>
                    <a:pt x="667" y="2573"/>
                    <a:pt x="662" y="2553"/>
                    <a:pt x="648" y="2514"/>
                  </a:cubicBezTo>
                  <a:cubicBezTo>
                    <a:pt x="634" y="2475"/>
                    <a:pt x="625" y="2423"/>
                    <a:pt x="586" y="2368"/>
                  </a:cubicBezTo>
                  <a:cubicBezTo>
                    <a:pt x="547" y="2313"/>
                    <a:pt x="462" y="2261"/>
                    <a:pt x="412" y="2186"/>
                  </a:cubicBezTo>
                  <a:cubicBezTo>
                    <a:pt x="362" y="2111"/>
                    <a:pt x="315" y="2001"/>
                    <a:pt x="286" y="1920"/>
                  </a:cubicBezTo>
                  <a:cubicBezTo>
                    <a:pt x="257" y="1839"/>
                    <a:pt x="247" y="1768"/>
                    <a:pt x="238" y="1700"/>
                  </a:cubicBezTo>
                  <a:cubicBezTo>
                    <a:pt x="229" y="1632"/>
                    <a:pt x="229" y="1568"/>
                    <a:pt x="232" y="1510"/>
                  </a:cubicBezTo>
                  <a:cubicBezTo>
                    <a:pt x="235" y="1452"/>
                    <a:pt x="238" y="1411"/>
                    <a:pt x="258" y="1354"/>
                  </a:cubicBezTo>
                  <a:cubicBezTo>
                    <a:pt x="278" y="1297"/>
                    <a:pt x="318" y="1219"/>
                    <a:pt x="350" y="1168"/>
                  </a:cubicBezTo>
                  <a:cubicBezTo>
                    <a:pt x="382" y="1117"/>
                    <a:pt x="427" y="1088"/>
                    <a:pt x="452" y="1046"/>
                  </a:cubicBezTo>
                  <a:lnTo>
                    <a:pt x="500" y="914"/>
                  </a:lnTo>
                  <a:lnTo>
                    <a:pt x="542" y="764"/>
                  </a:lnTo>
                  <a:cubicBezTo>
                    <a:pt x="549" y="718"/>
                    <a:pt x="544" y="681"/>
                    <a:pt x="540" y="640"/>
                  </a:cubicBezTo>
                  <a:lnTo>
                    <a:pt x="518" y="516"/>
                  </a:lnTo>
                  <a:lnTo>
                    <a:pt x="492" y="456"/>
                  </a:lnTo>
                  <a:lnTo>
                    <a:pt x="448" y="396"/>
                  </a:lnTo>
                  <a:lnTo>
                    <a:pt x="0" y="0"/>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87" name="Freeform 63"/>
            <p:cNvSpPr>
              <a:spLocks/>
            </p:cNvSpPr>
            <p:nvPr/>
          </p:nvSpPr>
          <p:spPr bwMode="auto">
            <a:xfrm>
              <a:off x="4232" y="1228"/>
              <a:ext cx="538" cy="132"/>
            </a:xfrm>
            <a:custGeom>
              <a:avLst/>
              <a:gdLst>
                <a:gd name="T0" fmla="*/ 0 w 538"/>
                <a:gd name="T1" fmla="*/ 132 h 132"/>
                <a:gd name="T2" fmla="*/ 106 w 538"/>
                <a:gd name="T3" fmla="*/ 48 h 132"/>
                <a:gd name="T4" fmla="*/ 222 w 538"/>
                <a:gd name="T5" fmla="*/ 2 h 132"/>
                <a:gd name="T6" fmla="*/ 538 w 538"/>
                <a:gd name="T7" fmla="*/ 0 h 132"/>
              </a:gdLst>
              <a:ahLst/>
              <a:cxnLst>
                <a:cxn ang="0">
                  <a:pos x="T0" y="T1"/>
                </a:cxn>
                <a:cxn ang="0">
                  <a:pos x="T2" y="T3"/>
                </a:cxn>
                <a:cxn ang="0">
                  <a:pos x="T4" y="T5"/>
                </a:cxn>
                <a:cxn ang="0">
                  <a:pos x="T6" y="T7"/>
                </a:cxn>
              </a:cxnLst>
              <a:rect l="0" t="0" r="r" b="b"/>
              <a:pathLst>
                <a:path w="538" h="132">
                  <a:moveTo>
                    <a:pt x="0" y="132"/>
                  </a:moveTo>
                  <a:lnTo>
                    <a:pt x="106" y="48"/>
                  </a:lnTo>
                  <a:cubicBezTo>
                    <a:pt x="143" y="26"/>
                    <a:pt x="150" y="10"/>
                    <a:pt x="222" y="2"/>
                  </a:cubicBezTo>
                  <a:lnTo>
                    <a:pt x="538" y="0"/>
                  </a:lnTo>
                </a:path>
              </a:pathLst>
            </a:custGeom>
            <a:noFill/>
            <a:ln w="38100" cmpd="dbl">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88" name="Oval 64"/>
            <p:cNvSpPr>
              <a:spLocks noChangeArrowheads="1"/>
            </p:cNvSpPr>
            <p:nvPr/>
          </p:nvSpPr>
          <p:spPr bwMode="auto">
            <a:xfrm>
              <a:off x="3284" y="984"/>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089" name="Freeform 65"/>
            <p:cNvSpPr>
              <a:spLocks/>
            </p:cNvSpPr>
            <p:nvPr/>
          </p:nvSpPr>
          <p:spPr bwMode="auto">
            <a:xfrm>
              <a:off x="3252" y="182"/>
              <a:ext cx="72" cy="125"/>
            </a:xfrm>
            <a:custGeom>
              <a:avLst/>
              <a:gdLst>
                <a:gd name="T0" fmla="*/ 50 w 72"/>
                <a:gd name="T1" fmla="*/ 2 h 125"/>
                <a:gd name="T2" fmla="*/ 29 w 72"/>
                <a:gd name="T3" fmla="*/ 23 h 125"/>
                <a:gd name="T4" fmla="*/ 27 w 72"/>
                <a:gd name="T5" fmla="*/ 61 h 125"/>
                <a:gd name="T6" fmla="*/ 0 w 72"/>
                <a:gd name="T7" fmla="*/ 73 h 125"/>
                <a:gd name="T8" fmla="*/ 30 w 72"/>
                <a:gd name="T9" fmla="*/ 119 h 125"/>
                <a:gd name="T10" fmla="*/ 53 w 72"/>
                <a:gd name="T11" fmla="*/ 109 h 125"/>
                <a:gd name="T12" fmla="*/ 69 w 72"/>
                <a:gd name="T13" fmla="*/ 67 h 125"/>
                <a:gd name="T14" fmla="*/ 69 w 72"/>
                <a:gd name="T15" fmla="*/ 20 h 125"/>
                <a:gd name="T16" fmla="*/ 50 w 72"/>
                <a:gd name="T17" fmla="*/ 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25">
                  <a:moveTo>
                    <a:pt x="50" y="2"/>
                  </a:moveTo>
                  <a:cubicBezTo>
                    <a:pt x="43" y="2"/>
                    <a:pt x="33" y="13"/>
                    <a:pt x="29" y="23"/>
                  </a:cubicBezTo>
                  <a:cubicBezTo>
                    <a:pt x="25" y="33"/>
                    <a:pt x="32" y="53"/>
                    <a:pt x="27" y="61"/>
                  </a:cubicBezTo>
                  <a:cubicBezTo>
                    <a:pt x="22" y="69"/>
                    <a:pt x="0" y="63"/>
                    <a:pt x="0" y="73"/>
                  </a:cubicBezTo>
                  <a:cubicBezTo>
                    <a:pt x="0" y="83"/>
                    <a:pt x="21" y="113"/>
                    <a:pt x="30" y="119"/>
                  </a:cubicBezTo>
                  <a:cubicBezTo>
                    <a:pt x="39" y="125"/>
                    <a:pt x="47" y="118"/>
                    <a:pt x="53" y="109"/>
                  </a:cubicBezTo>
                  <a:cubicBezTo>
                    <a:pt x="59" y="100"/>
                    <a:pt x="66" y="82"/>
                    <a:pt x="69" y="67"/>
                  </a:cubicBezTo>
                  <a:cubicBezTo>
                    <a:pt x="72" y="52"/>
                    <a:pt x="72" y="31"/>
                    <a:pt x="69" y="20"/>
                  </a:cubicBezTo>
                  <a:cubicBezTo>
                    <a:pt x="66" y="9"/>
                    <a:pt x="55" y="0"/>
                    <a:pt x="50" y="2"/>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90" name="Freeform 66"/>
            <p:cNvSpPr>
              <a:spLocks/>
            </p:cNvSpPr>
            <p:nvPr/>
          </p:nvSpPr>
          <p:spPr bwMode="auto">
            <a:xfrm>
              <a:off x="4615" y="2182"/>
              <a:ext cx="137" cy="161"/>
            </a:xfrm>
            <a:custGeom>
              <a:avLst/>
              <a:gdLst>
                <a:gd name="T0" fmla="*/ 137 w 137"/>
                <a:gd name="T1" fmla="*/ 0 h 161"/>
                <a:gd name="T2" fmla="*/ 19 w 137"/>
                <a:gd name="T3" fmla="*/ 110 h 161"/>
                <a:gd name="T4" fmla="*/ 23 w 137"/>
                <a:gd name="T5" fmla="*/ 156 h 161"/>
                <a:gd name="T6" fmla="*/ 47 w 137"/>
                <a:gd name="T7" fmla="*/ 141 h 161"/>
                <a:gd name="T8" fmla="*/ 68 w 137"/>
                <a:gd name="T9" fmla="*/ 147 h 161"/>
                <a:gd name="T10" fmla="*/ 78 w 137"/>
                <a:gd name="T11" fmla="*/ 116 h 161"/>
                <a:gd name="T12" fmla="*/ 82 w 137"/>
                <a:gd name="T13" fmla="*/ 80 h 161"/>
                <a:gd name="T14" fmla="*/ 112 w 137"/>
                <a:gd name="T15" fmla="*/ 77 h 161"/>
                <a:gd name="T16" fmla="*/ 134 w 137"/>
                <a:gd name="T17" fmla="*/ 89 h 161"/>
                <a:gd name="T18" fmla="*/ 137 w 137"/>
                <a:gd name="T1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61">
                  <a:moveTo>
                    <a:pt x="137" y="0"/>
                  </a:moveTo>
                  <a:cubicBezTo>
                    <a:pt x="126" y="7"/>
                    <a:pt x="38" y="84"/>
                    <a:pt x="19" y="110"/>
                  </a:cubicBezTo>
                  <a:cubicBezTo>
                    <a:pt x="0" y="136"/>
                    <a:pt x="18" y="151"/>
                    <a:pt x="23" y="156"/>
                  </a:cubicBezTo>
                  <a:cubicBezTo>
                    <a:pt x="28" y="161"/>
                    <a:pt x="40" y="142"/>
                    <a:pt x="47" y="141"/>
                  </a:cubicBezTo>
                  <a:cubicBezTo>
                    <a:pt x="54" y="140"/>
                    <a:pt x="63" y="151"/>
                    <a:pt x="68" y="147"/>
                  </a:cubicBezTo>
                  <a:cubicBezTo>
                    <a:pt x="73" y="143"/>
                    <a:pt x="76" y="127"/>
                    <a:pt x="78" y="116"/>
                  </a:cubicBezTo>
                  <a:cubicBezTo>
                    <a:pt x="80" y="105"/>
                    <a:pt x="76" y="86"/>
                    <a:pt x="82" y="80"/>
                  </a:cubicBezTo>
                  <a:cubicBezTo>
                    <a:pt x="88" y="74"/>
                    <a:pt x="103" y="76"/>
                    <a:pt x="112" y="77"/>
                  </a:cubicBezTo>
                  <a:cubicBezTo>
                    <a:pt x="121" y="78"/>
                    <a:pt x="130" y="102"/>
                    <a:pt x="134" y="89"/>
                  </a:cubicBezTo>
                  <a:lnTo>
                    <a:pt x="137" y="0"/>
                  </a:ln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91" name="Freeform 67"/>
            <p:cNvSpPr>
              <a:spLocks/>
            </p:cNvSpPr>
            <p:nvPr/>
          </p:nvSpPr>
          <p:spPr bwMode="auto">
            <a:xfrm>
              <a:off x="672" y="70"/>
              <a:ext cx="2416" cy="1762"/>
            </a:xfrm>
            <a:custGeom>
              <a:avLst/>
              <a:gdLst>
                <a:gd name="T0" fmla="*/ 2244 w 2416"/>
                <a:gd name="T1" fmla="*/ 0 h 1762"/>
                <a:gd name="T2" fmla="*/ 2187 w 2416"/>
                <a:gd name="T3" fmla="*/ 249 h 1762"/>
                <a:gd name="T4" fmla="*/ 2184 w 2416"/>
                <a:gd name="T5" fmla="*/ 426 h 1762"/>
                <a:gd name="T6" fmla="*/ 2199 w 2416"/>
                <a:gd name="T7" fmla="*/ 600 h 1762"/>
                <a:gd name="T8" fmla="*/ 2208 w 2416"/>
                <a:gd name="T9" fmla="*/ 705 h 1762"/>
                <a:gd name="T10" fmla="*/ 2310 w 2416"/>
                <a:gd name="T11" fmla="*/ 900 h 1762"/>
                <a:gd name="T12" fmla="*/ 2406 w 2416"/>
                <a:gd name="T13" fmla="*/ 1113 h 1762"/>
                <a:gd name="T14" fmla="*/ 2367 w 2416"/>
                <a:gd name="T15" fmla="*/ 1182 h 1762"/>
                <a:gd name="T16" fmla="*/ 2268 w 2416"/>
                <a:gd name="T17" fmla="*/ 1200 h 1762"/>
                <a:gd name="T18" fmla="*/ 2259 w 2416"/>
                <a:gd name="T19" fmla="*/ 1296 h 1762"/>
                <a:gd name="T20" fmla="*/ 2166 w 2416"/>
                <a:gd name="T21" fmla="*/ 1332 h 1762"/>
                <a:gd name="T22" fmla="*/ 2007 w 2416"/>
                <a:gd name="T23" fmla="*/ 1341 h 1762"/>
                <a:gd name="T24" fmla="*/ 1974 w 2416"/>
                <a:gd name="T25" fmla="*/ 1353 h 1762"/>
                <a:gd name="T26" fmla="*/ 1857 w 2416"/>
                <a:gd name="T27" fmla="*/ 1338 h 1762"/>
                <a:gd name="T28" fmla="*/ 1806 w 2416"/>
                <a:gd name="T29" fmla="*/ 1386 h 1762"/>
                <a:gd name="T30" fmla="*/ 1719 w 2416"/>
                <a:gd name="T31" fmla="*/ 1446 h 1762"/>
                <a:gd name="T32" fmla="*/ 1599 w 2416"/>
                <a:gd name="T33" fmla="*/ 1437 h 1762"/>
                <a:gd name="T34" fmla="*/ 1524 w 2416"/>
                <a:gd name="T35" fmla="*/ 1497 h 1762"/>
                <a:gd name="T36" fmla="*/ 1365 w 2416"/>
                <a:gd name="T37" fmla="*/ 1617 h 1762"/>
                <a:gd name="T38" fmla="*/ 1182 w 2416"/>
                <a:gd name="T39" fmla="*/ 1593 h 1762"/>
                <a:gd name="T40" fmla="*/ 1002 w 2416"/>
                <a:gd name="T41" fmla="*/ 1668 h 1762"/>
                <a:gd name="T42" fmla="*/ 879 w 2416"/>
                <a:gd name="T43" fmla="*/ 1680 h 1762"/>
                <a:gd name="T44" fmla="*/ 798 w 2416"/>
                <a:gd name="T45" fmla="*/ 1695 h 1762"/>
                <a:gd name="T46" fmla="*/ 687 w 2416"/>
                <a:gd name="T47" fmla="*/ 1665 h 1762"/>
                <a:gd name="T48" fmla="*/ 588 w 2416"/>
                <a:gd name="T49" fmla="*/ 1656 h 1762"/>
                <a:gd name="T50" fmla="*/ 465 w 2416"/>
                <a:gd name="T51" fmla="*/ 1659 h 1762"/>
                <a:gd name="T52" fmla="*/ 399 w 2416"/>
                <a:gd name="T53" fmla="*/ 1677 h 1762"/>
                <a:gd name="T54" fmla="*/ 312 w 2416"/>
                <a:gd name="T55" fmla="*/ 1695 h 1762"/>
                <a:gd name="T56" fmla="*/ 270 w 2416"/>
                <a:gd name="T57" fmla="*/ 1719 h 1762"/>
                <a:gd name="T58" fmla="*/ 198 w 2416"/>
                <a:gd name="T59" fmla="*/ 1761 h 1762"/>
                <a:gd name="T60" fmla="*/ 102 w 2416"/>
                <a:gd name="T61" fmla="*/ 1728 h 1762"/>
                <a:gd name="T62" fmla="*/ 0 w 2416"/>
                <a:gd name="T63" fmla="*/ 1728 h 1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6" h="1762">
                  <a:moveTo>
                    <a:pt x="2244" y="0"/>
                  </a:moveTo>
                  <a:cubicBezTo>
                    <a:pt x="2235" y="41"/>
                    <a:pt x="2197" y="178"/>
                    <a:pt x="2187" y="249"/>
                  </a:cubicBezTo>
                  <a:cubicBezTo>
                    <a:pt x="2177" y="320"/>
                    <a:pt x="2182" y="368"/>
                    <a:pt x="2184" y="426"/>
                  </a:cubicBezTo>
                  <a:cubicBezTo>
                    <a:pt x="2186" y="484"/>
                    <a:pt x="2195" y="554"/>
                    <a:pt x="2199" y="600"/>
                  </a:cubicBezTo>
                  <a:cubicBezTo>
                    <a:pt x="2203" y="646"/>
                    <a:pt x="2190" y="655"/>
                    <a:pt x="2208" y="705"/>
                  </a:cubicBezTo>
                  <a:cubicBezTo>
                    <a:pt x="2226" y="755"/>
                    <a:pt x="2277" y="832"/>
                    <a:pt x="2310" y="900"/>
                  </a:cubicBezTo>
                  <a:cubicBezTo>
                    <a:pt x="2343" y="968"/>
                    <a:pt x="2396" y="1066"/>
                    <a:pt x="2406" y="1113"/>
                  </a:cubicBezTo>
                  <a:cubicBezTo>
                    <a:pt x="2416" y="1160"/>
                    <a:pt x="2390" y="1168"/>
                    <a:pt x="2367" y="1182"/>
                  </a:cubicBezTo>
                  <a:cubicBezTo>
                    <a:pt x="2344" y="1196"/>
                    <a:pt x="2286" y="1181"/>
                    <a:pt x="2268" y="1200"/>
                  </a:cubicBezTo>
                  <a:cubicBezTo>
                    <a:pt x="2250" y="1219"/>
                    <a:pt x="2276" y="1274"/>
                    <a:pt x="2259" y="1296"/>
                  </a:cubicBezTo>
                  <a:cubicBezTo>
                    <a:pt x="2242" y="1318"/>
                    <a:pt x="2208" y="1324"/>
                    <a:pt x="2166" y="1332"/>
                  </a:cubicBezTo>
                  <a:cubicBezTo>
                    <a:pt x="2124" y="1340"/>
                    <a:pt x="2039" y="1338"/>
                    <a:pt x="2007" y="1341"/>
                  </a:cubicBezTo>
                  <a:cubicBezTo>
                    <a:pt x="1975" y="1344"/>
                    <a:pt x="1999" y="1354"/>
                    <a:pt x="1974" y="1353"/>
                  </a:cubicBezTo>
                  <a:cubicBezTo>
                    <a:pt x="1949" y="1352"/>
                    <a:pt x="1885" y="1333"/>
                    <a:pt x="1857" y="1338"/>
                  </a:cubicBezTo>
                  <a:cubicBezTo>
                    <a:pt x="1829" y="1343"/>
                    <a:pt x="1829" y="1368"/>
                    <a:pt x="1806" y="1386"/>
                  </a:cubicBezTo>
                  <a:cubicBezTo>
                    <a:pt x="1783" y="1404"/>
                    <a:pt x="1753" y="1438"/>
                    <a:pt x="1719" y="1446"/>
                  </a:cubicBezTo>
                  <a:cubicBezTo>
                    <a:pt x="1685" y="1454"/>
                    <a:pt x="1631" y="1429"/>
                    <a:pt x="1599" y="1437"/>
                  </a:cubicBezTo>
                  <a:cubicBezTo>
                    <a:pt x="1567" y="1445"/>
                    <a:pt x="1563" y="1467"/>
                    <a:pt x="1524" y="1497"/>
                  </a:cubicBezTo>
                  <a:cubicBezTo>
                    <a:pt x="1485" y="1527"/>
                    <a:pt x="1422" y="1601"/>
                    <a:pt x="1365" y="1617"/>
                  </a:cubicBezTo>
                  <a:cubicBezTo>
                    <a:pt x="1308" y="1633"/>
                    <a:pt x="1242" y="1585"/>
                    <a:pt x="1182" y="1593"/>
                  </a:cubicBezTo>
                  <a:cubicBezTo>
                    <a:pt x="1122" y="1601"/>
                    <a:pt x="1052" y="1654"/>
                    <a:pt x="1002" y="1668"/>
                  </a:cubicBezTo>
                  <a:cubicBezTo>
                    <a:pt x="952" y="1682"/>
                    <a:pt x="913" y="1675"/>
                    <a:pt x="879" y="1680"/>
                  </a:cubicBezTo>
                  <a:cubicBezTo>
                    <a:pt x="845" y="1685"/>
                    <a:pt x="830" y="1698"/>
                    <a:pt x="798" y="1695"/>
                  </a:cubicBezTo>
                  <a:cubicBezTo>
                    <a:pt x="766" y="1692"/>
                    <a:pt x="722" y="1671"/>
                    <a:pt x="687" y="1665"/>
                  </a:cubicBezTo>
                  <a:cubicBezTo>
                    <a:pt x="652" y="1659"/>
                    <a:pt x="625" y="1657"/>
                    <a:pt x="588" y="1656"/>
                  </a:cubicBezTo>
                  <a:cubicBezTo>
                    <a:pt x="551" y="1655"/>
                    <a:pt x="496" y="1656"/>
                    <a:pt x="465" y="1659"/>
                  </a:cubicBezTo>
                  <a:cubicBezTo>
                    <a:pt x="434" y="1662"/>
                    <a:pt x="424" y="1671"/>
                    <a:pt x="399" y="1677"/>
                  </a:cubicBezTo>
                  <a:cubicBezTo>
                    <a:pt x="374" y="1683"/>
                    <a:pt x="333" y="1688"/>
                    <a:pt x="312" y="1695"/>
                  </a:cubicBezTo>
                  <a:cubicBezTo>
                    <a:pt x="291" y="1702"/>
                    <a:pt x="289" y="1708"/>
                    <a:pt x="270" y="1719"/>
                  </a:cubicBezTo>
                  <a:cubicBezTo>
                    <a:pt x="251" y="1730"/>
                    <a:pt x="226" y="1760"/>
                    <a:pt x="198" y="1761"/>
                  </a:cubicBezTo>
                  <a:cubicBezTo>
                    <a:pt x="170" y="1762"/>
                    <a:pt x="135" y="1733"/>
                    <a:pt x="102" y="1728"/>
                  </a:cubicBezTo>
                  <a:cubicBezTo>
                    <a:pt x="69" y="1723"/>
                    <a:pt x="21" y="1728"/>
                    <a:pt x="0" y="1728"/>
                  </a:cubicBezTo>
                </a:path>
              </a:pathLst>
            </a:custGeom>
            <a:noFill/>
            <a:ln w="9525" cap="flat">
              <a:solidFill>
                <a:srgbClr val="000080"/>
              </a:solidFill>
              <a:prstDash val="lgDashDot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92" name="Freeform 68"/>
            <p:cNvSpPr>
              <a:spLocks/>
            </p:cNvSpPr>
            <p:nvPr/>
          </p:nvSpPr>
          <p:spPr bwMode="auto">
            <a:xfrm>
              <a:off x="2100" y="346"/>
              <a:ext cx="750" cy="750"/>
            </a:xfrm>
            <a:custGeom>
              <a:avLst/>
              <a:gdLst>
                <a:gd name="T0" fmla="*/ 750 w 750"/>
                <a:gd name="T1" fmla="*/ 0 h 750"/>
                <a:gd name="T2" fmla="*/ 639 w 750"/>
                <a:gd name="T3" fmla="*/ 54 h 750"/>
                <a:gd name="T4" fmla="*/ 558 w 750"/>
                <a:gd name="T5" fmla="*/ 141 h 750"/>
                <a:gd name="T6" fmla="*/ 513 w 750"/>
                <a:gd name="T7" fmla="*/ 264 h 750"/>
                <a:gd name="T8" fmla="*/ 525 w 750"/>
                <a:gd name="T9" fmla="*/ 453 h 750"/>
                <a:gd name="T10" fmla="*/ 495 w 750"/>
                <a:gd name="T11" fmla="*/ 492 h 750"/>
                <a:gd name="T12" fmla="*/ 432 w 750"/>
                <a:gd name="T13" fmla="*/ 564 h 750"/>
                <a:gd name="T14" fmla="*/ 357 w 750"/>
                <a:gd name="T15" fmla="*/ 609 h 750"/>
                <a:gd name="T16" fmla="*/ 288 w 750"/>
                <a:gd name="T17" fmla="*/ 657 h 750"/>
                <a:gd name="T18" fmla="*/ 183 w 750"/>
                <a:gd name="T19" fmla="*/ 696 h 750"/>
                <a:gd name="T20" fmla="*/ 0 w 750"/>
                <a:gd name="T21" fmla="*/ 75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0" h="750">
                  <a:moveTo>
                    <a:pt x="750" y="0"/>
                  </a:moveTo>
                  <a:cubicBezTo>
                    <a:pt x="732" y="9"/>
                    <a:pt x="671" y="31"/>
                    <a:pt x="639" y="54"/>
                  </a:cubicBezTo>
                  <a:cubicBezTo>
                    <a:pt x="607" y="77"/>
                    <a:pt x="579" y="106"/>
                    <a:pt x="558" y="141"/>
                  </a:cubicBezTo>
                  <a:cubicBezTo>
                    <a:pt x="537" y="176"/>
                    <a:pt x="518" y="212"/>
                    <a:pt x="513" y="264"/>
                  </a:cubicBezTo>
                  <a:cubicBezTo>
                    <a:pt x="508" y="316"/>
                    <a:pt x="528" y="415"/>
                    <a:pt x="525" y="453"/>
                  </a:cubicBezTo>
                  <a:cubicBezTo>
                    <a:pt x="522" y="491"/>
                    <a:pt x="510" y="474"/>
                    <a:pt x="495" y="492"/>
                  </a:cubicBezTo>
                  <a:cubicBezTo>
                    <a:pt x="480" y="510"/>
                    <a:pt x="455" y="545"/>
                    <a:pt x="432" y="564"/>
                  </a:cubicBezTo>
                  <a:cubicBezTo>
                    <a:pt x="409" y="583"/>
                    <a:pt x="381" y="594"/>
                    <a:pt x="357" y="609"/>
                  </a:cubicBezTo>
                  <a:cubicBezTo>
                    <a:pt x="333" y="624"/>
                    <a:pt x="317" y="642"/>
                    <a:pt x="288" y="657"/>
                  </a:cubicBezTo>
                  <a:cubicBezTo>
                    <a:pt x="259" y="672"/>
                    <a:pt x="231" y="680"/>
                    <a:pt x="183" y="696"/>
                  </a:cubicBezTo>
                  <a:cubicBezTo>
                    <a:pt x="135" y="712"/>
                    <a:pt x="38" y="739"/>
                    <a:pt x="0" y="750"/>
                  </a:cubicBezTo>
                </a:path>
              </a:pathLst>
            </a:custGeom>
            <a:noFill/>
            <a:ln w="9525" cap="flat">
              <a:solidFill>
                <a:srgbClr val="000080"/>
              </a:solidFill>
              <a:prstDash val="lgDashDot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93" name="Freeform 69"/>
            <p:cNvSpPr>
              <a:spLocks/>
            </p:cNvSpPr>
            <p:nvPr/>
          </p:nvSpPr>
          <p:spPr bwMode="auto">
            <a:xfrm>
              <a:off x="2154" y="370"/>
              <a:ext cx="675" cy="1065"/>
            </a:xfrm>
            <a:custGeom>
              <a:avLst/>
              <a:gdLst>
                <a:gd name="T0" fmla="*/ 675 w 675"/>
                <a:gd name="T1" fmla="*/ 0 h 1065"/>
                <a:gd name="T2" fmla="*/ 570 w 675"/>
                <a:gd name="T3" fmla="*/ 111 h 1065"/>
                <a:gd name="T4" fmla="*/ 480 w 675"/>
                <a:gd name="T5" fmla="*/ 285 h 1065"/>
                <a:gd name="T6" fmla="*/ 498 w 675"/>
                <a:gd name="T7" fmla="*/ 432 h 1065"/>
                <a:gd name="T8" fmla="*/ 522 w 675"/>
                <a:gd name="T9" fmla="*/ 546 h 1065"/>
                <a:gd name="T10" fmla="*/ 477 w 675"/>
                <a:gd name="T11" fmla="*/ 594 h 1065"/>
                <a:gd name="T12" fmla="*/ 420 w 675"/>
                <a:gd name="T13" fmla="*/ 675 h 1065"/>
                <a:gd name="T14" fmla="*/ 405 w 675"/>
                <a:gd name="T15" fmla="*/ 741 h 1065"/>
                <a:gd name="T16" fmla="*/ 294 w 675"/>
                <a:gd name="T17" fmla="*/ 885 h 1065"/>
                <a:gd name="T18" fmla="*/ 168 w 675"/>
                <a:gd name="T19" fmla="*/ 939 h 1065"/>
                <a:gd name="T20" fmla="*/ 0 w 675"/>
                <a:gd name="T21" fmla="*/ 1065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5" h="1065">
                  <a:moveTo>
                    <a:pt x="675" y="0"/>
                  </a:moveTo>
                  <a:cubicBezTo>
                    <a:pt x="658" y="18"/>
                    <a:pt x="602" y="64"/>
                    <a:pt x="570" y="111"/>
                  </a:cubicBezTo>
                  <a:cubicBezTo>
                    <a:pt x="538" y="158"/>
                    <a:pt x="492" y="232"/>
                    <a:pt x="480" y="285"/>
                  </a:cubicBezTo>
                  <a:cubicBezTo>
                    <a:pt x="468" y="338"/>
                    <a:pt x="491" y="389"/>
                    <a:pt x="498" y="432"/>
                  </a:cubicBezTo>
                  <a:cubicBezTo>
                    <a:pt x="505" y="475"/>
                    <a:pt x="525" y="519"/>
                    <a:pt x="522" y="546"/>
                  </a:cubicBezTo>
                  <a:cubicBezTo>
                    <a:pt x="519" y="573"/>
                    <a:pt x="494" y="572"/>
                    <a:pt x="477" y="594"/>
                  </a:cubicBezTo>
                  <a:cubicBezTo>
                    <a:pt x="460" y="616"/>
                    <a:pt x="432" y="650"/>
                    <a:pt x="420" y="675"/>
                  </a:cubicBezTo>
                  <a:cubicBezTo>
                    <a:pt x="408" y="700"/>
                    <a:pt x="426" y="706"/>
                    <a:pt x="405" y="741"/>
                  </a:cubicBezTo>
                  <a:cubicBezTo>
                    <a:pt x="384" y="776"/>
                    <a:pt x="333" y="852"/>
                    <a:pt x="294" y="885"/>
                  </a:cubicBezTo>
                  <a:cubicBezTo>
                    <a:pt x="255" y="918"/>
                    <a:pt x="217" y="909"/>
                    <a:pt x="168" y="939"/>
                  </a:cubicBezTo>
                  <a:cubicBezTo>
                    <a:pt x="119" y="969"/>
                    <a:pt x="35" y="1039"/>
                    <a:pt x="0" y="1065"/>
                  </a:cubicBezTo>
                </a:path>
              </a:pathLst>
            </a:custGeom>
            <a:noFill/>
            <a:ln w="9525" cap="flat">
              <a:solidFill>
                <a:srgbClr val="000080"/>
              </a:solidFill>
              <a:prstDash val="lgDashDot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94" name="Freeform 70"/>
            <p:cNvSpPr>
              <a:spLocks/>
            </p:cNvSpPr>
            <p:nvPr/>
          </p:nvSpPr>
          <p:spPr bwMode="auto">
            <a:xfrm>
              <a:off x="2538" y="814"/>
              <a:ext cx="111" cy="228"/>
            </a:xfrm>
            <a:custGeom>
              <a:avLst/>
              <a:gdLst>
                <a:gd name="T0" fmla="*/ 90 w 111"/>
                <a:gd name="T1" fmla="*/ 0 h 228"/>
                <a:gd name="T2" fmla="*/ 111 w 111"/>
                <a:gd name="T3" fmla="*/ 69 h 228"/>
                <a:gd name="T4" fmla="*/ 72 w 111"/>
                <a:gd name="T5" fmla="*/ 132 h 228"/>
                <a:gd name="T6" fmla="*/ 15 w 111"/>
                <a:gd name="T7" fmla="*/ 171 h 228"/>
                <a:gd name="T8" fmla="*/ 0 w 111"/>
                <a:gd name="T9" fmla="*/ 228 h 228"/>
              </a:gdLst>
              <a:ahLst/>
              <a:cxnLst>
                <a:cxn ang="0">
                  <a:pos x="T0" y="T1"/>
                </a:cxn>
                <a:cxn ang="0">
                  <a:pos x="T2" y="T3"/>
                </a:cxn>
                <a:cxn ang="0">
                  <a:pos x="T4" y="T5"/>
                </a:cxn>
                <a:cxn ang="0">
                  <a:pos x="T6" y="T7"/>
                </a:cxn>
                <a:cxn ang="0">
                  <a:pos x="T8" y="T9"/>
                </a:cxn>
              </a:cxnLst>
              <a:rect l="0" t="0" r="r" b="b"/>
              <a:pathLst>
                <a:path w="111" h="228">
                  <a:moveTo>
                    <a:pt x="90" y="0"/>
                  </a:moveTo>
                  <a:lnTo>
                    <a:pt x="111" y="69"/>
                  </a:lnTo>
                  <a:lnTo>
                    <a:pt x="72" y="132"/>
                  </a:lnTo>
                  <a:lnTo>
                    <a:pt x="15" y="171"/>
                  </a:lnTo>
                  <a:lnTo>
                    <a:pt x="0" y="228"/>
                  </a:lnTo>
                </a:path>
              </a:pathLst>
            </a:custGeom>
            <a:noFill/>
            <a:ln w="9525" cap="flat">
              <a:solidFill>
                <a:srgbClr val="000080"/>
              </a:solidFill>
              <a:prstDash val="lgDashDot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095" name="Freeform 71"/>
            <p:cNvSpPr>
              <a:spLocks/>
            </p:cNvSpPr>
            <p:nvPr/>
          </p:nvSpPr>
          <p:spPr bwMode="auto">
            <a:xfrm>
              <a:off x="2398" y="1396"/>
              <a:ext cx="123" cy="54"/>
            </a:xfrm>
            <a:custGeom>
              <a:avLst/>
              <a:gdLst>
                <a:gd name="T0" fmla="*/ 123 w 123"/>
                <a:gd name="T1" fmla="*/ 15 h 54"/>
                <a:gd name="T2" fmla="*/ 80 w 123"/>
                <a:gd name="T3" fmla="*/ 0 h 54"/>
                <a:gd name="T4" fmla="*/ 0 w 123"/>
                <a:gd name="T5" fmla="*/ 54 h 54"/>
              </a:gdLst>
              <a:ahLst/>
              <a:cxnLst>
                <a:cxn ang="0">
                  <a:pos x="T0" y="T1"/>
                </a:cxn>
                <a:cxn ang="0">
                  <a:pos x="T2" y="T3"/>
                </a:cxn>
                <a:cxn ang="0">
                  <a:pos x="T4" y="T5"/>
                </a:cxn>
              </a:cxnLst>
              <a:rect l="0" t="0" r="r" b="b"/>
              <a:pathLst>
                <a:path w="123" h="54">
                  <a:moveTo>
                    <a:pt x="123" y="15"/>
                  </a:moveTo>
                  <a:lnTo>
                    <a:pt x="80" y="0"/>
                  </a:lnTo>
                  <a:lnTo>
                    <a:pt x="0" y="54"/>
                  </a:lnTo>
                </a:path>
              </a:pathLst>
            </a:custGeom>
            <a:noFill/>
            <a:ln w="9525" cap="flat">
              <a:solidFill>
                <a:srgbClr val="000080"/>
              </a:solidFill>
              <a:prstDash val="lgDashDot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9096" name="Text Box 72"/>
          <p:cNvSpPr txBox="1">
            <a:spLocks noChangeArrowheads="1"/>
          </p:cNvSpPr>
          <p:nvPr/>
        </p:nvSpPr>
        <p:spPr bwMode="auto">
          <a:xfrm rot="-500779">
            <a:off x="2201863" y="2735263"/>
            <a:ext cx="715962"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latin typeface="Times New Roman" panose="02020603050405020304" pitchFamily="18" charset="0"/>
              </a:rPr>
              <a:t>El Fekka  R.</a:t>
            </a:r>
          </a:p>
        </p:txBody>
      </p:sp>
      <p:grpSp>
        <p:nvGrpSpPr>
          <p:cNvPr id="129097" name="Group 73"/>
          <p:cNvGrpSpPr>
            <a:grpSpLocks/>
          </p:cNvGrpSpPr>
          <p:nvPr/>
        </p:nvGrpSpPr>
        <p:grpSpPr bwMode="auto">
          <a:xfrm>
            <a:off x="6545263" y="5810250"/>
            <a:ext cx="868362" cy="800100"/>
            <a:chOff x="4643" y="2828"/>
            <a:chExt cx="547" cy="504"/>
          </a:xfrm>
        </p:grpSpPr>
        <p:grpSp>
          <p:nvGrpSpPr>
            <p:cNvPr id="129098" name="Group 74"/>
            <p:cNvGrpSpPr>
              <a:grpSpLocks/>
            </p:cNvGrpSpPr>
            <p:nvPr/>
          </p:nvGrpSpPr>
          <p:grpSpPr bwMode="auto">
            <a:xfrm>
              <a:off x="4767" y="2828"/>
              <a:ext cx="267" cy="376"/>
              <a:chOff x="4767" y="2828"/>
              <a:chExt cx="267" cy="376"/>
            </a:xfrm>
          </p:grpSpPr>
          <p:sp>
            <p:nvSpPr>
              <p:cNvPr id="129099" name="Rectangle 75"/>
              <p:cNvSpPr>
                <a:spLocks noChangeArrowheads="1"/>
              </p:cNvSpPr>
              <p:nvPr/>
            </p:nvSpPr>
            <p:spPr bwMode="auto">
              <a:xfrm>
                <a:off x="4767" y="3000"/>
                <a:ext cx="267" cy="204"/>
              </a:xfrm>
              <a:prstGeom prst="rect">
                <a:avLst/>
              </a:prstGeom>
              <a:solidFill>
                <a:srgbClr val="99CCFF"/>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100" name="Text Box 76"/>
              <p:cNvSpPr txBox="1">
                <a:spLocks noChangeArrowheads="1"/>
              </p:cNvSpPr>
              <p:nvPr/>
            </p:nvSpPr>
            <p:spPr bwMode="auto">
              <a:xfrm>
                <a:off x="4808" y="2828"/>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0000"/>
                    </a:solidFill>
                  </a:rPr>
                  <a:t>x</a:t>
                </a:r>
              </a:p>
            </p:txBody>
          </p:sp>
          <p:sp>
            <p:nvSpPr>
              <p:cNvPr id="129101" name="Line 77"/>
              <p:cNvSpPr>
                <a:spLocks noChangeShapeType="1"/>
              </p:cNvSpPr>
              <p:nvPr/>
            </p:nvSpPr>
            <p:spPr bwMode="auto">
              <a:xfrm>
                <a:off x="4777" y="3014"/>
                <a:ext cx="257" cy="188"/>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102" name="Line 78"/>
              <p:cNvSpPr>
                <a:spLocks noChangeShapeType="1"/>
              </p:cNvSpPr>
              <p:nvPr/>
            </p:nvSpPr>
            <p:spPr bwMode="auto">
              <a:xfrm flipV="1">
                <a:off x="4773" y="3010"/>
                <a:ext cx="258" cy="182"/>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103" name="Oval 79"/>
              <p:cNvSpPr>
                <a:spLocks noChangeArrowheads="1"/>
              </p:cNvSpPr>
              <p:nvPr/>
            </p:nvSpPr>
            <p:spPr bwMode="auto">
              <a:xfrm>
                <a:off x="4786" y="3059"/>
                <a:ext cx="227" cy="8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9104" name="Text Box 80"/>
            <p:cNvSpPr txBox="1">
              <a:spLocks noChangeArrowheads="1"/>
            </p:cNvSpPr>
            <p:nvPr/>
          </p:nvSpPr>
          <p:spPr bwMode="auto">
            <a:xfrm>
              <a:off x="4643" y="3178"/>
              <a:ext cx="54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rgbClr val="FF0000"/>
                  </a:solidFill>
                </a:rPr>
                <a:t>SCHUETTE</a:t>
              </a:r>
            </a:p>
          </p:txBody>
        </p:sp>
      </p:grpSp>
      <p:grpSp>
        <p:nvGrpSpPr>
          <p:cNvPr id="129105" name="Group 81"/>
          <p:cNvGrpSpPr>
            <a:grpSpLocks/>
          </p:cNvGrpSpPr>
          <p:nvPr/>
        </p:nvGrpSpPr>
        <p:grpSpPr bwMode="auto">
          <a:xfrm>
            <a:off x="7835900" y="2352675"/>
            <a:ext cx="777875" cy="809625"/>
            <a:chOff x="5192" y="2852"/>
            <a:chExt cx="490" cy="510"/>
          </a:xfrm>
        </p:grpSpPr>
        <p:grpSp>
          <p:nvGrpSpPr>
            <p:cNvPr id="129106" name="Group 82"/>
            <p:cNvGrpSpPr>
              <a:grpSpLocks/>
            </p:cNvGrpSpPr>
            <p:nvPr/>
          </p:nvGrpSpPr>
          <p:grpSpPr bwMode="auto">
            <a:xfrm>
              <a:off x="5304" y="2852"/>
              <a:ext cx="267" cy="376"/>
              <a:chOff x="4767" y="2828"/>
              <a:chExt cx="267" cy="376"/>
            </a:xfrm>
          </p:grpSpPr>
          <p:sp>
            <p:nvSpPr>
              <p:cNvPr id="129107" name="Rectangle 83"/>
              <p:cNvSpPr>
                <a:spLocks noChangeArrowheads="1"/>
              </p:cNvSpPr>
              <p:nvPr/>
            </p:nvSpPr>
            <p:spPr bwMode="auto">
              <a:xfrm>
                <a:off x="4767" y="3000"/>
                <a:ext cx="267" cy="204"/>
              </a:xfrm>
              <a:prstGeom prst="rect">
                <a:avLst/>
              </a:prstGeom>
              <a:solidFill>
                <a:srgbClr val="99CCFF"/>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108" name="Text Box 84"/>
              <p:cNvSpPr txBox="1">
                <a:spLocks noChangeArrowheads="1"/>
              </p:cNvSpPr>
              <p:nvPr/>
            </p:nvSpPr>
            <p:spPr bwMode="auto">
              <a:xfrm>
                <a:off x="4808" y="2828"/>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0000"/>
                    </a:solidFill>
                  </a:rPr>
                  <a:t>x</a:t>
                </a:r>
              </a:p>
            </p:txBody>
          </p:sp>
          <p:sp>
            <p:nvSpPr>
              <p:cNvPr id="129109" name="Line 85"/>
              <p:cNvSpPr>
                <a:spLocks noChangeShapeType="1"/>
              </p:cNvSpPr>
              <p:nvPr/>
            </p:nvSpPr>
            <p:spPr bwMode="auto">
              <a:xfrm>
                <a:off x="4777" y="3014"/>
                <a:ext cx="257" cy="188"/>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110" name="Line 86"/>
              <p:cNvSpPr>
                <a:spLocks noChangeShapeType="1"/>
              </p:cNvSpPr>
              <p:nvPr/>
            </p:nvSpPr>
            <p:spPr bwMode="auto">
              <a:xfrm flipV="1">
                <a:off x="4773" y="3010"/>
                <a:ext cx="258" cy="182"/>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111" name="Oval 87"/>
              <p:cNvSpPr>
                <a:spLocks noChangeArrowheads="1"/>
              </p:cNvSpPr>
              <p:nvPr/>
            </p:nvSpPr>
            <p:spPr bwMode="auto">
              <a:xfrm>
                <a:off x="4786" y="3059"/>
                <a:ext cx="227" cy="8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9112" name="Text Box 88"/>
            <p:cNvSpPr txBox="1">
              <a:spLocks noChangeArrowheads="1"/>
            </p:cNvSpPr>
            <p:nvPr/>
          </p:nvSpPr>
          <p:spPr bwMode="auto">
            <a:xfrm>
              <a:off x="5192" y="3208"/>
              <a:ext cx="49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rgbClr val="FF0000"/>
                  </a:solidFill>
                </a:rPr>
                <a:t>REIMANN</a:t>
              </a:r>
            </a:p>
          </p:txBody>
        </p:sp>
      </p:grpSp>
      <p:grpSp>
        <p:nvGrpSpPr>
          <p:cNvPr id="129113" name="Group 89"/>
          <p:cNvGrpSpPr>
            <a:grpSpLocks/>
          </p:cNvGrpSpPr>
          <p:nvPr/>
        </p:nvGrpSpPr>
        <p:grpSpPr bwMode="auto">
          <a:xfrm>
            <a:off x="6975475" y="1906588"/>
            <a:ext cx="904875" cy="795337"/>
            <a:chOff x="4586" y="3305"/>
            <a:chExt cx="570" cy="501"/>
          </a:xfrm>
        </p:grpSpPr>
        <p:grpSp>
          <p:nvGrpSpPr>
            <p:cNvPr id="129114" name="Group 90"/>
            <p:cNvGrpSpPr>
              <a:grpSpLocks/>
            </p:cNvGrpSpPr>
            <p:nvPr/>
          </p:nvGrpSpPr>
          <p:grpSpPr bwMode="auto">
            <a:xfrm>
              <a:off x="4743" y="3305"/>
              <a:ext cx="267" cy="376"/>
              <a:chOff x="4743" y="3305"/>
              <a:chExt cx="267" cy="376"/>
            </a:xfrm>
          </p:grpSpPr>
          <p:sp>
            <p:nvSpPr>
              <p:cNvPr id="129115" name="Rectangle 91"/>
              <p:cNvSpPr>
                <a:spLocks noChangeArrowheads="1"/>
              </p:cNvSpPr>
              <p:nvPr/>
            </p:nvSpPr>
            <p:spPr bwMode="auto">
              <a:xfrm>
                <a:off x="4743" y="3477"/>
                <a:ext cx="267" cy="204"/>
              </a:xfrm>
              <a:prstGeom prst="rect">
                <a:avLst/>
              </a:prstGeom>
              <a:solidFill>
                <a:srgbClr val="FFFF99"/>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116" name="Text Box 92"/>
              <p:cNvSpPr txBox="1">
                <a:spLocks noChangeArrowheads="1"/>
              </p:cNvSpPr>
              <p:nvPr/>
            </p:nvSpPr>
            <p:spPr bwMode="auto">
              <a:xfrm>
                <a:off x="4784" y="3305"/>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0000"/>
                    </a:solidFill>
                  </a:rPr>
                  <a:t>x</a:t>
                </a:r>
              </a:p>
            </p:txBody>
          </p:sp>
          <p:sp>
            <p:nvSpPr>
              <p:cNvPr id="129117" name="Oval 93"/>
              <p:cNvSpPr>
                <a:spLocks noChangeArrowheads="1"/>
              </p:cNvSpPr>
              <p:nvPr/>
            </p:nvSpPr>
            <p:spPr bwMode="auto">
              <a:xfrm>
                <a:off x="4765" y="3533"/>
                <a:ext cx="227" cy="8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9118" name="Text Box 94"/>
            <p:cNvSpPr txBox="1">
              <a:spLocks noChangeArrowheads="1"/>
            </p:cNvSpPr>
            <p:nvPr/>
          </p:nvSpPr>
          <p:spPr bwMode="auto">
            <a:xfrm>
              <a:off x="4586" y="3652"/>
              <a:ext cx="57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rgbClr val="FF0000"/>
                  </a:solidFill>
                </a:rPr>
                <a:t>GERHARDT</a:t>
              </a:r>
            </a:p>
          </p:txBody>
        </p:sp>
      </p:grpSp>
      <p:grpSp>
        <p:nvGrpSpPr>
          <p:cNvPr id="129119" name="Group 95"/>
          <p:cNvGrpSpPr>
            <a:grpSpLocks/>
          </p:cNvGrpSpPr>
          <p:nvPr/>
        </p:nvGrpSpPr>
        <p:grpSpPr bwMode="auto">
          <a:xfrm>
            <a:off x="7366000" y="6057900"/>
            <a:ext cx="960438" cy="800100"/>
            <a:chOff x="5096" y="3404"/>
            <a:chExt cx="605" cy="504"/>
          </a:xfrm>
        </p:grpSpPr>
        <p:grpSp>
          <p:nvGrpSpPr>
            <p:cNvPr id="129120" name="Group 96"/>
            <p:cNvGrpSpPr>
              <a:grpSpLocks/>
            </p:cNvGrpSpPr>
            <p:nvPr/>
          </p:nvGrpSpPr>
          <p:grpSpPr bwMode="auto">
            <a:xfrm>
              <a:off x="5256" y="3404"/>
              <a:ext cx="267" cy="376"/>
              <a:chOff x="4743" y="3305"/>
              <a:chExt cx="267" cy="376"/>
            </a:xfrm>
          </p:grpSpPr>
          <p:sp>
            <p:nvSpPr>
              <p:cNvPr id="129121" name="Rectangle 97"/>
              <p:cNvSpPr>
                <a:spLocks noChangeArrowheads="1"/>
              </p:cNvSpPr>
              <p:nvPr/>
            </p:nvSpPr>
            <p:spPr bwMode="auto">
              <a:xfrm>
                <a:off x="4743" y="3477"/>
                <a:ext cx="267" cy="204"/>
              </a:xfrm>
              <a:prstGeom prst="rect">
                <a:avLst/>
              </a:prstGeom>
              <a:solidFill>
                <a:srgbClr val="FFFF99"/>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122" name="Text Box 98"/>
              <p:cNvSpPr txBox="1">
                <a:spLocks noChangeArrowheads="1"/>
              </p:cNvSpPr>
              <p:nvPr/>
            </p:nvSpPr>
            <p:spPr bwMode="auto">
              <a:xfrm>
                <a:off x="4784" y="3305"/>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0000"/>
                    </a:solidFill>
                  </a:rPr>
                  <a:t>x</a:t>
                </a:r>
              </a:p>
            </p:txBody>
          </p:sp>
          <p:sp>
            <p:nvSpPr>
              <p:cNvPr id="129123" name="Oval 99"/>
              <p:cNvSpPr>
                <a:spLocks noChangeArrowheads="1"/>
              </p:cNvSpPr>
              <p:nvPr/>
            </p:nvSpPr>
            <p:spPr bwMode="auto">
              <a:xfrm>
                <a:off x="4765" y="3533"/>
                <a:ext cx="227" cy="8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9124" name="Text Box 100"/>
            <p:cNvSpPr txBox="1">
              <a:spLocks noChangeArrowheads="1"/>
            </p:cNvSpPr>
            <p:nvPr/>
          </p:nvSpPr>
          <p:spPr bwMode="auto">
            <a:xfrm>
              <a:off x="5096" y="3754"/>
              <a:ext cx="60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rgbClr val="FF0000"/>
                  </a:solidFill>
                </a:rPr>
                <a:t>STENKHOFF</a:t>
              </a:r>
            </a:p>
          </p:txBody>
        </p:sp>
      </p:grpSp>
      <p:sp>
        <p:nvSpPr>
          <p:cNvPr id="129194" name="Text Box 170"/>
          <p:cNvSpPr txBox="1">
            <a:spLocks noChangeArrowheads="1"/>
          </p:cNvSpPr>
          <p:nvPr/>
        </p:nvSpPr>
        <p:spPr bwMode="auto">
          <a:xfrm>
            <a:off x="7005638" y="239713"/>
            <a:ext cx="1689100" cy="406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German Plan</a:t>
            </a:r>
          </a:p>
        </p:txBody>
      </p:sp>
      <p:grpSp>
        <p:nvGrpSpPr>
          <p:cNvPr id="129203" name="Group 179"/>
          <p:cNvGrpSpPr>
            <a:grpSpLocks/>
          </p:cNvGrpSpPr>
          <p:nvPr/>
        </p:nvGrpSpPr>
        <p:grpSpPr bwMode="auto">
          <a:xfrm>
            <a:off x="4940300" y="1654175"/>
            <a:ext cx="777875" cy="809625"/>
            <a:chOff x="5192" y="2852"/>
            <a:chExt cx="490" cy="510"/>
          </a:xfrm>
        </p:grpSpPr>
        <p:grpSp>
          <p:nvGrpSpPr>
            <p:cNvPr id="129204" name="Group 180"/>
            <p:cNvGrpSpPr>
              <a:grpSpLocks/>
            </p:cNvGrpSpPr>
            <p:nvPr/>
          </p:nvGrpSpPr>
          <p:grpSpPr bwMode="auto">
            <a:xfrm>
              <a:off x="5304" y="2852"/>
              <a:ext cx="267" cy="376"/>
              <a:chOff x="4767" y="2828"/>
              <a:chExt cx="267" cy="376"/>
            </a:xfrm>
          </p:grpSpPr>
          <p:sp>
            <p:nvSpPr>
              <p:cNvPr id="129205" name="Rectangle 181"/>
              <p:cNvSpPr>
                <a:spLocks noChangeArrowheads="1"/>
              </p:cNvSpPr>
              <p:nvPr/>
            </p:nvSpPr>
            <p:spPr bwMode="auto">
              <a:xfrm>
                <a:off x="4767" y="3000"/>
                <a:ext cx="267" cy="204"/>
              </a:xfrm>
              <a:prstGeom prst="rect">
                <a:avLst/>
              </a:prstGeom>
              <a:solidFill>
                <a:srgbClr val="99CCFF"/>
              </a:solidFill>
              <a:ln w="25400">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206" name="Text Box 182"/>
              <p:cNvSpPr txBox="1">
                <a:spLocks noChangeArrowheads="1"/>
              </p:cNvSpPr>
              <p:nvPr/>
            </p:nvSpPr>
            <p:spPr bwMode="auto">
              <a:xfrm>
                <a:off x="4808" y="2828"/>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0000"/>
                    </a:solidFill>
                  </a:rPr>
                  <a:t>x</a:t>
                </a:r>
              </a:p>
            </p:txBody>
          </p:sp>
          <p:sp>
            <p:nvSpPr>
              <p:cNvPr id="129207" name="Line 183"/>
              <p:cNvSpPr>
                <a:spLocks noChangeShapeType="1"/>
              </p:cNvSpPr>
              <p:nvPr/>
            </p:nvSpPr>
            <p:spPr bwMode="auto">
              <a:xfrm>
                <a:off x="4777" y="3014"/>
                <a:ext cx="257" cy="188"/>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208" name="Line 184"/>
              <p:cNvSpPr>
                <a:spLocks noChangeShapeType="1"/>
              </p:cNvSpPr>
              <p:nvPr/>
            </p:nvSpPr>
            <p:spPr bwMode="auto">
              <a:xfrm flipV="1">
                <a:off x="4773" y="3010"/>
                <a:ext cx="258" cy="182"/>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209" name="Oval 185"/>
              <p:cNvSpPr>
                <a:spLocks noChangeArrowheads="1"/>
              </p:cNvSpPr>
              <p:nvPr/>
            </p:nvSpPr>
            <p:spPr bwMode="auto">
              <a:xfrm>
                <a:off x="4786" y="3059"/>
                <a:ext cx="227" cy="8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9210" name="Text Box 186"/>
            <p:cNvSpPr txBox="1">
              <a:spLocks noChangeArrowheads="1"/>
            </p:cNvSpPr>
            <p:nvPr/>
          </p:nvSpPr>
          <p:spPr bwMode="auto">
            <a:xfrm>
              <a:off x="5192" y="3208"/>
              <a:ext cx="49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rgbClr val="FF0000"/>
                  </a:solidFill>
                </a:rPr>
                <a:t>REIMANN</a:t>
              </a:r>
            </a:p>
          </p:txBody>
        </p:sp>
      </p:grpSp>
      <p:sp>
        <p:nvSpPr>
          <p:cNvPr id="129212" name="Freeform 188"/>
          <p:cNvSpPr>
            <a:spLocks/>
          </p:cNvSpPr>
          <p:nvPr/>
        </p:nvSpPr>
        <p:spPr bwMode="auto">
          <a:xfrm>
            <a:off x="5702300" y="2184400"/>
            <a:ext cx="2146300" cy="660400"/>
          </a:xfrm>
          <a:custGeom>
            <a:avLst/>
            <a:gdLst>
              <a:gd name="T0" fmla="*/ 1352 w 1352"/>
              <a:gd name="T1" fmla="*/ 400 h 416"/>
              <a:gd name="T2" fmla="*/ 1000 w 1352"/>
              <a:gd name="T3" fmla="*/ 384 h 416"/>
              <a:gd name="T4" fmla="*/ 696 w 1352"/>
              <a:gd name="T5" fmla="*/ 208 h 416"/>
              <a:gd name="T6" fmla="*/ 0 w 1352"/>
              <a:gd name="T7" fmla="*/ 0 h 416"/>
            </a:gdLst>
            <a:ahLst/>
            <a:cxnLst>
              <a:cxn ang="0">
                <a:pos x="T0" y="T1"/>
              </a:cxn>
              <a:cxn ang="0">
                <a:pos x="T2" y="T3"/>
              </a:cxn>
              <a:cxn ang="0">
                <a:pos x="T4" y="T5"/>
              </a:cxn>
              <a:cxn ang="0">
                <a:pos x="T6" y="T7"/>
              </a:cxn>
            </a:cxnLst>
            <a:rect l="0" t="0" r="r" b="b"/>
            <a:pathLst>
              <a:path w="1352" h="416">
                <a:moveTo>
                  <a:pt x="1352" y="400"/>
                </a:moveTo>
                <a:cubicBezTo>
                  <a:pt x="1293" y="397"/>
                  <a:pt x="1109" y="416"/>
                  <a:pt x="1000" y="384"/>
                </a:cubicBezTo>
                <a:cubicBezTo>
                  <a:pt x="891" y="352"/>
                  <a:pt x="863" y="272"/>
                  <a:pt x="696" y="208"/>
                </a:cubicBezTo>
                <a:lnTo>
                  <a:pt x="0" y="0"/>
                </a:lnTo>
              </a:path>
            </a:pathLst>
          </a:custGeom>
          <a:noFill/>
          <a:ln w="76200" cap="flat" cmpd="tri">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213" name="Freeform 189"/>
          <p:cNvSpPr>
            <a:spLocks/>
          </p:cNvSpPr>
          <p:nvPr/>
        </p:nvSpPr>
        <p:spPr bwMode="auto">
          <a:xfrm>
            <a:off x="4610100" y="431800"/>
            <a:ext cx="2489200" cy="1917700"/>
          </a:xfrm>
          <a:custGeom>
            <a:avLst/>
            <a:gdLst>
              <a:gd name="T0" fmla="*/ 1568 w 1568"/>
              <a:gd name="T1" fmla="*/ 1208 h 1208"/>
              <a:gd name="T2" fmla="*/ 920 w 1568"/>
              <a:gd name="T3" fmla="*/ 792 h 1208"/>
              <a:gd name="T4" fmla="*/ 768 w 1568"/>
              <a:gd name="T5" fmla="*/ 104 h 1208"/>
              <a:gd name="T6" fmla="*/ 216 w 1568"/>
              <a:gd name="T7" fmla="*/ 168 h 1208"/>
              <a:gd name="T8" fmla="*/ 0 w 1568"/>
              <a:gd name="T9" fmla="*/ 440 h 1208"/>
            </a:gdLst>
            <a:ahLst/>
            <a:cxnLst>
              <a:cxn ang="0">
                <a:pos x="T0" y="T1"/>
              </a:cxn>
              <a:cxn ang="0">
                <a:pos x="T2" y="T3"/>
              </a:cxn>
              <a:cxn ang="0">
                <a:pos x="T4" y="T5"/>
              </a:cxn>
              <a:cxn ang="0">
                <a:pos x="T6" y="T7"/>
              </a:cxn>
              <a:cxn ang="0">
                <a:pos x="T8" y="T9"/>
              </a:cxn>
            </a:cxnLst>
            <a:rect l="0" t="0" r="r" b="b"/>
            <a:pathLst>
              <a:path w="1568" h="1208">
                <a:moveTo>
                  <a:pt x="1568" y="1208"/>
                </a:moveTo>
                <a:cubicBezTo>
                  <a:pt x="1460" y="1139"/>
                  <a:pt x="1053" y="976"/>
                  <a:pt x="920" y="792"/>
                </a:cubicBezTo>
                <a:cubicBezTo>
                  <a:pt x="787" y="608"/>
                  <a:pt x="885" y="208"/>
                  <a:pt x="768" y="104"/>
                </a:cubicBezTo>
                <a:cubicBezTo>
                  <a:pt x="651" y="0"/>
                  <a:pt x="344" y="112"/>
                  <a:pt x="216" y="168"/>
                </a:cubicBezTo>
                <a:lnTo>
                  <a:pt x="0" y="440"/>
                </a:lnTo>
              </a:path>
            </a:pathLst>
          </a:custGeom>
          <a:noFill/>
          <a:ln w="76200" cap="flat" cmpd="tri">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234" name="Freeform 210"/>
          <p:cNvSpPr>
            <a:spLocks/>
          </p:cNvSpPr>
          <p:nvPr/>
        </p:nvSpPr>
        <p:spPr bwMode="auto">
          <a:xfrm>
            <a:off x="5126038" y="3136900"/>
            <a:ext cx="1516062" cy="3170238"/>
          </a:xfrm>
          <a:custGeom>
            <a:avLst/>
            <a:gdLst>
              <a:gd name="T0" fmla="*/ 955 w 955"/>
              <a:gd name="T1" fmla="*/ 1984 h 1997"/>
              <a:gd name="T2" fmla="*/ 667 w 955"/>
              <a:gd name="T3" fmla="*/ 1960 h 1997"/>
              <a:gd name="T4" fmla="*/ 259 w 955"/>
              <a:gd name="T5" fmla="*/ 1760 h 1997"/>
              <a:gd name="T6" fmla="*/ 3 w 955"/>
              <a:gd name="T7" fmla="*/ 1056 h 1997"/>
              <a:gd name="T8" fmla="*/ 275 w 955"/>
              <a:gd name="T9" fmla="*/ 544 h 1997"/>
              <a:gd name="T10" fmla="*/ 251 w 955"/>
              <a:gd name="T11" fmla="*/ 0 h 1997"/>
            </a:gdLst>
            <a:ahLst/>
            <a:cxnLst>
              <a:cxn ang="0">
                <a:pos x="T0" y="T1"/>
              </a:cxn>
              <a:cxn ang="0">
                <a:pos x="T2" y="T3"/>
              </a:cxn>
              <a:cxn ang="0">
                <a:pos x="T4" y="T5"/>
              </a:cxn>
              <a:cxn ang="0">
                <a:pos x="T6" y="T7"/>
              </a:cxn>
              <a:cxn ang="0">
                <a:pos x="T8" y="T9"/>
              </a:cxn>
              <a:cxn ang="0">
                <a:pos x="T10" y="T11"/>
              </a:cxn>
            </a:cxnLst>
            <a:rect l="0" t="0" r="r" b="b"/>
            <a:pathLst>
              <a:path w="955" h="1997">
                <a:moveTo>
                  <a:pt x="955" y="1984"/>
                </a:moveTo>
                <a:cubicBezTo>
                  <a:pt x="907" y="1981"/>
                  <a:pt x="783" y="1997"/>
                  <a:pt x="667" y="1960"/>
                </a:cubicBezTo>
                <a:cubicBezTo>
                  <a:pt x="551" y="1923"/>
                  <a:pt x="370" y="1911"/>
                  <a:pt x="259" y="1760"/>
                </a:cubicBezTo>
                <a:cubicBezTo>
                  <a:pt x="148" y="1609"/>
                  <a:pt x="0" y="1259"/>
                  <a:pt x="3" y="1056"/>
                </a:cubicBezTo>
                <a:cubicBezTo>
                  <a:pt x="6" y="853"/>
                  <a:pt x="234" y="720"/>
                  <a:pt x="275" y="544"/>
                </a:cubicBezTo>
                <a:cubicBezTo>
                  <a:pt x="316" y="368"/>
                  <a:pt x="256" y="113"/>
                  <a:pt x="251" y="0"/>
                </a:cubicBezTo>
              </a:path>
            </a:pathLst>
          </a:custGeom>
          <a:noFill/>
          <a:ln w="76200" cap="flat" cmpd="tri">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235" name="Freeform 211"/>
          <p:cNvSpPr>
            <a:spLocks/>
          </p:cNvSpPr>
          <p:nvPr/>
        </p:nvSpPr>
        <p:spPr bwMode="auto">
          <a:xfrm>
            <a:off x="1347788" y="2997200"/>
            <a:ext cx="6145212" cy="3589338"/>
          </a:xfrm>
          <a:custGeom>
            <a:avLst/>
            <a:gdLst>
              <a:gd name="T0" fmla="*/ 3871 w 3871"/>
              <a:gd name="T1" fmla="*/ 2240 h 2261"/>
              <a:gd name="T2" fmla="*/ 2951 w 3871"/>
              <a:gd name="T3" fmla="*/ 2216 h 2261"/>
              <a:gd name="T4" fmla="*/ 2663 w 3871"/>
              <a:gd name="T5" fmla="*/ 1968 h 2261"/>
              <a:gd name="T6" fmla="*/ 1423 w 3871"/>
              <a:gd name="T7" fmla="*/ 1440 h 2261"/>
              <a:gd name="T8" fmla="*/ 215 w 3871"/>
              <a:gd name="T9" fmla="*/ 872 h 2261"/>
              <a:gd name="T10" fmla="*/ 199 w 3871"/>
              <a:gd name="T11" fmla="*/ 488 h 2261"/>
              <a:gd name="T12" fmla="*/ 1407 w 3871"/>
              <a:gd name="T13" fmla="*/ 0 h 2261"/>
            </a:gdLst>
            <a:ahLst/>
            <a:cxnLst>
              <a:cxn ang="0">
                <a:pos x="T0" y="T1"/>
              </a:cxn>
              <a:cxn ang="0">
                <a:pos x="T2" y="T3"/>
              </a:cxn>
              <a:cxn ang="0">
                <a:pos x="T4" y="T5"/>
              </a:cxn>
              <a:cxn ang="0">
                <a:pos x="T6" y="T7"/>
              </a:cxn>
              <a:cxn ang="0">
                <a:pos x="T8" y="T9"/>
              </a:cxn>
              <a:cxn ang="0">
                <a:pos x="T10" y="T11"/>
              </a:cxn>
              <a:cxn ang="0">
                <a:pos x="T12" y="T13"/>
              </a:cxn>
            </a:cxnLst>
            <a:rect l="0" t="0" r="r" b="b"/>
            <a:pathLst>
              <a:path w="3871" h="2261">
                <a:moveTo>
                  <a:pt x="3871" y="2240"/>
                </a:moveTo>
                <a:cubicBezTo>
                  <a:pt x="3718" y="2236"/>
                  <a:pt x="3152" y="2261"/>
                  <a:pt x="2951" y="2216"/>
                </a:cubicBezTo>
                <a:cubicBezTo>
                  <a:pt x="2750" y="2171"/>
                  <a:pt x="2917" y="2097"/>
                  <a:pt x="2663" y="1968"/>
                </a:cubicBezTo>
                <a:cubicBezTo>
                  <a:pt x="2409" y="1839"/>
                  <a:pt x="1831" y="1623"/>
                  <a:pt x="1423" y="1440"/>
                </a:cubicBezTo>
                <a:cubicBezTo>
                  <a:pt x="1015" y="1257"/>
                  <a:pt x="419" y="1031"/>
                  <a:pt x="215" y="872"/>
                </a:cubicBezTo>
                <a:cubicBezTo>
                  <a:pt x="11" y="713"/>
                  <a:pt x="0" y="633"/>
                  <a:pt x="199" y="488"/>
                </a:cubicBezTo>
                <a:lnTo>
                  <a:pt x="1407" y="0"/>
                </a:lnTo>
              </a:path>
            </a:pathLst>
          </a:custGeom>
          <a:noFill/>
          <a:ln w="76200" cap="flat" cmpd="tri">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29236" name="Group 212"/>
          <p:cNvGrpSpPr>
            <a:grpSpLocks/>
          </p:cNvGrpSpPr>
          <p:nvPr/>
        </p:nvGrpSpPr>
        <p:grpSpPr bwMode="auto">
          <a:xfrm>
            <a:off x="3597275" y="2247900"/>
            <a:ext cx="960438" cy="800100"/>
            <a:chOff x="5096" y="3404"/>
            <a:chExt cx="605" cy="504"/>
          </a:xfrm>
        </p:grpSpPr>
        <p:grpSp>
          <p:nvGrpSpPr>
            <p:cNvPr id="129237" name="Group 213"/>
            <p:cNvGrpSpPr>
              <a:grpSpLocks/>
            </p:cNvGrpSpPr>
            <p:nvPr/>
          </p:nvGrpSpPr>
          <p:grpSpPr bwMode="auto">
            <a:xfrm>
              <a:off x="5256" y="3404"/>
              <a:ext cx="267" cy="376"/>
              <a:chOff x="4743" y="3305"/>
              <a:chExt cx="267" cy="376"/>
            </a:xfrm>
          </p:grpSpPr>
          <p:sp>
            <p:nvSpPr>
              <p:cNvPr id="129238" name="Rectangle 214"/>
              <p:cNvSpPr>
                <a:spLocks noChangeArrowheads="1"/>
              </p:cNvSpPr>
              <p:nvPr/>
            </p:nvSpPr>
            <p:spPr bwMode="auto">
              <a:xfrm>
                <a:off x="4743" y="3477"/>
                <a:ext cx="267" cy="204"/>
              </a:xfrm>
              <a:prstGeom prst="rect">
                <a:avLst/>
              </a:prstGeom>
              <a:solidFill>
                <a:srgbClr val="FFFF99"/>
              </a:solidFill>
              <a:ln w="25400">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239" name="Text Box 215"/>
              <p:cNvSpPr txBox="1">
                <a:spLocks noChangeArrowheads="1"/>
              </p:cNvSpPr>
              <p:nvPr/>
            </p:nvSpPr>
            <p:spPr bwMode="auto">
              <a:xfrm>
                <a:off x="4784" y="3305"/>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0000"/>
                    </a:solidFill>
                  </a:rPr>
                  <a:t>x</a:t>
                </a:r>
              </a:p>
            </p:txBody>
          </p:sp>
          <p:sp>
            <p:nvSpPr>
              <p:cNvPr id="129240" name="Oval 216"/>
              <p:cNvSpPr>
                <a:spLocks noChangeArrowheads="1"/>
              </p:cNvSpPr>
              <p:nvPr/>
            </p:nvSpPr>
            <p:spPr bwMode="auto">
              <a:xfrm>
                <a:off x="4765" y="3533"/>
                <a:ext cx="227" cy="8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9241" name="Text Box 217"/>
            <p:cNvSpPr txBox="1">
              <a:spLocks noChangeArrowheads="1"/>
            </p:cNvSpPr>
            <p:nvPr/>
          </p:nvSpPr>
          <p:spPr bwMode="auto">
            <a:xfrm>
              <a:off x="5096" y="3754"/>
              <a:ext cx="60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rgbClr val="FF0000"/>
                  </a:solidFill>
                </a:rPr>
                <a:t>STENKHOFF</a:t>
              </a:r>
            </a:p>
          </p:txBody>
        </p:sp>
      </p:grpSp>
      <p:grpSp>
        <p:nvGrpSpPr>
          <p:cNvPr id="129242" name="Group 218"/>
          <p:cNvGrpSpPr>
            <a:grpSpLocks/>
          </p:cNvGrpSpPr>
          <p:nvPr/>
        </p:nvGrpSpPr>
        <p:grpSpPr bwMode="auto">
          <a:xfrm>
            <a:off x="4881563" y="2374900"/>
            <a:ext cx="868362" cy="800100"/>
            <a:chOff x="4643" y="2828"/>
            <a:chExt cx="547" cy="504"/>
          </a:xfrm>
        </p:grpSpPr>
        <p:grpSp>
          <p:nvGrpSpPr>
            <p:cNvPr id="129243" name="Group 219"/>
            <p:cNvGrpSpPr>
              <a:grpSpLocks/>
            </p:cNvGrpSpPr>
            <p:nvPr/>
          </p:nvGrpSpPr>
          <p:grpSpPr bwMode="auto">
            <a:xfrm>
              <a:off x="4767" y="2828"/>
              <a:ext cx="267" cy="376"/>
              <a:chOff x="4767" y="2828"/>
              <a:chExt cx="267" cy="376"/>
            </a:xfrm>
          </p:grpSpPr>
          <p:sp>
            <p:nvSpPr>
              <p:cNvPr id="129244" name="Rectangle 220"/>
              <p:cNvSpPr>
                <a:spLocks noChangeArrowheads="1"/>
              </p:cNvSpPr>
              <p:nvPr/>
            </p:nvSpPr>
            <p:spPr bwMode="auto">
              <a:xfrm>
                <a:off x="4767" y="3000"/>
                <a:ext cx="267" cy="204"/>
              </a:xfrm>
              <a:prstGeom prst="rect">
                <a:avLst/>
              </a:prstGeom>
              <a:solidFill>
                <a:srgbClr val="99CCFF"/>
              </a:solidFill>
              <a:ln w="25400">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245" name="Text Box 221"/>
              <p:cNvSpPr txBox="1">
                <a:spLocks noChangeArrowheads="1"/>
              </p:cNvSpPr>
              <p:nvPr/>
            </p:nvSpPr>
            <p:spPr bwMode="auto">
              <a:xfrm>
                <a:off x="4808" y="2828"/>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0000"/>
                    </a:solidFill>
                  </a:rPr>
                  <a:t>x</a:t>
                </a:r>
              </a:p>
            </p:txBody>
          </p:sp>
          <p:sp>
            <p:nvSpPr>
              <p:cNvPr id="129246" name="Line 222"/>
              <p:cNvSpPr>
                <a:spLocks noChangeShapeType="1"/>
              </p:cNvSpPr>
              <p:nvPr/>
            </p:nvSpPr>
            <p:spPr bwMode="auto">
              <a:xfrm>
                <a:off x="4777" y="3014"/>
                <a:ext cx="257" cy="188"/>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247" name="Line 223"/>
              <p:cNvSpPr>
                <a:spLocks noChangeShapeType="1"/>
              </p:cNvSpPr>
              <p:nvPr/>
            </p:nvSpPr>
            <p:spPr bwMode="auto">
              <a:xfrm flipV="1">
                <a:off x="4773" y="3010"/>
                <a:ext cx="258" cy="182"/>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248" name="Oval 224"/>
              <p:cNvSpPr>
                <a:spLocks noChangeArrowheads="1"/>
              </p:cNvSpPr>
              <p:nvPr/>
            </p:nvSpPr>
            <p:spPr bwMode="auto">
              <a:xfrm>
                <a:off x="4786" y="3059"/>
                <a:ext cx="227" cy="8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9249" name="Text Box 225"/>
            <p:cNvSpPr txBox="1">
              <a:spLocks noChangeArrowheads="1"/>
            </p:cNvSpPr>
            <p:nvPr/>
          </p:nvSpPr>
          <p:spPr bwMode="auto">
            <a:xfrm>
              <a:off x="4643" y="3178"/>
              <a:ext cx="54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rgbClr val="FF0000"/>
                  </a:solidFill>
                </a:rPr>
                <a:t>SCHUETTE</a:t>
              </a:r>
            </a:p>
          </p:txBody>
        </p:sp>
      </p:grpSp>
      <p:grpSp>
        <p:nvGrpSpPr>
          <p:cNvPr id="129250" name="Group 226"/>
          <p:cNvGrpSpPr>
            <a:grpSpLocks/>
          </p:cNvGrpSpPr>
          <p:nvPr/>
        </p:nvGrpSpPr>
        <p:grpSpPr bwMode="auto">
          <a:xfrm>
            <a:off x="4029075" y="1030288"/>
            <a:ext cx="904875" cy="795337"/>
            <a:chOff x="4586" y="3305"/>
            <a:chExt cx="570" cy="501"/>
          </a:xfrm>
        </p:grpSpPr>
        <p:grpSp>
          <p:nvGrpSpPr>
            <p:cNvPr id="129251" name="Group 227"/>
            <p:cNvGrpSpPr>
              <a:grpSpLocks/>
            </p:cNvGrpSpPr>
            <p:nvPr/>
          </p:nvGrpSpPr>
          <p:grpSpPr bwMode="auto">
            <a:xfrm>
              <a:off x="4743" y="3305"/>
              <a:ext cx="267" cy="376"/>
              <a:chOff x="4743" y="3305"/>
              <a:chExt cx="267" cy="376"/>
            </a:xfrm>
          </p:grpSpPr>
          <p:sp>
            <p:nvSpPr>
              <p:cNvPr id="129252" name="Rectangle 228"/>
              <p:cNvSpPr>
                <a:spLocks noChangeArrowheads="1"/>
              </p:cNvSpPr>
              <p:nvPr/>
            </p:nvSpPr>
            <p:spPr bwMode="auto">
              <a:xfrm>
                <a:off x="4743" y="3477"/>
                <a:ext cx="267" cy="204"/>
              </a:xfrm>
              <a:prstGeom prst="rect">
                <a:avLst/>
              </a:prstGeom>
              <a:solidFill>
                <a:srgbClr val="FFFF99"/>
              </a:solidFill>
              <a:ln w="25400">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253" name="Text Box 229"/>
              <p:cNvSpPr txBox="1">
                <a:spLocks noChangeArrowheads="1"/>
              </p:cNvSpPr>
              <p:nvPr/>
            </p:nvSpPr>
            <p:spPr bwMode="auto">
              <a:xfrm>
                <a:off x="4784" y="3305"/>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0000"/>
                    </a:solidFill>
                  </a:rPr>
                  <a:t>x</a:t>
                </a:r>
              </a:p>
            </p:txBody>
          </p:sp>
          <p:sp>
            <p:nvSpPr>
              <p:cNvPr id="129254" name="Oval 230"/>
              <p:cNvSpPr>
                <a:spLocks noChangeArrowheads="1"/>
              </p:cNvSpPr>
              <p:nvPr/>
            </p:nvSpPr>
            <p:spPr bwMode="auto">
              <a:xfrm>
                <a:off x="4765" y="3533"/>
                <a:ext cx="227" cy="8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9255" name="Text Box 231"/>
            <p:cNvSpPr txBox="1">
              <a:spLocks noChangeArrowheads="1"/>
            </p:cNvSpPr>
            <p:nvPr/>
          </p:nvSpPr>
          <p:spPr bwMode="auto">
            <a:xfrm>
              <a:off x="4586" y="3652"/>
              <a:ext cx="57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rgbClr val="FF0000"/>
                  </a:solidFill>
                </a:rPr>
                <a:t>GERHARDT</a:t>
              </a:r>
            </a:p>
          </p:txBody>
        </p:sp>
      </p:grpSp>
      <p:sp>
        <p:nvSpPr>
          <p:cNvPr id="129257" name="Text Box 233"/>
          <p:cNvSpPr txBox="1">
            <a:spLocks noChangeArrowheads="1"/>
          </p:cNvSpPr>
          <p:nvPr/>
        </p:nvSpPr>
        <p:spPr bwMode="auto">
          <a:xfrm>
            <a:off x="7018338" y="1711325"/>
            <a:ext cx="1878012" cy="284163"/>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u="sng"/>
              <a:t>10</a:t>
            </a:r>
            <a:r>
              <a:rPr lang="en-US" altLang="en-US" sz="1200" b="1" u="sng" baseline="30000"/>
              <a:t>TH</a:t>
            </a:r>
            <a:r>
              <a:rPr lang="en-US" altLang="en-US" sz="1200" b="1" u="sng"/>
              <a:t> PANZER DIVISION</a:t>
            </a:r>
          </a:p>
        </p:txBody>
      </p:sp>
      <p:sp>
        <p:nvSpPr>
          <p:cNvPr id="129258" name="Text Box 234"/>
          <p:cNvSpPr txBox="1">
            <a:spLocks noChangeArrowheads="1"/>
          </p:cNvSpPr>
          <p:nvPr/>
        </p:nvSpPr>
        <p:spPr bwMode="auto">
          <a:xfrm>
            <a:off x="6723063" y="5510213"/>
            <a:ext cx="1833562" cy="284162"/>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u="sng"/>
              <a:t>21</a:t>
            </a:r>
            <a:r>
              <a:rPr lang="en-US" altLang="en-US" sz="1200" b="1" u="sng" baseline="30000"/>
              <a:t>st</a:t>
            </a:r>
            <a:r>
              <a:rPr lang="en-US" altLang="en-US" sz="1200" b="1" u="sng"/>
              <a:t> PANZER DIVISION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29213"/>
                                        </p:tgtEl>
                                        <p:attrNameLst>
                                          <p:attrName>style.visibility</p:attrName>
                                        </p:attrNameLst>
                                      </p:cBhvr>
                                      <p:to>
                                        <p:strVal val="visible"/>
                                      </p:to>
                                    </p:set>
                                    <p:animEffect transition="in" filter="wipe(right)">
                                      <p:cBhvr>
                                        <p:cTn id="7" dur="1000"/>
                                        <p:tgtEl>
                                          <p:spTgt spid="129213"/>
                                        </p:tgtEl>
                                      </p:cBhvr>
                                    </p:animEffect>
                                  </p:childTnLst>
                                </p:cTn>
                              </p:par>
                            </p:childTnLst>
                          </p:cTn>
                        </p:par>
                        <p:par>
                          <p:cTn id="8" fill="hold" nodeType="afterGroup">
                            <p:stCondLst>
                              <p:cond delay="1000"/>
                            </p:stCondLst>
                            <p:childTnLst>
                              <p:par>
                                <p:cTn id="9" presetID="1" presetClass="entr" presetSubtype="0" fill="hold" nodeType="afterEffect">
                                  <p:stCondLst>
                                    <p:cond delay="0"/>
                                  </p:stCondLst>
                                  <p:childTnLst>
                                    <p:set>
                                      <p:cBhvr>
                                        <p:cTn id="10" dur="1" fill="hold">
                                          <p:stCondLst>
                                            <p:cond delay="0"/>
                                          </p:stCondLst>
                                        </p:cTn>
                                        <p:tgtEl>
                                          <p:spTgt spid="12925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129212"/>
                                        </p:tgtEl>
                                        <p:attrNameLst>
                                          <p:attrName>style.visibility</p:attrName>
                                        </p:attrNameLst>
                                      </p:cBhvr>
                                      <p:to>
                                        <p:strVal val="visible"/>
                                      </p:to>
                                    </p:set>
                                    <p:animEffect transition="in" filter="wipe(right)">
                                      <p:cBhvr>
                                        <p:cTn id="15" dur="1000"/>
                                        <p:tgtEl>
                                          <p:spTgt spid="129212"/>
                                        </p:tgtEl>
                                      </p:cBhvr>
                                    </p:animEffect>
                                  </p:childTnLst>
                                </p:cTn>
                              </p:par>
                            </p:childTnLst>
                          </p:cTn>
                        </p:par>
                        <p:par>
                          <p:cTn id="16" fill="hold" nodeType="afterGroup">
                            <p:stCondLst>
                              <p:cond delay="1000"/>
                            </p:stCondLst>
                            <p:childTnLst>
                              <p:par>
                                <p:cTn id="17" presetID="1" presetClass="entr" presetSubtype="0" fill="hold" nodeType="afterEffect">
                                  <p:stCondLst>
                                    <p:cond delay="0"/>
                                  </p:stCondLst>
                                  <p:childTnLst>
                                    <p:set>
                                      <p:cBhvr>
                                        <p:cTn id="18" dur="1" fill="hold">
                                          <p:stCondLst>
                                            <p:cond delay="0"/>
                                          </p:stCondLst>
                                        </p:cTn>
                                        <p:tgtEl>
                                          <p:spTgt spid="12920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9234"/>
                                        </p:tgtEl>
                                        <p:attrNameLst>
                                          <p:attrName>style.visibility</p:attrName>
                                        </p:attrNameLst>
                                      </p:cBhvr>
                                      <p:to>
                                        <p:strVal val="visible"/>
                                      </p:to>
                                    </p:set>
                                    <p:animEffect transition="in" filter="wipe(down)">
                                      <p:cBhvr>
                                        <p:cTn id="23" dur="1000"/>
                                        <p:tgtEl>
                                          <p:spTgt spid="129234"/>
                                        </p:tgtEl>
                                      </p:cBhvr>
                                    </p:animEffect>
                                  </p:childTnLst>
                                </p:cTn>
                              </p:par>
                            </p:childTnLst>
                          </p:cTn>
                        </p:par>
                        <p:par>
                          <p:cTn id="24" fill="hold" nodeType="afterGroup">
                            <p:stCondLst>
                              <p:cond delay="1000"/>
                            </p:stCondLst>
                            <p:childTnLst>
                              <p:par>
                                <p:cTn id="25" presetID="1" presetClass="entr" presetSubtype="0" fill="hold" nodeType="afterEffect">
                                  <p:stCondLst>
                                    <p:cond delay="0"/>
                                  </p:stCondLst>
                                  <p:childTnLst>
                                    <p:set>
                                      <p:cBhvr>
                                        <p:cTn id="26" dur="1" fill="hold">
                                          <p:stCondLst>
                                            <p:cond delay="0"/>
                                          </p:stCondLst>
                                        </p:cTn>
                                        <p:tgtEl>
                                          <p:spTgt spid="12924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29235"/>
                                        </p:tgtEl>
                                        <p:attrNameLst>
                                          <p:attrName>style.visibility</p:attrName>
                                        </p:attrNameLst>
                                      </p:cBhvr>
                                      <p:to>
                                        <p:strVal val="visible"/>
                                      </p:to>
                                    </p:set>
                                    <p:animEffect transition="in" filter="wipe(down)">
                                      <p:cBhvr>
                                        <p:cTn id="31" dur="1000"/>
                                        <p:tgtEl>
                                          <p:spTgt spid="129235"/>
                                        </p:tgtEl>
                                      </p:cBhvr>
                                    </p:animEffect>
                                  </p:childTnLst>
                                </p:cTn>
                              </p:par>
                            </p:childTnLst>
                          </p:cTn>
                        </p:par>
                        <p:par>
                          <p:cTn id="32" fill="hold" nodeType="afterGroup">
                            <p:stCondLst>
                              <p:cond delay="1000"/>
                            </p:stCondLst>
                            <p:childTnLst>
                              <p:par>
                                <p:cTn id="33" presetID="1" presetClass="entr" presetSubtype="0" fill="hold" nodeType="afterEffect">
                                  <p:stCondLst>
                                    <p:cond delay="0"/>
                                  </p:stCondLst>
                                  <p:childTnLst>
                                    <p:set>
                                      <p:cBhvr>
                                        <p:cTn id="34" dur="1" fill="hold">
                                          <p:stCondLst>
                                            <p:cond delay="0"/>
                                          </p:stCondLst>
                                        </p:cTn>
                                        <p:tgtEl>
                                          <p:spTgt spid="129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212" grpId="0" animBg="1"/>
      <p:bldP spid="129213" grpId="0" animBg="1"/>
      <p:bldP spid="129234" grpId="0" animBg="1"/>
      <p:bldP spid="12923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2CF75E7A-9D00-4B08-8EEA-6650676790A6}" type="slidenum">
              <a:rPr lang="en-US" altLang="en-US"/>
              <a:pPr/>
              <a:t>4</a:t>
            </a:fld>
            <a:endParaRPr lang="en-US" altLang="en-US"/>
          </a:p>
        </p:txBody>
      </p:sp>
      <p:sp>
        <p:nvSpPr>
          <p:cNvPr id="67586" name="Rectangle 2"/>
          <p:cNvSpPr>
            <a:spLocks noGrp="1" noChangeArrowheads="1"/>
          </p:cNvSpPr>
          <p:nvPr>
            <p:ph type="title"/>
          </p:nvPr>
        </p:nvSpPr>
        <p:spPr>
          <a:xfrm>
            <a:off x="4876800" y="533400"/>
            <a:ext cx="3810000" cy="533400"/>
          </a:xfrm>
        </p:spPr>
        <p:txBody>
          <a:bodyPr/>
          <a:lstStyle/>
          <a:p>
            <a:r>
              <a:rPr lang="en-US" altLang="en-US" sz="2800" b="1" i="1"/>
              <a:t>Basic Battle Analysis</a:t>
            </a:r>
          </a:p>
        </p:txBody>
      </p:sp>
      <p:sp>
        <p:nvSpPr>
          <p:cNvPr id="67587" name="Rectangle 3"/>
          <p:cNvSpPr>
            <a:spLocks noGrp="1" noChangeArrowheads="1"/>
          </p:cNvSpPr>
          <p:nvPr>
            <p:ph type="body" idx="1"/>
          </p:nvPr>
        </p:nvSpPr>
        <p:spPr>
          <a:xfrm>
            <a:off x="457200" y="2606675"/>
            <a:ext cx="8491538" cy="3016250"/>
          </a:xfrm>
        </p:spPr>
        <p:txBody>
          <a:bodyPr/>
          <a:lstStyle/>
          <a:p>
            <a:r>
              <a:rPr lang="en-US" altLang="en-US" sz="3600" b="1" u="sng">
                <a:latin typeface="Book Antiqua" panose="02040602050305030304" pitchFamily="18" charset="0"/>
              </a:rPr>
              <a:t>Step 1</a:t>
            </a:r>
            <a:r>
              <a:rPr lang="en-US" altLang="en-US" sz="3600">
                <a:latin typeface="Book Antiqua" panose="02040602050305030304" pitchFamily="18" charset="0"/>
              </a:rPr>
              <a:t>: </a:t>
            </a:r>
            <a:r>
              <a:rPr lang="en-US" altLang="en-US">
                <a:latin typeface="Book Antiqua" panose="02040602050305030304" pitchFamily="18" charset="0"/>
              </a:rPr>
              <a:t>Define the Subject</a:t>
            </a:r>
            <a:r>
              <a:rPr lang="en-US" altLang="en-US" sz="3600">
                <a:latin typeface="Book Antiqua" panose="02040602050305030304" pitchFamily="18" charset="0"/>
              </a:rPr>
              <a:t>.</a:t>
            </a:r>
          </a:p>
          <a:p>
            <a:r>
              <a:rPr lang="en-US" altLang="en-US" sz="3600" b="1" u="sng">
                <a:latin typeface="Book Antiqua" panose="02040602050305030304" pitchFamily="18" charset="0"/>
              </a:rPr>
              <a:t>Step 2</a:t>
            </a:r>
            <a:r>
              <a:rPr lang="en-US" altLang="en-US" sz="3600">
                <a:latin typeface="Book Antiqua" panose="02040602050305030304" pitchFamily="18" charset="0"/>
              </a:rPr>
              <a:t>: </a:t>
            </a:r>
            <a:r>
              <a:rPr lang="en-US" altLang="en-US">
                <a:latin typeface="Book Antiqua" panose="02040602050305030304" pitchFamily="18" charset="0"/>
              </a:rPr>
              <a:t>Review the Setting (Set the Stage).</a:t>
            </a:r>
          </a:p>
          <a:p>
            <a:r>
              <a:rPr lang="en-US" altLang="en-US" sz="3600" b="1" u="sng">
                <a:latin typeface="Book Antiqua" panose="02040602050305030304" pitchFamily="18" charset="0"/>
              </a:rPr>
              <a:t>Step 3</a:t>
            </a:r>
            <a:r>
              <a:rPr lang="en-US" altLang="en-US" sz="3600">
                <a:latin typeface="Book Antiqua" panose="02040602050305030304" pitchFamily="18" charset="0"/>
              </a:rPr>
              <a:t>: </a:t>
            </a:r>
            <a:r>
              <a:rPr lang="en-US" altLang="en-US">
                <a:latin typeface="Book Antiqua" panose="02040602050305030304" pitchFamily="18" charset="0"/>
              </a:rPr>
              <a:t>Describe the Action.</a:t>
            </a:r>
          </a:p>
          <a:p>
            <a:r>
              <a:rPr lang="en-US" altLang="en-US" sz="3600" b="1" u="sng">
                <a:latin typeface="Book Antiqua" panose="02040602050305030304" pitchFamily="18" charset="0"/>
              </a:rPr>
              <a:t>Step 4</a:t>
            </a:r>
            <a:r>
              <a:rPr lang="en-US" altLang="en-US" sz="3600">
                <a:latin typeface="Book Antiqua" panose="02040602050305030304" pitchFamily="18" charset="0"/>
              </a:rPr>
              <a:t>: </a:t>
            </a:r>
            <a:r>
              <a:rPr lang="en-US" altLang="en-US">
                <a:latin typeface="Book Antiqua" panose="02040602050305030304" pitchFamily="18" charset="0"/>
              </a:rPr>
              <a:t>Assess the Significance.</a:t>
            </a:r>
          </a:p>
        </p:txBody>
      </p:sp>
      <p:sp>
        <p:nvSpPr>
          <p:cNvPr id="67588" name="Text Box 4"/>
          <p:cNvSpPr txBox="1">
            <a:spLocks noChangeArrowheads="1"/>
          </p:cNvSpPr>
          <p:nvPr/>
        </p:nvSpPr>
        <p:spPr bwMode="auto">
          <a:xfrm>
            <a:off x="1676400" y="1371600"/>
            <a:ext cx="60198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4800" i="1">
                <a:latin typeface="Book Antiqua" panose="02040602050305030304" pitchFamily="18" charset="0"/>
              </a:rPr>
              <a:t>Battle Analysis Steps</a:t>
            </a:r>
            <a:endParaRPr lang="en-US" altLang="en-US" sz="2200">
              <a:latin typeface="Book Antiqua" panose="02040602050305030304"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02F09B8A-CB3A-4185-B8AD-C2DD06575075}" type="slidenum">
              <a:rPr lang="en-US" altLang="en-US"/>
              <a:pPr/>
              <a:t>40</a:t>
            </a:fld>
            <a:endParaRPr lang="en-US" altLang="en-US"/>
          </a:p>
        </p:txBody>
      </p:sp>
      <p:sp>
        <p:nvSpPr>
          <p:cNvPr id="77826" name="Rectangle 2"/>
          <p:cNvSpPr>
            <a:spLocks noGrp="1" noChangeArrowheads="1"/>
          </p:cNvSpPr>
          <p:nvPr>
            <p:ph type="title"/>
          </p:nvPr>
        </p:nvSpPr>
        <p:spPr>
          <a:xfrm>
            <a:off x="4876800" y="609600"/>
            <a:ext cx="3810000" cy="533400"/>
          </a:xfrm>
        </p:spPr>
        <p:txBody>
          <a:bodyPr/>
          <a:lstStyle/>
          <a:p>
            <a:r>
              <a:rPr lang="en-US" altLang="en-US" sz="2800" b="1" i="1"/>
              <a:t>Basic Battle Analysis</a:t>
            </a:r>
          </a:p>
        </p:txBody>
      </p:sp>
      <p:sp>
        <p:nvSpPr>
          <p:cNvPr id="77827" name="Rectangle 3"/>
          <p:cNvSpPr>
            <a:spLocks noGrp="1" noChangeArrowheads="1"/>
          </p:cNvSpPr>
          <p:nvPr>
            <p:ph type="body" idx="1"/>
          </p:nvPr>
        </p:nvSpPr>
        <p:spPr>
          <a:xfrm>
            <a:off x="1881188" y="2900363"/>
            <a:ext cx="5921375" cy="2849562"/>
          </a:xfrm>
        </p:spPr>
        <p:txBody>
          <a:bodyPr/>
          <a:lstStyle/>
          <a:p>
            <a:r>
              <a:rPr lang="en-US" altLang="en-US">
                <a:latin typeface="Book Antiqua" panose="02040602050305030304" pitchFamily="18" charset="0"/>
              </a:rPr>
              <a:t>Describe opening moves</a:t>
            </a:r>
          </a:p>
          <a:p>
            <a:r>
              <a:rPr lang="en-US" altLang="en-US">
                <a:latin typeface="Book Antiqua" panose="02040602050305030304" pitchFamily="18" charset="0"/>
              </a:rPr>
              <a:t>Detail major phases</a:t>
            </a:r>
          </a:p>
          <a:p>
            <a:r>
              <a:rPr lang="en-US" altLang="en-US">
                <a:latin typeface="Book Antiqua" panose="02040602050305030304" pitchFamily="18" charset="0"/>
              </a:rPr>
              <a:t>State outcome</a:t>
            </a:r>
            <a:endParaRPr lang="en-US" altLang="en-US" sz="3600">
              <a:latin typeface="Book Antiqua" panose="02040602050305030304" pitchFamily="18" charset="0"/>
            </a:endParaRPr>
          </a:p>
        </p:txBody>
      </p:sp>
      <p:sp>
        <p:nvSpPr>
          <p:cNvPr id="77828" name="Text Box 4"/>
          <p:cNvSpPr txBox="1">
            <a:spLocks noChangeArrowheads="1"/>
          </p:cNvSpPr>
          <p:nvPr/>
        </p:nvSpPr>
        <p:spPr bwMode="auto">
          <a:xfrm>
            <a:off x="1600200" y="1981200"/>
            <a:ext cx="541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50000"/>
              </a:lnSpc>
              <a:spcBef>
                <a:spcPct val="50000"/>
              </a:spcBef>
            </a:pPr>
            <a:r>
              <a:rPr lang="en-US" altLang="en-US" sz="3200" b="1">
                <a:latin typeface="Book Antiqua" panose="02040602050305030304" pitchFamily="18" charset="0"/>
              </a:rPr>
              <a:t>Step 3--Describe the Action</a:t>
            </a:r>
            <a:endParaRPr lang="en-US" altLang="en-US" sz="2200" b="1" i="1">
              <a:latin typeface="Book Antiqua" panose="02040602050305030304"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lide Number Placeholder 2"/>
          <p:cNvSpPr>
            <a:spLocks noGrp="1"/>
          </p:cNvSpPr>
          <p:nvPr>
            <p:ph type="sldNum" sz="quarter" idx="11"/>
          </p:nvPr>
        </p:nvSpPr>
        <p:spPr/>
        <p:txBody>
          <a:bodyPr/>
          <a:lstStyle/>
          <a:p>
            <a:fld id="{B6D0BB1B-2568-4837-B4B7-8A34E5357403}" type="slidenum">
              <a:rPr lang="en-US" altLang="en-US"/>
              <a:pPr/>
              <a:t>41</a:t>
            </a:fld>
            <a:endParaRPr lang="en-US" altLang="en-US"/>
          </a:p>
        </p:txBody>
      </p:sp>
      <p:sp>
        <p:nvSpPr>
          <p:cNvPr id="176130" name="Text Box 2"/>
          <p:cNvSpPr txBox="1">
            <a:spLocks noChangeArrowheads="1"/>
          </p:cNvSpPr>
          <p:nvPr/>
        </p:nvSpPr>
        <p:spPr bwMode="auto">
          <a:xfrm>
            <a:off x="1016000" y="4046538"/>
            <a:ext cx="6889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Bir el Hafa</a:t>
            </a:r>
          </a:p>
        </p:txBody>
      </p:sp>
      <p:sp>
        <p:nvSpPr>
          <p:cNvPr id="176131" name="Text Box 3"/>
          <p:cNvSpPr txBox="1">
            <a:spLocks noChangeArrowheads="1"/>
          </p:cNvSpPr>
          <p:nvPr/>
        </p:nvSpPr>
        <p:spPr bwMode="auto">
          <a:xfrm>
            <a:off x="2416175" y="2535238"/>
            <a:ext cx="519113"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Zaafria</a:t>
            </a:r>
          </a:p>
        </p:txBody>
      </p:sp>
      <p:sp>
        <p:nvSpPr>
          <p:cNvPr id="176132" name="Text Box 4"/>
          <p:cNvSpPr txBox="1">
            <a:spLocks noChangeArrowheads="1"/>
          </p:cNvSpPr>
          <p:nvPr/>
        </p:nvSpPr>
        <p:spPr bwMode="auto">
          <a:xfrm>
            <a:off x="3924300" y="2268538"/>
            <a:ext cx="7016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Sidi Salam</a:t>
            </a:r>
          </a:p>
        </p:txBody>
      </p:sp>
      <p:sp>
        <p:nvSpPr>
          <p:cNvPr id="176133" name="Text Box 5"/>
          <p:cNvSpPr txBox="1">
            <a:spLocks noChangeArrowheads="1"/>
          </p:cNvSpPr>
          <p:nvPr/>
        </p:nvSpPr>
        <p:spPr bwMode="auto">
          <a:xfrm>
            <a:off x="4721225" y="2360613"/>
            <a:ext cx="7778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Sidi Bou Zid</a:t>
            </a:r>
          </a:p>
        </p:txBody>
      </p:sp>
      <p:sp>
        <p:nvSpPr>
          <p:cNvPr id="176134" name="Text Box 6"/>
          <p:cNvSpPr txBox="1">
            <a:spLocks noChangeArrowheads="1"/>
          </p:cNvSpPr>
          <p:nvPr/>
        </p:nvSpPr>
        <p:spPr bwMode="auto">
          <a:xfrm>
            <a:off x="5057775" y="1370013"/>
            <a:ext cx="111442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Poste de Lessouda</a:t>
            </a:r>
          </a:p>
        </p:txBody>
      </p:sp>
      <p:sp>
        <p:nvSpPr>
          <p:cNvPr id="176135" name="Text Box 7"/>
          <p:cNvSpPr txBox="1">
            <a:spLocks noChangeArrowheads="1"/>
          </p:cNvSpPr>
          <p:nvPr/>
        </p:nvSpPr>
        <p:spPr bwMode="auto">
          <a:xfrm>
            <a:off x="3841750" y="1579563"/>
            <a:ext cx="6381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Sadaguia</a:t>
            </a:r>
          </a:p>
        </p:txBody>
      </p:sp>
      <p:sp>
        <p:nvSpPr>
          <p:cNvPr id="176136" name="Text Box 8"/>
          <p:cNvSpPr txBox="1">
            <a:spLocks noChangeArrowheads="1"/>
          </p:cNvSpPr>
          <p:nvPr/>
        </p:nvSpPr>
        <p:spPr bwMode="auto">
          <a:xfrm>
            <a:off x="6280150" y="2728913"/>
            <a:ext cx="7493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Ain Rebaou</a:t>
            </a:r>
          </a:p>
        </p:txBody>
      </p:sp>
      <p:sp>
        <p:nvSpPr>
          <p:cNvPr id="176137" name="Text Box 9"/>
          <p:cNvSpPr txBox="1">
            <a:spLocks noChangeArrowheads="1"/>
          </p:cNvSpPr>
          <p:nvPr/>
        </p:nvSpPr>
        <p:spPr bwMode="auto">
          <a:xfrm>
            <a:off x="6419850" y="2160588"/>
            <a:ext cx="3937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Faid</a:t>
            </a:r>
          </a:p>
        </p:txBody>
      </p:sp>
      <p:sp>
        <p:nvSpPr>
          <p:cNvPr id="176138" name="Text Box 10"/>
          <p:cNvSpPr txBox="1">
            <a:spLocks noChangeArrowheads="1"/>
          </p:cNvSpPr>
          <p:nvPr/>
        </p:nvSpPr>
        <p:spPr bwMode="auto">
          <a:xfrm>
            <a:off x="1984375" y="1023938"/>
            <a:ext cx="5016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t>Djebel</a:t>
            </a:r>
          </a:p>
          <a:p>
            <a:r>
              <a:rPr lang="en-US" altLang="en-US" sz="800" b="1" i="1"/>
              <a:t>Hamra</a:t>
            </a:r>
          </a:p>
        </p:txBody>
      </p:sp>
      <p:sp>
        <p:nvSpPr>
          <p:cNvPr id="176139" name="Text Box 11"/>
          <p:cNvSpPr txBox="1">
            <a:spLocks noChangeArrowheads="1"/>
          </p:cNvSpPr>
          <p:nvPr/>
        </p:nvSpPr>
        <p:spPr bwMode="auto">
          <a:xfrm>
            <a:off x="5629275" y="833438"/>
            <a:ext cx="660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t>Djebel</a:t>
            </a:r>
          </a:p>
          <a:p>
            <a:r>
              <a:rPr lang="en-US" altLang="en-US" sz="800" b="1" i="1"/>
              <a:t>Lessouda</a:t>
            </a:r>
          </a:p>
        </p:txBody>
      </p:sp>
      <p:sp>
        <p:nvSpPr>
          <p:cNvPr id="176140" name="Text Box 12"/>
          <p:cNvSpPr txBox="1">
            <a:spLocks noChangeArrowheads="1"/>
          </p:cNvSpPr>
          <p:nvPr/>
        </p:nvSpPr>
        <p:spPr bwMode="auto">
          <a:xfrm>
            <a:off x="6073775" y="3246438"/>
            <a:ext cx="4968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t>Djebel</a:t>
            </a:r>
          </a:p>
          <a:p>
            <a:r>
              <a:rPr lang="en-US" altLang="en-US" sz="800" b="1" i="1"/>
              <a:t>Ksaira</a:t>
            </a:r>
          </a:p>
        </p:txBody>
      </p:sp>
      <p:sp>
        <p:nvSpPr>
          <p:cNvPr id="176141" name="Text Box 13"/>
          <p:cNvSpPr txBox="1">
            <a:spLocks noChangeArrowheads="1"/>
          </p:cNvSpPr>
          <p:nvPr/>
        </p:nvSpPr>
        <p:spPr bwMode="auto">
          <a:xfrm>
            <a:off x="4702175" y="3259138"/>
            <a:ext cx="479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t>Garet </a:t>
            </a:r>
          </a:p>
          <a:p>
            <a:r>
              <a:rPr lang="en-US" altLang="en-US" sz="800" b="1" i="1"/>
              <a:t>Hadid</a:t>
            </a:r>
          </a:p>
        </p:txBody>
      </p:sp>
      <p:sp>
        <p:nvSpPr>
          <p:cNvPr id="176142" name="Text Box 14"/>
          <p:cNvSpPr txBox="1">
            <a:spLocks noChangeArrowheads="1"/>
          </p:cNvSpPr>
          <p:nvPr/>
        </p:nvSpPr>
        <p:spPr bwMode="auto">
          <a:xfrm>
            <a:off x="5897563" y="6264275"/>
            <a:ext cx="7874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t>Maizila Pass</a:t>
            </a:r>
          </a:p>
        </p:txBody>
      </p:sp>
      <p:grpSp>
        <p:nvGrpSpPr>
          <p:cNvPr id="176143" name="Group 15"/>
          <p:cNvGrpSpPr>
            <a:grpSpLocks/>
          </p:cNvGrpSpPr>
          <p:nvPr/>
        </p:nvGrpSpPr>
        <p:grpSpPr bwMode="auto">
          <a:xfrm>
            <a:off x="933450" y="104775"/>
            <a:ext cx="6638925" cy="6657975"/>
            <a:chOff x="588" y="66"/>
            <a:chExt cx="4182" cy="4194"/>
          </a:xfrm>
        </p:grpSpPr>
        <p:sp>
          <p:nvSpPr>
            <p:cNvPr id="176144" name="Freeform 16"/>
            <p:cNvSpPr>
              <a:spLocks/>
            </p:cNvSpPr>
            <p:nvPr/>
          </p:nvSpPr>
          <p:spPr bwMode="auto">
            <a:xfrm>
              <a:off x="588" y="66"/>
              <a:ext cx="2953" cy="4030"/>
            </a:xfrm>
            <a:custGeom>
              <a:avLst/>
              <a:gdLst>
                <a:gd name="T0" fmla="*/ 957 w 2953"/>
                <a:gd name="T1" fmla="*/ 0 h 4030"/>
                <a:gd name="T2" fmla="*/ 848 w 2953"/>
                <a:gd name="T3" fmla="*/ 134 h 4030"/>
                <a:gd name="T4" fmla="*/ 714 w 2953"/>
                <a:gd name="T5" fmla="*/ 457 h 4030"/>
                <a:gd name="T6" fmla="*/ 846 w 2953"/>
                <a:gd name="T7" fmla="*/ 517 h 4030"/>
                <a:gd name="T8" fmla="*/ 1305 w 2953"/>
                <a:gd name="T9" fmla="*/ 616 h 4030"/>
                <a:gd name="T10" fmla="*/ 1080 w 2953"/>
                <a:gd name="T11" fmla="*/ 907 h 4030"/>
                <a:gd name="T12" fmla="*/ 735 w 2953"/>
                <a:gd name="T13" fmla="*/ 1444 h 4030"/>
                <a:gd name="T14" fmla="*/ 735 w 2953"/>
                <a:gd name="T15" fmla="*/ 1627 h 4030"/>
                <a:gd name="T16" fmla="*/ 708 w 2953"/>
                <a:gd name="T17" fmla="*/ 1792 h 4030"/>
                <a:gd name="T18" fmla="*/ 741 w 2953"/>
                <a:gd name="T19" fmla="*/ 2074 h 4030"/>
                <a:gd name="T20" fmla="*/ 666 w 2953"/>
                <a:gd name="T21" fmla="*/ 2245 h 4030"/>
                <a:gd name="T22" fmla="*/ 444 w 2953"/>
                <a:gd name="T23" fmla="*/ 2398 h 4030"/>
                <a:gd name="T24" fmla="*/ 510 w 2953"/>
                <a:gd name="T25" fmla="*/ 2530 h 4030"/>
                <a:gd name="T26" fmla="*/ 687 w 2953"/>
                <a:gd name="T27" fmla="*/ 2671 h 4030"/>
                <a:gd name="T28" fmla="*/ 822 w 2953"/>
                <a:gd name="T29" fmla="*/ 2500 h 4030"/>
                <a:gd name="T30" fmla="*/ 909 w 2953"/>
                <a:gd name="T31" fmla="*/ 2533 h 4030"/>
                <a:gd name="T32" fmla="*/ 996 w 2953"/>
                <a:gd name="T33" fmla="*/ 2350 h 4030"/>
                <a:gd name="T34" fmla="*/ 1239 w 2953"/>
                <a:gd name="T35" fmla="*/ 2143 h 4030"/>
                <a:gd name="T36" fmla="*/ 1503 w 2953"/>
                <a:gd name="T37" fmla="*/ 1984 h 4030"/>
                <a:gd name="T38" fmla="*/ 1887 w 2953"/>
                <a:gd name="T39" fmla="*/ 1942 h 4030"/>
                <a:gd name="T40" fmla="*/ 2346 w 2953"/>
                <a:gd name="T41" fmla="*/ 1930 h 4030"/>
                <a:gd name="T42" fmla="*/ 2694 w 2953"/>
                <a:gd name="T43" fmla="*/ 1906 h 4030"/>
                <a:gd name="T44" fmla="*/ 2808 w 2953"/>
                <a:gd name="T45" fmla="*/ 1987 h 4030"/>
                <a:gd name="T46" fmla="*/ 2679 w 2953"/>
                <a:gd name="T47" fmla="*/ 2200 h 4030"/>
                <a:gd name="T48" fmla="*/ 2496 w 2953"/>
                <a:gd name="T49" fmla="*/ 2275 h 4030"/>
                <a:gd name="T50" fmla="*/ 2295 w 2953"/>
                <a:gd name="T51" fmla="*/ 2338 h 4030"/>
                <a:gd name="T52" fmla="*/ 2103 w 2953"/>
                <a:gd name="T53" fmla="*/ 2341 h 4030"/>
                <a:gd name="T54" fmla="*/ 2007 w 2953"/>
                <a:gd name="T55" fmla="*/ 2437 h 4030"/>
                <a:gd name="T56" fmla="*/ 1887 w 2953"/>
                <a:gd name="T57" fmla="*/ 2494 h 4030"/>
                <a:gd name="T58" fmla="*/ 1704 w 2953"/>
                <a:gd name="T59" fmla="*/ 2602 h 4030"/>
                <a:gd name="T60" fmla="*/ 1377 w 2953"/>
                <a:gd name="T61" fmla="*/ 2788 h 4030"/>
                <a:gd name="T62" fmla="*/ 1032 w 2953"/>
                <a:gd name="T63" fmla="*/ 2923 h 4030"/>
                <a:gd name="T64" fmla="*/ 792 w 2953"/>
                <a:gd name="T65" fmla="*/ 2881 h 4030"/>
                <a:gd name="T66" fmla="*/ 819 w 2953"/>
                <a:gd name="T67" fmla="*/ 3085 h 4030"/>
                <a:gd name="T68" fmla="*/ 639 w 2953"/>
                <a:gd name="T69" fmla="*/ 3037 h 4030"/>
                <a:gd name="T70" fmla="*/ 708 w 2953"/>
                <a:gd name="T71" fmla="*/ 3226 h 4030"/>
                <a:gd name="T72" fmla="*/ 936 w 2953"/>
                <a:gd name="T73" fmla="*/ 3328 h 4030"/>
                <a:gd name="T74" fmla="*/ 1107 w 2953"/>
                <a:gd name="T75" fmla="*/ 3487 h 4030"/>
                <a:gd name="T76" fmla="*/ 1122 w 2953"/>
                <a:gd name="T77" fmla="*/ 3607 h 4030"/>
                <a:gd name="T78" fmla="*/ 1092 w 2953"/>
                <a:gd name="T79" fmla="*/ 3682 h 4030"/>
                <a:gd name="T80" fmla="*/ 1140 w 2953"/>
                <a:gd name="T81" fmla="*/ 3724 h 4030"/>
                <a:gd name="T82" fmla="*/ 1206 w 2953"/>
                <a:gd name="T83" fmla="*/ 3812 h 4030"/>
                <a:gd name="T84" fmla="*/ 1354 w 2953"/>
                <a:gd name="T85" fmla="*/ 3796 h 4030"/>
                <a:gd name="T86" fmla="*/ 1518 w 2953"/>
                <a:gd name="T87" fmla="*/ 3686 h 4030"/>
                <a:gd name="T88" fmla="*/ 1560 w 2953"/>
                <a:gd name="T89" fmla="*/ 3614 h 4030"/>
                <a:gd name="T90" fmla="*/ 1712 w 2953"/>
                <a:gd name="T91" fmla="*/ 3642 h 4030"/>
                <a:gd name="T92" fmla="*/ 1872 w 2953"/>
                <a:gd name="T93" fmla="*/ 3636 h 4030"/>
                <a:gd name="T94" fmla="*/ 1922 w 2953"/>
                <a:gd name="T95" fmla="*/ 3710 h 4030"/>
                <a:gd name="T96" fmla="*/ 2108 w 2953"/>
                <a:gd name="T97" fmla="*/ 3738 h 4030"/>
                <a:gd name="T98" fmla="*/ 2336 w 2953"/>
                <a:gd name="T99" fmla="*/ 3752 h 4030"/>
                <a:gd name="T100" fmla="*/ 2618 w 2953"/>
                <a:gd name="T101" fmla="*/ 3922 h 4030"/>
                <a:gd name="T102" fmla="*/ 2898 w 2953"/>
                <a:gd name="T103" fmla="*/ 3828 h 4030"/>
                <a:gd name="T104" fmla="*/ 2906 w 2953"/>
                <a:gd name="T105" fmla="*/ 3916 h 4030"/>
                <a:gd name="T106" fmla="*/ 2542 w 2953"/>
                <a:gd name="T107" fmla="*/ 3936 h 4030"/>
                <a:gd name="T108" fmla="*/ 2292 w 2953"/>
                <a:gd name="T109" fmla="*/ 3944 h 4030"/>
                <a:gd name="T110" fmla="*/ 2100 w 2953"/>
                <a:gd name="T111" fmla="*/ 3892 h 4030"/>
                <a:gd name="T112" fmla="*/ 2151 w 2953"/>
                <a:gd name="T113" fmla="*/ 3957 h 4030"/>
                <a:gd name="T114" fmla="*/ 1998 w 2953"/>
                <a:gd name="T115" fmla="*/ 3960 h 4030"/>
                <a:gd name="T116" fmla="*/ 2016 w 2953"/>
                <a:gd name="T117" fmla="*/ 3882 h 4030"/>
                <a:gd name="T118" fmla="*/ 1914 w 2953"/>
                <a:gd name="T119" fmla="*/ 3916 h 4030"/>
                <a:gd name="T120" fmla="*/ 1734 w 2953"/>
                <a:gd name="T121" fmla="*/ 3976 h 4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53" h="4030">
                  <a:moveTo>
                    <a:pt x="1508" y="4030"/>
                  </a:moveTo>
                  <a:lnTo>
                    <a:pt x="20" y="4022"/>
                  </a:lnTo>
                  <a:lnTo>
                    <a:pt x="0" y="9"/>
                  </a:lnTo>
                  <a:lnTo>
                    <a:pt x="957" y="0"/>
                  </a:lnTo>
                  <a:lnTo>
                    <a:pt x="941" y="15"/>
                  </a:lnTo>
                  <a:cubicBezTo>
                    <a:pt x="934" y="24"/>
                    <a:pt x="930" y="37"/>
                    <a:pt x="915" y="52"/>
                  </a:cubicBezTo>
                  <a:cubicBezTo>
                    <a:pt x="900" y="67"/>
                    <a:pt x="860" y="94"/>
                    <a:pt x="849" y="108"/>
                  </a:cubicBezTo>
                  <a:cubicBezTo>
                    <a:pt x="838" y="122"/>
                    <a:pt x="866" y="104"/>
                    <a:pt x="848" y="134"/>
                  </a:cubicBezTo>
                  <a:cubicBezTo>
                    <a:pt x="830" y="164"/>
                    <a:pt x="768" y="251"/>
                    <a:pt x="740" y="290"/>
                  </a:cubicBezTo>
                  <a:cubicBezTo>
                    <a:pt x="712" y="329"/>
                    <a:pt x="685" y="343"/>
                    <a:pt x="680" y="366"/>
                  </a:cubicBezTo>
                  <a:cubicBezTo>
                    <a:pt x="675" y="389"/>
                    <a:pt x="702" y="415"/>
                    <a:pt x="708" y="430"/>
                  </a:cubicBezTo>
                  <a:cubicBezTo>
                    <a:pt x="714" y="445"/>
                    <a:pt x="714" y="449"/>
                    <a:pt x="714" y="457"/>
                  </a:cubicBezTo>
                  <a:cubicBezTo>
                    <a:pt x="714" y="465"/>
                    <a:pt x="703" y="473"/>
                    <a:pt x="708" y="481"/>
                  </a:cubicBezTo>
                  <a:cubicBezTo>
                    <a:pt x="713" y="489"/>
                    <a:pt x="740" y="494"/>
                    <a:pt x="747" y="505"/>
                  </a:cubicBezTo>
                  <a:cubicBezTo>
                    <a:pt x="754" y="516"/>
                    <a:pt x="737" y="542"/>
                    <a:pt x="753" y="544"/>
                  </a:cubicBezTo>
                  <a:cubicBezTo>
                    <a:pt x="769" y="546"/>
                    <a:pt x="814" y="518"/>
                    <a:pt x="846" y="517"/>
                  </a:cubicBezTo>
                  <a:cubicBezTo>
                    <a:pt x="878" y="516"/>
                    <a:pt x="891" y="536"/>
                    <a:pt x="948" y="538"/>
                  </a:cubicBezTo>
                  <a:cubicBezTo>
                    <a:pt x="1005" y="540"/>
                    <a:pt x="1139" y="518"/>
                    <a:pt x="1188" y="526"/>
                  </a:cubicBezTo>
                  <a:cubicBezTo>
                    <a:pt x="1237" y="534"/>
                    <a:pt x="1226" y="571"/>
                    <a:pt x="1245" y="586"/>
                  </a:cubicBezTo>
                  <a:cubicBezTo>
                    <a:pt x="1264" y="601"/>
                    <a:pt x="1303" y="606"/>
                    <a:pt x="1305" y="616"/>
                  </a:cubicBezTo>
                  <a:cubicBezTo>
                    <a:pt x="1307" y="626"/>
                    <a:pt x="1275" y="634"/>
                    <a:pt x="1257" y="646"/>
                  </a:cubicBezTo>
                  <a:cubicBezTo>
                    <a:pt x="1239" y="658"/>
                    <a:pt x="1214" y="660"/>
                    <a:pt x="1194" y="688"/>
                  </a:cubicBezTo>
                  <a:cubicBezTo>
                    <a:pt x="1174" y="716"/>
                    <a:pt x="1159" y="778"/>
                    <a:pt x="1140" y="814"/>
                  </a:cubicBezTo>
                  <a:cubicBezTo>
                    <a:pt x="1121" y="850"/>
                    <a:pt x="1106" y="877"/>
                    <a:pt x="1080" y="907"/>
                  </a:cubicBezTo>
                  <a:cubicBezTo>
                    <a:pt x="1054" y="937"/>
                    <a:pt x="1013" y="958"/>
                    <a:pt x="987" y="994"/>
                  </a:cubicBezTo>
                  <a:cubicBezTo>
                    <a:pt x="961" y="1030"/>
                    <a:pt x="951" y="1091"/>
                    <a:pt x="924" y="1123"/>
                  </a:cubicBezTo>
                  <a:cubicBezTo>
                    <a:pt x="897" y="1155"/>
                    <a:pt x="856" y="1136"/>
                    <a:pt x="825" y="1189"/>
                  </a:cubicBezTo>
                  <a:cubicBezTo>
                    <a:pt x="794" y="1242"/>
                    <a:pt x="770" y="1390"/>
                    <a:pt x="735" y="1444"/>
                  </a:cubicBezTo>
                  <a:cubicBezTo>
                    <a:pt x="700" y="1498"/>
                    <a:pt x="632" y="1494"/>
                    <a:pt x="612" y="1510"/>
                  </a:cubicBezTo>
                  <a:cubicBezTo>
                    <a:pt x="592" y="1526"/>
                    <a:pt x="601" y="1531"/>
                    <a:pt x="612" y="1540"/>
                  </a:cubicBezTo>
                  <a:cubicBezTo>
                    <a:pt x="623" y="1549"/>
                    <a:pt x="658" y="1550"/>
                    <a:pt x="678" y="1564"/>
                  </a:cubicBezTo>
                  <a:cubicBezTo>
                    <a:pt x="698" y="1578"/>
                    <a:pt x="730" y="1612"/>
                    <a:pt x="735" y="1627"/>
                  </a:cubicBezTo>
                  <a:cubicBezTo>
                    <a:pt x="740" y="1642"/>
                    <a:pt x="715" y="1646"/>
                    <a:pt x="711" y="1654"/>
                  </a:cubicBezTo>
                  <a:cubicBezTo>
                    <a:pt x="707" y="1662"/>
                    <a:pt x="717" y="1667"/>
                    <a:pt x="711" y="1678"/>
                  </a:cubicBezTo>
                  <a:cubicBezTo>
                    <a:pt x="705" y="1689"/>
                    <a:pt x="676" y="1701"/>
                    <a:pt x="675" y="1720"/>
                  </a:cubicBezTo>
                  <a:cubicBezTo>
                    <a:pt x="674" y="1739"/>
                    <a:pt x="706" y="1774"/>
                    <a:pt x="708" y="1792"/>
                  </a:cubicBezTo>
                  <a:cubicBezTo>
                    <a:pt x="710" y="1810"/>
                    <a:pt x="683" y="1799"/>
                    <a:pt x="684" y="1828"/>
                  </a:cubicBezTo>
                  <a:cubicBezTo>
                    <a:pt x="685" y="1857"/>
                    <a:pt x="704" y="1938"/>
                    <a:pt x="714" y="1966"/>
                  </a:cubicBezTo>
                  <a:cubicBezTo>
                    <a:pt x="724" y="1994"/>
                    <a:pt x="740" y="1981"/>
                    <a:pt x="744" y="1999"/>
                  </a:cubicBezTo>
                  <a:cubicBezTo>
                    <a:pt x="748" y="2017"/>
                    <a:pt x="732" y="2050"/>
                    <a:pt x="741" y="2074"/>
                  </a:cubicBezTo>
                  <a:cubicBezTo>
                    <a:pt x="750" y="2098"/>
                    <a:pt x="800" y="2133"/>
                    <a:pt x="798" y="2143"/>
                  </a:cubicBezTo>
                  <a:cubicBezTo>
                    <a:pt x="796" y="2153"/>
                    <a:pt x="745" y="2135"/>
                    <a:pt x="729" y="2137"/>
                  </a:cubicBezTo>
                  <a:cubicBezTo>
                    <a:pt x="713" y="2139"/>
                    <a:pt x="713" y="2137"/>
                    <a:pt x="702" y="2155"/>
                  </a:cubicBezTo>
                  <a:cubicBezTo>
                    <a:pt x="691" y="2173"/>
                    <a:pt x="680" y="2224"/>
                    <a:pt x="666" y="2245"/>
                  </a:cubicBezTo>
                  <a:cubicBezTo>
                    <a:pt x="652" y="2266"/>
                    <a:pt x="638" y="2275"/>
                    <a:pt x="615" y="2281"/>
                  </a:cubicBezTo>
                  <a:cubicBezTo>
                    <a:pt x="592" y="2287"/>
                    <a:pt x="552" y="2270"/>
                    <a:pt x="528" y="2284"/>
                  </a:cubicBezTo>
                  <a:cubicBezTo>
                    <a:pt x="504" y="2298"/>
                    <a:pt x="482" y="2349"/>
                    <a:pt x="468" y="2368"/>
                  </a:cubicBezTo>
                  <a:cubicBezTo>
                    <a:pt x="454" y="2387"/>
                    <a:pt x="446" y="2386"/>
                    <a:pt x="444" y="2398"/>
                  </a:cubicBezTo>
                  <a:cubicBezTo>
                    <a:pt x="442" y="2410"/>
                    <a:pt x="452" y="2427"/>
                    <a:pt x="456" y="2443"/>
                  </a:cubicBezTo>
                  <a:cubicBezTo>
                    <a:pt x="460" y="2459"/>
                    <a:pt x="468" y="2476"/>
                    <a:pt x="468" y="2494"/>
                  </a:cubicBezTo>
                  <a:cubicBezTo>
                    <a:pt x="468" y="2512"/>
                    <a:pt x="446" y="2548"/>
                    <a:pt x="453" y="2554"/>
                  </a:cubicBezTo>
                  <a:cubicBezTo>
                    <a:pt x="460" y="2560"/>
                    <a:pt x="502" y="2525"/>
                    <a:pt x="510" y="2530"/>
                  </a:cubicBezTo>
                  <a:cubicBezTo>
                    <a:pt x="518" y="2535"/>
                    <a:pt x="492" y="2566"/>
                    <a:pt x="501" y="2584"/>
                  </a:cubicBezTo>
                  <a:cubicBezTo>
                    <a:pt x="510" y="2602"/>
                    <a:pt x="546" y="2632"/>
                    <a:pt x="564" y="2641"/>
                  </a:cubicBezTo>
                  <a:cubicBezTo>
                    <a:pt x="582" y="2650"/>
                    <a:pt x="592" y="2633"/>
                    <a:pt x="612" y="2638"/>
                  </a:cubicBezTo>
                  <a:cubicBezTo>
                    <a:pt x="632" y="2643"/>
                    <a:pt x="660" y="2674"/>
                    <a:pt x="687" y="2671"/>
                  </a:cubicBezTo>
                  <a:cubicBezTo>
                    <a:pt x="714" y="2668"/>
                    <a:pt x="745" y="2630"/>
                    <a:pt x="774" y="2617"/>
                  </a:cubicBezTo>
                  <a:cubicBezTo>
                    <a:pt x="803" y="2604"/>
                    <a:pt x="852" y="2607"/>
                    <a:pt x="861" y="2593"/>
                  </a:cubicBezTo>
                  <a:cubicBezTo>
                    <a:pt x="870" y="2579"/>
                    <a:pt x="837" y="2548"/>
                    <a:pt x="831" y="2533"/>
                  </a:cubicBezTo>
                  <a:cubicBezTo>
                    <a:pt x="825" y="2518"/>
                    <a:pt x="827" y="2510"/>
                    <a:pt x="822" y="2500"/>
                  </a:cubicBezTo>
                  <a:cubicBezTo>
                    <a:pt x="817" y="2490"/>
                    <a:pt x="795" y="2476"/>
                    <a:pt x="801" y="2470"/>
                  </a:cubicBezTo>
                  <a:cubicBezTo>
                    <a:pt x="807" y="2464"/>
                    <a:pt x="846" y="2456"/>
                    <a:pt x="858" y="2464"/>
                  </a:cubicBezTo>
                  <a:cubicBezTo>
                    <a:pt x="870" y="2472"/>
                    <a:pt x="864" y="2510"/>
                    <a:pt x="873" y="2521"/>
                  </a:cubicBezTo>
                  <a:cubicBezTo>
                    <a:pt x="882" y="2532"/>
                    <a:pt x="898" y="2538"/>
                    <a:pt x="909" y="2533"/>
                  </a:cubicBezTo>
                  <a:cubicBezTo>
                    <a:pt x="920" y="2528"/>
                    <a:pt x="932" y="2502"/>
                    <a:pt x="939" y="2488"/>
                  </a:cubicBezTo>
                  <a:cubicBezTo>
                    <a:pt x="946" y="2474"/>
                    <a:pt x="946" y="2464"/>
                    <a:pt x="948" y="2446"/>
                  </a:cubicBezTo>
                  <a:cubicBezTo>
                    <a:pt x="950" y="2428"/>
                    <a:pt x="946" y="2396"/>
                    <a:pt x="954" y="2380"/>
                  </a:cubicBezTo>
                  <a:cubicBezTo>
                    <a:pt x="962" y="2364"/>
                    <a:pt x="978" y="2364"/>
                    <a:pt x="996" y="2350"/>
                  </a:cubicBezTo>
                  <a:cubicBezTo>
                    <a:pt x="1014" y="2336"/>
                    <a:pt x="1039" y="2307"/>
                    <a:pt x="1059" y="2296"/>
                  </a:cubicBezTo>
                  <a:cubicBezTo>
                    <a:pt x="1079" y="2285"/>
                    <a:pt x="1095" y="2299"/>
                    <a:pt x="1116" y="2284"/>
                  </a:cubicBezTo>
                  <a:cubicBezTo>
                    <a:pt x="1137" y="2269"/>
                    <a:pt x="1168" y="2229"/>
                    <a:pt x="1188" y="2206"/>
                  </a:cubicBezTo>
                  <a:cubicBezTo>
                    <a:pt x="1208" y="2183"/>
                    <a:pt x="1228" y="2161"/>
                    <a:pt x="1239" y="2143"/>
                  </a:cubicBezTo>
                  <a:cubicBezTo>
                    <a:pt x="1250" y="2125"/>
                    <a:pt x="1238" y="2113"/>
                    <a:pt x="1257" y="2095"/>
                  </a:cubicBezTo>
                  <a:cubicBezTo>
                    <a:pt x="1276" y="2077"/>
                    <a:pt x="1320" y="2046"/>
                    <a:pt x="1350" y="2035"/>
                  </a:cubicBezTo>
                  <a:cubicBezTo>
                    <a:pt x="1380" y="2024"/>
                    <a:pt x="1415" y="2037"/>
                    <a:pt x="1440" y="2029"/>
                  </a:cubicBezTo>
                  <a:cubicBezTo>
                    <a:pt x="1465" y="2021"/>
                    <a:pt x="1481" y="1986"/>
                    <a:pt x="1503" y="1984"/>
                  </a:cubicBezTo>
                  <a:cubicBezTo>
                    <a:pt x="1525" y="1982"/>
                    <a:pt x="1545" y="2017"/>
                    <a:pt x="1572" y="2014"/>
                  </a:cubicBezTo>
                  <a:cubicBezTo>
                    <a:pt x="1599" y="2011"/>
                    <a:pt x="1639" y="1977"/>
                    <a:pt x="1668" y="1966"/>
                  </a:cubicBezTo>
                  <a:cubicBezTo>
                    <a:pt x="1697" y="1955"/>
                    <a:pt x="1710" y="1952"/>
                    <a:pt x="1746" y="1948"/>
                  </a:cubicBezTo>
                  <a:cubicBezTo>
                    <a:pt x="1782" y="1944"/>
                    <a:pt x="1841" y="1943"/>
                    <a:pt x="1887" y="1942"/>
                  </a:cubicBezTo>
                  <a:cubicBezTo>
                    <a:pt x="1933" y="1941"/>
                    <a:pt x="1977" y="1942"/>
                    <a:pt x="2022" y="1942"/>
                  </a:cubicBezTo>
                  <a:cubicBezTo>
                    <a:pt x="2067" y="1942"/>
                    <a:pt x="2123" y="1941"/>
                    <a:pt x="2160" y="1945"/>
                  </a:cubicBezTo>
                  <a:cubicBezTo>
                    <a:pt x="2197" y="1949"/>
                    <a:pt x="2213" y="1968"/>
                    <a:pt x="2244" y="1966"/>
                  </a:cubicBezTo>
                  <a:cubicBezTo>
                    <a:pt x="2275" y="1964"/>
                    <a:pt x="2314" y="1937"/>
                    <a:pt x="2346" y="1930"/>
                  </a:cubicBezTo>
                  <a:cubicBezTo>
                    <a:pt x="2378" y="1923"/>
                    <a:pt x="2411" y="1924"/>
                    <a:pt x="2436" y="1924"/>
                  </a:cubicBezTo>
                  <a:cubicBezTo>
                    <a:pt x="2461" y="1924"/>
                    <a:pt x="2471" y="1936"/>
                    <a:pt x="2496" y="1933"/>
                  </a:cubicBezTo>
                  <a:cubicBezTo>
                    <a:pt x="2521" y="1930"/>
                    <a:pt x="2553" y="1908"/>
                    <a:pt x="2586" y="1903"/>
                  </a:cubicBezTo>
                  <a:cubicBezTo>
                    <a:pt x="2619" y="1898"/>
                    <a:pt x="2671" y="1904"/>
                    <a:pt x="2694" y="1906"/>
                  </a:cubicBezTo>
                  <a:cubicBezTo>
                    <a:pt x="2717" y="1908"/>
                    <a:pt x="2713" y="1911"/>
                    <a:pt x="2724" y="1915"/>
                  </a:cubicBezTo>
                  <a:cubicBezTo>
                    <a:pt x="2735" y="1919"/>
                    <a:pt x="2746" y="1928"/>
                    <a:pt x="2760" y="1930"/>
                  </a:cubicBezTo>
                  <a:cubicBezTo>
                    <a:pt x="2774" y="1932"/>
                    <a:pt x="2803" y="1921"/>
                    <a:pt x="2811" y="1930"/>
                  </a:cubicBezTo>
                  <a:cubicBezTo>
                    <a:pt x="2819" y="1939"/>
                    <a:pt x="2806" y="1970"/>
                    <a:pt x="2808" y="1987"/>
                  </a:cubicBezTo>
                  <a:cubicBezTo>
                    <a:pt x="2810" y="2004"/>
                    <a:pt x="2822" y="2018"/>
                    <a:pt x="2826" y="2035"/>
                  </a:cubicBezTo>
                  <a:cubicBezTo>
                    <a:pt x="2830" y="2052"/>
                    <a:pt x="2845" y="2072"/>
                    <a:pt x="2832" y="2092"/>
                  </a:cubicBezTo>
                  <a:cubicBezTo>
                    <a:pt x="2819" y="2112"/>
                    <a:pt x="2773" y="2137"/>
                    <a:pt x="2748" y="2155"/>
                  </a:cubicBezTo>
                  <a:cubicBezTo>
                    <a:pt x="2723" y="2173"/>
                    <a:pt x="2697" y="2185"/>
                    <a:pt x="2679" y="2200"/>
                  </a:cubicBezTo>
                  <a:cubicBezTo>
                    <a:pt x="2661" y="2215"/>
                    <a:pt x="2660" y="2232"/>
                    <a:pt x="2640" y="2245"/>
                  </a:cubicBezTo>
                  <a:cubicBezTo>
                    <a:pt x="2620" y="2258"/>
                    <a:pt x="2582" y="2268"/>
                    <a:pt x="2562" y="2275"/>
                  </a:cubicBezTo>
                  <a:cubicBezTo>
                    <a:pt x="2542" y="2282"/>
                    <a:pt x="2534" y="2290"/>
                    <a:pt x="2523" y="2290"/>
                  </a:cubicBezTo>
                  <a:cubicBezTo>
                    <a:pt x="2512" y="2290"/>
                    <a:pt x="2505" y="2276"/>
                    <a:pt x="2496" y="2275"/>
                  </a:cubicBezTo>
                  <a:cubicBezTo>
                    <a:pt x="2487" y="2274"/>
                    <a:pt x="2476" y="2274"/>
                    <a:pt x="2469" y="2281"/>
                  </a:cubicBezTo>
                  <a:cubicBezTo>
                    <a:pt x="2462" y="2288"/>
                    <a:pt x="2472" y="2303"/>
                    <a:pt x="2454" y="2317"/>
                  </a:cubicBezTo>
                  <a:cubicBezTo>
                    <a:pt x="2436" y="2331"/>
                    <a:pt x="2390" y="2362"/>
                    <a:pt x="2364" y="2365"/>
                  </a:cubicBezTo>
                  <a:cubicBezTo>
                    <a:pt x="2338" y="2368"/>
                    <a:pt x="2312" y="2342"/>
                    <a:pt x="2295" y="2338"/>
                  </a:cubicBezTo>
                  <a:cubicBezTo>
                    <a:pt x="2278" y="2334"/>
                    <a:pt x="2274" y="2335"/>
                    <a:pt x="2259" y="2341"/>
                  </a:cubicBezTo>
                  <a:cubicBezTo>
                    <a:pt x="2244" y="2347"/>
                    <a:pt x="2225" y="2368"/>
                    <a:pt x="2205" y="2374"/>
                  </a:cubicBezTo>
                  <a:cubicBezTo>
                    <a:pt x="2185" y="2380"/>
                    <a:pt x="2156" y="2379"/>
                    <a:pt x="2139" y="2374"/>
                  </a:cubicBezTo>
                  <a:cubicBezTo>
                    <a:pt x="2122" y="2369"/>
                    <a:pt x="2113" y="2343"/>
                    <a:pt x="2103" y="2341"/>
                  </a:cubicBezTo>
                  <a:cubicBezTo>
                    <a:pt x="2093" y="2339"/>
                    <a:pt x="2080" y="2350"/>
                    <a:pt x="2076" y="2359"/>
                  </a:cubicBezTo>
                  <a:cubicBezTo>
                    <a:pt x="2072" y="2368"/>
                    <a:pt x="2083" y="2390"/>
                    <a:pt x="2079" y="2398"/>
                  </a:cubicBezTo>
                  <a:cubicBezTo>
                    <a:pt x="2075" y="2406"/>
                    <a:pt x="2064" y="2401"/>
                    <a:pt x="2052" y="2407"/>
                  </a:cubicBezTo>
                  <a:cubicBezTo>
                    <a:pt x="2040" y="2413"/>
                    <a:pt x="2021" y="2431"/>
                    <a:pt x="2007" y="2437"/>
                  </a:cubicBezTo>
                  <a:cubicBezTo>
                    <a:pt x="1993" y="2443"/>
                    <a:pt x="1977" y="2436"/>
                    <a:pt x="1965" y="2443"/>
                  </a:cubicBezTo>
                  <a:cubicBezTo>
                    <a:pt x="1953" y="2450"/>
                    <a:pt x="1941" y="2471"/>
                    <a:pt x="1932" y="2479"/>
                  </a:cubicBezTo>
                  <a:cubicBezTo>
                    <a:pt x="1923" y="2487"/>
                    <a:pt x="1915" y="2492"/>
                    <a:pt x="1908" y="2494"/>
                  </a:cubicBezTo>
                  <a:cubicBezTo>
                    <a:pt x="1901" y="2496"/>
                    <a:pt x="1896" y="2486"/>
                    <a:pt x="1887" y="2494"/>
                  </a:cubicBezTo>
                  <a:cubicBezTo>
                    <a:pt x="1878" y="2502"/>
                    <a:pt x="1868" y="2537"/>
                    <a:pt x="1854" y="2545"/>
                  </a:cubicBezTo>
                  <a:cubicBezTo>
                    <a:pt x="1840" y="2553"/>
                    <a:pt x="1818" y="2543"/>
                    <a:pt x="1800" y="2545"/>
                  </a:cubicBezTo>
                  <a:cubicBezTo>
                    <a:pt x="1782" y="2547"/>
                    <a:pt x="1762" y="2548"/>
                    <a:pt x="1746" y="2557"/>
                  </a:cubicBezTo>
                  <a:cubicBezTo>
                    <a:pt x="1730" y="2566"/>
                    <a:pt x="1720" y="2594"/>
                    <a:pt x="1704" y="2602"/>
                  </a:cubicBezTo>
                  <a:cubicBezTo>
                    <a:pt x="1688" y="2610"/>
                    <a:pt x="1669" y="2600"/>
                    <a:pt x="1653" y="2608"/>
                  </a:cubicBezTo>
                  <a:cubicBezTo>
                    <a:pt x="1637" y="2616"/>
                    <a:pt x="1618" y="2634"/>
                    <a:pt x="1605" y="2650"/>
                  </a:cubicBezTo>
                  <a:cubicBezTo>
                    <a:pt x="1592" y="2666"/>
                    <a:pt x="1610" y="2678"/>
                    <a:pt x="1572" y="2701"/>
                  </a:cubicBezTo>
                  <a:cubicBezTo>
                    <a:pt x="1534" y="2724"/>
                    <a:pt x="1442" y="2754"/>
                    <a:pt x="1377" y="2788"/>
                  </a:cubicBezTo>
                  <a:cubicBezTo>
                    <a:pt x="1312" y="2822"/>
                    <a:pt x="1234" y="2882"/>
                    <a:pt x="1185" y="2902"/>
                  </a:cubicBezTo>
                  <a:cubicBezTo>
                    <a:pt x="1136" y="2922"/>
                    <a:pt x="1117" y="2904"/>
                    <a:pt x="1086" y="2908"/>
                  </a:cubicBezTo>
                  <a:cubicBezTo>
                    <a:pt x="1055" y="2912"/>
                    <a:pt x="1005" y="2924"/>
                    <a:pt x="996" y="2926"/>
                  </a:cubicBezTo>
                  <a:cubicBezTo>
                    <a:pt x="987" y="2928"/>
                    <a:pt x="1039" y="2926"/>
                    <a:pt x="1032" y="2923"/>
                  </a:cubicBezTo>
                  <a:cubicBezTo>
                    <a:pt x="1025" y="2920"/>
                    <a:pt x="971" y="2911"/>
                    <a:pt x="954" y="2911"/>
                  </a:cubicBezTo>
                  <a:cubicBezTo>
                    <a:pt x="937" y="2911"/>
                    <a:pt x="934" y="2915"/>
                    <a:pt x="930" y="2923"/>
                  </a:cubicBezTo>
                  <a:cubicBezTo>
                    <a:pt x="926" y="2931"/>
                    <a:pt x="950" y="2966"/>
                    <a:pt x="927" y="2959"/>
                  </a:cubicBezTo>
                  <a:cubicBezTo>
                    <a:pt x="904" y="2952"/>
                    <a:pt x="822" y="2895"/>
                    <a:pt x="792" y="2881"/>
                  </a:cubicBezTo>
                  <a:cubicBezTo>
                    <a:pt x="762" y="2867"/>
                    <a:pt x="756" y="2866"/>
                    <a:pt x="747" y="2872"/>
                  </a:cubicBezTo>
                  <a:cubicBezTo>
                    <a:pt x="738" y="2878"/>
                    <a:pt x="724" y="2890"/>
                    <a:pt x="738" y="2920"/>
                  </a:cubicBezTo>
                  <a:cubicBezTo>
                    <a:pt x="752" y="2950"/>
                    <a:pt x="820" y="3024"/>
                    <a:pt x="834" y="3052"/>
                  </a:cubicBezTo>
                  <a:cubicBezTo>
                    <a:pt x="848" y="3080"/>
                    <a:pt x="826" y="3076"/>
                    <a:pt x="819" y="3085"/>
                  </a:cubicBezTo>
                  <a:cubicBezTo>
                    <a:pt x="812" y="3094"/>
                    <a:pt x="810" y="3107"/>
                    <a:pt x="792" y="3109"/>
                  </a:cubicBezTo>
                  <a:cubicBezTo>
                    <a:pt x="774" y="3111"/>
                    <a:pt x="732" y="3105"/>
                    <a:pt x="711" y="3100"/>
                  </a:cubicBezTo>
                  <a:cubicBezTo>
                    <a:pt x="690" y="3095"/>
                    <a:pt x="675" y="3086"/>
                    <a:pt x="663" y="3076"/>
                  </a:cubicBezTo>
                  <a:cubicBezTo>
                    <a:pt x="651" y="3066"/>
                    <a:pt x="647" y="3046"/>
                    <a:pt x="639" y="3037"/>
                  </a:cubicBezTo>
                  <a:cubicBezTo>
                    <a:pt x="631" y="3028"/>
                    <a:pt x="619" y="3016"/>
                    <a:pt x="612" y="3022"/>
                  </a:cubicBezTo>
                  <a:cubicBezTo>
                    <a:pt x="605" y="3028"/>
                    <a:pt x="592" y="3049"/>
                    <a:pt x="600" y="3073"/>
                  </a:cubicBezTo>
                  <a:cubicBezTo>
                    <a:pt x="608" y="3097"/>
                    <a:pt x="642" y="3141"/>
                    <a:pt x="660" y="3166"/>
                  </a:cubicBezTo>
                  <a:cubicBezTo>
                    <a:pt x="678" y="3191"/>
                    <a:pt x="689" y="3207"/>
                    <a:pt x="708" y="3226"/>
                  </a:cubicBezTo>
                  <a:cubicBezTo>
                    <a:pt x="727" y="3245"/>
                    <a:pt x="746" y="3276"/>
                    <a:pt x="777" y="3283"/>
                  </a:cubicBezTo>
                  <a:cubicBezTo>
                    <a:pt x="808" y="3290"/>
                    <a:pt x="872" y="3270"/>
                    <a:pt x="897" y="3268"/>
                  </a:cubicBezTo>
                  <a:cubicBezTo>
                    <a:pt x="922" y="3266"/>
                    <a:pt x="920" y="3264"/>
                    <a:pt x="927" y="3274"/>
                  </a:cubicBezTo>
                  <a:cubicBezTo>
                    <a:pt x="934" y="3284"/>
                    <a:pt x="931" y="3314"/>
                    <a:pt x="936" y="3328"/>
                  </a:cubicBezTo>
                  <a:cubicBezTo>
                    <a:pt x="941" y="3342"/>
                    <a:pt x="947" y="3353"/>
                    <a:pt x="957" y="3358"/>
                  </a:cubicBezTo>
                  <a:cubicBezTo>
                    <a:pt x="967" y="3363"/>
                    <a:pt x="974" y="3350"/>
                    <a:pt x="996" y="3358"/>
                  </a:cubicBezTo>
                  <a:cubicBezTo>
                    <a:pt x="1018" y="3366"/>
                    <a:pt x="1070" y="3384"/>
                    <a:pt x="1089" y="3406"/>
                  </a:cubicBezTo>
                  <a:cubicBezTo>
                    <a:pt x="1108" y="3428"/>
                    <a:pt x="1099" y="3471"/>
                    <a:pt x="1107" y="3487"/>
                  </a:cubicBezTo>
                  <a:cubicBezTo>
                    <a:pt x="1115" y="3503"/>
                    <a:pt x="1130" y="3491"/>
                    <a:pt x="1140" y="3502"/>
                  </a:cubicBezTo>
                  <a:cubicBezTo>
                    <a:pt x="1150" y="3513"/>
                    <a:pt x="1172" y="3537"/>
                    <a:pt x="1164" y="3553"/>
                  </a:cubicBezTo>
                  <a:cubicBezTo>
                    <a:pt x="1156" y="3569"/>
                    <a:pt x="1099" y="3589"/>
                    <a:pt x="1092" y="3598"/>
                  </a:cubicBezTo>
                  <a:cubicBezTo>
                    <a:pt x="1085" y="3607"/>
                    <a:pt x="1108" y="3605"/>
                    <a:pt x="1122" y="3607"/>
                  </a:cubicBezTo>
                  <a:cubicBezTo>
                    <a:pt x="1136" y="3609"/>
                    <a:pt x="1171" y="3608"/>
                    <a:pt x="1178" y="3612"/>
                  </a:cubicBezTo>
                  <a:cubicBezTo>
                    <a:pt x="1185" y="3616"/>
                    <a:pt x="1176" y="3629"/>
                    <a:pt x="1164" y="3634"/>
                  </a:cubicBezTo>
                  <a:cubicBezTo>
                    <a:pt x="1152" y="3639"/>
                    <a:pt x="1116" y="3635"/>
                    <a:pt x="1104" y="3643"/>
                  </a:cubicBezTo>
                  <a:cubicBezTo>
                    <a:pt x="1092" y="3651"/>
                    <a:pt x="1097" y="3671"/>
                    <a:pt x="1092" y="3682"/>
                  </a:cubicBezTo>
                  <a:cubicBezTo>
                    <a:pt x="1087" y="3693"/>
                    <a:pt x="1077" y="3699"/>
                    <a:pt x="1074" y="3710"/>
                  </a:cubicBezTo>
                  <a:cubicBezTo>
                    <a:pt x="1071" y="3721"/>
                    <a:pt x="1068" y="3737"/>
                    <a:pt x="1074" y="3746"/>
                  </a:cubicBezTo>
                  <a:cubicBezTo>
                    <a:pt x="1080" y="3755"/>
                    <a:pt x="1099" y="3766"/>
                    <a:pt x="1110" y="3762"/>
                  </a:cubicBezTo>
                  <a:cubicBezTo>
                    <a:pt x="1121" y="3758"/>
                    <a:pt x="1130" y="3739"/>
                    <a:pt x="1140" y="3724"/>
                  </a:cubicBezTo>
                  <a:cubicBezTo>
                    <a:pt x="1150" y="3709"/>
                    <a:pt x="1152" y="3679"/>
                    <a:pt x="1170" y="3674"/>
                  </a:cubicBezTo>
                  <a:cubicBezTo>
                    <a:pt x="1188" y="3669"/>
                    <a:pt x="1244" y="3675"/>
                    <a:pt x="1250" y="3692"/>
                  </a:cubicBezTo>
                  <a:cubicBezTo>
                    <a:pt x="1256" y="3709"/>
                    <a:pt x="1211" y="3754"/>
                    <a:pt x="1204" y="3774"/>
                  </a:cubicBezTo>
                  <a:cubicBezTo>
                    <a:pt x="1197" y="3794"/>
                    <a:pt x="1200" y="3807"/>
                    <a:pt x="1206" y="3812"/>
                  </a:cubicBezTo>
                  <a:cubicBezTo>
                    <a:pt x="1212" y="3817"/>
                    <a:pt x="1228" y="3815"/>
                    <a:pt x="1242" y="3804"/>
                  </a:cubicBezTo>
                  <a:cubicBezTo>
                    <a:pt x="1256" y="3793"/>
                    <a:pt x="1276" y="3754"/>
                    <a:pt x="1290" y="3746"/>
                  </a:cubicBezTo>
                  <a:cubicBezTo>
                    <a:pt x="1304" y="3738"/>
                    <a:pt x="1313" y="3750"/>
                    <a:pt x="1324" y="3758"/>
                  </a:cubicBezTo>
                  <a:cubicBezTo>
                    <a:pt x="1335" y="3766"/>
                    <a:pt x="1340" y="3793"/>
                    <a:pt x="1354" y="3796"/>
                  </a:cubicBezTo>
                  <a:cubicBezTo>
                    <a:pt x="1368" y="3799"/>
                    <a:pt x="1395" y="3780"/>
                    <a:pt x="1408" y="3776"/>
                  </a:cubicBezTo>
                  <a:cubicBezTo>
                    <a:pt x="1421" y="3772"/>
                    <a:pt x="1420" y="3777"/>
                    <a:pt x="1432" y="3774"/>
                  </a:cubicBezTo>
                  <a:cubicBezTo>
                    <a:pt x="1444" y="3771"/>
                    <a:pt x="1464" y="3773"/>
                    <a:pt x="1478" y="3758"/>
                  </a:cubicBezTo>
                  <a:cubicBezTo>
                    <a:pt x="1492" y="3743"/>
                    <a:pt x="1518" y="3705"/>
                    <a:pt x="1518" y="3686"/>
                  </a:cubicBezTo>
                  <a:cubicBezTo>
                    <a:pt x="1518" y="3667"/>
                    <a:pt x="1480" y="3656"/>
                    <a:pt x="1476" y="3646"/>
                  </a:cubicBezTo>
                  <a:cubicBezTo>
                    <a:pt x="1472" y="3636"/>
                    <a:pt x="1486" y="3628"/>
                    <a:pt x="1494" y="3624"/>
                  </a:cubicBezTo>
                  <a:cubicBezTo>
                    <a:pt x="1502" y="3620"/>
                    <a:pt x="1515" y="3624"/>
                    <a:pt x="1526" y="3622"/>
                  </a:cubicBezTo>
                  <a:cubicBezTo>
                    <a:pt x="1537" y="3620"/>
                    <a:pt x="1548" y="3613"/>
                    <a:pt x="1560" y="3614"/>
                  </a:cubicBezTo>
                  <a:cubicBezTo>
                    <a:pt x="1572" y="3615"/>
                    <a:pt x="1587" y="3627"/>
                    <a:pt x="1598" y="3630"/>
                  </a:cubicBezTo>
                  <a:cubicBezTo>
                    <a:pt x="1609" y="3633"/>
                    <a:pt x="1614" y="3629"/>
                    <a:pt x="1626" y="3632"/>
                  </a:cubicBezTo>
                  <a:cubicBezTo>
                    <a:pt x="1638" y="3635"/>
                    <a:pt x="1654" y="3644"/>
                    <a:pt x="1668" y="3646"/>
                  </a:cubicBezTo>
                  <a:cubicBezTo>
                    <a:pt x="1682" y="3648"/>
                    <a:pt x="1699" y="3649"/>
                    <a:pt x="1712" y="3642"/>
                  </a:cubicBezTo>
                  <a:cubicBezTo>
                    <a:pt x="1725" y="3635"/>
                    <a:pt x="1735" y="3609"/>
                    <a:pt x="1748" y="3602"/>
                  </a:cubicBezTo>
                  <a:cubicBezTo>
                    <a:pt x="1761" y="3595"/>
                    <a:pt x="1777" y="3593"/>
                    <a:pt x="1790" y="3600"/>
                  </a:cubicBezTo>
                  <a:cubicBezTo>
                    <a:pt x="1803" y="3607"/>
                    <a:pt x="1810" y="3636"/>
                    <a:pt x="1824" y="3642"/>
                  </a:cubicBezTo>
                  <a:cubicBezTo>
                    <a:pt x="1838" y="3648"/>
                    <a:pt x="1853" y="3635"/>
                    <a:pt x="1872" y="3636"/>
                  </a:cubicBezTo>
                  <a:cubicBezTo>
                    <a:pt x="1891" y="3637"/>
                    <a:pt x="1916" y="3644"/>
                    <a:pt x="1938" y="3646"/>
                  </a:cubicBezTo>
                  <a:cubicBezTo>
                    <a:pt x="1960" y="3648"/>
                    <a:pt x="1995" y="3642"/>
                    <a:pt x="2004" y="3646"/>
                  </a:cubicBezTo>
                  <a:cubicBezTo>
                    <a:pt x="2013" y="3650"/>
                    <a:pt x="2006" y="3657"/>
                    <a:pt x="1992" y="3668"/>
                  </a:cubicBezTo>
                  <a:cubicBezTo>
                    <a:pt x="1978" y="3679"/>
                    <a:pt x="1935" y="3697"/>
                    <a:pt x="1922" y="3710"/>
                  </a:cubicBezTo>
                  <a:cubicBezTo>
                    <a:pt x="1909" y="3723"/>
                    <a:pt x="1901" y="3737"/>
                    <a:pt x="1914" y="3744"/>
                  </a:cubicBezTo>
                  <a:cubicBezTo>
                    <a:pt x="1927" y="3751"/>
                    <a:pt x="1977" y="3752"/>
                    <a:pt x="1998" y="3752"/>
                  </a:cubicBezTo>
                  <a:cubicBezTo>
                    <a:pt x="2019" y="3752"/>
                    <a:pt x="2022" y="3744"/>
                    <a:pt x="2040" y="3742"/>
                  </a:cubicBezTo>
                  <a:cubicBezTo>
                    <a:pt x="2058" y="3740"/>
                    <a:pt x="2090" y="3734"/>
                    <a:pt x="2108" y="3738"/>
                  </a:cubicBezTo>
                  <a:cubicBezTo>
                    <a:pt x="2126" y="3742"/>
                    <a:pt x="2128" y="3763"/>
                    <a:pt x="2148" y="3768"/>
                  </a:cubicBezTo>
                  <a:cubicBezTo>
                    <a:pt x="2168" y="3773"/>
                    <a:pt x="2204" y="3766"/>
                    <a:pt x="2228" y="3770"/>
                  </a:cubicBezTo>
                  <a:cubicBezTo>
                    <a:pt x="2252" y="3774"/>
                    <a:pt x="2274" y="3793"/>
                    <a:pt x="2292" y="3790"/>
                  </a:cubicBezTo>
                  <a:cubicBezTo>
                    <a:pt x="2310" y="3787"/>
                    <a:pt x="2326" y="3750"/>
                    <a:pt x="2336" y="3752"/>
                  </a:cubicBezTo>
                  <a:cubicBezTo>
                    <a:pt x="2346" y="3754"/>
                    <a:pt x="2342" y="3791"/>
                    <a:pt x="2352" y="3804"/>
                  </a:cubicBezTo>
                  <a:cubicBezTo>
                    <a:pt x="2362" y="3817"/>
                    <a:pt x="2366" y="3817"/>
                    <a:pt x="2394" y="3828"/>
                  </a:cubicBezTo>
                  <a:cubicBezTo>
                    <a:pt x="2422" y="3839"/>
                    <a:pt x="2481" y="3856"/>
                    <a:pt x="2518" y="3872"/>
                  </a:cubicBezTo>
                  <a:cubicBezTo>
                    <a:pt x="2555" y="3888"/>
                    <a:pt x="2583" y="3919"/>
                    <a:pt x="2618" y="3922"/>
                  </a:cubicBezTo>
                  <a:cubicBezTo>
                    <a:pt x="2653" y="3925"/>
                    <a:pt x="2694" y="3904"/>
                    <a:pt x="2728" y="3890"/>
                  </a:cubicBezTo>
                  <a:cubicBezTo>
                    <a:pt x="2762" y="3876"/>
                    <a:pt x="2794" y="3849"/>
                    <a:pt x="2820" y="3838"/>
                  </a:cubicBezTo>
                  <a:cubicBezTo>
                    <a:pt x="2846" y="3827"/>
                    <a:pt x="2869" y="3824"/>
                    <a:pt x="2882" y="3822"/>
                  </a:cubicBezTo>
                  <a:cubicBezTo>
                    <a:pt x="2895" y="3820"/>
                    <a:pt x="2897" y="3822"/>
                    <a:pt x="2898" y="3828"/>
                  </a:cubicBezTo>
                  <a:cubicBezTo>
                    <a:pt x="2899" y="3834"/>
                    <a:pt x="2884" y="3851"/>
                    <a:pt x="2890" y="3856"/>
                  </a:cubicBezTo>
                  <a:cubicBezTo>
                    <a:pt x="2896" y="3861"/>
                    <a:pt x="2924" y="3855"/>
                    <a:pt x="2934" y="3858"/>
                  </a:cubicBezTo>
                  <a:cubicBezTo>
                    <a:pt x="2944" y="3861"/>
                    <a:pt x="2953" y="3862"/>
                    <a:pt x="2948" y="3872"/>
                  </a:cubicBezTo>
                  <a:cubicBezTo>
                    <a:pt x="2943" y="3882"/>
                    <a:pt x="2927" y="3906"/>
                    <a:pt x="2906" y="3916"/>
                  </a:cubicBezTo>
                  <a:cubicBezTo>
                    <a:pt x="2885" y="3926"/>
                    <a:pt x="2856" y="3925"/>
                    <a:pt x="2820" y="3934"/>
                  </a:cubicBezTo>
                  <a:cubicBezTo>
                    <a:pt x="2784" y="3943"/>
                    <a:pt x="2730" y="3969"/>
                    <a:pt x="2690" y="3972"/>
                  </a:cubicBezTo>
                  <a:cubicBezTo>
                    <a:pt x="2650" y="3975"/>
                    <a:pt x="2605" y="3960"/>
                    <a:pt x="2580" y="3954"/>
                  </a:cubicBezTo>
                  <a:cubicBezTo>
                    <a:pt x="2555" y="3948"/>
                    <a:pt x="2557" y="3939"/>
                    <a:pt x="2542" y="3936"/>
                  </a:cubicBezTo>
                  <a:cubicBezTo>
                    <a:pt x="2527" y="3933"/>
                    <a:pt x="2509" y="3941"/>
                    <a:pt x="2490" y="3938"/>
                  </a:cubicBezTo>
                  <a:cubicBezTo>
                    <a:pt x="2471" y="3935"/>
                    <a:pt x="2449" y="3924"/>
                    <a:pt x="2430" y="3920"/>
                  </a:cubicBezTo>
                  <a:cubicBezTo>
                    <a:pt x="2411" y="3916"/>
                    <a:pt x="2397" y="3908"/>
                    <a:pt x="2374" y="3912"/>
                  </a:cubicBezTo>
                  <a:cubicBezTo>
                    <a:pt x="2351" y="3916"/>
                    <a:pt x="2316" y="3939"/>
                    <a:pt x="2292" y="3944"/>
                  </a:cubicBezTo>
                  <a:cubicBezTo>
                    <a:pt x="2268" y="3949"/>
                    <a:pt x="2251" y="3945"/>
                    <a:pt x="2228" y="3940"/>
                  </a:cubicBezTo>
                  <a:cubicBezTo>
                    <a:pt x="2205" y="3935"/>
                    <a:pt x="2173" y="3919"/>
                    <a:pt x="2156" y="3914"/>
                  </a:cubicBezTo>
                  <a:cubicBezTo>
                    <a:pt x="2139" y="3909"/>
                    <a:pt x="2133" y="3912"/>
                    <a:pt x="2124" y="3908"/>
                  </a:cubicBezTo>
                  <a:cubicBezTo>
                    <a:pt x="2115" y="3904"/>
                    <a:pt x="2109" y="3892"/>
                    <a:pt x="2100" y="3892"/>
                  </a:cubicBezTo>
                  <a:cubicBezTo>
                    <a:pt x="2091" y="3892"/>
                    <a:pt x="2078" y="3900"/>
                    <a:pt x="2068" y="3908"/>
                  </a:cubicBezTo>
                  <a:cubicBezTo>
                    <a:pt x="2058" y="3916"/>
                    <a:pt x="2035" y="3936"/>
                    <a:pt x="2042" y="3942"/>
                  </a:cubicBezTo>
                  <a:cubicBezTo>
                    <a:pt x="2049" y="3948"/>
                    <a:pt x="2094" y="3943"/>
                    <a:pt x="2112" y="3945"/>
                  </a:cubicBezTo>
                  <a:cubicBezTo>
                    <a:pt x="2130" y="3947"/>
                    <a:pt x="2147" y="3952"/>
                    <a:pt x="2151" y="3957"/>
                  </a:cubicBezTo>
                  <a:cubicBezTo>
                    <a:pt x="2155" y="3962"/>
                    <a:pt x="2146" y="3973"/>
                    <a:pt x="2135" y="3975"/>
                  </a:cubicBezTo>
                  <a:cubicBezTo>
                    <a:pt x="2124" y="3977"/>
                    <a:pt x="2102" y="3965"/>
                    <a:pt x="2082" y="3967"/>
                  </a:cubicBezTo>
                  <a:cubicBezTo>
                    <a:pt x="2062" y="3969"/>
                    <a:pt x="2026" y="3986"/>
                    <a:pt x="2012" y="3985"/>
                  </a:cubicBezTo>
                  <a:cubicBezTo>
                    <a:pt x="1998" y="3984"/>
                    <a:pt x="1999" y="3967"/>
                    <a:pt x="1998" y="3960"/>
                  </a:cubicBezTo>
                  <a:cubicBezTo>
                    <a:pt x="1997" y="3953"/>
                    <a:pt x="2005" y="3947"/>
                    <a:pt x="2006" y="3940"/>
                  </a:cubicBezTo>
                  <a:cubicBezTo>
                    <a:pt x="2007" y="3933"/>
                    <a:pt x="2007" y="3925"/>
                    <a:pt x="2006" y="3920"/>
                  </a:cubicBezTo>
                  <a:cubicBezTo>
                    <a:pt x="2005" y="3915"/>
                    <a:pt x="1999" y="3915"/>
                    <a:pt x="2001" y="3909"/>
                  </a:cubicBezTo>
                  <a:cubicBezTo>
                    <a:pt x="2003" y="3903"/>
                    <a:pt x="2017" y="3886"/>
                    <a:pt x="2016" y="3882"/>
                  </a:cubicBezTo>
                  <a:cubicBezTo>
                    <a:pt x="2015" y="3878"/>
                    <a:pt x="2002" y="3883"/>
                    <a:pt x="1995" y="3886"/>
                  </a:cubicBezTo>
                  <a:cubicBezTo>
                    <a:pt x="1988" y="3889"/>
                    <a:pt x="1982" y="3897"/>
                    <a:pt x="1974" y="3903"/>
                  </a:cubicBezTo>
                  <a:cubicBezTo>
                    <a:pt x="1966" y="3909"/>
                    <a:pt x="1956" y="3920"/>
                    <a:pt x="1946" y="3922"/>
                  </a:cubicBezTo>
                  <a:cubicBezTo>
                    <a:pt x="1936" y="3924"/>
                    <a:pt x="1924" y="3916"/>
                    <a:pt x="1914" y="3916"/>
                  </a:cubicBezTo>
                  <a:cubicBezTo>
                    <a:pt x="1904" y="3916"/>
                    <a:pt x="1897" y="3921"/>
                    <a:pt x="1887" y="3922"/>
                  </a:cubicBezTo>
                  <a:cubicBezTo>
                    <a:pt x="1877" y="3923"/>
                    <a:pt x="1867" y="3918"/>
                    <a:pt x="1851" y="3922"/>
                  </a:cubicBezTo>
                  <a:cubicBezTo>
                    <a:pt x="1835" y="3926"/>
                    <a:pt x="1808" y="3939"/>
                    <a:pt x="1788" y="3948"/>
                  </a:cubicBezTo>
                  <a:cubicBezTo>
                    <a:pt x="1768" y="3957"/>
                    <a:pt x="1778" y="3962"/>
                    <a:pt x="1734" y="3976"/>
                  </a:cubicBezTo>
                  <a:cubicBezTo>
                    <a:pt x="1690" y="3990"/>
                    <a:pt x="1568" y="4019"/>
                    <a:pt x="1524" y="4030"/>
                  </a:cubicBezTo>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45" name="Freeform 17"/>
            <p:cNvSpPr>
              <a:spLocks/>
            </p:cNvSpPr>
            <p:nvPr/>
          </p:nvSpPr>
          <p:spPr bwMode="auto">
            <a:xfrm>
              <a:off x="1542" y="705"/>
              <a:ext cx="98" cy="91"/>
            </a:xfrm>
            <a:custGeom>
              <a:avLst/>
              <a:gdLst>
                <a:gd name="T0" fmla="*/ 80 w 98"/>
                <a:gd name="T1" fmla="*/ 6 h 91"/>
                <a:gd name="T2" fmla="*/ 12 w 98"/>
                <a:gd name="T3" fmla="*/ 27 h 91"/>
                <a:gd name="T4" fmla="*/ 26 w 98"/>
                <a:gd name="T5" fmla="*/ 84 h 91"/>
                <a:gd name="T6" fmla="*/ 89 w 98"/>
                <a:gd name="T7" fmla="*/ 69 h 91"/>
                <a:gd name="T8" fmla="*/ 80 w 98"/>
                <a:gd name="T9" fmla="*/ 6 h 91"/>
              </a:gdLst>
              <a:ahLst/>
              <a:cxnLst>
                <a:cxn ang="0">
                  <a:pos x="T0" y="T1"/>
                </a:cxn>
                <a:cxn ang="0">
                  <a:pos x="T2" y="T3"/>
                </a:cxn>
                <a:cxn ang="0">
                  <a:pos x="T4" y="T5"/>
                </a:cxn>
                <a:cxn ang="0">
                  <a:pos x="T6" y="T7"/>
                </a:cxn>
                <a:cxn ang="0">
                  <a:pos x="T8" y="T9"/>
                </a:cxn>
              </a:cxnLst>
              <a:rect l="0" t="0" r="r" b="b"/>
              <a:pathLst>
                <a:path w="98" h="91">
                  <a:moveTo>
                    <a:pt x="80" y="6"/>
                  </a:moveTo>
                  <a:cubicBezTo>
                    <a:pt x="62" y="0"/>
                    <a:pt x="21" y="14"/>
                    <a:pt x="12" y="27"/>
                  </a:cubicBezTo>
                  <a:cubicBezTo>
                    <a:pt x="0" y="41"/>
                    <a:pt x="13" y="77"/>
                    <a:pt x="26" y="84"/>
                  </a:cubicBezTo>
                  <a:cubicBezTo>
                    <a:pt x="39" y="91"/>
                    <a:pt x="80" y="82"/>
                    <a:pt x="89" y="69"/>
                  </a:cubicBezTo>
                  <a:cubicBezTo>
                    <a:pt x="98" y="56"/>
                    <a:pt x="82" y="19"/>
                    <a:pt x="80" y="6"/>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46" name="Freeform 18"/>
            <p:cNvSpPr>
              <a:spLocks/>
            </p:cNvSpPr>
            <p:nvPr/>
          </p:nvSpPr>
          <p:spPr bwMode="auto">
            <a:xfrm>
              <a:off x="1148" y="840"/>
              <a:ext cx="131" cy="118"/>
            </a:xfrm>
            <a:custGeom>
              <a:avLst/>
              <a:gdLst>
                <a:gd name="T0" fmla="*/ 28 w 131"/>
                <a:gd name="T1" fmla="*/ 15 h 118"/>
                <a:gd name="T2" fmla="*/ 6 w 131"/>
                <a:gd name="T3" fmla="*/ 6 h 118"/>
                <a:gd name="T4" fmla="*/ 12 w 131"/>
                <a:gd name="T5" fmla="*/ 49 h 118"/>
                <a:gd name="T6" fmla="*/ 76 w 131"/>
                <a:gd name="T7" fmla="*/ 111 h 118"/>
                <a:gd name="T8" fmla="*/ 124 w 131"/>
                <a:gd name="T9" fmla="*/ 91 h 118"/>
                <a:gd name="T10" fmla="*/ 120 w 131"/>
                <a:gd name="T11" fmla="*/ 72 h 118"/>
                <a:gd name="T12" fmla="*/ 100 w 131"/>
                <a:gd name="T13" fmla="*/ 58 h 118"/>
                <a:gd name="T14" fmla="*/ 73 w 131"/>
                <a:gd name="T15" fmla="*/ 55 h 118"/>
                <a:gd name="T16" fmla="*/ 28 w 131"/>
                <a:gd name="T17" fmla="*/ 1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18">
                  <a:moveTo>
                    <a:pt x="28" y="15"/>
                  </a:moveTo>
                  <a:cubicBezTo>
                    <a:pt x="17" y="7"/>
                    <a:pt x="9" y="0"/>
                    <a:pt x="6" y="6"/>
                  </a:cubicBezTo>
                  <a:cubicBezTo>
                    <a:pt x="3" y="12"/>
                    <a:pt x="0" y="32"/>
                    <a:pt x="12" y="49"/>
                  </a:cubicBezTo>
                  <a:cubicBezTo>
                    <a:pt x="24" y="66"/>
                    <a:pt x="57" y="104"/>
                    <a:pt x="76" y="111"/>
                  </a:cubicBezTo>
                  <a:cubicBezTo>
                    <a:pt x="95" y="118"/>
                    <a:pt x="117" y="97"/>
                    <a:pt x="124" y="91"/>
                  </a:cubicBezTo>
                  <a:cubicBezTo>
                    <a:pt x="131" y="85"/>
                    <a:pt x="124" y="77"/>
                    <a:pt x="120" y="72"/>
                  </a:cubicBezTo>
                  <a:cubicBezTo>
                    <a:pt x="116" y="67"/>
                    <a:pt x="108" y="61"/>
                    <a:pt x="100" y="58"/>
                  </a:cubicBezTo>
                  <a:cubicBezTo>
                    <a:pt x="92" y="55"/>
                    <a:pt x="85" y="62"/>
                    <a:pt x="73" y="55"/>
                  </a:cubicBezTo>
                  <a:cubicBezTo>
                    <a:pt x="61" y="48"/>
                    <a:pt x="48" y="23"/>
                    <a:pt x="28" y="15"/>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47" name="Freeform 19"/>
            <p:cNvSpPr>
              <a:spLocks/>
            </p:cNvSpPr>
            <p:nvPr/>
          </p:nvSpPr>
          <p:spPr bwMode="auto">
            <a:xfrm>
              <a:off x="3051" y="460"/>
              <a:ext cx="510" cy="350"/>
            </a:xfrm>
            <a:custGeom>
              <a:avLst/>
              <a:gdLst>
                <a:gd name="T0" fmla="*/ 312 w 510"/>
                <a:gd name="T1" fmla="*/ 14 h 350"/>
                <a:gd name="T2" fmla="*/ 284 w 510"/>
                <a:gd name="T3" fmla="*/ 84 h 350"/>
                <a:gd name="T4" fmla="*/ 332 w 510"/>
                <a:gd name="T5" fmla="*/ 113 h 350"/>
                <a:gd name="T6" fmla="*/ 317 w 510"/>
                <a:gd name="T7" fmla="*/ 140 h 350"/>
                <a:gd name="T8" fmla="*/ 270 w 510"/>
                <a:gd name="T9" fmla="*/ 105 h 350"/>
                <a:gd name="T10" fmla="*/ 263 w 510"/>
                <a:gd name="T11" fmla="*/ 131 h 350"/>
                <a:gd name="T12" fmla="*/ 252 w 510"/>
                <a:gd name="T13" fmla="*/ 135 h 350"/>
                <a:gd name="T14" fmla="*/ 236 w 510"/>
                <a:gd name="T15" fmla="*/ 129 h 350"/>
                <a:gd name="T16" fmla="*/ 225 w 510"/>
                <a:gd name="T17" fmla="*/ 101 h 350"/>
                <a:gd name="T18" fmla="*/ 206 w 510"/>
                <a:gd name="T19" fmla="*/ 92 h 350"/>
                <a:gd name="T20" fmla="*/ 194 w 510"/>
                <a:gd name="T21" fmla="*/ 101 h 350"/>
                <a:gd name="T22" fmla="*/ 197 w 510"/>
                <a:gd name="T23" fmla="*/ 137 h 350"/>
                <a:gd name="T24" fmla="*/ 185 w 510"/>
                <a:gd name="T25" fmla="*/ 146 h 350"/>
                <a:gd name="T26" fmla="*/ 168 w 510"/>
                <a:gd name="T27" fmla="*/ 135 h 350"/>
                <a:gd name="T28" fmla="*/ 161 w 510"/>
                <a:gd name="T29" fmla="*/ 98 h 350"/>
                <a:gd name="T30" fmla="*/ 126 w 510"/>
                <a:gd name="T31" fmla="*/ 102 h 350"/>
                <a:gd name="T32" fmla="*/ 81 w 510"/>
                <a:gd name="T33" fmla="*/ 198 h 350"/>
                <a:gd name="T34" fmla="*/ 48 w 510"/>
                <a:gd name="T35" fmla="*/ 326 h 350"/>
                <a:gd name="T36" fmla="*/ 368 w 510"/>
                <a:gd name="T37" fmla="*/ 342 h 350"/>
                <a:gd name="T38" fmla="*/ 441 w 510"/>
                <a:gd name="T39" fmla="*/ 281 h 350"/>
                <a:gd name="T40" fmla="*/ 503 w 510"/>
                <a:gd name="T41" fmla="*/ 188 h 350"/>
                <a:gd name="T42" fmla="*/ 483 w 510"/>
                <a:gd name="T43" fmla="*/ 134 h 350"/>
                <a:gd name="T44" fmla="*/ 426 w 510"/>
                <a:gd name="T45" fmla="*/ 39 h 350"/>
                <a:gd name="T46" fmla="*/ 389 w 510"/>
                <a:gd name="T47" fmla="*/ 5 h 350"/>
                <a:gd name="T48" fmla="*/ 354 w 510"/>
                <a:gd name="T49" fmla="*/ 11 h 350"/>
                <a:gd name="T50" fmla="*/ 312 w 510"/>
                <a:gd name="T51" fmla="*/ 1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0" h="350">
                  <a:moveTo>
                    <a:pt x="312" y="14"/>
                  </a:moveTo>
                  <a:cubicBezTo>
                    <a:pt x="301" y="22"/>
                    <a:pt x="281" y="68"/>
                    <a:pt x="284" y="84"/>
                  </a:cubicBezTo>
                  <a:cubicBezTo>
                    <a:pt x="287" y="100"/>
                    <a:pt x="327" y="104"/>
                    <a:pt x="332" y="113"/>
                  </a:cubicBezTo>
                  <a:cubicBezTo>
                    <a:pt x="337" y="122"/>
                    <a:pt x="327" y="141"/>
                    <a:pt x="317" y="140"/>
                  </a:cubicBezTo>
                  <a:cubicBezTo>
                    <a:pt x="307" y="139"/>
                    <a:pt x="279" y="106"/>
                    <a:pt x="270" y="105"/>
                  </a:cubicBezTo>
                  <a:cubicBezTo>
                    <a:pt x="261" y="104"/>
                    <a:pt x="266" y="126"/>
                    <a:pt x="263" y="131"/>
                  </a:cubicBezTo>
                  <a:cubicBezTo>
                    <a:pt x="260" y="136"/>
                    <a:pt x="256" y="135"/>
                    <a:pt x="252" y="135"/>
                  </a:cubicBezTo>
                  <a:cubicBezTo>
                    <a:pt x="248" y="135"/>
                    <a:pt x="241" y="135"/>
                    <a:pt x="236" y="129"/>
                  </a:cubicBezTo>
                  <a:cubicBezTo>
                    <a:pt x="231" y="123"/>
                    <a:pt x="230" y="107"/>
                    <a:pt x="225" y="101"/>
                  </a:cubicBezTo>
                  <a:cubicBezTo>
                    <a:pt x="220" y="95"/>
                    <a:pt x="211" y="92"/>
                    <a:pt x="206" y="92"/>
                  </a:cubicBezTo>
                  <a:cubicBezTo>
                    <a:pt x="201" y="92"/>
                    <a:pt x="195" y="94"/>
                    <a:pt x="194" y="101"/>
                  </a:cubicBezTo>
                  <a:cubicBezTo>
                    <a:pt x="193" y="108"/>
                    <a:pt x="198" y="130"/>
                    <a:pt x="197" y="137"/>
                  </a:cubicBezTo>
                  <a:cubicBezTo>
                    <a:pt x="196" y="144"/>
                    <a:pt x="190" y="146"/>
                    <a:pt x="185" y="146"/>
                  </a:cubicBezTo>
                  <a:cubicBezTo>
                    <a:pt x="180" y="146"/>
                    <a:pt x="172" y="143"/>
                    <a:pt x="168" y="135"/>
                  </a:cubicBezTo>
                  <a:cubicBezTo>
                    <a:pt x="164" y="127"/>
                    <a:pt x="168" y="103"/>
                    <a:pt x="161" y="98"/>
                  </a:cubicBezTo>
                  <a:cubicBezTo>
                    <a:pt x="154" y="93"/>
                    <a:pt x="139" y="85"/>
                    <a:pt x="126" y="102"/>
                  </a:cubicBezTo>
                  <a:cubicBezTo>
                    <a:pt x="113" y="119"/>
                    <a:pt x="94" y="161"/>
                    <a:pt x="81" y="198"/>
                  </a:cubicBezTo>
                  <a:cubicBezTo>
                    <a:pt x="68" y="235"/>
                    <a:pt x="0" y="302"/>
                    <a:pt x="48" y="326"/>
                  </a:cubicBezTo>
                  <a:cubicBezTo>
                    <a:pt x="96" y="350"/>
                    <a:pt x="303" y="349"/>
                    <a:pt x="368" y="342"/>
                  </a:cubicBezTo>
                  <a:cubicBezTo>
                    <a:pt x="433" y="335"/>
                    <a:pt x="419" y="307"/>
                    <a:pt x="441" y="281"/>
                  </a:cubicBezTo>
                  <a:cubicBezTo>
                    <a:pt x="463" y="255"/>
                    <a:pt x="496" y="212"/>
                    <a:pt x="503" y="188"/>
                  </a:cubicBezTo>
                  <a:cubicBezTo>
                    <a:pt x="510" y="164"/>
                    <a:pt x="496" y="159"/>
                    <a:pt x="483" y="134"/>
                  </a:cubicBezTo>
                  <a:cubicBezTo>
                    <a:pt x="470" y="109"/>
                    <a:pt x="442" y="60"/>
                    <a:pt x="426" y="39"/>
                  </a:cubicBezTo>
                  <a:cubicBezTo>
                    <a:pt x="410" y="18"/>
                    <a:pt x="401" y="10"/>
                    <a:pt x="389" y="5"/>
                  </a:cubicBezTo>
                  <a:cubicBezTo>
                    <a:pt x="377" y="0"/>
                    <a:pt x="367" y="10"/>
                    <a:pt x="354" y="11"/>
                  </a:cubicBezTo>
                  <a:cubicBezTo>
                    <a:pt x="341" y="12"/>
                    <a:pt x="321" y="14"/>
                    <a:pt x="312" y="14"/>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48" name="Freeform 20"/>
            <p:cNvSpPr>
              <a:spLocks/>
            </p:cNvSpPr>
            <p:nvPr/>
          </p:nvSpPr>
          <p:spPr bwMode="auto">
            <a:xfrm>
              <a:off x="3179" y="642"/>
              <a:ext cx="91" cy="48"/>
            </a:xfrm>
            <a:custGeom>
              <a:avLst/>
              <a:gdLst>
                <a:gd name="T0" fmla="*/ 34 w 91"/>
                <a:gd name="T1" fmla="*/ 3 h 48"/>
                <a:gd name="T2" fmla="*/ 4 w 91"/>
                <a:gd name="T3" fmla="*/ 24 h 48"/>
                <a:gd name="T4" fmla="*/ 9 w 91"/>
                <a:gd name="T5" fmla="*/ 46 h 48"/>
                <a:gd name="T6" fmla="*/ 39 w 91"/>
                <a:gd name="T7" fmla="*/ 34 h 48"/>
                <a:gd name="T8" fmla="*/ 76 w 91"/>
                <a:gd name="T9" fmla="*/ 33 h 48"/>
                <a:gd name="T10" fmla="*/ 84 w 91"/>
                <a:gd name="T11" fmla="*/ 7 h 48"/>
                <a:gd name="T12" fmla="*/ 34 w 91"/>
                <a:gd name="T13" fmla="*/ 3 h 48"/>
              </a:gdLst>
              <a:ahLst/>
              <a:cxnLst>
                <a:cxn ang="0">
                  <a:pos x="T0" y="T1"/>
                </a:cxn>
                <a:cxn ang="0">
                  <a:pos x="T2" y="T3"/>
                </a:cxn>
                <a:cxn ang="0">
                  <a:pos x="T4" y="T5"/>
                </a:cxn>
                <a:cxn ang="0">
                  <a:pos x="T6" y="T7"/>
                </a:cxn>
                <a:cxn ang="0">
                  <a:pos x="T8" y="T9"/>
                </a:cxn>
                <a:cxn ang="0">
                  <a:pos x="T10" y="T11"/>
                </a:cxn>
                <a:cxn ang="0">
                  <a:pos x="T12" y="T13"/>
                </a:cxn>
              </a:cxnLst>
              <a:rect l="0" t="0" r="r" b="b"/>
              <a:pathLst>
                <a:path w="91" h="48">
                  <a:moveTo>
                    <a:pt x="34" y="3"/>
                  </a:moveTo>
                  <a:cubicBezTo>
                    <a:pt x="21" y="6"/>
                    <a:pt x="8" y="17"/>
                    <a:pt x="4" y="24"/>
                  </a:cubicBezTo>
                  <a:cubicBezTo>
                    <a:pt x="0" y="31"/>
                    <a:pt x="3" y="44"/>
                    <a:pt x="9" y="46"/>
                  </a:cubicBezTo>
                  <a:cubicBezTo>
                    <a:pt x="15" y="48"/>
                    <a:pt x="28" y="36"/>
                    <a:pt x="39" y="34"/>
                  </a:cubicBezTo>
                  <a:cubicBezTo>
                    <a:pt x="50" y="32"/>
                    <a:pt x="69" y="37"/>
                    <a:pt x="76" y="33"/>
                  </a:cubicBezTo>
                  <a:cubicBezTo>
                    <a:pt x="83" y="29"/>
                    <a:pt x="91" y="12"/>
                    <a:pt x="84" y="7"/>
                  </a:cubicBezTo>
                  <a:cubicBezTo>
                    <a:pt x="77" y="2"/>
                    <a:pt x="45" y="0"/>
                    <a:pt x="34" y="3"/>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49" name="Freeform 21"/>
            <p:cNvSpPr>
              <a:spLocks/>
            </p:cNvSpPr>
            <p:nvPr/>
          </p:nvSpPr>
          <p:spPr bwMode="auto">
            <a:xfrm>
              <a:off x="4150" y="66"/>
              <a:ext cx="493" cy="1148"/>
            </a:xfrm>
            <a:custGeom>
              <a:avLst/>
              <a:gdLst>
                <a:gd name="T0" fmla="*/ 56 w 493"/>
                <a:gd name="T1" fmla="*/ 105 h 1148"/>
                <a:gd name="T2" fmla="*/ 95 w 493"/>
                <a:gd name="T3" fmla="*/ 300 h 1148"/>
                <a:gd name="T4" fmla="*/ 37 w 493"/>
                <a:gd name="T5" fmla="*/ 513 h 1148"/>
                <a:gd name="T6" fmla="*/ 41 w 493"/>
                <a:gd name="T7" fmla="*/ 678 h 1148"/>
                <a:gd name="T8" fmla="*/ 35 w 493"/>
                <a:gd name="T9" fmla="*/ 784 h 1148"/>
                <a:gd name="T10" fmla="*/ 29 w 493"/>
                <a:gd name="T11" fmla="*/ 832 h 1148"/>
                <a:gd name="T12" fmla="*/ 38 w 493"/>
                <a:gd name="T13" fmla="*/ 967 h 1148"/>
                <a:gd name="T14" fmla="*/ 62 w 493"/>
                <a:gd name="T15" fmla="*/ 1101 h 1148"/>
                <a:gd name="T16" fmla="*/ 67 w 493"/>
                <a:gd name="T17" fmla="*/ 1024 h 1148"/>
                <a:gd name="T18" fmla="*/ 101 w 493"/>
                <a:gd name="T19" fmla="*/ 1059 h 1148"/>
                <a:gd name="T20" fmla="*/ 139 w 493"/>
                <a:gd name="T21" fmla="*/ 1143 h 1148"/>
                <a:gd name="T22" fmla="*/ 161 w 493"/>
                <a:gd name="T23" fmla="*/ 1107 h 1148"/>
                <a:gd name="T24" fmla="*/ 221 w 493"/>
                <a:gd name="T25" fmla="*/ 996 h 1148"/>
                <a:gd name="T26" fmla="*/ 301 w 493"/>
                <a:gd name="T27" fmla="*/ 933 h 1148"/>
                <a:gd name="T28" fmla="*/ 218 w 493"/>
                <a:gd name="T29" fmla="*/ 910 h 1148"/>
                <a:gd name="T30" fmla="*/ 283 w 493"/>
                <a:gd name="T31" fmla="*/ 871 h 1148"/>
                <a:gd name="T32" fmla="*/ 331 w 493"/>
                <a:gd name="T33" fmla="*/ 834 h 1148"/>
                <a:gd name="T34" fmla="*/ 367 w 493"/>
                <a:gd name="T35" fmla="*/ 832 h 1148"/>
                <a:gd name="T36" fmla="*/ 359 w 493"/>
                <a:gd name="T37" fmla="*/ 885 h 1148"/>
                <a:gd name="T38" fmla="*/ 434 w 493"/>
                <a:gd name="T39" fmla="*/ 790 h 1148"/>
                <a:gd name="T40" fmla="*/ 488 w 493"/>
                <a:gd name="T41" fmla="*/ 696 h 1148"/>
                <a:gd name="T42" fmla="*/ 437 w 493"/>
                <a:gd name="T43" fmla="*/ 688 h 1148"/>
                <a:gd name="T44" fmla="*/ 338 w 493"/>
                <a:gd name="T45" fmla="*/ 652 h 1148"/>
                <a:gd name="T46" fmla="*/ 253 w 493"/>
                <a:gd name="T47" fmla="*/ 661 h 1148"/>
                <a:gd name="T48" fmla="*/ 256 w 493"/>
                <a:gd name="T49" fmla="*/ 618 h 1148"/>
                <a:gd name="T50" fmla="*/ 218 w 493"/>
                <a:gd name="T51" fmla="*/ 574 h 1148"/>
                <a:gd name="T52" fmla="*/ 266 w 493"/>
                <a:gd name="T53" fmla="*/ 526 h 1148"/>
                <a:gd name="T54" fmla="*/ 265 w 493"/>
                <a:gd name="T55" fmla="*/ 439 h 1148"/>
                <a:gd name="T56" fmla="*/ 301 w 493"/>
                <a:gd name="T57" fmla="*/ 384 h 1148"/>
                <a:gd name="T58" fmla="*/ 316 w 493"/>
                <a:gd name="T59" fmla="*/ 310 h 1148"/>
                <a:gd name="T60" fmla="*/ 352 w 493"/>
                <a:gd name="T61" fmla="*/ 315 h 1148"/>
                <a:gd name="T62" fmla="*/ 385 w 493"/>
                <a:gd name="T63" fmla="*/ 504 h 1148"/>
                <a:gd name="T64" fmla="*/ 466 w 493"/>
                <a:gd name="T65" fmla="*/ 490 h 1148"/>
                <a:gd name="T66" fmla="*/ 422 w 493"/>
                <a:gd name="T67" fmla="*/ 450 h 1148"/>
                <a:gd name="T68" fmla="*/ 437 w 493"/>
                <a:gd name="T69" fmla="*/ 333 h 1148"/>
                <a:gd name="T70" fmla="*/ 410 w 493"/>
                <a:gd name="T71" fmla="*/ 190 h 1148"/>
                <a:gd name="T72" fmla="*/ 356 w 493"/>
                <a:gd name="T73" fmla="*/ 22 h 1148"/>
                <a:gd name="T74" fmla="*/ 23 w 493"/>
                <a:gd name="T75" fmla="*/ 3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3" h="1148">
                  <a:moveTo>
                    <a:pt x="23" y="0"/>
                  </a:moveTo>
                  <a:cubicBezTo>
                    <a:pt x="28" y="17"/>
                    <a:pt x="44" y="70"/>
                    <a:pt x="56" y="105"/>
                  </a:cubicBezTo>
                  <a:cubicBezTo>
                    <a:pt x="68" y="140"/>
                    <a:pt x="89" y="178"/>
                    <a:pt x="95" y="210"/>
                  </a:cubicBezTo>
                  <a:cubicBezTo>
                    <a:pt x="101" y="242"/>
                    <a:pt x="101" y="271"/>
                    <a:pt x="95" y="300"/>
                  </a:cubicBezTo>
                  <a:cubicBezTo>
                    <a:pt x="89" y="329"/>
                    <a:pt x="68" y="350"/>
                    <a:pt x="58" y="385"/>
                  </a:cubicBezTo>
                  <a:cubicBezTo>
                    <a:pt x="48" y="420"/>
                    <a:pt x="36" y="481"/>
                    <a:pt x="37" y="513"/>
                  </a:cubicBezTo>
                  <a:cubicBezTo>
                    <a:pt x="38" y="545"/>
                    <a:pt x="63" y="550"/>
                    <a:pt x="64" y="577"/>
                  </a:cubicBezTo>
                  <a:cubicBezTo>
                    <a:pt x="65" y="604"/>
                    <a:pt x="44" y="655"/>
                    <a:pt x="41" y="678"/>
                  </a:cubicBezTo>
                  <a:cubicBezTo>
                    <a:pt x="38" y="701"/>
                    <a:pt x="45" y="699"/>
                    <a:pt x="44" y="717"/>
                  </a:cubicBezTo>
                  <a:cubicBezTo>
                    <a:pt x="43" y="735"/>
                    <a:pt x="33" y="768"/>
                    <a:pt x="35" y="784"/>
                  </a:cubicBezTo>
                  <a:cubicBezTo>
                    <a:pt x="37" y="800"/>
                    <a:pt x="60" y="806"/>
                    <a:pt x="59" y="814"/>
                  </a:cubicBezTo>
                  <a:cubicBezTo>
                    <a:pt x="58" y="822"/>
                    <a:pt x="39" y="814"/>
                    <a:pt x="29" y="832"/>
                  </a:cubicBezTo>
                  <a:cubicBezTo>
                    <a:pt x="19" y="850"/>
                    <a:pt x="0" y="902"/>
                    <a:pt x="1" y="924"/>
                  </a:cubicBezTo>
                  <a:cubicBezTo>
                    <a:pt x="2" y="946"/>
                    <a:pt x="33" y="944"/>
                    <a:pt x="38" y="967"/>
                  </a:cubicBezTo>
                  <a:cubicBezTo>
                    <a:pt x="43" y="990"/>
                    <a:pt x="25" y="1043"/>
                    <a:pt x="29" y="1065"/>
                  </a:cubicBezTo>
                  <a:cubicBezTo>
                    <a:pt x="33" y="1087"/>
                    <a:pt x="55" y="1100"/>
                    <a:pt x="62" y="1101"/>
                  </a:cubicBezTo>
                  <a:cubicBezTo>
                    <a:pt x="69" y="1102"/>
                    <a:pt x="70" y="1082"/>
                    <a:pt x="71" y="1069"/>
                  </a:cubicBezTo>
                  <a:cubicBezTo>
                    <a:pt x="72" y="1056"/>
                    <a:pt x="61" y="1036"/>
                    <a:pt x="67" y="1024"/>
                  </a:cubicBezTo>
                  <a:cubicBezTo>
                    <a:pt x="73" y="1012"/>
                    <a:pt x="103" y="991"/>
                    <a:pt x="109" y="997"/>
                  </a:cubicBezTo>
                  <a:cubicBezTo>
                    <a:pt x="115" y="1003"/>
                    <a:pt x="99" y="1042"/>
                    <a:pt x="101" y="1059"/>
                  </a:cubicBezTo>
                  <a:cubicBezTo>
                    <a:pt x="103" y="1076"/>
                    <a:pt x="116" y="1088"/>
                    <a:pt x="122" y="1102"/>
                  </a:cubicBezTo>
                  <a:cubicBezTo>
                    <a:pt x="128" y="1116"/>
                    <a:pt x="134" y="1138"/>
                    <a:pt x="139" y="1143"/>
                  </a:cubicBezTo>
                  <a:cubicBezTo>
                    <a:pt x="144" y="1148"/>
                    <a:pt x="150" y="1140"/>
                    <a:pt x="154" y="1134"/>
                  </a:cubicBezTo>
                  <a:cubicBezTo>
                    <a:pt x="158" y="1128"/>
                    <a:pt x="153" y="1113"/>
                    <a:pt x="161" y="1107"/>
                  </a:cubicBezTo>
                  <a:cubicBezTo>
                    <a:pt x="169" y="1101"/>
                    <a:pt x="192" y="1114"/>
                    <a:pt x="202" y="1096"/>
                  </a:cubicBezTo>
                  <a:cubicBezTo>
                    <a:pt x="212" y="1078"/>
                    <a:pt x="210" y="1019"/>
                    <a:pt x="221" y="996"/>
                  </a:cubicBezTo>
                  <a:cubicBezTo>
                    <a:pt x="232" y="973"/>
                    <a:pt x="253" y="968"/>
                    <a:pt x="266" y="958"/>
                  </a:cubicBezTo>
                  <a:cubicBezTo>
                    <a:pt x="279" y="948"/>
                    <a:pt x="296" y="943"/>
                    <a:pt x="301" y="933"/>
                  </a:cubicBezTo>
                  <a:cubicBezTo>
                    <a:pt x="306" y="923"/>
                    <a:pt x="310" y="899"/>
                    <a:pt x="296" y="895"/>
                  </a:cubicBezTo>
                  <a:cubicBezTo>
                    <a:pt x="282" y="891"/>
                    <a:pt x="229" y="914"/>
                    <a:pt x="218" y="910"/>
                  </a:cubicBezTo>
                  <a:cubicBezTo>
                    <a:pt x="207" y="906"/>
                    <a:pt x="218" y="876"/>
                    <a:pt x="229" y="870"/>
                  </a:cubicBezTo>
                  <a:cubicBezTo>
                    <a:pt x="240" y="864"/>
                    <a:pt x="269" y="872"/>
                    <a:pt x="283" y="871"/>
                  </a:cubicBezTo>
                  <a:cubicBezTo>
                    <a:pt x="297" y="870"/>
                    <a:pt x="306" y="868"/>
                    <a:pt x="314" y="862"/>
                  </a:cubicBezTo>
                  <a:cubicBezTo>
                    <a:pt x="322" y="856"/>
                    <a:pt x="325" y="840"/>
                    <a:pt x="331" y="834"/>
                  </a:cubicBezTo>
                  <a:cubicBezTo>
                    <a:pt x="337" y="828"/>
                    <a:pt x="347" y="825"/>
                    <a:pt x="353" y="825"/>
                  </a:cubicBezTo>
                  <a:cubicBezTo>
                    <a:pt x="359" y="825"/>
                    <a:pt x="365" y="827"/>
                    <a:pt x="367" y="832"/>
                  </a:cubicBezTo>
                  <a:cubicBezTo>
                    <a:pt x="369" y="837"/>
                    <a:pt x="365" y="844"/>
                    <a:pt x="364" y="853"/>
                  </a:cubicBezTo>
                  <a:cubicBezTo>
                    <a:pt x="363" y="862"/>
                    <a:pt x="353" y="886"/>
                    <a:pt x="359" y="885"/>
                  </a:cubicBezTo>
                  <a:cubicBezTo>
                    <a:pt x="365" y="884"/>
                    <a:pt x="391" y="865"/>
                    <a:pt x="403" y="849"/>
                  </a:cubicBezTo>
                  <a:cubicBezTo>
                    <a:pt x="415" y="833"/>
                    <a:pt x="421" y="806"/>
                    <a:pt x="434" y="790"/>
                  </a:cubicBezTo>
                  <a:cubicBezTo>
                    <a:pt x="447" y="774"/>
                    <a:pt x="475" y="769"/>
                    <a:pt x="484" y="753"/>
                  </a:cubicBezTo>
                  <a:cubicBezTo>
                    <a:pt x="493" y="737"/>
                    <a:pt x="492" y="709"/>
                    <a:pt x="488" y="696"/>
                  </a:cubicBezTo>
                  <a:cubicBezTo>
                    <a:pt x="484" y="683"/>
                    <a:pt x="469" y="677"/>
                    <a:pt x="461" y="676"/>
                  </a:cubicBezTo>
                  <a:cubicBezTo>
                    <a:pt x="453" y="675"/>
                    <a:pt x="447" y="686"/>
                    <a:pt x="437" y="688"/>
                  </a:cubicBezTo>
                  <a:cubicBezTo>
                    <a:pt x="427" y="690"/>
                    <a:pt x="419" y="697"/>
                    <a:pt x="403" y="691"/>
                  </a:cubicBezTo>
                  <a:cubicBezTo>
                    <a:pt x="387" y="685"/>
                    <a:pt x="361" y="653"/>
                    <a:pt x="338" y="652"/>
                  </a:cubicBezTo>
                  <a:cubicBezTo>
                    <a:pt x="315" y="651"/>
                    <a:pt x="276" y="683"/>
                    <a:pt x="262" y="684"/>
                  </a:cubicBezTo>
                  <a:cubicBezTo>
                    <a:pt x="248" y="685"/>
                    <a:pt x="253" y="670"/>
                    <a:pt x="253" y="661"/>
                  </a:cubicBezTo>
                  <a:cubicBezTo>
                    <a:pt x="253" y="652"/>
                    <a:pt x="263" y="635"/>
                    <a:pt x="263" y="628"/>
                  </a:cubicBezTo>
                  <a:cubicBezTo>
                    <a:pt x="263" y="621"/>
                    <a:pt x="264" y="620"/>
                    <a:pt x="256" y="618"/>
                  </a:cubicBezTo>
                  <a:cubicBezTo>
                    <a:pt x="248" y="616"/>
                    <a:pt x="218" y="625"/>
                    <a:pt x="212" y="618"/>
                  </a:cubicBezTo>
                  <a:cubicBezTo>
                    <a:pt x="206" y="611"/>
                    <a:pt x="212" y="581"/>
                    <a:pt x="218" y="574"/>
                  </a:cubicBezTo>
                  <a:cubicBezTo>
                    <a:pt x="224" y="567"/>
                    <a:pt x="240" y="582"/>
                    <a:pt x="248" y="574"/>
                  </a:cubicBezTo>
                  <a:cubicBezTo>
                    <a:pt x="256" y="566"/>
                    <a:pt x="266" y="545"/>
                    <a:pt x="266" y="526"/>
                  </a:cubicBezTo>
                  <a:cubicBezTo>
                    <a:pt x="266" y="507"/>
                    <a:pt x="251" y="474"/>
                    <a:pt x="251" y="460"/>
                  </a:cubicBezTo>
                  <a:cubicBezTo>
                    <a:pt x="251" y="446"/>
                    <a:pt x="258" y="445"/>
                    <a:pt x="265" y="439"/>
                  </a:cubicBezTo>
                  <a:cubicBezTo>
                    <a:pt x="272" y="433"/>
                    <a:pt x="289" y="432"/>
                    <a:pt x="295" y="423"/>
                  </a:cubicBezTo>
                  <a:cubicBezTo>
                    <a:pt x="301" y="414"/>
                    <a:pt x="303" y="395"/>
                    <a:pt x="301" y="384"/>
                  </a:cubicBezTo>
                  <a:cubicBezTo>
                    <a:pt x="299" y="373"/>
                    <a:pt x="281" y="366"/>
                    <a:pt x="283" y="354"/>
                  </a:cubicBezTo>
                  <a:cubicBezTo>
                    <a:pt x="285" y="342"/>
                    <a:pt x="307" y="322"/>
                    <a:pt x="316" y="310"/>
                  </a:cubicBezTo>
                  <a:cubicBezTo>
                    <a:pt x="325" y="298"/>
                    <a:pt x="329" y="279"/>
                    <a:pt x="335" y="280"/>
                  </a:cubicBezTo>
                  <a:cubicBezTo>
                    <a:pt x="341" y="281"/>
                    <a:pt x="349" y="296"/>
                    <a:pt x="352" y="315"/>
                  </a:cubicBezTo>
                  <a:cubicBezTo>
                    <a:pt x="355" y="334"/>
                    <a:pt x="350" y="362"/>
                    <a:pt x="355" y="393"/>
                  </a:cubicBezTo>
                  <a:cubicBezTo>
                    <a:pt x="360" y="424"/>
                    <a:pt x="370" y="483"/>
                    <a:pt x="385" y="504"/>
                  </a:cubicBezTo>
                  <a:cubicBezTo>
                    <a:pt x="400" y="525"/>
                    <a:pt x="429" y="519"/>
                    <a:pt x="442" y="517"/>
                  </a:cubicBezTo>
                  <a:cubicBezTo>
                    <a:pt x="455" y="515"/>
                    <a:pt x="466" y="496"/>
                    <a:pt x="466" y="490"/>
                  </a:cubicBezTo>
                  <a:cubicBezTo>
                    <a:pt x="466" y="484"/>
                    <a:pt x="447" y="485"/>
                    <a:pt x="440" y="478"/>
                  </a:cubicBezTo>
                  <a:cubicBezTo>
                    <a:pt x="433" y="471"/>
                    <a:pt x="424" y="463"/>
                    <a:pt x="422" y="450"/>
                  </a:cubicBezTo>
                  <a:cubicBezTo>
                    <a:pt x="420" y="437"/>
                    <a:pt x="423" y="421"/>
                    <a:pt x="425" y="402"/>
                  </a:cubicBezTo>
                  <a:cubicBezTo>
                    <a:pt x="427" y="383"/>
                    <a:pt x="439" y="356"/>
                    <a:pt x="437" y="333"/>
                  </a:cubicBezTo>
                  <a:cubicBezTo>
                    <a:pt x="435" y="310"/>
                    <a:pt x="419" y="285"/>
                    <a:pt x="415" y="261"/>
                  </a:cubicBezTo>
                  <a:cubicBezTo>
                    <a:pt x="411" y="237"/>
                    <a:pt x="417" y="217"/>
                    <a:pt x="410" y="190"/>
                  </a:cubicBezTo>
                  <a:cubicBezTo>
                    <a:pt x="403" y="163"/>
                    <a:pt x="383" y="128"/>
                    <a:pt x="374" y="100"/>
                  </a:cubicBezTo>
                  <a:cubicBezTo>
                    <a:pt x="365" y="72"/>
                    <a:pt x="359" y="38"/>
                    <a:pt x="356" y="22"/>
                  </a:cubicBezTo>
                  <a:lnTo>
                    <a:pt x="355" y="3"/>
                  </a:lnTo>
                  <a:lnTo>
                    <a:pt x="23" y="3"/>
                  </a:lnTo>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50" name="Freeform 22"/>
            <p:cNvSpPr>
              <a:spLocks/>
            </p:cNvSpPr>
            <p:nvPr/>
          </p:nvSpPr>
          <p:spPr bwMode="auto">
            <a:xfrm>
              <a:off x="3809" y="1939"/>
              <a:ext cx="224" cy="157"/>
            </a:xfrm>
            <a:custGeom>
              <a:avLst/>
              <a:gdLst>
                <a:gd name="T0" fmla="*/ 79 w 224"/>
                <a:gd name="T1" fmla="*/ 3 h 157"/>
                <a:gd name="T2" fmla="*/ 40 w 224"/>
                <a:gd name="T3" fmla="*/ 45 h 157"/>
                <a:gd name="T4" fmla="*/ 4 w 224"/>
                <a:gd name="T5" fmla="*/ 54 h 157"/>
                <a:gd name="T6" fmla="*/ 16 w 224"/>
                <a:gd name="T7" fmla="*/ 81 h 157"/>
                <a:gd name="T8" fmla="*/ 22 w 224"/>
                <a:gd name="T9" fmla="*/ 105 h 157"/>
                <a:gd name="T10" fmla="*/ 79 w 224"/>
                <a:gd name="T11" fmla="*/ 117 h 157"/>
                <a:gd name="T12" fmla="*/ 139 w 224"/>
                <a:gd name="T13" fmla="*/ 156 h 157"/>
                <a:gd name="T14" fmla="*/ 214 w 224"/>
                <a:gd name="T15" fmla="*/ 123 h 157"/>
                <a:gd name="T16" fmla="*/ 199 w 224"/>
                <a:gd name="T17" fmla="*/ 87 h 157"/>
                <a:gd name="T18" fmla="*/ 160 w 224"/>
                <a:gd name="T19" fmla="*/ 72 h 157"/>
                <a:gd name="T20" fmla="*/ 79 w 224"/>
                <a:gd name="T21" fmla="*/ 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157">
                  <a:moveTo>
                    <a:pt x="79" y="3"/>
                  </a:moveTo>
                  <a:cubicBezTo>
                    <a:pt x="57" y="0"/>
                    <a:pt x="52" y="37"/>
                    <a:pt x="40" y="45"/>
                  </a:cubicBezTo>
                  <a:cubicBezTo>
                    <a:pt x="28" y="53"/>
                    <a:pt x="8" y="48"/>
                    <a:pt x="4" y="54"/>
                  </a:cubicBezTo>
                  <a:cubicBezTo>
                    <a:pt x="0" y="60"/>
                    <a:pt x="13" y="73"/>
                    <a:pt x="16" y="81"/>
                  </a:cubicBezTo>
                  <a:cubicBezTo>
                    <a:pt x="19" y="89"/>
                    <a:pt x="12" y="99"/>
                    <a:pt x="22" y="105"/>
                  </a:cubicBezTo>
                  <a:cubicBezTo>
                    <a:pt x="32" y="111"/>
                    <a:pt x="60" y="109"/>
                    <a:pt x="79" y="117"/>
                  </a:cubicBezTo>
                  <a:cubicBezTo>
                    <a:pt x="98" y="125"/>
                    <a:pt x="117" y="155"/>
                    <a:pt x="139" y="156"/>
                  </a:cubicBezTo>
                  <a:cubicBezTo>
                    <a:pt x="161" y="157"/>
                    <a:pt x="204" y="134"/>
                    <a:pt x="214" y="123"/>
                  </a:cubicBezTo>
                  <a:cubicBezTo>
                    <a:pt x="224" y="112"/>
                    <a:pt x="208" y="95"/>
                    <a:pt x="199" y="87"/>
                  </a:cubicBezTo>
                  <a:cubicBezTo>
                    <a:pt x="190" y="79"/>
                    <a:pt x="180" y="86"/>
                    <a:pt x="160" y="72"/>
                  </a:cubicBezTo>
                  <a:cubicBezTo>
                    <a:pt x="140" y="58"/>
                    <a:pt x="96" y="17"/>
                    <a:pt x="79" y="3"/>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51" name="Freeform 23"/>
            <p:cNvSpPr>
              <a:spLocks/>
            </p:cNvSpPr>
            <p:nvPr/>
          </p:nvSpPr>
          <p:spPr bwMode="auto">
            <a:xfrm>
              <a:off x="2020" y="2295"/>
              <a:ext cx="551" cy="365"/>
            </a:xfrm>
            <a:custGeom>
              <a:avLst/>
              <a:gdLst>
                <a:gd name="T0" fmla="*/ 2 w 551"/>
                <a:gd name="T1" fmla="*/ 331 h 365"/>
                <a:gd name="T2" fmla="*/ 32 w 551"/>
                <a:gd name="T3" fmla="*/ 283 h 365"/>
                <a:gd name="T4" fmla="*/ 74 w 551"/>
                <a:gd name="T5" fmla="*/ 262 h 365"/>
                <a:gd name="T6" fmla="*/ 56 w 551"/>
                <a:gd name="T7" fmla="*/ 238 h 365"/>
                <a:gd name="T8" fmla="*/ 92 w 551"/>
                <a:gd name="T9" fmla="*/ 223 h 365"/>
                <a:gd name="T10" fmla="*/ 89 w 551"/>
                <a:gd name="T11" fmla="*/ 196 h 365"/>
                <a:gd name="T12" fmla="*/ 146 w 551"/>
                <a:gd name="T13" fmla="*/ 175 h 365"/>
                <a:gd name="T14" fmla="*/ 173 w 551"/>
                <a:gd name="T15" fmla="*/ 175 h 365"/>
                <a:gd name="T16" fmla="*/ 191 w 551"/>
                <a:gd name="T17" fmla="*/ 139 h 365"/>
                <a:gd name="T18" fmla="*/ 221 w 551"/>
                <a:gd name="T19" fmla="*/ 148 h 365"/>
                <a:gd name="T20" fmla="*/ 239 w 551"/>
                <a:gd name="T21" fmla="*/ 121 h 365"/>
                <a:gd name="T22" fmla="*/ 281 w 551"/>
                <a:gd name="T23" fmla="*/ 127 h 365"/>
                <a:gd name="T24" fmla="*/ 317 w 551"/>
                <a:gd name="T25" fmla="*/ 106 h 365"/>
                <a:gd name="T26" fmla="*/ 350 w 551"/>
                <a:gd name="T27" fmla="*/ 118 h 365"/>
                <a:gd name="T28" fmla="*/ 371 w 551"/>
                <a:gd name="T29" fmla="*/ 91 h 365"/>
                <a:gd name="T30" fmla="*/ 395 w 551"/>
                <a:gd name="T31" fmla="*/ 82 h 365"/>
                <a:gd name="T32" fmla="*/ 410 w 551"/>
                <a:gd name="T33" fmla="*/ 91 h 365"/>
                <a:gd name="T34" fmla="*/ 443 w 551"/>
                <a:gd name="T35" fmla="*/ 52 h 365"/>
                <a:gd name="T36" fmla="*/ 485 w 551"/>
                <a:gd name="T37" fmla="*/ 25 h 365"/>
                <a:gd name="T38" fmla="*/ 530 w 551"/>
                <a:gd name="T39" fmla="*/ 1 h 365"/>
                <a:gd name="T40" fmla="*/ 548 w 551"/>
                <a:gd name="T41" fmla="*/ 16 h 365"/>
                <a:gd name="T42" fmla="*/ 533 w 551"/>
                <a:gd name="T43" fmla="*/ 40 h 365"/>
                <a:gd name="T44" fmla="*/ 533 w 551"/>
                <a:gd name="T45" fmla="*/ 70 h 365"/>
                <a:gd name="T46" fmla="*/ 422 w 551"/>
                <a:gd name="T47" fmla="*/ 160 h 365"/>
                <a:gd name="T48" fmla="*/ 332 w 551"/>
                <a:gd name="T49" fmla="*/ 217 h 365"/>
                <a:gd name="T50" fmla="*/ 266 w 551"/>
                <a:gd name="T51" fmla="*/ 235 h 365"/>
                <a:gd name="T52" fmla="*/ 230 w 551"/>
                <a:gd name="T53" fmla="*/ 250 h 365"/>
                <a:gd name="T54" fmla="*/ 224 w 551"/>
                <a:gd name="T55" fmla="*/ 277 h 365"/>
                <a:gd name="T56" fmla="*/ 197 w 551"/>
                <a:gd name="T57" fmla="*/ 307 h 365"/>
                <a:gd name="T58" fmla="*/ 122 w 551"/>
                <a:gd name="T59" fmla="*/ 310 h 365"/>
                <a:gd name="T60" fmla="*/ 89 w 551"/>
                <a:gd name="T61" fmla="*/ 304 h 365"/>
                <a:gd name="T62" fmla="*/ 44 w 551"/>
                <a:gd name="T63" fmla="*/ 361 h 365"/>
                <a:gd name="T64" fmla="*/ 2 w 551"/>
                <a:gd name="T65" fmla="*/ 331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1" h="365">
                  <a:moveTo>
                    <a:pt x="2" y="331"/>
                  </a:moveTo>
                  <a:cubicBezTo>
                    <a:pt x="0" y="318"/>
                    <a:pt x="20" y="294"/>
                    <a:pt x="32" y="283"/>
                  </a:cubicBezTo>
                  <a:cubicBezTo>
                    <a:pt x="44" y="272"/>
                    <a:pt x="70" y="269"/>
                    <a:pt x="74" y="262"/>
                  </a:cubicBezTo>
                  <a:cubicBezTo>
                    <a:pt x="78" y="255"/>
                    <a:pt x="53" y="244"/>
                    <a:pt x="56" y="238"/>
                  </a:cubicBezTo>
                  <a:cubicBezTo>
                    <a:pt x="59" y="232"/>
                    <a:pt x="87" y="230"/>
                    <a:pt x="92" y="223"/>
                  </a:cubicBezTo>
                  <a:cubicBezTo>
                    <a:pt x="97" y="216"/>
                    <a:pt x="80" y="204"/>
                    <a:pt x="89" y="196"/>
                  </a:cubicBezTo>
                  <a:cubicBezTo>
                    <a:pt x="98" y="188"/>
                    <a:pt x="132" y="179"/>
                    <a:pt x="146" y="175"/>
                  </a:cubicBezTo>
                  <a:cubicBezTo>
                    <a:pt x="160" y="171"/>
                    <a:pt x="166" y="181"/>
                    <a:pt x="173" y="175"/>
                  </a:cubicBezTo>
                  <a:cubicBezTo>
                    <a:pt x="180" y="169"/>
                    <a:pt x="183" y="143"/>
                    <a:pt x="191" y="139"/>
                  </a:cubicBezTo>
                  <a:cubicBezTo>
                    <a:pt x="199" y="135"/>
                    <a:pt x="213" y="151"/>
                    <a:pt x="221" y="148"/>
                  </a:cubicBezTo>
                  <a:cubicBezTo>
                    <a:pt x="229" y="145"/>
                    <a:pt x="229" y="124"/>
                    <a:pt x="239" y="121"/>
                  </a:cubicBezTo>
                  <a:cubicBezTo>
                    <a:pt x="249" y="118"/>
                    <a:pt x="268" y="129"/>
                    <a:pt x="281" y="127"/>
                  </a:cubicBezTo>
                  <a:cubicBezTo>
                    <a:pt x="294" y="125"/>
                    <a:pt x="306" y="107"/>
                    <a:pt x="317" y="106"/>
                  </a:cubicBezTo>
                  <a:cubicBezTo>
                    <a:pt x="328" y="105"/>
                    <a:pt x="341" y="121"/>
                    <a:pt x="350" y="118"/>
                  </a:cubicBezTo>
                  <a:cubicBezTo>
                    <a:pt x="359" y="115"/>
                    <a:pt x="364" y="97"/>
                    <a:pt x="371" y="91"/>
                  </a:cubicBezTo>
                  <a:cubicBezTo>
                    <a:pt x="378" y="85"/>
                    <a:pt x="389" y="82"/>
                    <a:pt x="395" y="82"/>
                  </a:cubicBezTo>
                  <a:cubicBezTo>
                    <a:pt x="401" y="82"/>
                    <a:pt x="402" y="96"/>
                    <a:pt x="410" y="91"/>
                  </a:cubicBezTo>
                  <a:cubicBezTo>
                    <a:pt x="418" y="86"/>
                    <a:pt x="431" y="63"/>
                    <a:pt x="443" y="52"/>
                  </a:cubicBezTo>
                  <a:cubicBezTo>
                    <a:pt x="455" y="41"/>
                    <a:pt x="471" y="33"/>
                    <a:pt x="485" y="25"/>
                  </a:cubicBezTo>
                  <a:cubicBezTo>
                    <a:pt x="499" y="17"/>
                    <a:pt x="520" y="2"/>
                    <a:pt x="530" y="1"/>
                  </a:cubicBezTo>
                  <a:cubicBezTo>
                    <a:pt x="540" y="0"/>
                    <a:pt x="548" y="10"/>
                    <a:pt x="548" y="16"/>
                  </a:cubicBezTo>
                  <a:cubicBezTo>
                    <a:pt x="548" y="22"/>
                    <a:pt x="536" y="31"/>
                    <a:pt x="533" y="40"/>
                  </a:cubicBezTo>
                  <a:cubicBezTo>
                    <a:pt x="530" y="49"/>
                    <a:pt x="551" y="50"/>
                    <a:pt x="533" y="70"/>
                  </a:cubicBezTo>
                  <a:cubicBezTo>
                    <a:pt x="515" y="90"/>
                    <a:pt x="455" y="136"/>
                    <a:pt x="422" y="160"/>
                  </a:cubicBezTo>
                  <a:cubicBezTo>
                    <a:pt x="389" y="184"/>
                    <a:pt x="358" y="205"/>
                    <a:pt x="332" y="217"/>
                  </a:cubicBezTo>
                  <a:cubicBezTo>
                    <a:pt x="306" y="229"/>
                    <a:pt x="283" y="230"/>
                    <a:pt x="266" y="235"/>
                  </a:cubicBezTo>
                  <a:cubicBezTo>
                    <a:pt x="249" y="240"/>
                    <a:pt x="237" y="243"/>
                    <a:pt x="230" y="250"/>
                  </a:cubicBezTo>
                  <a:cubicBezTo>
                    <a:pt x="223" y="257"/>
                    <a:pt x="229" y="268"/>
                    <a:pt x="224" y="277"/>
                  </a:cubicBezTo>
                  <a:cubicBezTo>
                    <a:pt x="219" y="286"/>
                    <a:pt x="214" y="302"/>
                    <a:pt x="197" y="307"/>
                  </a:cubicBezTo>
                  <a:cubicBezTo>
                    <a:pt x="180" y="312"/>
                    <a:pt x="140" y="311"/>
                    <a:pt x="122" y="310"/>
                  </a:cubicBezTo>
                  <a:cubicBezTo>
                    <a:pt x="104" y="309"/>
                    <a:pt x="102" y="295"/>
                    <a:pt x="89" y="304"/>
                  </a:cubicBezTo>
                  <a:cubicBezTo>
                    <a:pt x="76" y="313"/>
                    <a:pt x="58" y="357"/>
                    <a:pt x="44" y="361"/>
                  </a:cubicBezTo>
                  <a:cubicBezTo>
                    <a:pt x="30" y="365"/>
                    <a:pt x="4" y="341"/>
                    <a:pt x="2" y="331"/>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52" name="Freeform 24"/>
            <p:cNvSpPr>
              <a:spLocks/>
            </p:cNvSpPr>
            <p:nvPr/>
          </p:nvSpPr>
          <p:spPr bwMode="auto">
            <a:xfrm>
              <a:off x="4261" y="1398"/>
              <a:ext cx="43" cy="31"/>
            </a:xfrm>
            <a:custGeom>
              <a:avLst/>
              <a:gdLst>
                <a:gd name="T0" fmla="*/ 38 w 43"/>
                <a:gd name="T1" fmla="*/ 1 h 31"/>
                <a:gd name="T2" fmla="*/ 4 w 43"/>
                <a:gd name="T3" fmla="*/ 22 h 31"/>
                <a:gd name="T4" fmla="*/ 32 w 43"/>
                <a:gd name="T5" fmla="*/ 28 h 31"/>
                <a:gd name="T6" fmla="*/ 38 w 43"/>
                <a:gd name="T7" fmla="*/ 1 h 31"/>
              </a:gdLst>
              <a:ahLst/>
              <a:cxnLst>
                <a:cxn ang="0">
                  <a:pos x="T0" y="T1"/>
                </a:cxn>
                <a:cxn ang="0">
                  <a:pos x="T2" y="T3"/>
                </a:cxn>
                <a:cxn ang="0">
                  <a:pos x="T4" y="T5"/>
                </a:cxn>
                <a:cxn ang="0">
                  <a:pos x="T6" y="T7"/>
                </a:cxn>
              </a:cxnLst>
              <a:rect l="0" t="0" r="r" b="b"/>
              <a:pathLst>
                <a:path w="43" h="31">
                  <a:moveTo>
                    <a:pt x="38" y="1"/>
                  </a:moveTo>
                  <a:cubicBezTo>
                    <a:pt x="33" y="0"/>
                    <a:pt x="5" y="18"/>
                    <a:pt x="4" y="22"/>
                  </a:cubicBezTo>
                  <a:cubicBezTo>
                    <a:pt x="0" y="30"/>
                    <a:pt x="26" y="31"/>
                    <a:pt x="32" y="28"/>
                  </a:cubicBezTo>
                  <a:cubicBezTo>
                    <a:pt x="38" y="25"/>
                    <a:pt x="43" y="2"/>
                    <a:pt x="38" y="1"/>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53" name="Freeform 25"/>
            <p:cNvSpPr>
              <a:spLocks/>
            </p:cNvSpPr>
            <p:nvPr/>
          </p:nvSpPr>
          <p:spPr bwMode="auto">
            <a:xfrm>
              <a:off x="4249" y="1527"/>
              <a:ext cx="52" cy="90"/>
            </a:xfrm>
            <a:custGeom>
              <a:avLst/>
              <a:gdLst>
                <a:gd name="T0" fmla="*/ 40 w 52"/>
                <a:gd name="T1" fmla="*/ 7 h 90"/>
                <a:gd name="T2" fmla="*/ 1 w 52"/>
                <a:gd name="T3" fmla="*/ 72 h 90"/>
                <a:gd name="T4" fmla="*/ 34 w 52"/>
                <a:gd name="T5" fmla="*/ 90 h 90"/>
                <a:gd name="T6" fmla="*/ 44 w 52"/>
                <a:gd name="T7" fmla="*/ 75 h 90"/>
                <a:gd name="T8" fmla="*/ 40 w 52"/>
                <a:gd name="T9" fmla="*/ 51 h 90"/>
                <a:gd name="T10" fmla="*/ 52 w 52"/>
                <a:gd name="T11" fmla="*/ 28 h 90"/>
                <a:gd name="T12" fmla="*/ 40 w 52"/>
                <a:gd name="T13" fmla="*/ 7 h 90"/>
              </a:gdLst>
              <a:ahLst/>
              <a:cxnLst>
                <a:cxn ang="0">
                  <a:pos x="T0" y="T1"/>
                </a:cxn>
                <a:cxn ang="0">
                  <a:pos x="T2" y="T3"/>
                </a:cxn>
                <a:cxn ang="0">
                  <a:pos x="T4" y="T5"/>
                </a:cxn>
                <a:cxn ang="0">
                  <a:pos x="T6" y="T7"/>
                </a:cxn>
                <a:cxn ang="0">
                  <a:pos x="T8" y="T9"/>
                </a:cxn>
                <a:cxn ang="0">
                  <a:pos x="T10" y="T11"/>
                </a:cxn>
                <a:cxn ang="0">
                  <a:pos x="T12" y="T13"/>
                </a:cxn>
              </a:cxnLst>
              <a:rect l="0" t="0" r="r" b="b"/>
              <a:pathLst>
                <a:path w="52" h="90">
                  <a:moveTo>
                    <a:pt x="40" y="7"/>
                  </a:moveTo>
                  <a:cubicBezTo>
                    <a:pt x="31" y="14"/>
                    <a:pt x="2" y="58"/>
                    <a:pt x="1" y="72"/>
                  </a:cubicBezTo>
                  <a:cubicBezTo>
                    <a:pt x="0" y="86"/>
                    <a:pt x="27" y="90"/>
                    <a:pt x="34" y="90"/>
                  </a:cubicBezTo>
                  <a:cubicBezTo>
                    <a:pt x="41" y="90"/>
                    <a:pt x="43" y="81"/>
                    <a:pt x="44" y="75"/>
                  </a:cubicBezTo>
                  <a:cubicBezTo>
                    <a:pt x="45" y="69"/>
                    <a:pt x="39" y="59"/>
                    <a:pt x="40" y="51"/>
                  </a:cubicBezTo>
                  <a:cubicBezTo>
                    <a:pt x="41" y="43"/>
                    <a:pt x="52" y="35"/>
                    <a:pt x="52" y="28"/>
                  </a:cubicBezTo>
                  <a:cubicBezTo>
                    <a:pt x="52" y="21"/>
                    <a:pt x="49" y="0"/>
                    <a:pt x="40" y="7"/>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54" name="Freeform 26"/>
            <p:cNvSpPr>
              <a:spLocks/>
            </p:cNvSpPr>
            <p:nvPr/>
          </p:nvSpPr>
          <p:spPr bwMode="auto">
            <a:xfrm>
              <a:off x="4229" y="1680"/>
              <a:ext cx="41" cy="71"/>
            </a:xfrm>
            <a:custGeom>
              <a:avLst/>
              <a:gdLst>
                <a:gd name="T0" fmla="*/ 18 w 41"/>
                <a:gd name="T1" fmla="*/ 0 h 71"/>
                <a:gd name="T2" fmla="*/ 1 w 41"/>
                <a:gd name="T3" fmla="*/ 43 h 71"/>
                <a:gd name="T4" fmla="*/ 27 w 41"/>
                <a:gd name="T5" fmla="*/ 69 h 71"/>
                <a:gd name="T6" fmla="*/ 40 w 41"/>
                <a:gd name="T7" fmla="*/ 57 h 71"/>
                <a:gd name="T8" fmla="*/ 21 w 41"/>
                <a:gd name="T9" fmla="*/ 33 h 71"/>
                <a:gd name="T10" fmla="*/ 27 w 41"/>
                <a:gd name="T11" fmla="*/ 10 h 71"/>
                <a:gd name="T12" fmla="*/ 18 w 41"/>
                <a:gd name="T13" fmla="*/ 0 h 71"/>
              </a:gdLst>
              <a:ahLst/>
              <a:cxnLst>
                <a:cxn ang="0">
                  <a:pos x="T0" y="T1"/>
                </a:cxn>
                <a:cxn ang="0">
                  <a:pos x="T2" y="T3"/>
                </a:cxn>
                <a:cxn ang="0">
                  <a:pos x="T4" y="T5"/>
                </a:cxn>
                <a:cxn ang="0">
                  <a:pos x="T6" y="T7"/>
                </a:cxn>
                <a:cxn ang="0">
                  <a:pos x="T8" y="T9"/>
                </a:cxn>
                <a:cxn ang="0">
                  <a:pos x="T10" y="T11"/>
                </a:cxn>
                <a:cxn ang="0">
                  <a:pos x="T12" y="T13"/>
                </a:cxn>
              </a:cxnLst>
              <a:rect l="0" t="0" r="r" b="b"/>
              <a:pathLst>
                <a:path w="41" h="71">
                  <a:moveTo>
                    <a:pt x="18" y="0"/>
                  </a:moveTo>
                  <a:cubicBezTo>
                    <a:pt x="15" y="5"/>
                    <a:pt x="0" y="32"/>
                    <a:pt x="1" y="43"/>
                  </a:cubicBezTo>
                  <a:cubicBezTo>
                    <a:pt x="2" y="54"/>
                    <a:pt x="21" y="67"/>
                    <a:pt x="27" y="69"/>
                  </a:cubicBezTo>
                  <a:cubicBezTo>
                    <a:pt x="33" y="71"/>
                    <a:pt x="41" y="63"/>
                    <a:pt x="40" y="57"/>
                  </a:cubicBezTo>
                  <a:cubicBezTo>
                    <a:pt x="39" y="51"/>
                    <a:pt x="23" y="41"/>
                    <a:pt x="21" y="33"/>
                  </a:cubicBezTo>
                  <a:cubicBezTo>
                    <a:pt x="19" y="25"/>
                    <a:pt x="27" y="15"/>
                    <a:pt x="27" y="10"/>
                  </a:cubicBezTo>
                  <a:cubicBezTo>
                    <a:pt x="27" y="5"/>
                    <a:pt x="20" y="2"/>
                    <a:pt x="18" y="0"/>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55" name="Freeform 27"/>
            <p:cNvSpPr>
              <a:spLocks/>
            </p:cNvSpPr>
            <p:nvPr/>
          </p:nvSpPr>
          <p:spPr bwMode="auto">
            <a:xfrm>
              <a:off x="3385" y="2049"/>
              <a:ext cx="962" cy="1381"/>
            </a:xfrm>
            <a:custGeom>
              <a:avLst/>
              <a:gdLst>
                <a:gd name="T0" fmla="*/ 227 w 962"/>
                <a:gd name="T1" fmla="*/ 889 h 1381"/>
                <a:gd name="T2" fmla="*/ 392 w 962"/>
                <a:gd name="T3" fmla="*/ 733 h 1381"/>
                <a:gd name="T4" fmla="*/ 524 w 962"/>
                <a:gd name="T5" fmla="*/ 709 h 1381"/>
                <a:gd name="T6" fmla="*/ 479 w 962"/>
                <a:gd name="T7" fmla="*/ 667 h 1381"/>
                <a:gd name="T8" fmla="*/ 578 w 962"/>
                <a:gd name="T9" fmla="*/ 535 h 1381"/>
                <a:gd name="T10" fmla="*/ 755 w 962"/>
                <a:gd name="T11" fmla="*/ 436 h 1381"/>
                <a:gd name="T12" fmla="*/ 794 w 962"/>
                <a:gd name="T13" fmla="*/ 325 h 1381"/>
                <a:gd name="T14" fmla="*/ 710 w 962"/>
                <a:gd name="T15" fmla="*/ 409 h 1381"/>
                <a:gd name="T16" fmla="*/ 716 w 962"/>
                <a:gd name="T17" fmla="*/ 286 h 1381"/>
                <a:gd name="T18" fmla="*/ 719 w 962"/>
                <a:gd name="T19" fmla="*/ 211 h 1381"/>
                <a:gd name="T20" fmla="*/ 701 w 962"/>
                <a:gd name="T21" fmla="*/ 121 h 1381"/>
                <a:gd name="T22" fmla="*/ 746 w 962"/>
                <a:gd name="T23" fmla="*/ 61 h 1381"/>
                <a:gd name="T24" fmla="*/ 791 w 962"/>
                <a:gd name="T25" fmla="*/ 127 h 1381"/>
                <a:gd name="T26" fmla="*/ 803 w 962"/>
                <a:gd name="T27" fmla="*/ 58 h 1381"/>
                <a:gd name="T28" fmla="*/ 893 w 962"/>
                <a:gd name="T29" fmla="*/ 10 h 1381"/>
                <a:gd name="T30" fmla="*/ 929 w 962"/>
                <a:gd name="T31" fmla="*/ 97 h 1381"/>
                <a:gd name="T32" fmla="*/ 905 w 962"/>
                <a:gd name="T33" fmla="*/ 175 h 1381"/>
                <a:gd name="T34" fmla="*/ 896 w 962"/>
                <a:gd name="T35" fmla="*/ 250 h 1381"/>
                <a:gd name="T36" fmla="*/ 827 w 962"/>
                <a:gd name="T37" fmla="*/ 295 h 1381"/>
                <a:gd name="T38" fmla="*/ 872 w 962"/>
                <a:gd name="T39" fmla="*/ 316 h 1381"/>
                <a:gd name="T40" fmla="*/ 863 w 962"/>
                <a:gd name="T41" fmla="*/ 379 h 1381"/>
                <a:gd name="T42" fmla="*/ 890 w 962"/>
                <a:gd name="T43" fmla="*/ 445 h 1381"/>
                <a:gd name="T44" fmla="*/ 959 w 962"/>
                <a:gd name="T45" fmla="*/ 451 h 1381"/>
                <a:gd name="T46" fmla="*/ 911 w 962"/>
                <a:gd name="T47" fmla="*/ 505 h 1381"/>
                <a:gd name="T48" fmla="*/ 902 w 962"/>
                <a:gd name="T49" fmla="*/ 628 h 1381"/>
                <a:gd name="T50" fmla="*/ 917 w 962"/>
                <a:gd name="T51" fmla="*/ 664 h 1381"/>
                <a:gd name="T52" fmla="*/ 857 w 962"/>
                <a:gd name="T53" fmla="*/ 700 h 1381"/>
                <a:gd name="T54" fmla="*/ 869 w 962"/>
                <a:gd name="T55" fmla="*/ 784 h 1381"/>
                <a:gd name="T56" fmla="*/ 815 w 962"/>
                <a:gd name="T57" fmla="*/ 883 h 1381"/>
                <a:gd name="T58" fmla="*/ 695 w 962"/>
                <a:gd name="T59" fmla="*/ 991 h 1381"/>
                <a:gd name="T60" fmla="*/ 680 w 962"/>
                <a:gd name="T61" fmla="*/ 1063 h 1381"/>
                <a:gd name="T62" fmla="*/ 560 w 962"/>
                <a:gd name="T63" fmla="*/ 1090 h 1381"/>
                <a:gd name="T64" fmla="*/ 419 w 962"/>
                <a:gd name="T65" fmla="*/ 1135 h 1381"/>
                <a:gd name="T66" fmla="*/ 473 w 962"/>
                <a:gd name="T67" fmla="*/ 1207 h 1381"/>
                <a:gd name="T68" fmla="*/ 416 w 962"/>
                <a:gd name="T69" fmla="*/ 1216 h 1381"/>
                <a:gd name="T70" fmla="*/ 344 w 962"/>
                <a:gd name="T71" fmla="*/ 1279 h 1381"/>
                <a:gd name="T72" fmla="*/ 329 w 962"/>
                <a:gd name="T73" fmla="*/ 1246 h 1381"/>
                <a:gd name="T74" fmla="*/ 290 w 962"/>
                <a:gd name="T75" fmla="*/ 1216 h 1381"/>
                <a:gd name="T76" fmla="*/ 227 w 962"/>
                <a:gd name="T77" fmla="*/ 1279 h 1381"/>
                <a:gd name="T78" fmla="*/ 221 w 962"/>
                <a:gd name="T79" fmla="*/ 1207 h 1381"/>
                <a:gd name="T80" fmla="*/ 200 w 962"/>
                <a:gd name="T81" fmla="*/ 1282 h 1381"/>
                <a:gd name="T82" fmla="*/ 170 w 962"/>
                <a:gd name="T83" fmla="*/ 1360 h 1381"/>
                <a:gd name="T84" fmla="*/ 140 w 962"/>
                <a:gd name="T85" fmla="*/ 1309 h 1381"/>
                <a:gd name="T86" fmla="*/ 65 w 962"/>
                <a:gd name="T87" fmla="*/ 1378 h 1381"/>
                <a:gd name="T88" fmla="*/ 2 w 962"/>
                <a:gd name="T89" fmla="*/ 1183 h 1381"/>
                <a:gd name="T90" fmla="*/ 47 w 962"/>
                <a:gd name="T91" fmla="*/ 1126 h 1381"/>
                <a:gd name="T92" fmla="*/ 119 w 962"/>
                <a:gd name="T93" fmla="*/ 1030 h 1381"/>
                <a:gd name="T94" fmla="*/ 160 w 962"/>
                <a:gd name="T95" fmla="*/ 994 h 1381"/>
                <a:gd name="T96" fmla="*/ 122 w 962"/>
                <a:gd name="T97" fmla="*/ 970 h 1381"/>
                <a:gd name="T98" fmla="*/ 161 w 962"/>
                <a:gd name="T99" fmla="*/ 883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62" h="1381">
                  <a:moveTo>
                    <a:pt x="161" y="883"/>
                  </a:moveTo>
                  <a:cubicBezTo>
                    <a:pt x="187" y="874"/>
                    <a:pt x="210" y="902"/>
                    <a:pt x="227" y="889"/>
                  </a:cubicBezTo>
                  <a:cubicBezTo>
                    <a:pt x="244" y="876"/>
                    <a:pt x="239" y="828"/>
                    <a:pt x="266" y="802"/>
                  </a:cubicBezTo>
                  <a:cubicBezTo>
                    <a:pt x="293" y="776"/>
                    <a:pt x="353" y="746"/>
                    <a:pt x="392" y="733"/>
                  </a:cubicBezTo>
                  <a:cubicBezTo>
                    <a:pt x="431" y="720"/>
                    <a:pt x="481" y="728"/>
                    <a:pt x="503" y="724"/>
                  </a:cubicBezTo>
                  <a:cubicBezTo>
                    <a:pt x="525" y="720"/>
                    <a:pt x="525" y="714"/>
                    <a:pt x="524" y="709"/>
                  </a:cubicBezTo>
                  <a:cubicBezTo>
                    <a:pt x="523" y="704"/>
                    <a:pt x="505" y="698"/>
                    <a:pt x="497" y="691"/>
                  </a:cubicBezTo>
                  <a:cubicBezTo>
                    <a:pt x="489" y="684"/>
                    <a:pt x="476" y="680"/>
                    <a:pt x="479" y="667"/>
                  </a:cubicBezTo>
                  <a:cubicBezTo>
                    <a:pt x="482" y="654"/>
                    <a:pt x="502" y="632"/>
                    <a:pt x="518" y="610"/>
                  </a:cubicBezTo>
                  <a:cubicBezTo>
                    <a:pt x="534" y="588"/>
                    <a:pt x="549" y="557"/>
                    <a:pt x="578" y="535"/>
                  </a:cubicBezTo>
                  <a:cubicBezTo>
                    <a:pt x="607" y="513"/>
                    <a:pt x="666" y="494"/>
                    <a:pt x="695" y="478"/>
                  </a:cubicBezTo>
                  <a:cubicBezTo>
                    <a:pt x="724" y="462"/>
                    <a:pt x="737" y="456"/>
                    <a:pt x="755" y="436"/>
                  </a:cubicBezTo>
                  <a:cubicBezTo>
                    <a:pt x="773" y="416"/>
                    <a:pt x="797" y="376"/>
                    <a:pt x="803" y="358"/>
                  </a:cubicBezTo>
                  <a:cubicBezTo>
                    <a:pt x="809" y="340"/>
                    <a:pt x="799" y="335"/>
                    <a:pt x="794" y="325"/>
                  </a:cubicBezTo>
                  <a:cubicBezTo>
                    <a:pt x="789" y="315"/>
                    <a:pt x="790" y="287"/>
                    <a:pt x="776" y="301"/>
                  </a:cubicBezTo>
                  <a:cubicBezTo>
                    <a:pt x="762" y="315"/>
                    <a:pt x="727" y="398"/>
                    <a:pt x="710" y="409"/>
                  </a:cubicBezTo>
                  <a:cubicBezTo>
                    <a:pt x="693" y="420"/>
                    <a:pt x="673" y="387"/>
                    <a:pt x="674" y="367"/>
                  </a:cubicBezTo>
                  <a:cubicBezTo>
                    <a:pt x="675" y="347"/>
                    <a:pt x="714" y="305"/>
                    <a:pt x="716" y="286"/>
                  </a:cubicBezTo>
                  <a:cubicBezTo>
                    <a:pt x="718" y="267"/>
                    <a:pt x="689" y="262"/>
                    <a:pt x="689" y="250"/>
                  </a:cubicBezTo>
                  <a:cubicBezTo>
                    <a:pt x="689" y="238"/>
                    <a:pt x="714" y="225"/>
                    <a:pt x="719" y="211"/>
                  </a:cubicBezTo>
                  <a:cubicBezTo>
                    <a:pt x="724" y="197"/>
                    <a:pt x="722" y="178"/>
                    <a:pt x="719" y="163"/>
                  </a:cubicBezTo>
                  <a:cubicBezTo>
                    <a:pt x="716" y="148"/>
                    <a:pt x="699" y="132"/>
                    <a:pt x="701" y="121"/>
                  </a:cubicBezTo>
                  <a:cubicBezTo>
                    <a:pt x="703" y="110"/>
                    <a:pt x="724" y="104"/>
                    <a:pt x="731" y="94"/>
                  </a:cubicBezTo>
                  <a:cubicBezTo>
                    <a:pt x="738" y="84"/>
                    <a:pt x="741" y="59"/>
                    <a:pt x="746" y="61"/>
                  </a:cubicBezTo>
                  <a:cubicBezTo>
                    <a:pt x="751" y="63"/>
                    <a:pt x="754" y="95"/>
                    <a:pt x="761" y="106"/>
                  </a:cubicBezTo>
                  <a:cubicBezTo>
                    <a:pt x="768" y="117"/>
                    <a:pt x="778" y="126"/>
                    <a:pt x="791" y="127"/>
                  </a:cubicBezTo>
                  <a:cubicBezTo>
                    <a:pt x="804" y="128"/>
                    <a:pt x="840" y="123"/>
                    <a:pt x="842" y="112"/>
                  </a:cubicBezTo>
                  <a:cubicBezTo>
                    <a:pt x="844" y="101"/>
                    <a:pt x="803" y="74"/>
                    <a:pt x="803" y="58"/>
                  </a:cubicBezTo>
                  <a:cubicBezTo>
                    <a:pt x="803" y="42"/>
                    <a:pt x="824" y="24"/>
                    <a:pt x="839" y="16"/>
                  </a:cubicBezTo>
                  <a:cubicBezTo>
                    <a:pt x="854" y="8"/>
                    <a:pt x="884" y="0"/>
                    <a:pt x="893" y="10"/>
                  </a:cubicBezTo>
                  <a:cubicBezTo>
                    <a:pt x="902" y="20"/>
                    <a:pt x="890" y="62"/>
                    <a:pt x="896" y="76"/>
                  </a:cubicBezTo>
                  <a:cubicBezTo>
                    <a:pt x="902" y="90"/>
                    <a:pt x="931" y="86"/>
                    <a:pt x="929" y="97"/>
                  </a:cubicBezTo>
                  <a:cubicBezTo>
                    <a:pt x="927" y="108"/>
                    <a:pt x="888" y="129"/>
                    <a:pt x="884" y="142"/>
                  </a:cubicBezTo>
                  <a:cubicBezTo>
                    <a:pt x="880" y="155"/>
                    <a:pt x="903" y="163"/>
                    <a:pt x="905" y="175"/>
                  </a:cubicBezTo>
                  <a:cubicBezTo>
                    <a:pt x="907" y="187"/>
                    <a:pt x="897" y="202"/>
                    <a:pt x="896" y="214"/>
                  </a:cubicBezTo>
                  <a:cubicBezTo>
                    <a:pt x="895" y="226"/>
                    <a:pt x="905" y="242"/>
                    <a:pt x="896" y="250"/>
                  </a:cubicBezTo>
                  <a:cubicBezTo>
                    <a:pt x="887" y="258"/>
                    <a:pt x="853" y="255"/>
                    <a:pt x="842" y="262"/>
                  </a:cubicBezTo>
                  <a:cubicBezTo>
                    <a:pt x="831" y="269"/>
                    <a:pt x="823" y="290"/>
                    <a:pt x="827" y="295"/>
                  </a:cubicBezTo>
                  <a:cubicBezTo>
                    <a:pt x="831" y="300"/>
                    <a:pt x="859" y="292"/>
                    <a:pt x="866" y="295"/>
                  </a:cubicBezTo>
                  <a:cubicBezTo>
                    <a:pt x="873" y="298"/>
                    <a:pt x="867" y="310"/>
                    <a:pt x="872" y="316"/>
                  </a:cubicBezTo>
                  <a:cubicBezTo>
                    <a:pt x="877" y="322"/>
                    <a:pt x="900" y="324"/>
                    <a:pt x="899" y="334"/>
                  </a:cubicBezTo>
                  <a:cubicBezTo>
                    <a:pt x="898" y="344"/>
                    <a:pt x="863" y="368"/>
                    <a:pt x="863" y="379"/>
                  </a:cubicBezTo>
                  <a:cubicBezTo>
                    <a:pt x="863" y="390"/>
                    <a:pt x="898" y="389"/>
                    <a:pt x="902" y="400"/>
                  </a:cubicBezTo>
                  <a:cubicBezTo>
                    <a:pt x="906" y="411"/>
                    <a:pt x="886" y="444"/>
                    <a:pt x="890" y="445"/>
                  </a:cubicBezTo>
                  <a:cubicBezTo>
                    <a:pt x="894" y="446"/>
                    <a:pt x="917" y="404"/>
                    <a:pt x="928" y="405"/>
                  </a:cubicBezTo>
                  <a:cubicBezTo>
                    <a:pt x="939" y="406"/>
                    <a:pt x="956" y="439"/>
                    <a:pt x="959" y="451"/>
                  </a:cubicBezTo>
                  <a:cubicBezTo>
                    <a:pt x="962" y="463"/>
                    <a:pt x="954" y="468"/>
                    <a:pt x="946" y="477"/>
                  </a:cubicBezTo>
                  <a:cubicBezTo>
                    <a:pt x="938" y="486"/>
                    <a:pt x="914" y="493"/>
                    <a:pt x="911" y="505"/>
                  </a:cubicBezTo>
                  <a:cubicBezTo>
                    <a:pt x="908" y="517"/>
                    <a:pt x="927" y="527"/>
                    <a:pt x="926" y="547"/>
                  </a:cubicBezTo>
                  <a:cubicBezTo>
                    <a:pt x="925" y="567"/>
                    <a:pt x="897" y="610"/>
                    <a:pt x="902" y="628"/>
                  </a:cubicBezTo>
                  <a:cubicBezTo>
                    <a:pt x="907" y="646"/>
                    <a:pt x="954" y="649"/>
                    <a:pt x="956" y="655"/>
                  </a:cubicBezTo>
                  <a:cubicBezTo>
                    <a:pt x="958" y="661"/>
                    <a:pt x="926" y="659"/>
                    <a:pt x="917" y="664"/>
                  </a:cubicBezTo>
                  <a:cubicBezTo>
                    <a:pt x="908" y="669"/>
                    <a:pt x="909" y="682"/>
                    <a:pt x="899" y="688"/>
                  </a:cubicBezTo>
                  <a:cubicBezTo>
                    <a:pt x="889" y="694"/>
                    <a:pt x="861" y="691"/>
                    <a:pt x="857" y="700"/>
                  </a:cubicBezTo>
                  <a:cubicBezTo>
                    <a:pt x="853" y="709"/>
                    <a:pt x="873" y="728"/>
                    <a:pt x="875" y="742"/>
                  </a:cubicBezTo>
                  <a:cubicBezTo>
                    <a:pt x="877" y="756"/>
                    <a:pt x="875" y="767"/>
                    <a:pt x="869" y="784"/>
                  </a:cubicBezTo>
                  <a:cubicBezTo>
                    <a:pt x="863" y="801"/>
                    <a:pt x="848" y="831"/>
                    <a:pt x="839" y="847"/>
                  </a:cubicBezTo>
                  <a:cubicBezTo>
                    <a:pt x="830" y="863"/>
                    <a:pt x="823" y="868"/>
                    <a:pt x="815" y="883"/>
                  </a:cubicBezTo>
                  <a:cubicBezTo>
                    <a:pt x="807" y="898"/>
                    <a:pt x="811" y="922"/>
                    <a:pt x="791" y="940"/>
                  </a:cubicBezTo>
                  <a:cubicBezTo>
                    <a:pt x="771" y="958"/>
                    <a:pt x="721" y="975"/>
                    <a:pt x="695" y="991"/>
                  </a:cubicBezTo>
                  <a:cubicBezTo>
                    <a:pt x="669" y="1007"/>
                    <a:pt x="640" y="1021"/>
                    <a:pt x="638" y="1033"/>
                  </a:cubicBezTo>
                  <a:cubicBezTo>
                    <a:pt x="636" y="1045"/>
                    <a:pt x="685" y="1053"/>
                    <a:pt x="680" y="1063"/>
                  </a:cubicBezTo>
                  <a:cubicBezTo>
                    <a:pt x="675" y="1073"/>
                    <a:pt x="631" y="1086"/>
                    <a:pt x="611" y="1090"/>
                  </a:cubicBezTo>
                  <a:cubicBezTo>
                    <a:pt x="591" y="1094"/>
                    <a:pt x="578" y="1088"/>
                    <a:pt x="560" y="1090"/>
                  </a:cubicBezTo>
                  <a:cubicBezTo>
                    <a:pt x="542" y="1092"/>
                    <a:pt x="526" y="1095"/>
                    <a:pt x="503" y="1102"/>
                  </a:cubicBezTo>
                  <a:cubicBezTo>
                    <a:pt x="480" y="1109"/>
                    <a:pt x="429" y="1126"/>
                    <a:pt x="419" y="1135"/>
                  </a:cubicBezTo>
                  <a:cubicBezTo>
                    <a:pt x="409" y="1144"/>
                    <a:pt x="437" y="1144"/>
                    <a:pt x="446" y="1156"/>
                  </a:cubicBezTo>
                  <a:cubicBezTo>
                    <a:pt x="455" y="1168"/>
                    <a:pt x="472" y="1195"/>
                    <a:pt x="473" y="1207"/>
                  </a:cubicBezTo>
                  <a:cubicBezTo>
                    <a:pt x="474" y="1219"/>
                    <a:pt x="464" y="1230"/>
                    <a:pt x="455" y="1231"/>
                  </a:cubicBezTo>
                  <a:cubicBezTo>
                    <a:pt x="446" y="1232"/>
                    <a:pt x="426" y="1214"/>
                    <a:pt x="416" y="1216"/>
                  </a:cubicBezTo>
                  <a:cubicBezTo>
                    <a:pt x="406" y="1218"/>
                    <a:pt x="404" y="1235"/>
                    <a:pt x="392" y="1245"/>
                  </a:cubicBezTo>
                  <a:cubicBezTo>
                    <a:pt x="380" y="1255"/>
                    <a:pt x="356" y="1274"/>
                    <a:pt x="344" y="1279"/>
                  </a:cubicBezTo>
                  <a:cubicBezTo>
                    <a:pt x="332" y="1284"/>
                    <a:pt x="322" y="1281"/>
                    <a:pt x="320" y="1276"/>
                  </a:cubicBezTo>
                  <a:cubicBezTo>
                    <a:pt x="318" y="1271"/>
                    <a:pt x="328" y="1254"/>
                    <a:pt x="329" y="1246"/>
                  </a:cubicBezTo>
                  <a:cubicBezTo>
                    <a:pt x="330" y="1238"/>
                    <a:pt x="332" y="1230"/>
                    <a:pt x="326" y="1225"/>
                  </a:cubicBezTo>
                  <a:cubicBezTo>
                    <a:pt x="320" y="1220"/>
                    <a:pt x="301" y="1207"/>
                    <a:pt x="290" y="1216"/>
                  </a:cubicBezTo>
                  <a:cubicBezTo>
                    <a:pt x="279" y="1225"/>
                    <a:pt x="273" y="1266"/>
                    <a:pt x="263" y="1276"/>
                  </a:cubicBezTo>
                  <a:cubicBezTo>
                    <a:pt x="253" y="1286"/>
                    <a:pt x="230" y="1287"/>
                    <a:pt x="227" y="1279"/>
                  </a:cubicBezTo>
                  <a:cubicBezTo>
                    <a:pt x="224" y="1271"/>
                    <a:pt x="243" y="1237"/>
                    <a:pt x="242" y="1225"/>
                  </a:cubicBezTo>
                  <a:cubicBezTo>
                    <a:pt x="241" y="1213"/>
                    <a:pt x="228" y="1205"/>
                    <a:pt x="221" y="1207"/>
                  </a:cubicBezTo>
                  <a:cubicBezTo>
                    <a:pt x="214" y="1209"/>
                    <a:pt x="203" y="1224"/>
                    <a:pt x="200" y="1236"/>
                  </a:cubicBezTo>
                  <a:cubicBezTo>
                    <a:pt x="197" y="1248"/>
                    <a:pt x="202" y="1268"/>
                    <a:pt x="200" y="1282"/>
                  </a:cubicBezTo>
                  <a:cubicBezTo>
                    <a:pt x="198" y="1296"/>
                    <a:pt x="193" y="1305"/>
                    <a:pt x="188" y="1318"/>
                  </a:cubicBezTo>
                  <a:cubicBezTo>
                    <a:pt x="183" y="1331"/>
                    <a:pt x="177" y="1351"/>
                    <a:pt x="170" y="1360"/>
                  </a:cubicBezTo>
                  <a:cubicBezTo>
                    <a:pt x="163" y="1369"/>
                    <a:pt x="148" y="1380"/>
                    <a:pt x="143" y="1372"/>
                  </a:cubicBezTo>
                  <a:cubicBezTo>
                    <a:pt x="138" y="1364"/>
                    <a:pt x="148" y="1311"/>
                    <a:pt x="140" y="1309"/>
                  </a:cubicBezTo>
                  <a:cubicBezTo>
                    <a:pt x="132" y="1307"/>
                    <a:pt x="107" y="1349"/>
                    <a:pt x="95" y="1360"/>
                  </a:cubicBezTo>
                  <a:cubicBezTo>
                    <a:pt x="83" y="1371"/>
                    <a:pt x="77" y="1381"/>
                    <a:pt x="65" y="1378"/>
                  </a:cubicBezTo>
                  <a:cubicBezTo>
                    <a:pt x="53" y="1375"/>
                    <a:pt x="33" y="1371"/>
                    <a:pt x="23" y="1339"/>
                  </a:cubicBezTo>
                  <a:cubicBezTo>
                    <a:pt x="13" y="1307"/>
                    <a:pt x="4" y="1221"/>
                    <a:pt x="2" y="1183"/>
                  </a:cubicBezTo>
                  <a:cubicBezTo>
                    <a:pt x="0" y="1145"/>
                    <a:pt x="3" y="1121"/>
                    <a:pt x="11" y="1111"/>
                  </a:cubicBezTo>
                  <a:cubicBezTo>
                    <a:pt x="19" y="1101"/>
                    <a:pt x="35" y="1135"/>
                    <a:pt x="47" y="1126"/>
                  </a:cubicBezTo>
                  <a:cubicBezTo>
                    <a:pt x="59" y="1117"/>
                    <a:pt x="71" y="1076"/>
                    <a:pt x="83" y="1060"/>
                  </a:cubicBezTo>
                  <a:cubicBezTo>
                    <a:pt x="95" y="1044"/>
                    <a:pt x="106" y="1037"/>
                    <a:pt x="119" y="1030"/>
                  </a:cubicBezTo>
                  <a:cubicBezTo>
                    <a:pt x="132" y="1023"/>
                    <a:pt x="154" y="1021"/>
                    <a:pt x="161" y="1015"/>
                  </a:cubicBezTo>
                  <a:cubicBezTo>
                    <a:pt x="168" y="1009"/>
                    <a:pt x="165" y="998"/>
                    <a:pt x="160" y="994"/>
                  </a:cubicBezTo>
                  <a:cubicBezTo>
                    <a:pt x="155" y="990"/>
                    <a:pt x="134" y="995"/>
                    <a:pt x="128" y="991"/>
                  </a:cubicBezTo>
                  <a:cubicBezTo>
                    <a:pt x="122" y="987"/>
                    <a:pt x="126" y="980"/>
                    <a:pt x="122" y="970"/>
                  </a:cubicBezTo>
                  <a:cubicBezTo>
                    <a:pt x="118" y="960"/>
                    <a:pt x="97" y="943"/>
                    <a:pt x="103" y="928"/>
                  </a:cubicBezTo>
                  <a:cubicBezTo>
                    <a:pt x="109" y="913"/>
                    <a:pt x="149" y="892"/>
                    <a:pt x="161" y="883"/>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56" name="Freeform 28"/>
            <p:cNvSpPr>
              <a:spLocks/>
            </p:cNvSpPr>
            <p:nvPr/>
          </p:nvSpPr>
          <p:spPr bwMode="auto">
            <a:xfrm>
              <a:off x="3905" y="3165"/>
              <a:ext cx="275" cy="255"/>
            </a:xfrm>
            <a:custGeom>
              <a:avLst/>
              <a:gdLst>
                <a:gd name="T0" fmla="*/ 19 w 275"/>
                <a:gd name="T1" fmla="*/ 250 h 255"/>
                <a:gd name="T2" fmla="*/ 18 w 275"/>
                <a:gd name="T3" fmla="*/ 216 h 255"/>
                <a:gd name="T4" fmla="*/ 37 w 275"/>
                <a:gd name="T5" fmla="*/ 171 h 255"/>
                <a:gd name="T6" fmla="*/ 1 w 275"/>
                <a:gd name="T7" fmla="*/ 129 h 255"/>
                <a:gd name="T8" fmla="*/ 31 w 275"/>
                <a:gd name="T9" fmla="*/ 78 h 255"/>
                <a:gd name="T10" fmla="*/ 24 w 275"/>
                <a:gd name="T11" fmla="*/ 57 h 255"/>
                <a:gd name="T12" fmla="*/ 52 w 275"/>
                <a:gd name="T13" fmla="*/ 33 h 255"/>
                <a:gd name="T14" fmla="*/ 90 w 275"/>
                <a:gd name="T15" fmla="*/ 21 h 255"/>
                <a:gd name="T16" fmla="*/ 129 w 275"/>
                <a:gd name="T17" fmla="*/ 27 h 255"/>
                <a:gd name="T18" fmla="*/ 177 w 275"/>
                <a:gd name="T19" fmla="*/ 1 h 255"/>
                <a:gd name="T20" fmla="*/ 201 w 275"/>
                <a:gd name="T21" fmla="*/ 21 h 255"/>
                <a:gd name="T22" fmla="*/ 246 w 275"/>
                <a:gd name="T23" fmla="*/ 3 h 255"/>
                <a:gd name="T24" fmla="*/ 271 w 275"/>
                <a:gd name="T25" fmla="*/ 19 h 255"/>
                <a:gd name="T26" fmla="*/ 223 w 275"/>
                <a:gd name="T27" fmla="*/ 67 h 255"/>
                <a:gd name="T28" fmla="*/ 178 w 275"/>
                <a:gd name="T29" fmla="*/ 94 h 255"/>
                <a:gd name="T30" fmla="*/ 139 w 275"/>
                <a:gd name="T31" fmla="*/ 102 h 255"/>
                <a:gd name="T32" fmla="*/ 81 w 275"/>
                <a:gd name="T33" fmla="*/ 154 h 255"/>
                <a:gd name="T34" fmla="*/ 93 w 275"/>
                <a:gd name="T35" fmla="*/ 184 h 255"/>
                <a:gd name="T36" fmla="*/ 19 w 275"/>
                <a:gd name="T37" fmla="*/ 25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5" h="255">
                  <a:moveTo>
                    <a:pt x="19" y="250"/>
                  </a:moveTo>
                  <a:cubicBezTo>
                    <a:pt x="7" y="255"/>
                    <a:pt x="15" y="229"/>
                    <a:pt x="18" y="216"/>
                  </a:cubicBezTo>
                  <a:cubicBezTo>
                    <a:pt x="21" y="203"/>
                    <a:pt x="40" y="185"/>
                    <a:pt x="37" y="171"/>
                  </a:cubicBezTo>
                  <a:cubicBezTo>
                    <a:pt x="34" y="157"/>
                    <a:pt x="2" y="144"/>
                    <a:pt x="1" y="129"/>
                  </a:cubicBezTo>
                  <a:cubicBezTo>
                    <a:pt x="0" y="114"/>
                    <a:pt x="27" y="90"/>
                    <a:pt x="31" y="78"/>
                  </a:cubicBezTo>
                  <a:cubicBezTo>
                    <a:pt x="35" y="66"/>
                    <a:pt x="21" y="64"/>
                    <a:pt x="24" y="57"/>
                  </a:cubicBezTo>
                  <a:cubicBezTo>
                    <a:pt x="27" y="50"/>
                    <a:pt x="41" y="39"/>
                    <a:pt x="52" y="33"/>
                  </a:cubicBezTo>
                  <a:cubicBezTo>
                    <a:pt x="63" y="27"/>
                    <a:pt x="77" y="22"/>
                    <a:pt x="90" y="21"/>
                  </a:cubicBezTo>
                  <a:cubicBezTo>
                    <a:pt x="103" y="20"/>
                    <a:pt x="115" y="30"/>
                    <a:pt x="129" y="27"/>
                  </a:cubicBezTo>
                  <a:cubicBezTo>
                    <a:pt x="143" y="24"/>
                    <a:pt x="165" y="2"/>
                    <a:pt x="177" y="1"/>
                  </a:cubicBezTo>
                  <a:cubicBezTo>
                    <a:pt x="189" y="0"/>
                    <a:pt x="190" y="21"/>
                    <a:pt x="201" y="21"/>
                  </a:cubicBezTo>
                  <a:cubicBezTo>
                    <a:pt x="212" y="21"/>
                    <a:pt x="234" y="3"/>
                    <a:pt x="246" y="3"/>
                  </a:cubicBezTo>
                  <a:cubicBezTo>
                    <a:pt x="258" y="3"/>
                    <a:pt x="275" y="8"/>
                    <a:pt x="271" y="19"/>
                  </a:cubicBezTo>
                  <a:cubicBezTo>
                    <a:pt x="267" y="30"/>
                    <a:pt x="239" y="55"/>
                    <a:pt x="223" y="67"/>
                  </a:cubicBezTo>
                  <a:cubicBezTo>
                    <a:pt x="207" y="79"/>
                    <a:pt x="192" y="88"/>
                    <a:pt x="178" y="94"/>
                  </a:cubicBezTo>
                  <a:cubicBezTo>
                    <a:pt x="164" y="100"/>
                    <a:pt x="155" y="92"/>
                    <a:pt x="139" y="102"/>
                  </a:cubicBezTo>
                  <a:cubicBezTo>
                    <a:pt x="123" y="112"/>
                    <a:pt x="89" y="140"/>
                    <a:pt x="81" y="154"/>
                  </a:cubicBezTo>
                  <a:cubicBezTo>
                    <a:pt x="73" y="168"/>
                    <a:pt x="103" y="168"/>
                    <a:pt x="93" y="184"/>
                  </a:cubicBezTo>
                  <a:cubicBezTo>
                    <a:pt x="83" y="200"/>
                    <a:pt x="30" y="244"/>
                    <a:pt x="19" y="250"/>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57" name="Freeform 29"/>
            <p:cNvSpPr>
              <a:spLocks/>
            </p:cNvSpPr>
            <p:nvPr/>
          </p:nvSpPr>
          <p:spPr bwMode="auto">
            <a:xfrm>
              <a:off x="3873" y="3329"/>
              <a:ext cx="257" cy="623"/>
            </a:xfrm>
            <a:custGeom>
              <a:avLst/>
              <a:gdLst>
                <a:gd name="T0" fmla="*/ 0 w 257"/>
                <a:gd name="T1" fmla="*/ 431 h 623"/>
                <a:gd name="T2" fmla="*/ 23 w 257"/>
                <a:gd name="T3" fmla="*/ 383 h 623"/>
                <a:gd name="T4" fmla="*/ 63 w 257"/>
                <a:gd name="T5" fmla="*/ 335 h 623"/>
                <a:gd name="T6" fmla="*/ 138 w 257"/>
                <a:gd name="T7" fmla="*/ 313 h 623"/>
                <a:gd name="T8" fmla="*/ 125 w 257"/>
                <a:gd name="T9" fmla="*/ 272 h 623"/>
                <a:gd name="T10" fmla="*/ 96 w 257"/>
                <a:gd name="T11" fmla="*/ 256 h 623"/>
                <a:gd name="T12" fmla="*/ 68 w 257"/>
                <a:gd name="T13" fmla="*/ 215 h 623"/>
                <a:gd name="T14" fmla="*/ 53 w 257"/>
                <a:gd name="T15" fmla="*/ 209 h 623"/>
                <a:gd name="T16" fmla="*/ 45 w 257"/>
                <a:gd name="T17" fmla="*/ 235 h 623"/>
                <a:gd name="T18" fmla="*/ 62 w 257"/>
                <a:gd name="T19" fmla="*/ 286 h 623"/>
                <a:gd name="T20" fmla="*/ 38 w 257"/>
                <a:gd name="T21" fmla="*/ 280 h 623"/>
                <a:gd name="T22" fmla="*/ 20 w 257"/>
                <a:gd name="T23" fmla="*/ 206 h 623"/>
                <a:gd name="T24" fmla="*/ 47 w 257"/>
                <a:gd name="T25" fmla="*/ 184 h 623"/>
                <a:gd name="T26" fmla="*/ 63 w 257"/>
                <a:gd name="T27" fmla="*/ 191 h 623"/>
                <a:gd name="T28" fmla="*/ 111 w 257"/>
                <a:gd name="T29" fmla="*/ 191 h 623"/>
                <a:gd name="T30" fmla="*/ 119 w 257"/>
                <a:gd name="T31" fmla="*/ 137 h 623"/>
                <a:gd name="T32" fmla="*/ 138 w 257"/>
                <a:gd name="T33" fmla="*/ 92 h 623"/>
                <a:gd name="T34" fmla="*/ 156 w 257"/>
                <a:gd name="T35" fmla="*/ 73 h 623"/>
                <a:gd name="T36" fmla="*/ 158 w 257"/>
                <a:gd name="T37" fmla="*/ 52 h 623"/>
                <a:gd name="T38" fmla="*/ 179 w 257"/>
                <a:gd name="T39" fmla="*/ 52 h 623"/>
                <a:gd name="T40" fmla="*/ 183 w 257"/>
                <a:gd name="T41" fmla="*/ 22 h 623"/>
                <a:gd name="T42" fmla="*/ 209 w 257"/>
                <a:gd name="T43" fmla="*/ 14 h 623"/>
                <a:gd name="T44" fmla="*/ 236 w 257"/>
                <a:gd name="T45" fmla="*/ 106 h 623"/>
                <a:gd name="T46" fmla="*/ 255 w 257"/>
                <a:gd name="T47" fmla="*/ 239 h 623"/>
                <a:gd name="T48" fmla="*/ 231 w 257"/>
                <a:gd name="T49" fmla="*/ 268 h 623"/>
                <a:gd name="T50" fmla="*/ 183 w 257"/>
                <a:gd name="T51" fmla="*/ 218 h 623"/>
                <a:gd name="T52" fmla="*/ 182 w 257"/>
                <a:gd name="T53" fmla="*/ 269 h 623"/>
                <a:gd name="T54" fmla="*/ 224 w 257"/>
                <a:gd name="T55" fmla="*/ 320 h 623"/>
                <a:gd name="T56" fmla="*/ 227 w 257"/>
                <a:gd name="T57" fmla="*/ 361 h 623"/>
                <a:gd name="T58" fmla="*/ 255 w 257"/>
                <a:gd name="T59" fmla="*/ 413 h 623"/>
                <a:gd name="T60" fmla="*/ 242 w 257"/>
                <a:gd name="T61" fmla="*/ 443 h 623"/>
                <a:gd name="T62" fmla="*/ 251 w 257"/>
                <a:gd name="T63" fmla="*/ 484 h 623"/>
                <a:gd name="T64" fmla="*/ 237 w 257"/>
                <a:gd name="T65" fmla="*/ 520 h 623"/>
                <a:gd name="T66" fmla="*/ 234 w 257"/>
                <a:gd name="T67" fmla="*/ 548 h 623"/>
                <a:gd name="T68" fmla="*/ 207 w 257"/>
                <a:gd name="T69" fmla="*/ 575 h 623"/>
                <a:gd name="T70" fmla="*/ 159 w 257"/>
                <a:gd name="T71" fmla="*/ 623 h 623"/>
                <a:gd name="T72" fmla="*/ 108 w 257"/>
                <a:gd name="T73" fmla="*/ 577 h 623"/>
                <a:gd name="T74" fmla="*/ 104 w 257"/>
                <a:gd name="T75" fmla="*/ 523 h 623"/>
                <a:gd name="T76" fmla="*/ 56 w 257"/>
                <a:gd name="T77" fmla="*/ 557 h 623"/>
                <a:gd name="T78" fmla="*/ 35 w 257"/>
                <a:gd name="T79" fmla="*/ 520 h 623"/>
                <a:gd name="T80" fmla="*/ 15 w 257"/>
                <a:gd name="T81" fmla="*/ 494 h 623"/>
                <a:gd name="T82" fmla="*/ 9 w 257"/>
                <a:gd name="T83" fmla="*/ 464 h 623"/>
                <a:gd name="T84" fmla="*/ 0 w 257"/>
                <a:gd name="T85" fmla="*/ 431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7" h="623">
                  <a:moveTo>
                    <a:pt x="0" y="431"/>
                  </a:moveTo>
                  <a:cubicBezTo>
                    <a:pt x="2" y="418"/>
                    <a:pt x="13" y="399"/>
                    <a:pt x="23" y="383"/>
                  </a:cubicBezTo>
                  <a:cubicBezTo>
                    <a:pt x="33" y="367"/>
                    <a:pt x="44" y="347"/>
                    <a:pt x="63" y="335"/>
                  </a:cubicBezTo>
                  <a:cubicBezTo>
                    <a:pt x="82" y="323"/>
                    <a:pt x="128" y="323"/>
                    <a:pt x="138" y="313"/>
                  </a:cubicBezTo>
                  <a:cubicBezTo>
                    <a:pt x="148" y="303"/>
                    <a:pt x="132" y="281"/>
                    <a:pt x="125" y="272"/>
                  </a:cubicBezTo>
                  <a:cubicBezTo>
                    <a:pt x="118" y="263"/>
                    <a:pt x="105" y="265"/>
                    <a:pt x="96" y="256"/>
                  </a:cubicBezTo>
                  <a:cubicBezTo>
                    <a:pt x="87" y="247"/>
                    <a:pt x="75" y="223"/>
                    <a:pt x="68" y="215"/>
                  </a:cubicBezTo>
                  <a:cubicBezTo>
                    <a:pt x="61" y="207"/>
                    <a:pt x="57" y="206"/>
                    <a:pt x="53" y="209"/>
                  </a:cubicBezTo>
                  <a:cubicBezTo>
                    <a:pt x="49" y="212"/>
                    <a:pt x="44" y="222"/>
                    <a:pt x="45" y="235"/>
                  </a:cubicBezTo>
                  <a:cubicBezTo>
                    <a:pt x="46" y="248"/>
                    <a:pt x="63" y="279"/>
                    <a:pt x="62" y="286"/>
                  </a:cubicBezTo>
                  <a:cubicBezTo>
                    <a:pt x="61" y="293"/>
                    <a:pt x="45" y="293"/>
                    <a:pt x="38" y="280"/>
                  </a:cubicBezTo>
                  <a:cubicBezTo>
                    <a:pt x="31" y="267"/>
                    <a:pt x="19" y="222"/>
                    <a:pt x="20" y="206"/>
                  </a:cubicBezTo>
                  <a:cubicBezTo>
                    <a:pt x="21" y="190"/>
                    <a:pt x="40" y="186"/>
                    <a:pt x="47" y="184"/>
                  </a:cubicBezTo>
                  <a:cubicBezTo>
                    <a:pt x="54" y="182"/>
                    <a:pt x="52" y="190"/>
                    <a:pt x="63" y="191"/>
                  </a:cubicBezTo>
                  <a:cubicBezTo>
                    <a:pt x="74" y="192"/>
                    <a:pt x="102" y="200"/>
                    <a:pt x="111" y="191"/>
                  </a:cubicBezTo>
                  <a:cubicBezTo>
                    <a:pt x="120" y="182"/>
                    <a:pt x="115" y="153"/>
                    <a:pt x="119" y="137"/>
                  </a:cubicBezTo>
                  <a:cubicBezTo>
                    <a:pt x="123" y="121"/>
                    <a:pt x="132" y="103"/>
                    <a:pt x="138" y="92"/>
                  </a:cubicBezTo>
                  <a:cubicBezTo>
                    <a:pt x="144" y="81"/>
                    <a:pt x="153" y="80"/>
                    <a:pt x="156" y="73"/>
                  </a:cubicBezTo>
                  <a:cubicBezTo>
                    <a:pt x="159" y="66"/>
                    <a:pt x="154" y="55"/>
                    <a:pt x="158" y="52"/>
                  </a:cubicBezTo>
                  <a:cubicBezTo>
                    <a:pt x="162" y="49"/>
                    <a:pt x="175" y="57"/>
                    <a:pt x="179" y="52"/>
                  </a:cubicBezTo>
                  <a:cubicBezTo>
                    <a:pt x="183" y="47"/>
                    <a:pt x="178" y="28"/>
                    <a:pt x="183" y="22"/>
                  </a:cubicBezTo>
                  <a:cubicBezTo>
                    <a:pt x="188" y="16"/>
                    <a:pt x="200" y="0"/>
                    <a:pt x="209" y="14"/>
                  </a:cubicBezTo>
                  <a:cubicBezTo>
                    <a:pt x="218" y="28"/>
                    <a:pt x="228" y="69"/>
                    <a:pt x="236" y="106"/>
                  </a:cubicBezTo>
                  <a:cubicBezTo>
                    <a:pt x="244" y="143"/>
                    <a:pt x="256" y="212"/>
                    <a:pt x="255" y="239"/>
                  </a:cubicBezTo>
                  <a:cubicBezTo>
                    <a:pt x="254" y="266"/>
                    <a:pt x="243" y="271"/>
                    <a:pt x="231" y="268"/>
                  </a:cubicBezTo>
                  <a:cubicBezTo>
                    <a:pt x="219" y="265"/>
                    <a:pt x="191" y="218"/>
                    <a:pt x="183" y="218"/>
                  </a:cubicBezTo>
                  <a:cubicBezTo>
                    <a:pt x="175" y="218"/>
                    <a:pt x="175" y="252"/>
                    <a:pt x="182" y="269"/>
                  </a:cubicBezTo>
                  <a:cubicBezTo>
                    <a:pt x="189" y="286"/>
                    <a:pt x="217" y="305"/>
                    <a:pt x="224" y="320"/>
                  </a:cubicBezTo>
                  <a:cubicBezTo>
                    <a:pt x="231" y="335"/>
                    <a:pt x="222" y="346"/>
                    <a:pt x="227" y="361"/>
                  </a:cubicBezTo>
                  <a:cubicBezTo>
                    <a:pt x="232" y="376"/>
                    <a:pt x="253" y="399"/>
                    <a:pt x="255" y="413"/>
                  </a:cubicBezTo>
                  <a:cubicBezTo>
                    <a:pt x="257" y="427"/>
                    <a:pt x="243" y="431"/>
                    <a:pt x="242" y="443"/>
                  </a:cubicBezTo>
                  <a:cubicBezTo>
                    <a:pt x="241" y="455"/>
                    <a:pt x="252" y="471"/>
                    <a:pt x="251" y="484"/>
                  </a:cubicBezTo>
                  <a:cubicBezTo>
                    <a:pt x="250" y="497"/>
                    <a:pt x="240" y="509"/>
                    <a:pt x="237" y="520"/>
                  </a:cubicBezTo>
                  <a:cubicBezTo>
                    <a:pt x="234" y="531"/>
                    <a:pt x="239" y="539"/>
                    <a:pt x="234" y="548"/>
                  </a:cubicBezTo>
                  <a:cubicBezTo>
                    <a:pt x="229" y="557"/>
                    <a:pt x="219" y="563"/>
                    <a:pt x="207" y="575"/>
                  </a:cubicBezTo>
                  <a:cubicBezTo>
                    <a:pt x="195" y="587"/>
                    <a:pt x="175" y="623"/>
                    <a:pt x="159" y="623"/>
                  </a:cubicBezTo>
                  <a:cubicBezTo>
                    <a:pt x="143" y="623"/>
                    <a:pt x="117" y="594"/>
                    <a:pt x="108" y="577"/>
                  </a:cubicBezTo>
                  <a:cubicBezTo>
                    <a:pt x="99" y="560"/>
                    <a:pt x="113" y="526"/>
                    <a:pt x="104" y="523"/>
                  </a:cubicBezTo>
                  <a:cubicBezTo>
                    <a:pt x="95" y="520"/>
                    <a:pt x="67" y="557"/>
                    <a:pt x="56" y="557"/>
                  </a:cubicBezTo>
                  <a:cubicBezTo>
                    <a:pt x="45" y="557"/>
                    <a:pt x="42" y="530"/>
                    <a:pt x="35" y="520"/>
                  </a:cubicBezTo>
                  <a:cubicBezTo>
                    <a:pt x="28" y="510"/>
                    <a:pt x="19" y="503"/>
                    <a:pt x="15" y="494"/>
                  </a:cubicBezTo>
                  <a:cubicBezTo>
                    <a:pt x="11" y="485"/>
                    <a:pt x="11" y="474"/>
                    <a:pt x="9" y="464"/>
                  </a:cubicBezTo>
                  <a:cubicBezTo>
                    <a:pt x="7" y="454"/>
                    <a:pt x="2" y="438"/>
                    <a:pt x="0" y="431"/>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58" name="Freeform 30"/>
            <p:cNvSpPr>
              <a:spLocks/>
            </p:cNvSpPr>
            <p:nvPr/>
          </p:nvSpPr>
          <p:spPr bwMode="auto">
            <a:xfrm>
              <a:off x="3952" y="3683"/>
              <a:ext cx="114" cy="177"/>
            </a:xfrm>
            <a:custGeom>
              <a:avLst/>
              <a:gdLst>
                <a:gd name="T0" fmla="*/ 53 w 114"/>
                <a:gd name="T1" fmla="*/ 169 h 177"/>
                <a:gd name="T2" fmla="*/ 55 w 114"/>
                <a:gd name="T3" fmla="*/ 127 h 177"/>
                <a:gd name="T4" fmla="*/ 49 w 114"/>
                <a:gd name="T5" fmla="*/ 74 h 177"/>
                <a:gd name="T6" fmla="*/ 2 w 114"/>
                <a:gd name="T7" fmla="*/ 29 h 177"/>
                <a:gd name="T8" fmla="*/ 61 w 114"/>
                <a:gd name="T9" fmla="*/ 14 h 177"/>
                <a:gd name="T10" fmla="*/ 82 w 114"/>
                <a:gd name="T11" fmla="*/ 2 h 177"/>
                <a:gd name="T12" fmla="*/ 100 w 114"/>
                <a:gd name="T13" fmla="*/ 25 h 177"/>
                <a:gd name="T14" fmla="*/ 112 w 114"/>
                <a:gd name="T15" fmla="*/ 55 h 177"/>
                <a:gd name="T16" fmla="*/ 110 w 114"/>
                <a:gd name="T17" fmla="*/ 119 h 177"/>
                <a:gd name="T18" fmla="*/ 107 w 114"/>
                <a:gd name="T19" fmla="*/ 157 h 177"/>
                <a:gd name="T20" fmla="*/ 80 w 114"/>
                <a:gd name="T21" fmla="*/ 173 h 177"/>
                <a:gd name="T22" fmla="*/ 53 w 114"/>
                <a:gd name="T23" fmla="*/ 16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 h="177">
                  <a:moveTo>
                    <a:pt x="53" y="169"/>
                  </a:moveTo>
                  <a:cubicBezTo>
                    <a:pt x="49" y="161"/>
                    <a:pt x="56" y="143"/>
                    <a:pt x="55" y="127"/>
                  </a:cubicBezTo>
                  <a:cubicBezTo>
                    <a:pt x="54" y="111"/>
                    <a:pt x="58" y="90"/>
                    <a:pt x="49" y="74"/>
                  </a:cubicBezTo>
                  <a:cubicBezTo>
                    <a:pt x="40" y="58"/>
                    <a:pt x="0" y="39"/>
                    <a:pt x="2" y="29"/>
                  </a:cubicBezTo>
                  <a:cubicBezTo>
                    <a:pt x="4" y="19"/>
                    <a:pt x="48" y="19"/>
                    <a:pt x="61" y="14"/>
                  </a:cubicBezTo>
                  <a:cubicBezTo>
                    <a:pt x="74" y="9"/>
                    <a:pt x="76" y="0"/>
                    <a:pt x="82" y="2"/>
                  </a:cubicBezTo>
                  <a:cubicBezTo>
                    <a:pt x="88" y="4"/>
                    <a:pt x="95" y="16"/>
                    <a:pt x="100" y="25"/>
                  </a:cubicBezTo>
                  <a:cubicBezTo>
                    <a:pt x="105" y="34"/>
                    <a:pt x="110" y="39"/>
                    <a:pt x="112" y="55"/>
                  </a:cubicBezTo>
                  <a:cubicBezTo>
                    <a:pt x="114" y="71"/>
                    <a:pt x="111" y="102"/>
                    <a:pt x="110" y="119"/>
                  </a:cubicBezTo>
                  <a:cubicBezTo>
                    <a:pt x="109" y="136"/>
                    <a:pt x="112" y="148"/>
                    <a:pt x="107" y="157"/>
                  </a:cubicBezTo>
                  <a:cubicBezTo>
                    <a:pt x="102" y="166"/>
                    <a:pt x="89" y="171"/>
                    <a:pt x="80" y="173"/>
                  </a:cubicBezTo>
                  <a:cubicBezTo>
                    <a:pt x="71" y="175"/>
                    <a:pt x="61" y="177"/>
                    <a:pt x="53" y="169"/>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59" name="Freeform 31"/>
            <p:cNvSpPr>
              <a:spLocks/>
            </p:cNvSpPr>
            <p:nvPr/>
          </p:nvSpPr>
          <p:spPr bwMode="auto">
            <a:xfrm>
              <a:off x="4375" y="773"/>
              <a:ext cx="137" cy="99"/>
            </a:xfrm>
            <a:custGeom>
              <a:avLst/>
              <a:gdLst>
                <a:gd name="T0" fmla="*/ 77 w 137"/>
                <a:gd name="T1" fmla="*/ 10 h 99"/>
                <a:gd name="T2" fmla="*/ 47 w 137"/>
                <a:gd name="T3" fmla="*/ 56 h 99"/>
                <a:gd name="T4" fmla="*/ 19 w 137"/>
                <a:gd name="T5" fmla="*/ 44 h 99"/>
                <a:gd name="T6" fmla="*/ 2 w 137"/>
                <a:gd name="T7" fmla="*/ 76 h 99"/>
                <a:gd name="T8" fmla="*/ 31 w 137"/>
                <a:gd name="T9" fmla="*/ 97 h 99"/>
                <a:gd name="T10" fmla="*/ 71 w 137"/>
                <a:gd name="T11" fmla="*/ 88 h 99"/>
                <a:gd name="T12" fmla="*/ 89 w 137"/>
                <a:gd name="T13" fmla="*/ 59 h 99"/>
                <a:gd name="T14" fmla="*/ 119 w 137"/>
                <a:gd name="T15" fmla="*/ 47 h 99"/>
                <a:gd name="T16" fmla="*/ 134 w 137"/>
                <a:gd name="T17" fmla="*/ 20 h 99"/>
                <a:gd name="T18" fmla="*/ 103 w 137"/>
                <a:gd name="T19" fmla="*/ 2 h 99"/>
                <a:gd name="T20" fmla="*/ 77 w 137"/>
                <a:gd name="T21" fmla="*/ 1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99">
                  <a:moveTo>
                    <a:pt x="77" y="10"/>
                  </a:moveTo>
                  <a:cubicBezTo>
                    <a:pt x="68" y="18"/>
                    <a:pt x="57" y="50"/>
                    <a:pt x="47" y="56"/>
                  </a:cubicBezTo>
                  <a:cubicBezTo>
                    <a:pt x="37" y="62"/>
                    <a:pt x="26" y="41"/>
                    <a:pt x="19" y="44"/>
                  </a:cubicBezTo>
                  <a:cubicBezTo>
                    <a:pt x="12" y="47"/>
                    <a:pt x="0" y="67"/>
                    <a:pt x="2" y="76"/>
                  </a:cubicBezTo>
                  <a:cubicBezTo>
                    <a:pt x="4" y="85"/>
                    <a:pt x="20" y="95"/>
                    <a:pt x="31" y="97"/>
                  </a:cubicBezTo>
                  <a:cubicBezTo>
                    <a:pt x="42" y="99"/>
                    <a:pt x="61" y="94"/>
                    <a:pt x="71" y="88"/>
                  </a:cubicBezTo>
                  <a:cubicBezTo>
                    <a:pt x="81" y="82"/>
                    <a:pt x="81" y="66"/>
                    <a:pt x="89" y="59"/>
                  </a:cubicBezTo>
                  <a:cubicBezTo>
                    <a:pt x="97" y="52"/>
                    <a:pt x="112" y="53"/>
                    <a:pt x="119" y="47"/>
                  </a:cubicBezTo>
                  <a:cubicBezTo>
                    <a:pt x="126" y="41"/>
                    <a:pt x="137" y="27"/>
                    <a:pt x="134" y="20"/>
                  </a:cubicBezTo>
                  <a:cubicBezTo>
                    <a:pt x="131" y="13"/>
                    <a:pt x="112" y="4"/>
                    <a:pt x="103" y="2"/>
                  </a:cubicBezTo>
                  <a:cubicBezTo>
                    <a:pt x="94" y="0"/>
                    <a:pt x="82" y="8"/>
                    <a:pt x="77" y="10"/>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60" name="Freeform 32"/>
            <p:cNvSpPr>
              <a:spLocks/>
            </p:cNvSpPr>
            <p:nvPr/>
          </p:nvSpPr>
          <p:spPr bwMode="auto">
            <a:xfrm>
              <a:off x="4274" y="1057"/>
              <a:ext cx="55" cy="63"/>
            </a:xfrm>
            <a:custGeom>
              <a:avLst/>
              <a:gdLst>
                <a:gd name="T0" fmla="*/ 55 w 55"/>
                <a:gd name="T1" fmla="*/ 14 h 63"/>
                <a:gd name="T2" fmla="*/ 42 w 55"/>
                <a:gd name="T3" fmla="*/ 0 h 63"/>
                <a:gd name="T4" fmla="*/ 10 w 55"/>
                <a:gd name="T5" fmla="*/ 17 h 63"/>
                <a:gd name="T6" fmla="*/ 0 w 55"/>
                <a:gd name="T7" fmla="*/ 48 h 63"/>
                <a:gd name="T8" fmla="*/ 10 w 55"/>
                <a:gd name="T9" fmla="*/ 63 h 63"/>
                <a:gd name="T10" fmla="*/ 39 w 55"/>
                <a:gd name="T11" fmla="*/ 47 h 63"/>
                <a:gd name="T12" fmla="*/ 55 w 55"/>
                <a:gd name="T13" fmla="*/ 14 h 63"/>
              </a:gdLst>
              <a:ahLst/>
              <a:cxnLst>
                <a:cxn ang="0">
                  <a:pos x="T0" y="T1"/>
                </a:cxn>
                <a:cxn ang="0">
                  <a:pos x="T2" y="T3"/>
                </a:cxn>
                <a:cxn ang="0">
                  <a:pos x="T4" y="T5"/>
                </a:cxn>
                <a:cxn ang="0">
                  <a:pos x="T6" y="T7"/>
                </a:cxn>
                <a:cxn ang="0">
                  <a:pos x="T8" y="T9"/>
                </a:cxn>
                <a:cxn ang="0">
                  <a:pos x="T10" y="T11"/>
                </a:cxn>
                <a:cxn ang="0">
                  <a:pos x="T12" y="T13"/>
                </a:cxn>
              </a:cxnLst>
              <a:rect l="0" t="0" r="r" b="b"/>
              <a:pathLst>
                <a:path w="55" h="63">
                  <a:moveTo>
                    <a:pt x="55" y="14"/>
                  </a:moveTo>
                  <a:cubicBezTo>
                    <a:pt x="54" y="6"/>
                    <a:pt x="49" y="0"/>
                    <a:pt x="42" y="0"/>
                  </a:cubicBezTo>
                  <a:cubicBezTo>
                    <a:pt x="35" y="0"/>
                    <a:pt x="17" y="9"/>
                    <a:pt x="10" y="17"/>
                  </a:cubicBezTo>
                  <a:cubicBezTo>
                    <a:pt x="3" y="25"/>
                    <a:pt x="0" y="40"/>
                    <a:pt x="0" y="48"/>
                  </a:cubicBezTo>
                  <a:cubicBezTo>
                    <a:pt x="0" y="56"/>
                    <a:pt x="4" y="63"/>
                    <a:pt x="10" y="63"/>
                  </a:cubicBezTo>
                  <a:cubicBezTo>
                    <a:pt x="16" y="63"/>
                    <a:pt x="32" y="55"/>
                    <a:pt x="39" y="47"/>
                  </a:cubicBezTo>
                  <a:cubicBezTo>
                    <a:pt x="46" y="39"/>
                    <a:pt x="52" y="21"/>
                    <a:pt x="55" y="14"/>
                  </a:cubicBezTo>
                  <a:close/>
                </a:path>
              </a:pathLst>
            </a:custGeom>
            <a:solidFill>
              <a:srgbClr val="993300">
                <a:alpha val="66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61" name="Freeform 33"/>
            <p:cNvSpPr>
              <a:spLocks/>
            </p:cNvSpPr>
            <p:nvPr/>
          </p:nvSpPr>
          <p:spPr bwMode="auto">
            <a:xfrm>
              <a:off x="3264" y="2032"/>
              <a:ext cx="84" cy="60"/>
            </a:xfrm>
            <a:custGeom>
              <a:avLst/>
              <a:gdLst>
                <a:gd name="T0" fmla="*/ 67 w 84"/>
                <a:gd name="T1" fmla="*/ 6 h 60"/>
                <a:gd name="T2" fmla="*/ 7 w 84"/>
                <a:gd name="T3" fmla="*/ 10 h 60"/>
                <a:gd name="T4" fmla="*/ 11 w 84"/>
                <a:gd name="T5" fmla="*/ 54 h 60"/>
                <a:gd name="T6" fmla="*/ 75 w 84"/>
                <a:gd name="T7" fmla="*/ 45 h 60"/>
                <a:gd name="T8" fmla="*/ 67 w 84"/>
                <a:gd name="T9" fmla="*/ 6 h 60"/>
              </a:gdLst>
              <a:ahLst/>
              <a:cxnLst>
                <a:cxn ang="0">
                  <a:pos x="T0" y="T1"/>
                </a:cxn>
                <a:cxn ang="0">
                  <a:pos x="T2" y="T3"/>
                </a:cxn>
                <a:cxn ang="0">
                  <a:pos x="T4" y="T5"/>
                </a:cxn>
                <a:cxn ang="0">
                  <a:pos x="T6" y="T7"/>
                </a:cxn>
                <a:cxn ang="0">
                  <a:pos x="T8" y="T9"/>
                </a:cxn>
              </a:cxnLst>
              <a:rect l="0" t="0" r="r" b="b"/>
              <a:pathLst>
                <a:path w="84" h="60">
                  <a:moveTo>
                    <a:pt x="67" y="6"/>
                  </a:moveTo>
                  <a:cubicBezTo>
                    <a:pt x="60" y="0"/>
                    <a:pt x="16" y="2"/>
                    <a:pt x="7" y="10"/>
                  </a:cubicBezTo>
                  <a:cubicBezTo>
                    <a:pt x="0" y="23"/>
                    <a:pt x="0" y="48"/>
                    <a:pt x="11" y="54"/>
                  </a:cubicBezTo>
                  <a:cubicBezTo>
                    <a:pt x="22" y="60"/>
                    <a:pt x="66" y="53"/>
                    <a:pt x="75" y="45"/>
                  </a:cubicBezTo>
                  <a:cubicBezTo>
                    <a:pt x="84" y="37"/>
                    <a:pt x="69" y="14"/>
                    <a:pt x="67" y="6"/>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62" name="Freeform 34"/>
            <p:cNvSpPr>
              <a:spLocks/>
            </p:cNvSpPr>
            <p:nvPr/>
          </p:nvSpPr>
          <p:spPr bwMode="auto">
            <a:xfrm>
              <a:off x="4487" y="2389"/>
              <a:ext cx="78" cy="30"/>
            </a:xfrm>
            <a:custGeom>
              <a:avLst/>
              <a:gdLst>
                <a:gd name="T0" fmla="*/ 76 w 78"/>
                <a:gd name="T1" fmla="*/ 12 h 30"/>
                <a:gd name="T2" fmla="*/ 40 w 78"/>
                <a:gd name="T3" fmla="*/ 0 h 30"/>
                <a:gd name="T4" fmla="*/ 6 w 78"/>
                <a:gd name="T5" fmla="*/ 11 h 30"/>
                <a:gd name="T6" fmla="*/ 12 w 78"/>
                <a:gd name="T7" fmla="*/ 30 h 30"/>
                <a:gd name="T8" fmla="*/ 76 w 78"/>
                <a:gd name="T9" fmla="*/ 12 h 30"/>
              </a:gdLst>
              <a:ahLst/>
              <a:cxnLst>
                <a:cxn ang="0">
                  <a:pos x="T0" y="T1"/>
                </a:cxn>
                <a:cxn ang="0">
                  <a:pos x="T2" y="T3"/>
                </a:cxn>
                <a:cxn ang="0">
                  <a:pos x="T4" y="T5"/>
                </a:cxn>
                <a:cxn ang="0">
                  <a:pos x="T6" y="T7"/>
                </a:cxn>
                <a:cxn ang="0">
                  <a:pos x="T8" y="T9"/>
                </a:cxn>
              </a:cxnLst>
              <a:rect l="0" t="0" r="r" b="b"/>
              <a:pathLst>
                <a:path w="78" h="30">
                  <a:moveTo>
                    <a:pt x="76" y="12"/>
                  </a:moveTo>
                  <a:cubicBezTo>
                    <a:pt x="78" y="8"/>
                    <a:pt x="52" y="0"/>
                    <a:pt x="40" y="0"/>
                  </a:cubicBezTo>
                  <a:cubicBezTo>
                    <a:pt x="28" y="0"/>
                    <a:pt x="11" y="6"/>
                    <a:pt x="6" y="11"/>
                  </a:cubicBezTo>
                  <a:cubicBezTo>
                    <a:pt x="1" y="16"/>
                    <a:pt x="0" y="30"/>
                    <a:pt x="12" y="30"/>
                  </a:cubicBezTo>
                  <a:cubicBezTo>
                    <a:pt x="24" y="30"/>
                    <a:pt x="63" y="16"/>
                    <a:pt x="76" y="12"/>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63" name="Freeform 35"/>
            <p:cNvSpPr>
              <a:spLocks/>
            </p:cNvSpPr>
            <p:nvPr/>
          </p:nvSpPr>
          <p:spPr bwMode="auto">
            <a:xfrm>
              <a:off x="3725" y="2942"/>
              <a:ext cx="163" cy="95"/>
            </a:xfrm>
            <a:custGeom>
              <a:avLst/>
              <a:gdLst>
                <a:gd name="T0" fmla="*/ 1 w 163"/>
                <a:gd name="T1" fmla="*/ 41 h 95"/>
                <a:gd name="T2" fmla="*/ 28 w 163"/>
                <a:gd name="T3" fmla="*/ 23 h 95"/>
                <a:gd name="T4" fmla="*/ 55 w 163"/>
                <a:gd name="T5" fmla="*/ 1 h 95"/>
                <a:gd name="T6" fmla="*/ 87 w 163"/>
                <a:gd name="T7" fmla="*/ 17 h 95"/>
                <a:gd name="T8" fmla="*/ 120 w 163"/>
                <a:gd name="T9" fmla="*/ 5 h 95"/>
                <a:gd name="T10" fmla="*/ 159 w 163"/>
                <a:gd name="T11" fmla="*/ 7 h 95"/>
                <a:gd name="T12" fmla="*/ 145 w 163"/>
                <a:gd name="T13" fmla="*/ 41 h 95"/>
                <a:gd name="T14" fmla="*/ 112 w 163"/>
                <a:gd name="T15" fmla="*/ 55 h 95"/>
                <a:gd name="T16" fmla="*/ 76 w 163"/>
                <a:gd name="T17" fmla="*/ 68 h 95"/>
                <a:gd name="T18" fmla="*/ 43 w 163"/>
                <a:gd name="T19" fmla="*/ 95 h 95"/>
                <a:gd name="T20" fmla="*/ 25 w 163"/>
                <a:gd name="T21" fmla="*/ 65 h 95"/>
                <a:gd name="T22" fmla="*/ 1 w 163"/>
                <a:gd name="T23" fmla="*/ 4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95">
                  <a:moveTo>
                    <a:pt x="1" y="41"/>
                  </a:moveTo>
                  <a:cubicBezTo>
                    <a:pt x="1" y="34"/>
                    <a:pt x="19" y="30"/>
                    <a:pt x="28" y="23"/>
                  </a:cubicBezTo>
                  <a:cubicBezTo>
                    <a:pt x="37" y="16"/>
                    <a:pt x="45" y="2"/>
                    <a:pt x="55" y="1"/>
                  </a:cubicBezTo>
                  <a:cubicBezTo>
                    <a:pt x="65" y="0"/>
                    <a:pt x="76" y="16"/>
                    <a:pt x="87" y="17"/>
                  </a:cubicBezTo>
                  <a:cubicBezTo>
                    <a:pt x="98" y="18"/>
                    <a:pt x="108" y="7"/>
                    <a:pt x="120" y="5"/>
                  </a:cubicBezTo>
                  <a:cubicBezTo>
                    <a:pt x="132" y="3"/>
                    <a:pt x="155" y="1"/>
                    <a:pt x="159" y="7"/>
                  </a:cubicBezTo>
                  <a:cubicBezTo>
                    <a:pt x="163" y="13"/>
                    <a:pt x="153" y="33"/>
                    <a:pt x="145" y="41"/>
                  </a:cubicBezTo>
                  <a:cubicBezTo>
                    <a:pt x="137" y="49"/>
                    <a:pt x="123" y="51"/>
                    <a:pt x="112" y="55"/>
                  </a:cubicBezTo>
                  <a:cubicBezTo>
                    <a:pt x="101" y="59"/>
                    <a:pt x="87" y="61"/>
                    <a:pt x="76" y="68"/>
                  </a:cubicBezTo>
                  <a:cubicBezTo>
                    <a:pt x="65" y="75"/>
                    <a:pt x="51" y="95"/>
                    <a:pt x="43" y="95"/>
                  </a:cubicBezTo>
                  <a:cubicBezTo>
                    <a:pt x="35" y="95"/>
                    <a:pt x="32" y="74"/>
                    <a:pt x="25" y="65"/>
                  </a:cubicBezTo>
                  <a:cubicBezTo>
                    <a:pt x="18" y="56"/>
                    <a:pt x="0" y="50"/>
                    <a:pt x="1" y="41"/>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64" name="Freeform 36"/>
            <p:cNvSpPr>
              <a:spLocks/>
            </p:cNvSpPr>
            <p:nvPr/>
          </p:nvSpPr>
          <p:spPr bwMode="auto">
            <a:xfrm>
              <a:off x="4070" y="2756"/>
              <a:ext cx="131" cy="158"/>
            </a:xfrm>
            <a:custGeom>
              <a:avLst/>
              <a:gdLst>
                <a:gd name="T0" fmla="*/ 1 w 131"/>
                <a:gd name="T1" fmla="*/ 113 h 158"/>
                <a:gd name="T2" fmla="*/ 25 w 131"/>
                <a:gd name="T3" fmla="*/ 71 h 158"/>
                <a:gd name="T4" fmla="*/ 64 w 131"/>
                <a:gd name="T5" fmla="*/ 20 h 158"/>
                <a:gd name="T6" fmla="*/ 122 w 131"/>
                <a:gd name="T7" fmla="*/ 4 h 158"/>
                <a:gd name="T8" fmla="*/ 118 w 131"/>
                <a:gd name="T9" fmla="*/ 41 h 158"/>
                <a:gd name="T10" fmla="*/ 85 w 131"/>
                <a:gd name="T11" fmla="*/ 86 h 158"/>
                <a:gd name="T12" fmla="*/ 94 w 131"/>
                <a:gd name="T13" fmla="*/ 113 h 158"/>
                <a:gd name="T14" fmla="*/ 34 w 131"/>
                <a:gd name="T15" fmla="*/ 158 h 158"/>
                <a:gd name="T16" fmla="*/ 1 w 131"/>
                <a:gd name="T17" fmla="*/ 11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58">
                  <a:moveTo>
                    <a:pt x="1" y="113"/>
                  </a:moveTo>
                  <a:cubicBezTo>
                    <a:pt x="0" y="99"/>
                    <a:pt x="15" y="86"/>
                    <a:pt x="25" y="71"/>
                  </a:cubicBezTo>
                  <a:cubicBezTo>
                    <a:pt x="35" y="56"/>
                    <a:pt x="48" y="31"/>
                    <a:pt x="64" y="20"/>
                  </a:cubicBezTo>
                  <a:cubicBezTo>
                    <a:pt x="80" y="9"/>
                    <a:pt x="113" y="0"/>
                    <a:pt x="122" y="4"/>
                  </a:cubicBezTo>
                  <a:cubicBezTo>
                    <a:pt x="131" y="8"/>
                    <a:pt x="124" y="27"/>
                    <a:pt x="118" y="41"/>
                  </a:cubicBezTo>
                  <a:cubicBezTo>
                    <a:pt x="112" y="55"/>
                    <a:pt x="89" y="74"/>
                    <a:pt x="85" y="86"/>
                  </a:cubicBezTo>
                  <a:cubicBezTo>
                    <a:pt x="81" y="98"/>
                    <a:pt x="102" y="101"/>
                    <a:pt x="94" y="113"/>
                  </a:cubicBezTo>
                  <a:cubicBezTo>
                    <a:pt x="86" y="125"/>
                    <a:pt x="49" y="158"/>
                    <a:pt x="34" y="158"/>
                  </a:cubicBezTo>
                  <a:cubicBezTo>
                    <a:pt x="19" y="158"/>
                    <a:pt x="2" y="127"/>
                    <a:pt x="1" y="113"/>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65" name="Freeform 37"/>
            <p:cNvSpPr>
              <a:spLocks/>
            </p:cNvSpPr>
            <p:nvPr/>
          </p:nvSpPr>
          <p:spPr bwMode="auto">
            <a:xfrm>
              <a:off x="4396" y="66"/>
              <a:ext cx="42" cy="215"/>
            </a:xfrm>
            <a:custGeom>
              <a:avLst/>
              <a:gdLst>
                <a:gd name="T0" fmla="*/ 31 w 42"/>
                <a:gd name="T1" fmla="*/ 0 h 215"/>
                <a:gd name="T2" fmla="*/ 41 w 42"/>
                <a:gd name="T3" fmla="*/ 100 h 215"/>
                <a:gd name="T4" fmla="*/ 35 w 42"/>
                <a:gd name="T5" fmla="*/ 168 h 215"/>
                <a:gd name="T6" fmla="*/ 38 w 42"/>
                <a:gd name="T7" fmla="*/ 211 h 215"/>
                <a:gd name="T8" fmla="*/ 20 w 42"/>
                <a:gd name="T9" fmla="*/ 193 h 215"/>
                <a:gd name="T10" fmla="*/ 16 w 42"/>
                <a:gd name="T11" fmla="*/ 138 h 215"/>
                <a:gd name="T12" fmla="*/ 8 w 42"/>
                <a:gd name="T13" fmla="*/ 46 h 215"/>
                <a:gd name="T14" fmla="*/ 4 w 42"/>
                <a:gd name="T15" fmla="*/ 0 h 215"/>
                <a:gd name="T16" fmla="*/ 31 w 42"/>
                <a:gd name="T17"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215">
                  <a:moveTo>
                    <a:pt x="31" y="0"/>
                  </a:moveTo>
                  <a:cubicBezTo>
                    <a:pt x="37" y="16"/>
                    <a:pt x="40" y="72"/>
                    <a:pt x="41" y="100"/>
                  </a:cubicBezTo>
                  <a:cubicBezTo>
                    <a:pt x="42" y="128"/>
                    <a:pt x="35" y="150"/>
                    <a:pt x="35" y="168"/>
                  </a:cubicBezTo>
                  <a:cubicBezTo>
                    <a:pt x="35" y="186"/>
                    <a:pt x="41" y="207"/>
                    <a:pt x="38" y="211"/>
                  </a:cubicBezTo>
                  <a:cubicBezTo>
                    <a:pt x="35" y="215"/>
                    <a:pt x="24" y="205"/>
                    <a:pt x="20" y="193"/>
                  </a:cubicBezTo>
                  <a:cubicBezTo>
                    <a:pt x="16" y="181"/>
                    <a:pt x="18" y="162"/>
                    <a:pt x="16" y="138"/>
                  </a:cubicBezTo>
                  <a:cubicBezTo>
                    <a:pt x="14" y="114"/>
                    <a:pt x="10" y="69"/>
                    <a:pt x="8" y="46"/>
                  </a:cubicBezTo>
                  <a:cubicBezTo>
                    <a:pt x="6" y="23"/>
                    <a:pt x="0" y="8"/>
                    <a:pt x="4" y="0"/>
                  </a:cubicBezTo>
                  <a:lnTo>
                    <a:pt x="31" y="0"/>
                  </a:lnTo>
                  <a:close/>
                </a:path>
              </a:pathLst>
            </a:custGeom>
            <a:solidFill>
              <a:srgbClr val="993300">
                <a:alpha val="70000"/>
              </a:srgbClr>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66" name="Oval 38"/>
            <p:cNvSpPr>
              <a:spLocks noChangeArrowheads="1"/>
            </p:cNvSpPr>
            <p:nvPr/>
          </p:nvSpPr>
          <p:spPr bwMode="auto">
            <a:xfrm>
              <a:off x="4176" y="136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167" name="Oval 39"/>
            <p:cNvSpPr>
              <a:spLocks noChangeArrowheads="1"/>
            </p:cNvSpPr>
            <p:nvPr/>
          </p:nvSpPr>
          <p:spPr bwMode="auto">
            <a:xfrm>
              <a:off x="4180" y="187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168" name="Oval 40"/>
            <p:cNvSpPr>
              <a:spLocks noChangeArrowheads="1"/>
            </p:cNvSpPr>
            <p:nvPr/>
          </p:nvSpPr>
          <p:spPr bwMode="auto">
            <a:xfrm>
              <a:off x="2640" y="1408"/>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169" name="Oval 41"/>
            <p:cNvSpPr>
              <a:spLocks noChangeArrowheads="1"/>
            </p:cNvSpPr>
            <p:nvPr/>
          </p:nvSpPr>
          <p:spPr bwMode="auto">
            <a:xfrm>
              <a:off x="2496" y="112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170" name="Oval 42"/>
            <p:cNvSpPr>
              <a:spLocks noChangeArrowheads="1"/>
            </p:cNvSpPr>
            <p:nvPr/>
          </p:nvSpPr>
          <p:spPr bwMode="auto">
            <a:xfrm>
              <a:off x="2952" y="1532"/>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171" name="Oval 43"/>
            <p:cNvSpPr>
              <a:spLocks noChangeArrowheads="1"/>
            </p:cNvSpPr>
            <p:nvPr/>
          </p:nvSpPr>
          <p:spPr bwMode="auto">
            <a:xfrm>
              <a:off x="1776" y="160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172" name="Freeform 44"/>
            <p:cNvSpPr>
              <a:spLocks/>
            </p:cNvSpPr>
            <p:nvPr/>
          </p:nvSpPr>
          <p:spPr bwMode="auto">
            <a:xfrm>
              <a:off x="4531" y="2332"/>
              <a:ext cx="49" cy="32"/>
            </a:xfrm>
            <a:custGeom>
              <a:avLst/>
              <a:gdLst>
                <a:gd name="T0" fmla="*/ 47 w 49"/>
                <a:gd name="T1" fmla="*/ 3 h 32"/>
                <a:gd name="T2" fmla="*/ 25 w 49"/>
                <a:gd name="T3" fmla="*/ 2 h 32"/>
                <a:gd name="T4" fmla="*/ 7 w 49"/>
                <a:gd name="T5" fmla="*/ 17 h 32"/>
                <a:gd name="T6" fmla="*/ 5 w 49"/>
                <a:gd name="T7" fmla="*/ 32 h 32"/>
                <a:gd name="T8" fmla="*/ 35 w 49"/>
                <a:gd name="T9" fmla="*/ 20 h 32"/>
                <a:gd name="T10" fmla="*/ 47 w 49"/>
                <a:gd name="T11" fmla="*/ 3 h 32"/>
              </a:gdLst>
              <a:ahLst/>
              <a:cxnLst>
                <a:cxn ang="0">
                  <a:pos x="T0" y="T1"/>
                </a:cxn>
                <a:cxn ang="0">
                  <a:pos x="T2" y="T3"/>
                </a:cxn>
                <a:cxn ang="0">
                  <a:pos x="T4" y="T5"/>
                </a:cxn>
                <a:cxn ang="0">
                  <a:pos x="T6" y="T7"/>
                </a:cxn>
                <a:cxn ang="0">
                  <a:pos x="T8" y="T9"/>
                </a:cxn>
                <a:cxn ang="0">
                  <a:pos x="T10" y="T11"/>
                </a:cxn>
              </a:cxnLst>
              <a:rect l="0" t="0" r="r" b="b"/>
              <a:pathLst>
                <a:path w="49" h="32">
                  <a:moveTo>
                    <a:pt x="47" y="3"/>
                  </a:moveTo>
                  <a:cubicBezTo>
                    <a:pt x="45" y="0"/>
                    <a:pt x="32" y="0"/>
                    <a:pt x="25" y="2"/>
                  </a:cubicBezTo>
                  <a:cubicBezTo>
                    <a:pt x="18" y="4"/>
                    <a:pt x="10" y="12"/>
                    <a:pt x="7" y="17"/>
                  </a:cubicBezTo>
                  <a:cubicBezTo>
                    <a:pt x="4" y="22"/>
                    <a:pt x="0" y="32"/>
                    <a:pt x="5" y="32"/>
                  </a:cubicBezTo>
                  <a:cubicBezTo>
                    <a:pt x="10" y="32"/>
                    <a:pt x="28" y="25"/>
                    <a:pt x="35" y="20"/>
                  </a:cubicBezTo>
                  <a:cubicBezTo>
                    <a:pt x="42" y="15"/>
                    <a:pt x="49" y="6"/>
                    <a:pt x="47" y="3"/>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73" name="Freeform 45"/>
            <p:cNvSpPr>
              <a:spLocks/>
            </p:cNvSpPr>
            <p:nvPr/>
          </p:nvSpPr>
          <p:spPr bwMode="auto">
            <a:xfrm>
              <a:off x="4415" y="2448"/>
              <a:ext cx="42" cy="35"/>
            </a:xfrm>
            <a:custGeom>
              <a:avLst/>
              <a:gdLst>
                <a:gd name="T0" fmla="*/ 40 w 42"/>
                <a:gd name="T1" fmla="*/ 2 h 35"/>
                <a:gd name="T2" fmla="*/ 18 w 42"/>
                <a:gd name="T3" fmla="*/ 7 h 35"/>
                <a:gd name="T4" fmla="*/ 1 w 42"/>
                <a:gd name="T5" fmla="*/ 22 h 35"/>
                <a:gd name="T6" fmla="*/ 9 w 42"/>
                <a:gd name="T7" fmla="*/ 35 h 35"/>
                <a:gd name="T8" fmla="*/ 28 w 42"/>
                <a:gd name="T9" fmla="*/ 19 h 35"/>
                <a:gd name="T10" fmla="*/ 40 w 42"/>
                <a:gd name="T11" fmla="*/ 2 h 35"/>
              </a:gdLst>
              <a:ahLst/>
              <a:cxnLst>
                <a:cxn ang="0">
                  <a:pos x="T0" y="T1"/>
                </a:cxn>
                <a:cxn ang="0">
                  <a:pos x="T2" y="T3"/>
                </a:cxn>
                <a:cxn ang="0">
                  <a:pos x="T4" y="T5"/>
                </a:cxn>
                <a:cxn ang="0">
                  <a:pos x="T6" y="T7"/>
                </a:cxn>
                <a:cxn ang="0">
                  <a:pos x="T8" y="T9"/>
                </a:cxn>
                <a:cxn ang="0">
                  <a:pos x="T10" y="T11"/>
                </a:cxn>
              </a:cxnLst>
              <a:rect l="0" t="0" r="r" b="b"/>
              <a:pathLst>
                <a:path w="42" h="35">
                  <a:moveTo>
                    <a:pt x="40" y="2"/>
                  </a:moveTo>
                  <a:cubicBezTo>
                    <a:pt x="38" y="0"/>
                    <a:pt x="24" y="4"/>
                    <a:pt x="18" y="7"/>
                  </a:cubicBezTo>
                  <a:cubicBezTo>
                    <a:pt x="12" y="10"/>
                    <a:pt x="2" y="17"/>
                    <a:pt x="1" y="22"/>
                  </a:cubicBezTo>
                  <a:cubicBezTo>
                    <a:pt x="0" y="27"/>
                    <a:pt x="5" y="35"/>
                    <a:pt x="9" y="35"/>
                  </a:cubicBezTo>
                  <a:cubicBezTo>
                    <a:pt x="13" y="35"/>
                    <a:pt x="23" y="25"/>
                    <a:pt x="28" y="19"/>
                  </a:cubicBezTo>
                  <a:cubicBezTo>
                    <a:pt x="33" y="13"/>
                    <a:pt x="42" y="5"/>
                    <a:pt x="40" y="2"/>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74" name="Freeform 46"/>
            <p:cNvSpPr>
              <a:spLocks/>
            </p:cNvSpPr>
            <p:nvPr/>
          </p:nvSpPr>
          <p:spPr bwMode="auto">
            <a:xfrm>
              <a:off x="4367" y="2476"/>
              <a:ext cx="31" cy="46"/>
            </a:xfrm>
            <a:custGeom>
              <a:avLst/>
              <a:gdLst>
                <a:gd name="T0" fmla="*/ 28 w 31"/>
                <a:gd name="T1" fmla="*/ 2 h 46"/>
                <a:gd name="T2" fmla="*/ 13 w 31"/>
                <a:gd name="T3" fmla="*/ 17 h 46"/>
                <a:gd name="T4" fmla="*/ 1 w 31"/>
                <a:gd name="T5" fmla="*/ 32 h 46"/>
                <a:gd name="T6" fmla="*/ 9 w 31"/>
                <a:gd name="T7" fmla="*/ 46 h 46"/>
                <a:gd name="T8" fmla="*/ 28 w 31"/>
                <a:gd name="T9" fmla="*/ 30 h 46"/>
                <a:gd name="T10" fmla="*/ 28 w 31"/>
                <a:gd name="T11" fmla="*/ 2 h 46"/>
              </a:gdLst>
              <a:ahLst/>
              <a:cxnLst>
                <a:cxn ang="0">
                  <a:pos x="T0" y="T1"/>
                </a:cxn>
                <a:cxn ang="0">
                  <a:pos x="T2" y="T3"/>
                </a:cxn>
                <a:cxn ang="0">
                  <a:pos x="T4" y="T5"/>
                </a:cxn>
                <a:cxn ang="0">
                  <a:pos x="T6" y="T7"/>
                </a:cxn>
                <a:cxn ang="0">
                  <a:pos x="T8" y="T9"/>
                </a:cxn>
                <a:cxn ang="0">
                  <a:pos x="T10" y="T11"/>
                </a:cxn>
              </a:cxnLst>
              <a:rect l="0" t="0" r="r" b="b"/>
              <a:pathLst>
                <a:path w="31" h="46">
                  <a:moveTo>
                    <a:pt x="28" y="2"/>
                  </a:moveTo>
                  <a:cubicBezTo>
                    <a:pt x="26" y="0"/>
                    <a:pt x="17" y="12"/>
                    <a:pt x="13" y="17"/>
                  </a:cubicBezTo>
                  <a:cubicBezTo>
                    <a:pt x="9" y="22"/>
                    <a:pt x="2" y="27"/>
                    <a:pt x="1" y="32"/>
                  </a:cubicBezTo>
                  <a:cubicBezTo>
                    <a:pt x="0" y="37"/>
                    <a:pt x="5" y="46"/>
                    <a:pt x="9" y="46"/>
                  </a:cubicBezTo>
                  <a:cubicBezTo>
                    <a:pt x="13" y="46"/>
                    <a:pt x="25" y="37"/>
                    <a:pt x="28" y="30"/>
                  </a:cubicBezTo>
                  <a:cubicBezTo>
                    <a:pt x="31" y="23"/>
                    <a:pt x="30" y="5"/>
                    <a:pt x="28" y="2"/>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75" name="Freeform 47"/>
            <p:cNvSpPr>
              <a:spLocks/>
            </p:cNvSpPr>
            <p:nvPr/>
          </p:nvSpPr>
          <p:spPr bwMode="auto">
            <a:xfrm>
              <a:off x="4250" y="1449"/>
              <a:ext cx="35" cy="71"/>
            </a:xfrm>
            <a:custGeom>
              <a:avLst/>
              <a:gdLst>
                <a:gd name="T0" fmla="*/ 18 w 35"/>
                <a:gd name="T1" fmla="*/ 6 h 71"/>
                <a:gd name="T2" fmla="*/ 0 w 35"/>
                <a:gd name="T3" fmla="*/ 37 h 71"/>
                <a:gd name="T4" fmla="*/ 20 w 35"/>
                <a:gd name="T5" fmla="*/ 68 h 71"/>
                <a:gd name="T6" fmla="*/ 30 w 35"/>
                <a:gd name="T7" fmla="*/ 53 h 71"/>
                <a:gd name="T8" fmla="*/ 26 w 35"/>
                <a:gd name="T9" fmla="*/ 29 h 71"/>
                <a:gd name="T10" fmla="*/ 34 w 35"/>
                <a:gd name="T11" fmla="*/ 4 h 71"/>
                <a:gd name="T12" fmla="*/ 18 w 35"/>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35" h="71">
                  <a:moveTo>
                    <a:pt x="18" y="6"/>
                  </a:moveTo>
                  <a:cubicBezTo>
                    <a:pt x="12" y="11"/>
                    <a:pt x="0" y="27"/>
                    <a:pt x="0" y="37"/>
                  </a:cubicBezTo>
                  <a:cubicBezTo>
                    <a:pt x="0" y="47"/>
                    <a:pt x="15" y="65"/>
                    <a:pt x="20" y="68"/>
                  </a:cubicBezTo>
                  <a:cubicBezTo>
                    <a:pt x="25" y="71"/>
                    <a:pt x="29" y="59"/>
                    <a:pt x="30" y="53"/>
                  </a:cubicBezTo>
                  <a:cubicBezTo>
                    <a:pt x="31" y="47"/>
                    <a:pt x="25" y="37"/>
                    <a:pt x="26" y="29"/>
                  </a:cubicBezTo>
                  <a:cubicBezTo>
                    <a:pt x="27" y="21"/>
                    <a:pt x="35" y="8"/>
                    <a:pt x="34" y="4"/>
                  </a:cubicBezTo>
                  <a:cubicBezTo>
                    <a:pt x="33" y="0"/>
                    <a:pt x="21" y="6"/>
                    <a:pt x="18" y="6"/>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76" name="Freeform 48"/>
            <p:cNvSpPr>
              <a:spLocks/>
            </p:cNvSpPr>
            <p:nvPr/>
          </p:nvSpPr>
          <p:spPr bwMode="auto">
            <a:xfrm>
              <a:off x="1014" y="124"/>
              <a:ext cx="3154" cy="1244"/>
            </a:xfrm>
            <a:custGeom>
              <a:avLst/>
              <a:gdLst>
                <a:gd name="T0" fmla="*/ 0 w 3154"/>
                <a:gd name="T1" fmla="*/ 0 h 1244"/>
                <a:gd name="T2" fmla="*/ 1014 w 3154"/>
                <a:gd name="T3" fmla="*/ 464 h 1244"/>
                <a:gd name="T4" fmla="*/ 1620 w 3154"/>
                <a:gd name="T5" fmla="*/ 684 h 1244"/>
                <a:gd name="T6" fmla="*/ 1888 w 3154"/>
                <a:gd name="T7" fmla="*/ 744 h 1244"/>
                <a:gd name="T8" fmla="*/ 2320 w 3154"/>
                <a:gd name="T9" fmla="*/ 890 h 1244"/>
                <a:gd name="T10" fmla="*/ 3154 w 3154"/>
                <a:gd name="T11" fmla="*/ 1244 h 1244"/>
              </a:gdLst>
              <a:ahLst/>
              <a:cxnLst>
                <a:cxn ang="0">
                  <a:pos x="T0" y="T1"/>
                </a:cxn>
                <a:cxn ang="0">
                  <a:pos x="T2" y="T3"/>
                </a:cxn>
                <a:cxn ang="0">
                  <a:pos x="T4" y="T5"/>
                </a:cxn>
                <a:cxn ang="0">
                  <a:pos x="T6" y="T7"/>
                </a:cxn>
                <a:cxn ang="0">
                  <a:pos x="T8" y="T9"/>
                </a:cxn>
                <a:cxn ang="0">
                  <a:pos x="T10" y="T11"/>
                </a:cxn>
              </a:cxnLst>
              <a:rect l="0" t="0" r="r" b="b"/>
              <a:pathLst>
                <a:path w="3154" h="1244">
                  <a:moveTo>
                    <a:pt x="0" y="0"/>
                  </a:moveTo>
                  <a:lnTo>
                    <a:pt x="1014" y="464"/>
                  </a:lnTo>
                  <a:lnTo>
                    <a:pt x="1620" y="684"/>
                  </a:lnTo>
                  <a:lnTo>
                    <a:pt x="1888" y="744"/>
                  </a:lnTo>
                  <a:lnTo>
                    <a:pt x="2320" y="890"/>
                  </a:lnTo>
                  <a:lnTo>
                    <a:pt x="3154" y="1244"/>
                  </a:lnTo>
                </a:path>
              </a:pathLst>
            </a:custGeom>
            <a:noFill/>
            <a:ln w="38100" cmpd="dbl">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77" name="Freeform 49"/>
            <p:cNvSpPr>
              <a:spLocks/>
            </p:cNvSpPr>
            <p:nvPr/>
          </p:nvSpPr>
          <p:spPr bwMode="auto">
            <a:xfrm>
              <a:off x="3086" y="1626"/>
              <a:ext cx="1184" cy="242"/>
            </a:xfrm>
            <a:custGeom>
              <a:avLst/>
              <a:gdLst>
                <a:gd name="T0" fmla="*/ 0 w 1184"/>
                <a:gd name="T1" fmla="*/ 0 h 242"/>
                <a:gd name="T2" fmla="*/ 326 w 1184"/>
                <a:gd name="T3" fmla="*/ 98 h 242"/>
                <a:gd name="T4" fmla="*/ 548 w 1184"/>
                <a:gd name="T5" fmla="*/ 108 h 242"/>
                <a:gd name="T6" fmla="*/ 1184 w 1184"/>
                <a:gd name="T7" fmla="*/ 242 h 242"/>
              </a:gdLst>
              <a:ahLst/>
              <a:cxnLst>
                <a:cxn ang="0">
                  <a:pos x="T0" y="T1"/>
                </a:cxn>
                <a:cxn ang="0">
                  <a:pos x="T2" y="T3"/>
                </a:cxn>
                <a:cxn ang="0">
                  <a:pos x="T4" y="T5"/>
                </a:cxn>
                <a:cxn ang="0">
                  <a:pos x="T6" y="T7"/>
                </a:cxn>
              </a:cxnLst>
              <a:rect l="0" t="0" r="r" b="b"/>
              <a:pathLst>
                <a:path w="1184" h="242">
                  <a:moveTo>
                    <a:pt x="0" y="0"/>
                  </a:moveTo>
                  <a:lnTo>
                    <a:pt x="326" y="98"/>
                  </a:lnTo>
                  <a:lnTo>
                    <a:pt x="548" y="108"/>
                  </a:lnTo>
                  <a:lnTo>
                    <a:pt x="1184" y="242"/>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78" name="Freeform 50"/>
            <p:cNvSpPr>
              <a:spLocks/>
            </p:cNvSpPr>
            <p:nvPr/>
          </p:nvSpPr>
          <p:spPr bwMode="auto">
            <a:xfrm>
              <a:off x="4336" y="1272"/>
              <a:ext cx="414" cy="136"/>
            </a:xfrm>
            <a:custGeom>
              <a:avLst/>
              <a:gdLst>
                <a:gd name="T0" fmla="*/ 0 w 414"/>
                <a:gd name="T1" fmla="*/ 0 h 136"/>
                <a:gd name="T2" fmla="*/ 186 w 414"/>
                <a:gd name="T3" fmla="*/ 110 h 136"/>
                <a:gd name="T4" fmla="*/ 414 w 414"/>
                <a:gd name="T5" fmla="*/ 136 h 136"/>
              </a:gdLst>
              <a:ahLst/>
              <a:cxnLst>
                <a:cxn ang="0">
                  <a:pos x="T0" y="T1"/>
                </a:cxn>
                <a:cxn ang="0">
                  <a:pos x="T2" y="T3"/>
                </a:cxn>
                <a:cxn ang="0">
                  <a:pos x="T4" y="T5"/>
                </a:cxn>
              </a:cxnLst>
              <a:rect l="0" t="0" r="r" b="b"/>
              <a:pathLst>
                <a:path w="414" h="136">
                  <a:moveTo>
                    <a:pt x="0" y="0"/>
                  </a:moveTo>
                  <a:lnTo>
                    <a:pt x="186" y="110"/>
                  </a:lnTo>
                  <a:lnTo>
                    <a:pt x="414" y="136"/>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79" name="Freeform 51"/>
            <p:cNvSpPr>
              <a:spLocks/>
            </p:cNvSpPr>
            <p:nvPr/>
          </p:nvSpPr>
          <p:spPr bwMode="auto">
            <a:xfrm>
              <a:off x="4456" y="928"/>
              <a:ext cx="280" cy="294"/>
            </a:xfrm>
            <a:custGeom>
              <a:avLst/>
              <a:gdLst>
                <a:gd name="T0" fmla="*/ 0 w 280"/>
                <a:gd name="T1" fmla="*/ 294 h 294"/>
                <a:gd name="T2" fmla="*/ 280 w 280"/>
                <a:gd name="T3" fmla="*/ 0 h 294"/>
              </a:gdLst>
              <a:ahLst/>
              <a:cxnLst>
                <a:cxn ang="0">
                  <a:pos x="T0" y="T1"/>
                </a:cxn>
                <a:cxn ang="0">
                  <a:pos x="T2" y="T3"/>
                </a:cxn>
              </a:cxnLst>
              <a:rect l="0" t="0" r="r" b="b"/>
              <a:pathLst>
                <a:path w="280" h="294">
                  <a:moveTo>
                    <a:pt x="0" y="294"/>
                  </a:moveTo>
                  <a:lnTo>
                    <a:pt x="280" y="0"/>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80" name="Freeform 52"/>
            <p:cNvSpPr>
              <a:spLocks/>
            </p:cNvSpPr>
            <p:nvPr/>
          </p:nvSpPr>
          <p:spPr bwMode="auto">
            <a:xfrm>
              <a:off x="4282" y="1424"/>
              <a:ext cx="398" cy="442"/>
            </a:xfrm>
            <a:custGeom>
              <a:avLst/>
              <a:gdLst>
                <a:gd name="T0" fmla="*/ 0 w 398"/>
                <a:gd name="T1" fmla="*/ 442 h 442"/>
                <a:gd name="T2" fmla="*/ 84 w 398"/>
                <a:gd name="T3" fmla="*/ 432 h 442"/>
                <a:gd name="T4" fmla="*/ 148 w 398"/>
                <a:gd name="T5" fmla="*/ 350 h 442"/>
                <a:gd name="T6" fmla="*/ 276 w 398"/>
                <a:gd name="T7" fmla="*/ 128 h 442"/>
                <a:gd name="T8" fmla="*/ 398 w 398"/>
                <a:gd name="T9" fmla="*/ 0 h 442"/>
              </a:gdLst>
              <a:ahLst/>
              <a:cxnLst>
                <a:cxn ang="0">
                  <a:pos x="T0" y="T1"/>
                </a:cxn>
                <a:cxn ang="0">
                  <a:pos x="T2" y="T3"/>
                </a:cxn>
                <a:cxn ang="0">
                  <a:pos x="T4" y="T5"/>
                </a:cxn>
                <a:cxn ang="0">
                  <a:pos x="T6" y="T7"/>
                </a:cxn>
                <a:cxn ang="0">
                  <a:pos x="T8" y="T9"/>
                </a:cxn>
              </a:cxnLst>
              <a:rect l="0" t="0" r="r" b="b"/>
              <a:pathLst>
                <a:path w="398" h="442">
                  <a:moveTo>
                    <a:pt x="0" y="442"/>
                  </a:moveTo>
                  <a:lnTo>
                    <a:pt x="84" y="432"/>
                  </a:lnTo>
                  <a:lnTo>
                    <a:pt x="148" y="350"/>
                  </a:lnTo>
                  <a:lnTo>
                    <a:pt x="276" y="128"/>
                  </a:lnTo>
                  <a:lnTo>
                    <a:pt x="398" y="0"/>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81" name="Freeform 53"/>
            <p:cNvSpPr>
              <a:spLocks/>
            </p:cNvSpPr>
            <p:nvPr/>
          </p:nvSpPr>
          <p:spPr bwMode="auto">
            <a:xfrm>
              <a:off x="774" y="1572"/>
              <a:ext cx="2170" cy="952"/>
            </a:xfrm>
            <a:custGeom>
              <a:avLst/>
              <a:gdLst>
                <a:gd name="T0" fmla="*/ 2170 w 2170"/>
                <a:gd name="T1" fmla="*/ 0 h 952"/>
                <a:gd name="T2" fmla="*/ 1870 w 2170"/>
                <a:gd name="T3" fmla="*/ 112 h 952"/>
                <a:gd name="T4" fmla="*/ 1296 w 2170"/>
                <a:gd name="T5" fmla="*/ 386 h 952"/>
                <a:gd name="T6" fmla="*/ 478 w 2170"/>
                <a:gd name="T7" fmla="*/ 778 h 952"/>
                <a:gd name="T8" fmla="*/ 126 w 2170"/>
                <a:gd name="T9" fmla="*/ 918 h 952"/>
                <a:gd name="T10" fmla="*/ 42 w 2170"/>
                <a:gd name="T11" fmla="*/ 918 h 952"/>
                <a:gd name="T12" fmla="*/ 0 w 2170"/>
                <a:gd name="T13" fmla="*/ 952 h 952"/>
              </a:gdLst>
              <a:ahLst/>
              <a:cxnLst>
                <a:cxn ang="0">
                  <a:pos x="T0" y="T1"/>
                </a:cxn>
                <a:cxn ang="0">
                  <a:pos x="T2" y="T3"/>
                </a:cxn>
                <a:cxn ang="0">
                  <a:pos x="T4" y="T5"/>
                </a:cxn>
                <a:cxn ang="0">
                  <a:pos x="T6" y="T7"/>
                </a:cxn>
                <a:cxn ang="0">
                  <a:pos x="T8" y="T9"/>
                </a:cxn>
                <a:cxn ang="0">
                  <a:pos x="T10" y="T11"/>
                </a:cxn>
                <a:cxn ang="0">
                  <a:pos x="T12" y="T13"/>
                </a:cxn>
              </a:cxnLst>
              <a:rect l="0" t="0" r="r" b="b"/>
              <a:pathLst>
                <a:path w="2170" h="952">
                  <a:moveTo>
                    <a:pt x="2170" y="0"/>
                  </a:moveTo>
                  <a:lnTo>
                    <a:pt x="1870" y="112"/>
                  </a:lnTo>
                  <a:lnTo>
                    <a:pt x="1296" y="386"/>
                  </a:lnTo>
                  <a:lnTo>
                    <a:pt x="478" y="778"/>
                  </a:lnTo>
                  <a:lnTo>
                    <a:pt x="126" y="918"/>
                  </a:lnTo>
                  <a:lnTo>
                    <a:pt x="42" y="918"/>
                  </a:lnTo>
                  <a:lnTo>
                    <a:pt x="0" y="952"/>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82" name="Oval 54"/>
            <p:cNvSpPr>
              <a:spLocks noChangeArrowheads="1"/>
            </p:cNvSpPr>
            <p:nvPr/>
          </p:nvSpPr>
          <p:spPr bwMode="auto">
            <a:xfrm>
              <a:off x="720" y="252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183" name="Freeform 55"/>
            <p:cNvSpPr>
              <a:spLocks/>
            </p:cNvSpPr>
            <p:nvPr/>
          </p:nvSpPr>
          <p:spPr bwMode="auto">
            <a:xfrm>
              <a:off x="914" y="86"/>
              <a:ext cx="1206" cy="2374"/>
            </a:xfrm>
            <a:custGeom>
              <a:avLst/>
              <a:gdLst>
                <a:gd name="T0" fmla="*/ 1206 w 1206"/>
                <a:gd name="T1" fmla="*/ 0 h 2374"/>
                <a:gd name="T2" fmla="*/ 1180 w 1206"/>
                <a:gd name="T3" fmla="*/ 228 h 2374"/>
                <a:gd name="T4" fmla="*/ 1122 w 1206"/>
                <a:gd name="T5" fmla="*/ 422 h 2374"/>
                <a:gd name="T6" fmla="*/ 1100 w 1206"/>
                <a:gd name="T7" fmla="*/ 620 h 2374"/>
                <a:gd name="T8" fmla="*/ 1050 w 1206"/>
                <a:gd name="T9" fmla="*/ 766 h 2374"/>
                <a:gd name="T10" fmla="*/ 986 w 1206"/>
                <a:gd name="T11" fmla="*/ 856 h 2374"/>
                <a:gd name="T12" fmla="*/ 838 w 1206"/>
                <a:gd name="T13" fmla="*/ 1002 h 2374"/>
                <a:gd name="T14" fmla="*/ 742 w 1206"/>
                <a:gd name="T15" fmla="*/ 1122 h 2374"/>
                <a:gd name="T16" fmla="*/ 0 w 1206"/>
                <a:gd name="T17" fmla="*/ 2374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6" h="2374">
                  <a:moveTo>
                    <a:pt x="1206" y="0"/>
                  </a:moveTo>
                  <a:lnTo>
                    <a:pt x="1180" y="228"/>
                  </a:lnTo>
                  <a:lnTo>
                    <a:pt x="1122" y="422"/>
                  </a:lnTo>
                  <a:lnTo>
                    <a:pt x="1100" y="620"/>
                  </a:lnTo>
                  <a:lnTo>
                    <a:pt x="1050" y="766"/>
                  </a:lnTo>
                  <a:lnTo>
                    <a:pt x="986" y="856"/>
                  </a:lnTo>
                  <a:lnTo>
                    <a:pt x="838" y="1002"/>
                  </a:lnTo>
                  <a:lnTo>
                    <a:pt x="742" y="1122"/>
                  </a:lnTo>
                  <a:lnTo>
                    <a:pt x="0" y="2374"/>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84" name="Freeform 56"/>
            <p:cNvSpPr>
              <a:spLocks/>
            </p:cNvSpPr>
            <p:nvPr/>
          </p:nvSpPr>
          <p:spPr bwMode="auto">
            <a:xfrm>
              <a:off x="2030" y="672"/>
              <a:ext cx="856" cy="902"/>
            </a:xfrm>
            <a:custGeom>
              <a:avLst/>
              <a:gdLst>
                <a:gd name="T0" fmla="*/ 0 w 856"/>
                <a:gd name="T1" fmla="*/ 0 h 902"/>
                <a:gd name="T2" fmla="*/ 60 w 856"/>
                <a:gd name="T3" fmla="*/ 12 h 902"/>
                <a:gd name="T4" fmla="*/ 444 w 856"/>
                <a:gd name="T5" fmla="*/ 404 h 902"/>
                <a:gd name="T6" fmla="*/ 448 w 856"/>
                <a:gd name="T7" fmla="*/ 450 h 902"/>
                <a:gd name="T8" fmla="*/ 426 w 856"/>
                <a:gd name="T9" fmla="*/ 514 h 902"/>
                <a:gd name="T10" fmla="*/ 344 w 856"/>
                <a:gd name="T11" fmla="*/ 626 h 902"/>
                <a:gd name="T12" fmla="*/ 332 w 856"/>
                <a:gd name="T13" fmla="*/ 734 h 902"/>
                <a:gd name="T14" fmla="*/ 362 w 856"/>
                <a:gd name="T15" fmla="*/ 788 h 902"/>
                <a:gd name="T16" fmla="*/ 414 w 856"/>
                <a:gd name="T17" fmla="*/ 838 h 902"/>
                <a:gd name="T18" fmla="*/ 768 w 856"/>
                <a:gd name="T19" fmla="*/ 860 h 902"/>
                <a:gd name="T20" fmla="*/ 856 w 856"/>
                <a:gd name="T21" fmla="*/ 902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6" h="902">
                  <a:moveTo>
                    <a:pt x="0" y="0"/>
                  </a:moveTo>
                  <a:lnTo>
                    <a:pt x="60" y="12"/>
                  </a:lnTo>
                  <a:lnTo>
                    <a:pt x="444" y="404"/>
                  </a:lnTo>
                  <a:lnTo>
                    <a:pt x="448" y="450"/>
                  </a:lnTo>
                  <a:lnTo>
                    <a:pt x="426" y="514"/>
                  </a:lnTo>
                  <a:lnTo>
                    <a:pt x="344" y="626"/>
                  </a:lnTo>
                  <a:lnTo>
                    <a:pt x="332" y="734"/>
                  </a:lnTo>
                  <a:lnTo>
                    <a:pt x="362" y="788"/>
                  </a:lnTo>
                  <a:lnTo>
                    <a:pt x="414" y="838"/>
                  </a:lnTo>
                  <a:lnTo>
                    <a:pt x="768" y="860"/>
                  </a:lnTo>
                  <a:lnTo>
                    <a:pt x="856" y="902"/>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85" name="Freeform 57"/>
            <p:cNvSpPr>
              <a:spLocks/>
            </p:cNvSpPr>
            <p:nvPr/>
          </p:nvSpPr>
          <p:spPr bwMode="auto">
            <a:xfrm>
              <a:off x="1512" y="1496"/>
              <a:ext cx="256" cy="112"/>
            </a:xfrm>
            <a:custGeom>
              <a:avLst/>
              <a:gdLst>
                <a:gd name="T0" fmla="*/ 0 w 256"/>
                <a:gd name="T1" fmla="*/ 0 h 112"/>
                <a:gd name="T2" fmla="*/ 128 w 256"/>
                <a:gd name="T3" fmla="*/ 66 h 112"/>
                <a:gd name="T4" fmla="*/ 256 w 256"/>
                <a:gd name="T5" fmla="*/ 112 h 112"/>
              </a:gdLst>
              <a:ahLst/>
              <a:cxnLst>
                <a:cxn ang="0">
                  <a:pos x="T0" y="T1"/>
                </a:cxn>
                <a:cxn ang="0">
                  <a:pos x="T2" y="T3"/>
                </a:cxn>
                <a:cxn ang="0">
                  <a:pos x="T4" y="T5"/>
                </a:cxn>
              </a:cxnLst>
              <a:rect l="0" t="0" r="r" b="b"/>
              <a:pathLst>
                <a:path w="256" h="112">
                  <a:moveTo>
                    <a:pt x="0" y="0"/>
                  </a:moveTo>
                  <a:lnTo>
                    <a:pt x="128" y="66"/>
                  </a:lnTo>
                  <a:lnTo>
                    <a:pt x="256" y="112"/>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86" name="Line 58"/>
            <p:cNvSpPr>
              <a:spLocks noChangeShapeType="1"/>
            </p:cNvSpPr>
            <p:nvPr/>
          </p:nvSpPr>
          <p:spPr bwMode="auto">
            <a:xfrm>
              <a:off x="1824" y="1648"/>
              <a:ext cx="216" cy="256"/>
            </a:xfrm>
            <a:prstGeom prst="line">
              <a:avLst/>
            </a:prstGeom>
            <a:noFill/>
            <a:ln w="38100" cmpd="dbl">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87" name="Freeform 59"/>
            <p:cNvSpPr>
              <a:spLocks/>
            </p:cNvSpPr>
            <p:nvPr/>
          </p:nvSpPr>
          <p:spPr bwMode="auto">
            <a:xfrm>
              <a:off x="1952" y="1621"/>
              <a:ext cx="680" cy="163"/>
            </a:xfrm>
            <a:custGeom>
              <a:avLst/>
              <a:gdLst>
                <a:gd name="T0" fmla="*/ 0 w 680"/>
                <a:gd name="T1" fmla="*/ 163 h 163"/>
                <a:gd name="T2" fmla="*/ 334 w 680"/>
                <a:gd name="T3" fmla="*/ 19 h 163"/>
                <a:gd name="T4" fmla="*/ 680 w 680"/>
                <a:gd name="T5" fmla="*/ 51 h 163"/>
              </a:gdLst>
              <a:ahLst/>
              <a:cxnLst>
                <a:cxn ang="0">
                  <a:pos x="T0" y="T1"/>
                </a:cxn>
                <a:cxn ang="0">
                  <a:pos x="T2" y="T3"/>
                </a:cxn>
                <a:cxn ang="0">
                  <a:pos x="T4" y="T5"/>
                </a:cxn>
              </a:cxnLst>
              <a:rect l="0" t="0" r="r" b="b"/>
              <a:pathLst>
                <a:path w="680" h="163">
                  <a:moveTo>
                    <a:pt x="0" y="163"/>
                  </a:moveTo>
                  <a:cubicBezTo>
                    <a:pt x="56" y="139"/>
                    <a:pt x="221" y="38"/>
                    <a:pt x="334" y="19"/>
                  </a:cubicBezTo>
                  <a:cubicBezTo>
                    <a:pt x="447" y="0"/>
                    <a:pt x="608" y="44"/>
                    <a:pt x="680" y="51"/>
                  </a:cubicBez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88" name="Freeform 60"/>
            <p:cNvSpPr>
              <a:spLocks/>
            </p:cNvSpPr>
            <p:nvPr/>
          </p:nvSpPr>
          <p:spPr bwMode="auto">
            <a:xfrm>
              <a:off x="2724" y="832"/>
              <a:ext cx="252" cy="696"/>
            </a:xfrm>
            <a:custGeom>
              <a:avLst/>
              <a:gdLst>
                <a:gd name="T0" fmla="*/ 4 w 252"/>
                <a:gd name="T1" fmla="*/ 0 h 696"/>
                <a:gd name="T2" fmla="*/ 0 w 252"/>
                <a:gd name="T3" fmla="*/ 88 h 696"/>
                <a:gd name="T4" fmla="*/ 74 w 252"/>
                <a:gd name="T5" fmla="*/ 352 h 696"/>
                <a:gd name="T6" fmla="*/ 252 w 252"/>
                <a:gd name="T7" fmla="*/ 696 h 696"/>
              </a:gdLst>
              <a:ahLst/>
              <a:cxnLst>
                <a:cxn ang="0">
                  <a:pos x="T0" y="T1"/>
                </a:cxn>
                <a:cxn ang="0">
                  <a:pos x="T2" y="T3"/>
                </a:cxn>
                <a:cxn ang="0">
                  <a:pos x="T4" y="T5"/>
                </a:cxn>
                <a:cxn ang="0">
                  <a:pos x="T6" y="T7"/>
                </a:cxn>
              </a:cxnLst>
              <a:rect l="0" t="0" r="r" b="b"/>
              <a:pathLst>
                <a:path w="252" h="696">
                  <a:moveTo>
                    <a:pt x="4" y="0"/>
                  </a:moveTo>
                  <a:lnTo>
                    <a:pt x="0" y="88"/>
                  </a:lnTo>
                  <a:lnTo>
                    <a:pt x="74" y="352"/>
                  </a:lnTo>
                  <a:lnTo>
                    <a:pt x="252" y="696"/>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89" name="Freeform 61"/>
            <p:cNvSpPr>
              <a:spLocks/>
            </p:cNvSpPr>
            <p:nvPr/>
          </p:nvSpPr>
          <p:spPr bwMode="auto">
            <a:xfrm>
              <a:off x="3002" y="1014"/>
              <a:ext cx="302" cy="526"/>
            </a:xfrm>
            <a:custGeom>
              <a:avLst/>
              <a:gdLst>
                <a:gd name="T0" fmla="*/ 302 w 302"/>
                <a:gd name="T1" fmla="*/ 0 h 526"/>
                <a:gd name="T2" fmla="*/ 40 w 302"/>
                <a:gd name="T3" fmla="*/ 498 h 526"/>
                <a:gd name="T4" fmla="*/ 0 w 302"/>
                <a:gd name="T5" fmla="*/ 526 h 526"/>
              </a:gdLst>
              <a:ahLst/>
              <a:cxnLst>
                <a:cxn ang="0">
                  <a:pos x="T0" y="T1"/>
                </a:cxn>
                <a:cxn ang="0">
                  <a:pos x="T2" y="T3"/>
                </a:cxn>
                <a:cxn ang="0">
                  <a:pos x="T4" y="T5"/>
                </a:cxn>
              </a:cxnLst>
              <a:rect l="0" t="0" r="r" b="b"/>
              <a:pathLst>
                <a:path w="302" h="526">
                  <a:moveTo>
                    <a:pt x="302" y="0"/>
                  </a:moveTo>
                  <a:lnTo>
                    <a:pt x="40" y="498"/>
                  </a:lnTo>
                  <a:lnTo>
                    <a:pt x="0" y="526"/>
                  </a:lnTo>
                </a:path>
              </a:pathLst>
            </a:custGeom>
            <a:noFill/>
            <a:ln w="38100" cmpd="dbl">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90" name="Freeform 62"/>
            <p:cNvSpPr>
              <a:spLocks/>
            </p:cNvSpPr>
            <p:nvPr/>
          </p:nvSpPr>
          <p:spPr bwMode="auto">
            <a:xfrm>
              <a:off x="3008" y="1572"/>
              <a:ext cx="673" cy="2688"/>
            </a:xfrm>
            <a:custGeom>
              <a:avLst/>
              <a:gdLst>
                <a:gd name="T0" fmla="*/ 664 w 673"/>
                <a:gd name="T1" fmla="*/ 2688 h 2688"/>
                <a:gd name="T2" fmla="*/ 670 w 673"/>
                <a:gd name="T3" fmla="*/ 2602 h 2688"/>
                <a:gd name="T4" fmla="*/ 648 w 673"/>
                <a:gd name="T5" fmla="*/ 2514 h 2688"/>
                <a:gd name="T6" fmla="*/ 586 w 673"/>
                <a:gd name="T7" fmla="*/ 2368 h 2688"/>
                <a:gd name="T8" fmla="*/ 412 w 673"/>
                <a:gd name="T9" fmla="*/ 2186 h 2688"/>
                <a:gd name="T10" fmla="*/ 286 w 673"/>
                <a:gd name="T11" fmla="*/ 1920 h 2688"/>
                <a:gd name="T12" fmla="*/ 238 w 673"/>
                <a:gd name="T13" fmla="*/ 1700 h 2688"/>
                <a:gd name="T14" fmla="*/ 232 w 673"/>
                <a:gd name="T15" fmla="*/ 1510 h 2688"/>
                <a:gd name="T16" fmla="*/ 258 w 673"/>
                <a:gd name="T17" fmla="*/ 1354 h 2688"/>
                <a:gd name="T18" fmla="*/ 350 w 673"/>
                <a:gd name="T19" fmla="*/ 1168 h 2688"/>
                <a:gd name="T20" fmla="*/ 452 w 673"/>
                <a:gd name="T21" fmla="*/ 1046 h 2688"/>
                <a:gd name="T22" fmla="*/ 500 w 673"/>
                <a:gd name="T23" fmla="*/ 914 h 2688"/>
                <a:gd name="T24" fmla="*/ 542 w 673"/>
                <a:gd name="T25" fmla="*/ 764 h 2688"/>
                <a:gd name="T26" fmla="*/ 540 w 673"/>
                <a:gd name="T27" fmla="*/ 640 h 2688"/>
                <a:gd name="T28" fmla="*/ 518 w 673"/>
                <a:gd name="T29" fmla="*/ 516 h 2688"/>
                <a:gd name="T30" fmla="*/ 492 w 673"/>
                <a:gd name="T31" fmla="*/ 456 h 2688"/>
                <a:gd name="T32" fmla="*/ 448 w 673"/>
                <a:gd name="T33" fmla="*/ 396 h 2688"/>
                <a:gd name="T34" fmla="*/ 0 w 673"/>
                <a:gd name="T35" fmla="*/ 0 h 2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3" h="2688">
                  <a:moveTo>
                    <a:pt x="664" y="2688"/>
                  </a:moveTo>
                  <a:cubicBezTo>
                    <a:pt x="665" y="2674"/>
                    <a:pt x="673" y="2631"/>
                    <a:pt x="670" y="2602"/>
                  </a:cubicBezTo>
                  <a:cubicBezTo>
                    <a:pt x="667" y="2573"/>
                    <a:pt x="662" y="2553"/>
                    <a:pt x="648" y="2514"/>
                  </a:cubicBezTo>
                  <a:cubicBezTo>
                    <a:pt x="634" y="2475"/>
                    <a:pt x="625" y="2423"/>
                    <a:pt x="586" y="2368"/>
                  </a:cubicBezTo>
                  <a:cubicBezTo>
                    <a:pt x="547" y="2313"/>
                    <a:pt x="462" y="2261"/>
                    <a:pt x="412" y="2186"/>
                  </a:cubicBezTo>
                  <a:cubicBezTo>
                    <a:pt x="362" y="2111"/>
                    <a:pt x="315" y="2001"/>
                    <a:pt x="286" y="1920"/>
                  </a:cubicBezTo>
                  <a:cubicBezTo>
                    <a:pt x="257" y="1839"/>
                    <a:pt x="247" y="1768"/>
                    <a:pt x="238" y="1700"/>
                  </a:cubicBezTo>
                  <a:cubicBezTo>
                    <a:pt x="229" y="1632"/>
                    <a:pt x="229" y="1568"/>
                    <a:pt x="232" y="1510"/>
                  </a:cubicBezTo>
                  <a:cubicBezTo>
                    <a:pt x="235" y="1452"/>
                    <a:pt x="238" y="1411"/>
                    <a:pt x="258" y="1354"/>
                  </a:cubicBezTo>
                  <a:cubicBezTo>
                    <a:pt x="278" y="1297"/>
                    <a:pt x="318" y="1219"/>
                    <a:pt x="350" y="1168"/>
                  </a:cubicBezTo>
                  <a:cubicBezTo>
                    <a:pt x="382" y="1117"/>
                    <a:pt x="427" y="1088"/>
                    <a:pt x="452" y="1046"/>
                  </a:cubicBezTo>
                  <a:lnTo>
                    <a:pt x="500" y="914"/>
                  </a:lnTo>
                  <a:lnTo>
                    <a:pt x="542" y="764"/>
                  </a:lnTo>
                  <a:cubicBezTo>
                    <a:pt x="549" y="718"/>
                    <a:pt x="544" y="681"/>
                    <a:pt x="540" y="640"/>
                  </a:cubicBezTo>
                  <a:lnTo>
                    <a:pt x="518" y="516"/>
                  </a:lnTo>
                  <a:lnTo>
                    <a:pt x="492" y="456"/>
                  </a:lnTo>
                  <a:lnTo>
                    <a:pt x="448" y="396"/>
                  </a:lnTo>
                  <a:lnTo>
                    <a:pt x="0" y="0"/>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91" name="Freeform 63"/>
            <p:cNvSpPr>
              <a:spLocks/>
            </p:cNvSpPr>
            <p:nvPr/>
          </p:nvSpPr>
          <p:spPr bwMode="auto">
            <a:xfrm>
              <a:off x="4232" y="1228"/>
              <a:ext cx="538" cy="132"/>
            </a:xfrm>
            <a:custGeom>
              <a:avLst/>
              <a:gdLst>
                <a:gd name="T0" fmla="*/ 0 w 538"/>
                <a:gd name="T1" fmla="*/ 132 h 132"/>
                <a:gd name="T2" fmla="*/ 106 w 538"/>
                <a:gd name="T3" fmla="*/ 48 h 132"/>
                <a:gd name="T4" fmla="*/ 222 w 538"/>
                <a:gd name="T5" fmla="*/ 2 h 132"/>
                <a:gd name="T6" fmla="*/ 538 w 538"/>
                <a:gd name="T7" fmla="*/ 0 h 132"/>
              </a:gdLst>
              <a:ahLst/>
              <a:cxnLst>
                <a:cxn ang="0">
                  <a:pos x="T0" y="T1"/>
                </a:cxn>
                <a:cxn ang="0">
                  <a:pos x="T2" y="T3"/>
                </a:cxn>
                <a:cxn ang="0">
                  <a:pos x="T4" y="T5"/>
                </a:cxn>
                <a:cxn ang="0">
                  <a:pos x="T6" y="T7"/>
                </a:cxn>
              </a:cxnLst>
              <a:rect l="0" t="0" r="r" b="b"/>
              <a:pathLst>
                <a:path w="538" h="132">
                  <a:moveTo>
                    <a:pt x="0" y="132"/>
                  </a:moveTo>
                  <a:lnTo>
                    <a:pt x="106" y="48"/>
                  </a:lnTo>
                  <a:cubicBezTo>
                    <a:pt x="143" y="26"/>
                    <a:pt x="150" y="10"/>
                    <a:pt x="222" y="2"/>
                  </a:cubicBezTo>
                  <a:lnTo>
                    <a:pt x="538" y="0"/>
                  </a:lnTo>
                </a:path>
              </a:pathLst>
            </a:custGeom>
            <a:noFill/>
            <a:ln w="38100" cmpd="dbl">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92" name="Oval 64"/>
            <p:cNvSpPr>
              <a:spLocks noChangeArrowheads="1"/>
            </p:cNvSpPr>
            <p:nvPr/>
          </p:nvSpPr>
          <p:spPr bwMode="auto">
            <a:xfrm>
              <a:off x="3284" y="984"/>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193" name="Freeform 65"/>
            <p:cNvSpPr>
              <a:spLocks/>
            </p:cNvSpPr>
            <p:nvPr/>
          </p:nvSpPr>
          <p:spPr bwMode="auto">
            <a:xfrm>
              <a:off x="3252" y="182"/>
              <a:ext cx="72" cy="125"/>
            </a:xfrm>
            <a:custGeom>
              <a:avLst/>
              <a:gdLst>
                <a:gd name="T0" fmla="*/ 50 w 72"/>
                <a:gd name="T1" fmla="*/ 2 h 125"/>
                <a:gd name="T2" fmla="*/ 29 w 72"/>
                <a:gd name="T3" fmla="*/ 23 h 125"/>
                <a:gd name="T4" fmla="*/ 27 w 72"/>
                <a:gd name="T5" fmla="*/ 61 h 125"/>
                <a:gd name="T6" fmla="*/ 0 w 72"/>
                <a:gd name="T7" fmla="*/ 73 h 125"/>
                <a:gd name="T8" fmla="*/ 30 w 72"/>
                <a:gd name="T9" fmla="*/ 119 h 125"/>
                <a:gd name="T10" fmla="*/ 53 w 72"/>
                <a:gd name="T11" fmla="*/ 109 h 125"/>
                <a:gd name="T12" fmla="*/ 69 w 72"/>
                <a:gd name="T13" fmla="*/ 67 h 125"/>
                <a:gd name="T14" fmla="*/ 69 w 72"/>
                <a:gd name="T15" fmla="*/ 20 h 125"/>
                <a:gd name="T16" fmla="*/ 50 w 72"/>
                <a:gd name="T17" fmla="*/ 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25">
                  <a:moveTo>
                    <a:pt x="50" y="2"/>
                  </a:moveTo>
                  <a:cubicBezTo>
                    <a:pt x="43" y="2"/>
                    <a:pt x="33" y="13"/>
                    <a:pt x="29" y="23"/>
                  </a:cubicBezTo>
                  <a:cubicBezTo>
                    <a:pt x="25" y="33"/>
                    <a:pt x="32" y="53"/>
                    <a:pt x="27" y="61"/>
                  </a:cubicBezTo>
                  <a:cubicBezTo>
                    <a:pt x="22" y="69"/>
                    <a:pt x="0" y="63"/>
                    <a:pt x="0" y="73"/>
                  </a:cubicBezTo>
                  <a:cubicBezTo>
                    <a:pt x="0" y="83"/>
                    <a:pt x="21" y="113"/>
                    <a:pt x="30" y="119"/>
                  </a:cubicBezTo>
                  <a:cubicBezTo>
                    <a:pt x="39" y="125"/>
                    <a:pt x="47" y="118"/>
                    <a:pt x="53" y="109"/>
                  </a:cubicBezTo>
                  <a:cubicBezTo>
                    <a:pt x="59" y="100"/>
                    <a:pt x="66" y="82"/>
                    <a:pt x="69" y="67"/>
                  </a:cubicBezTo>
                  <a:cubicBezTo>
                    <a:pt x="72" y="52"/>
                    <a:pt x="72" y="31"/>
                    <a:pt x="69" y="20"/>
                  </a:cubicBezTo>
                  <a:cubicBezTo>
                    <a:pt x="66" y="9"/>
                    <a:pt x="55" y="0"/>
                    <a:pt x="50" y="2"/>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94" name="Freeform 66"/>
            <p:cNvSpPr>
              <a:spLocks/>
            </p:cNvSpPr>
            <p:nvPr/>
          </p:nvSpPr>
          <p:spPr bwMode="auto">
            <a:xfrm>
              <a:off x="4615" y="2182"/>
              <a:ext cx="137" cy="161"/>
            </a:xfrm>
            <a:custGeom>
              <a:avLst/>
              <a:gdLst>
                <a:gd name="T0" fmla="*/ 137 w 137"/>
                <a:gd name="T1" fmla="*/ 0 h 161"/>
                <a:gd name="T2" fmla="*/ 19 w 137"/>
                <a:gd name="T3" fmla="*/ 110 h 161"/>
                <a:gd name="T4" fmla="*/ 23 w 137"/>
                <a:gd name="T5" fmla="*/ 156 h 161"/>
                <a:gd name="T6" fmla="*/ 47 w 137"/>
                <a:gd name="T7" fmla="*/ 141 h 161"/>
                <a:gd name="T8" fmla="*/ 68 w 137"/>
                <a:gd name="T9" fmla="*/ 147 h 161"/>
                <a:gd name="T10" fmla="*/ 78 w 137"/>
                <a:gd name="T11" fmla="*/ 116 h 161"/>
                <a:gd name="T12" fmla="*/ 82 w 137"/>
                <a:gd name="T13" fmla="*/ 80 h 161"/>
                <a:gd name="T14" fmla="*/ 112 w 137"/>
                <a:gd name="T15" fmla="*/ 77 h 161"/>
                <a:gd name="T16" fmla="*/ 134 w 137"/>
                <a:gd name="T17" fmla="*/ 89 h 161"/>
                <a:gd name="T18" fmla="*/ 137 w 137"/>
                <a:gd name="T1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61">
                  <a:moveTo>
                    <a:pt x="137" y="0"/>
                  </a:moveTo>
                  <a:cubicBezTo>
                    <a:pt x="126" y="7"/>
                    <a:pt x="38" y="84"/>
                    <a:pt x="19" y="110"/>
                  </a:cubicBezTo>
                  <a:cubicBezTo>
                    <a:pt x="0" y="136"/>
                    <a:pt x="18" y="151"/>
                    <a:pt x="23" y="156"/>
                  </a:cubicBezTo>
                  <a:cubicBezTo>
                    <a:pt x="28" y="161"/>
                    <a:pt x="40" y="142"/>
                    <a:pt x="47" y="141"/>
                  </a:cubicBezTo>
                  <a:cubicBezTo>
                    <a:pt x="54" y="140"/>
                    <a:pt x="63" y="151"/>
                    <a:pt x="68" y="147"/>
                  </a:cubicBezTo>
                  <a:cubicBezTo>
                    <a:pt x="73" y="143"/>
                    <a:pt x="76" y="127"/>
                    <a:pt x="78" y="116"/>
                  </a:cubicBezTo>
                  <a:cubicBezTo>
                    <a:pt x="80" y="105"/>
                    <a:pt x="76" y="86"/>
                    <a:pt x="82" y="80"/>
                  </a:cubicBezTo>
                  <a:cubicBezTo>
                    <a:pt x="88" y="74"/>
                    <a:pt x="103" y="76"/>
                    <a:pt x="112" y="77"/>
                  </a:cubicBezTo>
                  <a:cubicBezTo>
                    <a:pt x="121" y="78"/>
                    <a:pt x="130" y="102"/>
                    <a:pt x="134" y="89"/>
                  </a:cubicBezTo>
                  <a:lnTo>
                    <a:pt x="137" y="0"/>
                  </a:ln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95" name="Freeform 67"/>
            <p:cNvSpPr>
              <a:spLocks/>
            </p:cNvSpPr>
            <p:nvPr/>
          </p:nvSpPr>
          <p:spPr bwMode="auto">
            <a:xfrm>
              <a:off x="672" y="70"/>
              <a:ext cx="2416" cy="1762"/>
            </a:xfrm>
            <a:custGeom>
              <a:avLst/>
              <a:gdLst>
                <a:gd name="T0" fmla="*/ 2244 w 2416"/>
                <a:gd name="T1" fmla="*/ 0 h 1762"/>
                <a:gd name="T2" fmla="*/ 2187 w 2416"/>
                <a:gd name="T3" fmla="*/ 249 h 1762"/>
                <a:gd name="T4" fmla="*/ 2184 w 2416"/>
                <a:gd name="T5" fmla="*/ 426 h 1762"/>
                <a:gd name="T6" fmla="*/ 2199 w 2416"/>
                <a:gd name="T7" fmla="*/ 600 h 1762"/>
                <a:gd name="T8" fmla="*/ 2208 w 2416"/>
                <a:gd name="T9" fmla="*/ 705 h 1762"/>
                <a:gd name="T10" fmla="*/ 2310 w 2416"/>
                <a:gd name="T11" fmla="*/ 900 h 1762"/>
                <a:gd name="T12" fmla="*/ 2406 w 2416"/>
                <a:gd name="T13" fmla="*/ 1113 h 1762"/>
                <a:gd name="T14" fmla="*/ 2367 w 2416"/>
                <a:gd name="T15" fmla="*/ 1182 h 1762"/>
                <a:gd name="T16" fmla="*/ 2268 w 2416"/>
                <a:gd name="T17" fmla="*/ 1200 h 1762"/>
                <a:gd name="T18" fmla="*/ 2259 w 2416"/>
                <a:gd name="T19" fmla="*/ 1296 h 1762"/>
                <a:gd name="T20" fmla="*/ 2166 w 2416"/>
                <a:gd name="T21" fmla="*/ 1332 h 1762"/>
                <a:gd name="T22" fmla="*/ 2007 w 2416"/>
                <a:gd name="T23" fmla="*/ 1341 h 1762"/>
                <a:gd name="T24" fmla="*/ 1974 w 2416"/>
                <a:gd name="T25" fmla="*/ 1353 h 1762"/>
                <a:gd name="T26" fmla="*/ 1857 w 2416"/>
                <a:gd name="T27" fmla="*/ 1338 h 1762"/>
                <a:gd name="T28" fmla="*/ 1806 w 2416"/>
                <a:gd name="T29" fmla="*/ 1386 h 1762"/>
                <a:gd name="T30" fmla="*/ 1719 w 2416"/>
                <a:gd name="T31" fmla="*/ 1446 h 1762"/>
                <a:gd name="T32" fmla="*/ 1599 w 2416"/>
                <a:gd name="T33" fmla="*/ 1437 h 1762"/>
                <a:gd name="T34" fmla="*/ 1524 w 2416"/>
                <a:gd name="T35" fmla="*/ 1497 h 1762"/>
                <a:gd name="T36" fmla="*/ 1365 w 2416"/>
                <a:gd name="T37" fmla="*/ 1617 h 1762"/>
                <a:gd name="T38" fmla="*/ 1182 w 2416"/>
                <a:gd name="T39" fmla="*/ 1593 h 1762"/>
                <a:gd name="T40" fmla="*/ 1002 w 2416"/>
                <a:gd name="T41" fmla="*/ 1668 h 1762"/>
                <a:gd name="T42" fmla="*/ 879 w 2416"/>
                <a:gd name="T43" fmla="*/ 1680 h 1762"/>
                <a:gd name="T44" fmla="*/ 798 w 2416"/>
                <a:gd name="T45" fmla="*/ 1695 h 1762"/>
                <a:gd name="T46" fmla="*/ 687 w 2416"/>
                <a:gd name="T47" fmla="*/ 1665 h 1762"/>
                <a:gd name="T48" fmla="*/ 588 w 2416"/>
                <a:gd name="T49" fmla="*/ 1656 h 1762"/>
                <a:gd name="T50" fmla="*/ 465 w 2416"/>
                <a:gd name="T51" fmla="*/ 1659 h 1762"/>
                <a:gd name="T52" fmla="*/ 399 w 2416"/>
                <a:gd name="T53" fmla="*/ 1677 h 1762"/>
                <a:gd name="T54" fmla="*/ 312 w 2416"/>
                <a:gd name="T55" fmla="*/ 1695 h 1762"/>
                <a:gd name="T56" fmla="*/ 270 w 2416"/>
                <a:gd name="T57" fmla="*/ 1719 h 1762"/>
                <a:gd name="T58" fmla="*/ 198 w 2416"/>
                <a:gd name="T59" fmla="*/ 1761 h 1762"/>
                <a:gd name="T60" fmla="*/ 102 w 2416"/>
                <a:gd name="T61" fmla="*/ 1728 h 1762"/>
                <a:gd name="T62" fmla="*/ 0 w 2416"/>
                <a:gd name="T63" fmla="*/ 1728 h 1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6" h="1762">
                  <a:moveTo>
                    <a:pt x="2244" y="0"/>
                  </a:moveTo>
                  <a:cubicBezTo>
                    <a:pt x="2235" y="41"/>
                    <a:pt x="2197" y="178"/>
                    <a:pt x="2187" y="249"/>
                  </a:cubicBezTo>
                  <a:cubicBezTo>
                    <a:pt x="2177" y="320"/>
                    <a:pt x="2182" y="368"/>
                    <a:pt x="2184" y="426"/>
                  </a:cubicBezTo>
                  <a:cubicBezTo>
                    <a:pt x="2186" y="484"/>
                    <a:pt x="2195" y="554"/>
                    <a:pt x="2199" y="600"/>
                  </a:cubicBezTo>
                  <a:cubicBezTo>
                    <a:pt x="2203" y="646"/>
                    <a:pt x="2190" y="655"/>
                    <a:pt x="2208" y="705"/>
                  </a:cubicBezTo>
                  <a:cubicBezTo>
                    <a:pt x="2226" y="755"/>
                    <a:pt x="2277" y="832"/>
                    <a:pt x="2310" y="900"/>
                  </a:cubicBezTo>
                  <a:cubicBezTo>
                    <a:pt x="2343" y="968"/>
                    <a:pt x="2396" y="1066"/>
                    <a:pt x="2406" y="1113"/>
                  </a:cubicBezTo>
                  <a:cubicBezTo>
                    <a:pt x="2416" y="1160"/>
                    <a:pt x="2390" y="1168"/>
                    <a:pt x="2367" y="1182"/>
                  </a:cubicBezTo>
                  <a:cubicBezTo>
                    <a:pt x="2344" y="1196"/>
                    <a:pt x="2286" y="1181"/>
                    <a:pt x="2268" y="1200"/>
                  </a:cubicBezTo>
                  <a:cubicBezTo>
                    <a:pt x="2250" y="1219"/>
                    <a:pt x="2276" y="1274"/>
                    <a:pt x="2259" y="1296"/>
                  </a:cubicBezTo>
                  <a:cubicBezTo>
                    <a:pt x="2242" y="1318"/>
                    <a:pt x="2208" y="1324"/>
                    <a:pt x="2166" y="1332"/>
                  </a:cubicBezTo>
                  <a:cubicBezTo>
                    <a:pt x="2124" y="1340"/>
                    <a:pt x="2039" y="1338"/>
                    <a:pt x="2007" y="1341"/>
                  </a:cubicBezTo>
                  <a:cubicBezTo>
                    <a:pt x="1975" y="1344"/>
                    <a:pt x="1999" y="1354"/>
                    <a:pt x="1974" y="1353"/>
                  </a:cubicBezTo>
                  <a:cubicBezTo>
                    <a:pt x="1949" y="1352"/>
                    <a:pt x="1885" y="1333"/>
                    <a:pt x="1857" y="1338"/>
                  </a:cubicBezTo>
                  <a:cubicBezTo>
                    <a:pt x="1829" y="1343"/>
                    <a:pt x="1829" y="1368"/>
                    <a:pt x="1806" y="1386"/>
                  </a:cubicBezTo>
                  <a:cubicBezTo>
                    <a:pt x="1783" y="1404"/>
                    <a:pt x="1753" y="1438"/>
                    <a:pt x="1719" y="1446"/>
                  </a:cubicBezTo>
                  <a:cubicBezTo>
                    <a:pt x="1685" y="1454"/>
                    <a:pt x="1631" y="1429"/>
                    <a:pt x="1599" y="1437"/>
                  </a:cubicBezTo>
                  <a:cubicBezTo>
                    <a:pt x="1567" y="1445"/>
                    <a:pt x="1563" y="1467"/>
                    <a:pt x="1524" y="1497"/>
                  </a:cubicBezTo>
                  <a:cubicBezTo>
                    <a:pt x="1485" y="1527"/>
                    <a:pt x="1422" y="1601"/>
                    <a:pt x="1365" y="1617"/>
                  </a:cubicBezTo>
                  <a:cubicBezTo>
                    <a:pt x="1308" y="1633"/>
                    <a:pt x="1242" y="1585"/>
                    <a:pt x="1182" y="1593"/>
                  </a:cubicBezTo>
                  <a:cubicBezTo>
                    <a:pt x="1122" y="1601"/>
                    <a:pt x="1052" y="1654"/>
                    <a:pt x="1002" y="1668"/>
                  </a:cubicBezTo>
                  <a:cubicBezTo>
                    <a:pt x="952" y="1682"/>
                    <a:pt x="913" y="1675"/>
                    <a:pt x="879" y="1680"/>
                  </a:cubicBezTo>
                  <a:cubicBezTo>
                    <a:pt x="845" y="1685"/>
                    <a:pt x="830" y="1698"/>
                    <a:pt x="798" y="1695"/>
                  </a:cubicBezTo>
                  <a:cubicBezTo>
                    <a:pt x="766" y="1692"/>
                    <a:pt x="722" y="1671"/>
                    <a:pt x="687" y="1665"/>
                  </a:cubicBezTo>
                  <a:cubicBezTo>
                    <a:pt x="652" y="1659"/>
                    <a:pt x="625" y="1657"/>
                    <a:pt x="588" y="1656"/>
                  </a:cubicBezTo>
                  <a:cubicBezTo>
                    <a:pt x="551" y="1655"/>
                    <a:pt x="496" y="1656"/>
                    <a:pt x="465" y="1659"/>
                  </a:cubicBezTo>
                  <a:cubicBezTo>
                    <a:pt x="434" y="1662"/>
                    <a:pt x="424" y="1671"/>
                    <a:pt x="399" y="1677"/>
                  </a:cubicBezTo>
                  <a:cubicBezTo>
                    <a:pt x="374" y="1683"/>
                    <a:pt x="333" y="1688"/>
                    <a:pt x="312" y="1695"/>
                  </a:cubicBezTo>
                  <a:cubicBezTo>
                    <a:pt x="291" y="1702"/>
                    <a:pt x="289" y="1708"/>
                    <a:pt x="270" y="1719"/>
                  </a:cubicBezTo>
                  <a:cubicBezTo>
                    <a:pt x="251" y="1730"/>
                    <a:pt x="226" y="1760"/>
                    <a:pt x="198" y="1761"/>
                  </a:cubicBezTo>
                  <a:cubicBezTo>
                    <a:pt x="170" y="1762"/>
                    <a:pt x="135" y="1733"/>
                    <a:pt x="102" y="1728"/>
                  </a:cubicBezTo>
                  <a:cubicBezTo>
                    <a:pt x="69" y="1723"/>
                    <a:pt x="21" y="1728"/>
                    <a:pt x="0" y="1728"/>
                  </a:cubicBezTo>
                </a:path>
              </a:pathLst>
            </a:custGeom>
            <a:noFill/>
            <a:ln w="9525" cap="flat">
              <a:solidFill>
                <a:srgbClr val="000080"/>
              </a:solidFill>
              <a:prstDash val="lgDashDot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96" name="Freeform 68"/>
            <p:cNvSpPr>
              <a:spLocks/>
            </p:cNvSpPr>
            <p:nvPr/>
          </p:nvSpPr>
          <p:spPr bwMode="auto">
            <a:xfrm>
              <a:off x="2100" y="346"/>
              <a:ext cx="750" cy="750"/>
            </a:xfrm>
            <a:custGeom>
              <a:avLst/>
              <a:gdLst>
                <a:gd name="T0" fmla="*/ 750 w 750"/>
                <a:gd name="T1" fmla="*/ 0 h 750"/>
                <a:gd name="T2" fmla="*/ 639 w 750"/>
                <a:gd name="T3" fmla="*/ 54 h 750"/>
                <a:gd name="T4" fmla="*/ 558 w 750"/>
                <a:gd name="T5" fmla="*/ 141 h 750"/>
                <a:gd name="T6" fmla="*/ 513 w 750"/>
                <a:gd name="T7" fmla="*/ 264 h 750"/>
                <a:gd name="T8" fmla="*/ 525 w 750"/>
                <a:gd name="T9" fmla="*/ 453 h 750"/>
                <a:gd name="T10" fmla="*/ 495 w 750"/>
                <a:gd name="T11" fmla="*/ 492 h 750"/>
                <a:gd name="T12" fmla="*/ 432 w 750"/>
                <a:gd name="T13" fmla="*/ 564 h 750"/>
                <a:gd name="T14" fmla="*/ 357 w 750"/>
                <a:gd name="T15" fmla="*/ 609 h 750"/>
                <a:gd name="T16" fmla="*/ 288 w 750"/>
                <a:gd name="T17" fmla="*/ 657 h 750"/>
                <a:gd name="T18" fmla="*/ 183 w 750"/>
                <a:gd name="T19" fmla="*/ 696 h 750"/>
                <a:gd name="T20" fmla="*/ 0 w 750"/>
                <a:gd name="T21" fmla="*/ 75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0" h="750">
                  <a:moveTo>
                    <a:pt x="750" y="0"/>
                  </a:moveTo>
                  <a:cubicBezTo>
                    <a:pt x="732" y="9"/>
                    <a:pt x="671" y="31"/>
                    <a:pt x="639" y="54"/>
                  </a:cubicBezTo>
                  <a:cubicBezTo>
                    <a:pt x="607" y="77"/>
                    <a:pt x="579" y="106"/>
                    <a:pt x="558" y="141"/>
                  </a:cubicBezTo>
                  <a:cubicBezTo>
                    <a:pt x="537" y="176"/>
                    <a:pt x="518" y="212"/>
                    <a:pt x="513" y="264"/>
                  </a:cubicBezTo>
                  <a:cubicBezTo>
                    <a:pt x="508" y="316"/>
                    <a:pt x="528" y="415"/>
                    <a:pt x="525" y="453"/>
                  </a:cubicBezTo>
                  <a:cubicBezTo>
                    <a:pt x="522" y="491"/>
                    <a:pt x="510" y="474"/>
                    <a:pt x="495" y="492"/>
                  </a:cubicBezTo>
                  <a:cubicBezTo>
                    <a:pt x="480" y="510"/>
                    <a:pt x="455" y="545"/>
                    <a:pt x="432" y="564"/>
                  </a:cubicBezTo>
                  <a:cubicBezTo>
                    <a:pt x="409" y="583"/>
                    <a:pt x="381" y="594"/>
                    <a:pt x="357" y="609"/>
                  </a:cubicBezTo>
                  <a:cubicBezTo>
                    <a:pt x="333" y="624"/>
                    <a:pt x="317" y="642"/>
                    <a:pt x="288" y="657"/>
                  </a:cubicBezTo>
                  <a:cubicBezTo>
                    <a:pt x="259" y="672"/>
                    <a:pt x="231" y="680"/>
                    <a:pt x="183" y="696"/>
                  </a:cubicBezTo>
                  <a:cubicBezTo>
                    <a:pt x="135" y="712"/>
                    <a:pt x="38" y="739"/>
                    <a:pt x="0" y="750"/>
                  </a:cubicBezTo>
                </a:path>
              </a:pathLst>
            </a:custGeom>
            <a:noFill/>
            <a:ln w="9525" cap="flat">
              <a:solidFill>
                <a:srgbClr val="000080"/>
              </a:solidFill>
              <a:prstDash val="lgDashDot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97" name="Freeform 69"/>
            <p:cNvSpPr>
              <a:spLocks/>
            </p:cNvSpPr>
            <p:nvPr/>
          </p:nvSpPr>
          <p:spPr bwMode="auto">
            <a:xfrm>
              <a:off x="2154" y="370"/>
              <a:ext cx="675" cy="1065"/>
            </a:xfrm>
            <a:custGeom>
              <a:avLst/>
              <a:gdLst>
                <a:gd name="T0" fmla="*/ 675 w 675"/>
                <a:gd name="T1" fmla="*/ 0 h 1065"/>
                <a:gd name="T2" fmla="*/ 570 w 675"/>
                <a:gd name="T3" fmla="*/ 111 h 1065"/>
                <a:gd name="T4" fmla="*/ 480 w 675"/>
                <a:gd name="T5" fmla="*/ 285 h 1065"/>
                <a:gd name="T6" fmla="*/ 498 w 675"/>
                <a:gd name="T7" fmla="*/ 432 h 1065"/>
                <a:gd name="T8" fmla="*/ 522 w 675"/>
                <a:gd name="T9" fmla="*/ 546 h 1065"/>
                <a:gd name="T10" fmla="*/ 477 w 675"/>
                <a:gd name="T11" fmla="*/ 594 h 1065"/>
                <a:gd name="T12" fmla="*/ 420 w 675"/>
                <a:gd name="T13" fmla="*/ 675 h 1065"/>
                <a:gd name="T14" fmla="*/ 405 w 675"/>
                <a:gd name="T15" fmla="*/ 741 h 1065"/>
                <a:gd name="T16" fmla="*/ 294 w 675"/>
                <a:gd name="T17" fmla="*/ 885 h 1065"/>
                <a:gd name="T18" fmla="*/ 168 w 675"/>
                <a:gd name="T19" fmla="*/ 939 h 1065"/>
                <a:gd name="T20" fmla="*/ 0 w 675"/>
                <a:gd name="T21" fmla="*/ 1065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5" h="1065">
                  <a:moveTo>
                    <a:pt x="675" y="0"/>
                  </a:moveTo>
                  <a:cubicBezTo>
                    <a:pt x="658" y="18"/>
                    <a:pt x="602" y="64"/>
                    <a:pt x="570" y="111"/>
                  </a:cubicBezTo>
                  <a:cubicBezTo>
                    <a:pt x="538" y="158"/>
                    <a:pt x="492" y="232"/>
                    <a:pt x="480" y="285"/>
                  </a:cubicBezTo>
                  <a:cubicBezTo>
                    <a:pt x="468" y="338"/>
                    <a:pt x="491" y="389"/>
                    <a:pt x="498" y="432"/>
                  </a:cubicBezTo>
                  <a:cubicBezTo>
                    <a:pt x="505" y="475"/>
                    <a:pt x="525" y="519"/>
                    <a:pt x="522" y="546"/>
                  </a:cubicBezTo>
                  <a:cubicBezTo>
                    <a:pt x="519" y="573"/>
                    <a:pt x="494" y="572"/>
                    <a:pt x="477" y="594"/>
                  </a:cubicBezTo>
                  <a:cubicBezTo>
                    <a:pt x="460" y="616"/>
                    <a:pt x="432" y="650"/>
                    <a:pt x="420" y="675"/>
                  </a:cubicBezTo>
                  <a:cubicBezTo>
                    <a:pt x="408" y="700"/>
                    <a:pt x="426" y="706"/>
                    <a:pt x="405" y="741"/>
                  </a:cubicBezTo>
                  <a:cubicBezTo>
                    <a:pt x="384" y="776"/>
                    <a:pt x="333" y="852"/>
                    <a:pt x="294" y="885"/>
                  </a:cubicBezTo>
                  <a:cubicBezTo>
                    <a:pt x="255" y="918"/>
                    <a:pt x="217" y="909"/>
                    <a:pt x="168" y="939"/>
                  </a:cubicBezTo>
                  <a:cubicBezTo>
                    <a:pt x="119" y="969"/>
                    <a:pt x="35" y="1039"/>
                    <a:pt x="0" y="1065"/>
                  </a:cubicBezTo>
                </a:path>
              </a:pathLst>
            </a:custGeom>
            <a:noFill/>
            <a:ln w="9525" cap="flat">
              <a:solidFill>
                <a:srgbClr val="000080"/>
              </a:solidFill>
              <a:prstDash val="lgDashDot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98" name="Freeform 70"/>
            <p:cNvSpPr>
              <a:spLocks/>
            </p:cNvSpPr>
            <p:nvPr/>
          </p:nvSpPr>
          <p:spPr bwMode="auto">
            <a:xfrm>
              <a:off x="2538" y="814"/>
              <a:ext cx="111" cy="228"/>
            </a:xfrm>
            <a:custGeom>
              <a:avLst/>
              <a:gdLst>
                <a:gd name="T0" fmla="*/ 90 w 111"/>
                <a:gd name="T1" fmla="*/ 0 h 228"/>
                <a:gd name="T2" fmla="*/ 111 w 111"/>
                <a:gd name="T3" fmla="*/ 69 h 228"/>
                <a:gd name="T4" fmla="*/ 72 w 111"/>
                <a:gd name="T5" fmla="*/ 132 h 228"/>
                <a:gd name="T6" fmla="*/ 15 w 111"/>
                <a:gd name="T7" fmla="*/ 171 h 228"/>
                <a:gd name="T8" fmla="*/ 0 w 111"/>
                <a:gd name="T9" fmla="*/ 228 h 228"/>
              </a:gdLst>
              <a:ahLst/>
              <a:cxnLst>
                <a:cxn ang="0">
                  <a:pos x="T0" y="T1"/>
                </a:cxn>
                <a:cxn ang="0">
                  <a:pos x="T2" y="T3"/>
                </a:cxn>
                <a:cxn ang="0">
                  <a:pos x="T4" y="T5"/>
                </a:cxn>
                <a:cxn ang="0">
                  <a:pos x="T6" y="T7"/>
                </a:cxn>
                <a:cxn ang="0">
                  <a:pos x="T8" y="T9"/>
                </a:cxn>
              </a:cxnLst>
              <a:rect l="0" t="0" r="r" b="b"/>
              <a:pathLst>
                <a:path w="111" h="228">
                  <a:moveTo>
                    <a:pt x="90" y="0"/>
                  </a:moveTo>
                  <a:lnTo>
                    <a:pt x="111" y="69"/>
                  </a:lnTo>
                  <a:lnTo>
                    <a:pt x="72" y="132"/>
                  </a:lnTo>
                  <a:lnTo>
                    <a:pt x="15" y="171"/>
                  </a:lnTo>
                  <a:lnTo>
                    <a:pt x="0" y="228"/>
                  </a:lnTo>
                </a:path>
              </a:pathLst>
            </a:custGeom>
            <a:noFill/>
            <a:ln w="9525" cap="flat">
              <a:solidFill>
                <a:srgbClr val="000080"/>
              </a:solidFill>
              <a:prstDash val="lgDashDot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99" name="Freeform 71"/>
            <p:cNvSpPr>
              <a:spLocks/>
            </p:cNvSpPr>
            <p:nvPr/>
          </p:nvSpPr>
          <p:spPr bwMode="auto">
            <a:xfrm>
              <a:off x="2398" y="1396"/>
              <a:ext cx="123" cy="54"/>
            </a:xfrm>
            <a:custGeom>
              <a:avLst/>
              <a:gdLst>
                <a:gd name="T0" fmla="*/ 123 w 123"/>
                <a:gd name="T1" fmla="*/ 15 h 54"/>
                <a:gd name="T2" fmla="*/ 80 w 123"/>
                <a:gd name="T3" fmla="*/ 0 h 54"/>
                <a:gd name="T4" fmla="*/ 0 w 123"/>
                <a:gd name="T5" fmla="*/ 54 h 54"/>
              </a:gdLst>
              <a:ahLst/>
              <a:cxnLst>
                <a:cxn ang="0">
                  <a:pos x="T0" y="T1"/>
                </a:cxn>
                <a:cxn ang="0">
                  <a:pos x="T2" y="T3"/>
                </a:cxn>
                <a:cxn ang="0">
                  <a:pos x="T4" y="T5"/>
                </a:cxn>
              </a:cxnLst>
              <a:rect l="0" t="0" r="r" b="b"/>
              <a:pathLst>
                <a:path w="123" h="54">
                  <a:moveTo>
                    <a:pt x="123" y="15"/>
                  </a:moveTo>
                  <a:lnTo>
                    <a:pt x="80" y="0"/>
                  </a:lnTo>
                  <a:lnTo>
                    <a:pt x="0" y="54"/>
                  </a:lnTo>
                </a:path>
              </a:pathLst>
            </a:custGeom>
            <a:noFill/>
            <a:ln w="9525" cap="flat">
              <a:solidFill>
                <a:srgbClr val="000080"/>
              </a:solidFill>
              <a:prstDash val="lgDashDot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6200" name="Text Box 72"/>
          <p:cNvSpPr txBox="1">
            <a:spLocks noChangeArrowheads="1"/>
          </p:cNvSpPr>
          <p:nvPr/>
        </p:nvSpPr>
        <p:spPr bwMode="auto">
          <a:xfrm rot="-500779">
            <a:off x="2201863" y="2735263"/>
            <a:ext cx="715962"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latin typeface="Times New Roman" panose="02020603050405020304" pitchFamily="18" charset="0"/>
              </a:rPr>
              <a:t>El Fekka  R.</a:t>
            </a:r>
          </a:p>
        </p:txBody>
      </p:sp>
      <p:grpSp>
        <p:nvGrpSpPr>
          <p:cNvPr id="176201" name="Group 73"/>
          <p:cNvGrpSpPr>
            <a:grpSpLocks/>
          </p:cNvGrpSpPr>
          <p:nvPr/>
        </p:nvGrpSpPr>
        <p:grpSpPr bwMode="auto">
          <a:xfrm>
            <a:off x="6545263" y="5810250"/>
            <a:ext cx="868362" cy="800100"/>
            <a:chOff x="4643" y="2828"/>
            <a:chExt cx="547" cy="504"/>
          </a:xfrm>
        </p:grpSpPr>
        <p:grpSp>
          <p:nvGrpSpPr>
            <p:cNvPr id="176202" name="Group 74"/>
            <p:cNvGrpSpPr>
              <a:grpSpLocks/>
            </p:cNvGrpSpPr>
            <p:nvPr/>
          </p:nvGrpSpPr>
          <p:grpSpPr bwMode="auto">
            <a:xfrm>
              <a:off x="4767" y="2828"/>
              <a:ext cx="267" cy="376"/>
              <a:chOff x="4767" y="2828"/>
              <a:chExt cx="267" cy="376"/>
            </a:xfrm>
          </p:grpSpPr>
          <p:sp>
            <p:nvSpPr>
              <p:cNvPr id="176203" name="Rectangle 75"/>
              <p:cNvSpPr>
                <a:spLocks noChangeArrowheads="1"/>
              </p:cNvSpPr>
              <p:nvPr/>
            </p:nvSpPr>
            <p:spPr bwMode="auto">
              <a:xfrm>
                <a:off x="4767" y="3000"/>
                <a:ext cx="267" cy="204"/>
              </a:xfrm>
              <a:prstGeom prst="rect">
                <a:avLst/>
              </a:prstGeom>
              <a:solidFill>
                <a:srgbClr val="FF99CC"/>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204" name="Text Box 76"/>
              <p:cNvSpPr txBox="1">
                <a:spLocks noChangeArrowheads="1"/>
              </p:cNvSpPr>
              <p:nvPr/>
            </p:nvSpPr>
            <p:spPr bwMode="auto">
              <a:xfrm>
                <a:off x="4808" y="2828"/>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0000"/>
                    </a:solidFill>
                  </a:rPr>
                  <a:t>x</a:t>
                </a:r>
              </a:p>
            </p:txBody>
          </p:sp>
          <p:sp>
            <p:nvSpPr>
              <p:cNvPr id="176205" name="Line 77"/>
              <p:cNvSpPr>
                <a:spLocks noChangeShapeType="1"/>
              </p:cNvSpPr>
              <p:nvPr/>
            </p:nvSpPr>
            <p:spPr bwMode="auto">
              <a:xfrm>
                <a:off x="4777" y="3014"/>
                <a:ext cx="257" cy="188"/>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206" name="Line 78"/>
              <p:cNvSpPr>
                <a:spLocks noChangeShapeType="1"/>
              </p:cNvSpPr>
              <p:nvPr/>
            </p:nvSpPr>
            <p:spPr bwMode="auto">
              <a:xfrm flipV="1">
                <a:off x="4773" y="3010"/>
                <a:ext cx="258" cy="182"/>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207" name="Oval 79"/>
              <p:cNvSpPr>
                <a:spLocks noChangeArrowheads="1"/>
              </p:cNvSpPr>
              <p:nvPr/>
            </p:nvSpPr>
            <p:spPr bwMode="auto">
              <a:xfrm>
                <a:off x="4786" y="3059"/>
                <a:ext cx="227" cy="8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6208" name="Text Box 80"/>
            <p:cNvSpPr txBox="1">
              <a:spLocks noChangeArrowheads="1"/>
            </p:cNvSpPr>
            <p:nvPr/>
          </p:nvSpPr>
          <p:spPr bwMode="auto">
            <a:xfrm>
              <a:off x="4643" y="3178"/>
              <a:ext cx="54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rgbClr val="FF0000"/>
                  </a:solidFill>
                </a:rPr>
                <a:t>SCHUETTE</a:t>
              </a:r>
            </a:p>
          </p:txBody>
        </p:sp>
      </p:grpSp>
      <p:grpSp>
        <p:nvGrpSpPr>
          <p:cNvPr id="176209" name="Group 81"/>
          <p:cNvGrpSpPr>
            <a:grpSpLocks/>
          </p:cNvGrpSpPr>
          <p:nvPr/>
        </p:nvGrpSpPr>
        <p:grpSpPr bwMode="auto">
          <a:xfrm>
            <a:off x="7442200" y="1098550"/>
            <a:ext cx="777875" cy="809625"/>
            <a:chOff x="5192" y="2852"/>
            <a:chExt cx="490" cy="510"/>
          </a:xfrm>
        </p:grpSpPr>
        <p:grpSp>
          <p:nvGrpSpPr>
            <p:cNvPr id="176210" name="Group 82"/>
            <p:cNvGrpSpPr>
              <a:grpSpLocks/>
            </p:cNvGrpSpPr>
            <p:nvPr/>
          </p:nvGrpSpPr>
          <p:grpSpPr bwMode="auto">
            <a:xfrm>
              <a:off x="5304" y="2852"/>
              <a:ext cx="267" cy="376"/>
              <a:chOff x="4767" y="2828"/>
              <a:chExt cx="267" cy="376"/>
            </a:xfrm>
          </p:grpSpPr>
          <p:sp>
            <p:nvSpPr>
              <p:cNvPr id="176211" name="Rectangle 83"/>
              <p:cNvSpPr>
                <a:spLocks noChangeArrowheads="1"/>
              </p:cNvSpPr>
              <p:nvPr/>
            </p:nvSpPr>
            <p:spPr bwMode="auto">
              <a:xfrm>
                <a:off x="4767" y="3000"/>
                <a:ext cx="267" cy="204"/>
              </a:xfrm>
              <a:prstGeom prst="rect">
                <a:avLst/>
              </a:prstGeom>
              <a:solidFill>
                <a:srgbClr val="FF99CC"/>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212" name="Text Box 84"/>
              <p:cNvSpPr txBox="1">
                <a:spLocks noChangeArrowheads="1"/>
              </p:cNvSpPr>
              <p:nvPr/>
            </p:nvSpPr>
            <p:spPr bwMode="auto">
              <a:xfrm>
                <a:off x="4808" y="2828"/>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0000"/>
                    </a:solidFill>
                  </a:rPr>
                  <a:t>x</a:t>
                </a:r>
              </a:p>
            </p:txBody>
          </p:sp>
          <p:sp>
            <p:nvSpPr>
              <p:cNvPr id="176213" name="Line 85"/>
              <p:cNvSpPr>
                <a:spLocks noChangeShapeType="1"/>
              </p:cNvSpPr>
              <p:nvPr/>
            </p:nvSpPr>
            <p:spPr bwMode="auto">
              <a:xfrm>
                <a:off x="4777" y="3014"/>
                <a:ext cx="257" cy="188"/>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214" name="Line 86"/>
              <p:cNvSpPr>
                <a:spLocks noChangeShapeType="1"/>
              </p:cNvSpPr>
              <p:nvPr/>
            </p:nvSpPr>
            <p:spPr bwMode="auto">
              <a:xfrm flipV="1">
                <a:off x="4773" y="3010"/>
                <a:ext cx="258" cy="182"/>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215" name="Oval 87"/>
              <p:cNvSpPr>
                <a:spLocks noChangeArrowheads="1"/>
              </p:cNvSpPr>
              <p:nvPr/>
            </p:nvSpPr>
            <p:spPr bwMode="auto">
              <a:xfrm>
                <a:off x="4786" y="3059"/>
                <a:ext cx="227" cy="8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6216" name="Text Box 88"/>
            <p:cNvSpPr txBox="1">
              <a:spLocks noChangeArrowheads="1"/>
            </p:cNvSpPr>
            <p:nvPr/>
          </p:nvSpPr>
          <p:spPr bwMode="auto">
            <a:xfrm>
              <a:off x="5192" y="3208"/>
              <a:ext cx="49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rgbClr val="FF0000"/>
                  </a:solidFill>
                </a:rPr>
                <a:t>REIMANN</a:t>
              </a:r>
            </a:p>
          </p:txBody>
        </p:sp>
      </p:grpSp>
      <p:grpSp>
        <p:nvGrpSpPr>
          <p:cNvPr id="176217" name="Group 89"/>
          <p:cNvGrpSpPr>
            <a:grpSpLocks/>
          </p:cNvGrpSpPr>
          <p:nvPr/>
        </p:nvGrpSpPr>
        <p:grpSpPr bwMode="auto">
          <a:xfrm>
            <a:off x="6975475" y="1906588"/>
            <a:ext cx="904875" cy="795337"/>
            <a:chOff x="4394" y="1201"/>
            <a:chExt cx="570" cy="501"/>
          </a:xfrm>
        </p:grpSpPr>
        <p:sp>
          <p:nvSpPr>
            <p:cNvPr id="176218" name="Rectangle 90"/>
            <p:cNvSpPr>
              <a:spLocks noChangeArrowheads="1"/>
            </p:cNvSpPr>
            <p:nvPr/>
          </p:nvSpPr>
          <p:spPr bwMode="auto">
            <a:xfrm>
              <a:off x="4551" y="1373"/>
              <a:ext cx="267" cy="204"/>
            </a:xfrm>
            <a:prstGeom prst="rect">
              <a:avLst/>
            </a:prstGeom>
            <a:solidFill>
              <a:srgbClr val="FF99CC"/>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219" name="Text Box 91"/>
            <p:cNvSpPr txBox="1">
              <a:spLocks noChangeArrowheads="1"/>
            </p:cNvSpPr>
            <p:nvPr/>
          </p:nvSpPr>
          <p:spPr bwMode="auto">
            <a:xfrm>
              <a:off x="4592" y="1201"/>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0000"/>
                  </a:solidFill>
                </a:rPr>
                <a:t>x</a:t>
              </a:r>
            </a:p>
          </p:txBody>
        </p:sp>
        <p:sp>
          <p:nvSpPr>
            <p:cNvPr id="176220" name="Oval 92"/>
            <p:cNvSpPr>
              <a:spLocks noChangeArrowheads="1"/>
            </p:cNvSpPr>
            <p:nvPr/>
          </p:nvSpPr>
          <p:spPr bwMode="auto">
            <a:xfrm>
              <a:off x="4573" y="1429"/>
              <a:ext cx="227" cy="8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221" name="Text Box 93"/>
            <p:cNvSpPr txBox="1">
              <a:spLocks noChangeArrowheads="1"/>
            </p:cNvSpPr>
            <p:nvPr/>
          </p:nvSpPr>
          <p:spPr bwMode="auto">
            <a:xfrm>
              <a:off x="4394" y="1548"/>
              <a:ext cx="57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rgbClr val="FF0000"/>
                  </a:solidFill>
                </a:rPr>
                <a:t>GERHARDT</a:t>
              </a:r>
            </a:p>
          </p:txBody>
        </p:sp>
      </p:grpSp>
      <p:grpSp>
        <p:nvGrpSpPr>
          <p:cNvPr id="176222" name="Group 94"/>
          <p:cNvGrpSpPr>
            <a:grpSpLocks/>
          </p:cNvGrpSpPr>
          <p:nvPr/>
        </p:nvGrpSpPr>
        <p:grpSpPr bwMode="auto">
          <a:xfrm>
            <a:off x="7277100" y="5429250"/>
            <a:ext cx="960438" cy="800100"/>
            <a:chOff x="4584" y="3420"/>
            <a:chExt cx="605" cy="504"/>
          </a:xfrm>
        </p:grpSpPr>
        <p:grpSp>
          <p:nvGrpSpPr>
            <p:cNvPr id="176223" name="Group 95"/>
            <p:cNvGrpSpPr>
              <a:grpSpLocks/>
            </p:cNvGrpSpPr>
            <p:nvPr/>
          </p:nvGrpSpPr>
          <p:grpSpPr bwMode="auto">
            <a:xfrm>
              <a:off x="4744" y="3420"/>
              <a:ext cx="267" cy="376"/>
              <a:chOff x="4743" y="3305"/>
              <a:chExt cx="267" cy="376"/>
            </a:xfrm>
          </p:grpSpPr>
          <p:sp>
            <p:nvSpPr>
              <p:cNvPr id="176224" name="Rectangle 96"/>
              <p:cNvSpPr>
                <a:spLocks noChangeArrowheads="1"/>
              </p:cNvSpPr>
              <p:nvPr/>
            </p:nvSpPr>
            <p:spPr bwMode="auto">
              <a:xfrm>
                <a:off x="4743" y="3477"/>
                <a:ext cx="267" cy="204"/>
              </a:xfrm>
              <a:prstGeom prst="rect">
                <a:avLst/>
              </a:prstGeom>
              <a:solidFill>
                <a:srgbClr val="FF99CC"/>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225" name="Text Box 97"/>
              <p:cNvSpPr txBox="1">
                <a:spLocks noChangeArrowheads="1"/>
              </p:cNvSpPr>
              <p:nvPr/>
            </p:nvSpPr>
            <p:spPr bwMode="auto">
              <a:xfrm>
                <a:off x="4784" y="3305"/>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0000"/>
                    </a:solidFill>
                  </a:rPr>
                  <a:t>x</a:t>
                </a:r>
              </a:p>
            </p:txBody>
          </p:sp>
          <p:sp>
            <p:nvSpPr>
              <p:cNvPr id="176226" name="Oval 98"/>
              <p:cNvSpPr>
                <a:spLocks noChangeArrowheads="1"/>
              </p:cNvSpPr>
              <p:nvPr/>
            </p:nvSpPr>
            <p:spPr bwMode="auto">
              <a:xfrm>
                <a:off x="4765" y="3533"/>
                <a:ext cx="227" cy="8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6227" name="Text Box 99"/>
            <p:cNvSpPr txBox="1">
              <a:spLocks noChangeArrowheads="1"/>
            </p:cNvSpPr>
            <p:nvPr/>
          </p:nvSpPr>
          <p:spPr bwMode="auto">
            <a:xfrm>
              <a:off x="4584" y="3770"/>
              <a:ext cx="60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rgbClr val="FF0000"/>
                  </a:solidFill>
                </a:rPr>
                <a:t>STENKHOFF</a:t>
              </a:r>
            </a:p>
          </p:txBody>
        </p:sp>
      </p:grpSp>
      <p:grpSp>
        <p:nvGrpSpPr>
          <p:cNvPr id="176228" name="Group 100"/>
          <p:cNvGrpSpPr>
            <a:grpSpLocks/>
          </p:cNvGrpSpPr>
          <p:nvPr/>
        </p:nvGrpSpPr>
        <p:grpSpPr bwMode="auto">
          <a:xfrm>
            <a:off x="5037138" y="949325"/>
            <a:ext cx="912812" cy="354013"/>
            <a:chOff x="4859" y="748"/>
            <a:chExt cx="575" cy="223"/>
          </a:xfrm>
        </p:grpSpPr>
        <p:grpSp>
          <p:nvGrpSpPr>
            <p:cNvPr id="176229" name="Group 101"/>
            <p:cNvGrpSpPr>
              <a:grpSpLocks/>
            </p:cNvGrpSpPr>
            <p:nvPr/>
          </p:nvGrpSpPr>
          <p:grpSpPr bwMode="auto">
            <a:xfrm>
              <a:off x="4995" y="748"/>
              <a:ext cx="210" cy="213"/>
              <a:chOff x="4995" y="748"/>
              <a:chExt cx="210" cy="213"/>
            </a:xfrm>
          </p:grpSpPr>
          <p:sp>
            <p:nvSpPr>
              <p:cNvPr id="176230" name="Rectangle 102"/>
              <p:cNvSpPr>
                <a:spLocks noChangeArrowheads="1"/>
              </p:cNvSpPr>
              <p:nvPr/>
            </p:nvSpPr>
            <p:spPr bwMode="auto">
              <a:xfrm>
                <a:off x="4995" y="801"/>
                <a:ext cx="210" cy="160"/>
              </a:xfrm>
              <a:prstGeom prst="rect">
                <a:avLst/>
              </a:prstGeom>
              <a:solidFill>
                <a:srgbClr val="CCFFFF"/>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231" name="Line 103"/>
              <p:cNvSpPr>
                <a:spLocks noChangeShapeType="1"/>
              </p:cNvSpPr>
              <p:nvPr/>
            </p:nvSpPr>
            <p:spPr bwMode="auto">
              <a:xfrm>
                <a:off x="5003" y="808"/>
                <a:ext cx="202" cy="148"/>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232" name="Line 104"/>
              <p:cNvSpPr>
                <a:spLocks noChangeShapeType="1"/>
              </p:cNvSpPr>
              <p:nvPr/>
            </p:nvSpPr>
            <p:spPr bwMode="auto">
              <a:xfrm flipV="1">
                <a:off x="5000" y="806"/>
                <a:ext cx="203" cy="142"/>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233" name="Line 105"/>
              <p:cNvSpPr>
                <a:spLocks noChangeShapeType="1"/>
              </p:cNvSpPr>
              <p:nvPr/>
            </p:nvSpPr>
            <p:spPr bwMode="auto">
              <a:xfrm>
                <a:off x="5075" y="748"/>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234" name="Line 106"/>
              <p:cNvSpPr>
                <a:spLocks noChangeShapeType="1"/>
              </p:cNvSpPr>
              <p:nvPr/>
            </p:nvSpPr>
            <p:spPr bwMode="auto">
              <a:xfrm>
                <a:off x="5120" y="748"/>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6235" name="Text Box 107"/>
            <p:cNvSpPr txBox="1">
              <a:spLocks noChangeArrowheads="1"/>
            </p:cNvSpPr>
            <p:nvPr/>
          </p:nvSpPr>
          <p:spPr bwMode="auto">
            <a:xfrm>
              <a:off x="4859" y="798"/>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2</a:t>
              </a:r>
            </a:p>
          </p:txBody>
        </p:sp>
        <p:sp>
          <p:nvSpPr>
            <p:cNvPr id="176236" name="Text Box 108"/>
            <p:cNvSpPr txBox="1">
              <a:spLocks noChangeArrowheads="1"/>
            </p:cNvSpPr>
            <p:nvPr/>
          </p:nvSpPr>
          <p:spPr bwMode="auto">
            <a:xfrm>
              <a:off x="5159" y="792"/>
              <a:ext cx="27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168</a:t>
              </a:r>
            </a:p>
          </p:txBody>
        </p:sp>
      </p:grpSp>
      <p:grpSp>
        <p:nvGrpSpPr>
          <p:cNvPr id="176237" name="Group 109"/>
          <p:cNvGrpSpPr>
            <a:grpSpLocks/>
          </p:cNvGrpSpPr>
          <p:nvPr/>
        </p:nvGrpSpPr>
        <p:grpSpPr bwMode="auto">
          <a:xfrm>
            <a:off x="5756275" y="2901950"/>
            <a:ext cx="912813" cy="354013"/>
            <a:chOff x="4943" y="307"/>
            <a:chExt cx="575" cy="223"/>
          </a:xfrm>
        </p:grpSpPr>
        <p:grpSp>
          <p:nvGrpSpPr>
            <p:cNvPr id="176238" name="Group 110"/>
            <p:cNvGrpSpPr>
              <a:grpSpLocks/>
            </p:cNvGrpSpPr>
            <p:nvPr/>
          </p:nvGrpSpPr>
          <p:grpSpPr bwMode="auto">
            <a:xfrm>
              <a:off x="5079" y="307"/>
              <a:ext cx="210" cy="213"/>
              <a:chOff x="4995" y="748"/>
              <a:chExt cx="210" cy="213"/>
            </a:xfrm>
          </p:grpSpPr>
          <p:sp>
            <p:nvSpPr>
              <p:cNvPr id="176239" name="Rectangle 111"/>
              <p:cNvSpPr>
                <a:spLocks noChangeArrowheads="1"/>
              </p:cNvSpPr>
              <p:nvPr/>
            </p:nvSpPr>
            <p:spPr bwMode="auto">
              <a:xfrm>
                <a:off x="4995" y="801"/>
                <a:ext cx="210" cy="160"/>
              </a:xfrm>
              <a:prstGeom prst="rect">
                <a:avLst/>
              </a:prstGeom>
              <a:solidFill>
                <a:srgbClr val="CCFFFF"/>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240" name="Line 112"/>
              <p:cNvSpPr>
                <a:spLocks noChangeShapeType="1"/>
              </p:cNvSpPr>
              <p:nvPr/>
            </p:nvSpPr>
            <p:spPr bwMode="auto">
              <a:xfrm>
                <a:off x="5003" y="808"/>
                <a:ext cx="202" cy="148"/>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241" name="Line 113"/>
              <p:cNvSpPr>
                <a:spLocks noChangeShapeType="1"/>
              </p:cNvSpPr>
              <p:nvPr/>
            </p:nvSpPr>
            <p:spPr bwMode="auto">
              <a:xfrm flipV="1">
                <a:off x="5000" y="806"/>
                <a:ext cx="203" cy="142"/>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242" name="Line 114"/>
              <p:cNvSpPr>
                <a:spLocks noChangeShapeType="1"/>
              </p:cNvSpPr>
              <p:nvPr/>
            </p:nvSpPr>
            <p:spPr bwMode="auto">
              <a:xfrm>
                <a:off x="5075" y="748"/>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243" name="Line 115"/>
              <p:cNvSpPr>
                <a:spLocks noChangeShapeType="1"/>
              </p:cNvSpPr>
              <p:nvPr/>
            </p:nvSpPr>
            <p:spPr bwMode="auto">
              <a:xfrm>
                <a:off x="5120" y="748"/>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6244" name="Text Box 116"/>
            <p:cNvSpPr txBox="1">
              <a:spLocks noChangeArrowheads="1"/>
            </p:cNvSpPr>
            <p:nvPr/>
          </p:nvSpPr>
          <p:spPr bwMode="auto">
            <a:xfrm>
              <a:off x="4943" y="357"/>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3</a:t>
              </a:r>
            </a:p>
          </p:txBody>
        </p:sp>
        <p:sp>
          <p:nvSpPr>
            <p:cNvPr id="176245" name="Text Box 117"/>
            <p:cNvSpPr txBox="1">
              <a:spLocks noChangeArrowheads="1"/>
            </p:cNvSpPr>
            <p:nvPr/>
          </p:nvSpPr>
          <p:spPr bwMode="auto">
            <a:xfrm>
              <a:off x="5243" y="351"/>
              <a:ext cx="27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168</a:t>
              </a:r>
            </a:p>
          </p:txBody>
        </p:sp>
      </p:grpSp>
      <p:grpSp>
        <p:nvGrpSpPr>
          <p:cNvPr id="176246" name="Group 118"/>
          <p:cNvGrpSpPr>
            <a:grpSpLocks/>
          </p:cNvGrpSpPr>
          <p:nvPr/>
        </p:nvGrpSpPr>
        <p:grpSpPr bwMode="auto">
          <a:xfrm>
            <a:off x="4902200" y="1154113"/>
            <a:ext cx="266700" cy="274637"/>
            <a:chOff x="4876" y="694"/>
            <a:chExt cx="168" cy="173"/>
          </a:xfrm>
        </p:grpSpPr>
        <p:sp>
          <p:nvSpPr>
            <p:cNvPr id="176247" name="Rectangle 119"/>
            <p:cNvSpPr>
              <a:spLocks noChangeArrowheads="1"/>
            </p:cNvSpPr>
            <p:nvPr/>
          </p:nvSpPr>
          <p:spPr bwMode="auto">
            <a:xfrm>
              <a:off x="4876" y="739"/>
              <a:ext cx="168" cy="128"/>
            </a:xfrm>
            <a:prstGeom prst="rect">
              <a:avLst/>
            </a:prstGeom>
            <a:solidFill>
              <a:srgbClr val="CCFFFF"/>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248" name="Oval 120"/>
            <p:cNvSpPr>
              <a:spLocks noChangeArrowheads="1"/>
            </p:cNvSpPr>
            <p:nvPr/>
          </p:nvSpPr>
          <p:spPr bwMode="auto">
            <a:xfrm>
              <a:off x="4900" y="773"/>
              <a:ext cx="122" cy="56"/>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249" name="Line 121"/>
            <p:cNvSpPr>
              <a:spLocks noChangeShapeType="1"/>
            </p:cNvSpPr>
            <p:nvPr/>
          </p:nvSpPr>
          <p:spPr bwMode="auto">
            <a:xfrm>
              <a:off x="4958" y="694"/>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6250" name="Group 122"/>
          <p:cNvGrpSpPr>
            <a:grpSpLocks/>
          </p:cNvGrpSpPr>
          <p:nvPr/>
        </p:nvGrpSpPr>
        <p:grpSpPr bwMode="auto">
          <a:xfrm>
            <a:off x="4718050" y="906463"/>
            <a:ext cx="266700" cy="279400"/>
            <a:chOff x="5348" y="1552"/>
            <a:chExt cx="168" cy="176"/>
          </a:xfrm>
        </p:grpSpPr>
        <p:sp>
          <p:nvSpPr>
            <p:cNvPr id="176251" name="Rectangle 123"/>
            <p:cNvSpPr>
              <a:spLocks noChangeArrowheads="1"/>
            </p:cNvSpPr>
            <p:nvPr/>
          </p:nvSpPr>
          <p:spPr bwMode="auto">
            <a:xfrm>
              <a:off x="5348" y="1600"/>
              <a:ext cx="168" cy="128"/>
            </a:xfrm>
            <a:prstGeom prst="rect">
              <a:avLst/>
            </a:prstGeom>
            <a:solidFill>
              <a:srgbClr val="CCFFFF"/>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252" name="Oval 124"/>
            <p:cNvSpPr>
              <a:spLocks noChangeArrowheads="1"/>
            </p:cNvSpPr>
            <p:nvPr/>
          </p:nvSpPr>
          <p:spPr bwMode="auto">
            <a:xfrm>
              <a:off x="5414" y="1646"/>
              <a:ext cx="36" cy="36"/>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253" name="Oval 125"/>
            <p:cNvSpPr>
              <a:spLocks noChangeArrowheads="1"/>
            </p:cNvSpPr>
            <p:nvPr/>
          </p:nvSpPr>
          <p:spPr bwMode="auto">
            <a:xfrm>
              <a:off x="5371" y="1636"/>
              <a:ext cx="122" cy="56"/>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254" name="Line 126"/>
            <p:cNvSpPr>
              <a:spLocks noChangeShapeType="1"/>
            </p:cNvSpPr>
            <p:nvPr/>
          </p:nvSpPr>
          <p:spPr bwMode="auto">
            <a:xfrm>
              <a:off x="5429" y="1552"/>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6255" name="Group 127"/>
          <p:cNvGrpSpPr>
            <a:grpSpLocks/>
          </p:cNvGrpSpPr>
          <p:nvPr/>
        </p:nvGrpSpPr>
        <p:grpSpPr bwMode="auto">
          <a:xfrm>
            <a:off x="4089400" y="2368550"/>
            <a:ext cx="744538" cy="334963"/>
            <a:chOff x="4961" y="577"/>
            <a:chExt cx="469" cy="211"/>
          </a:xfrm>
        </p:grpSpPr>
        <p:sp>
          <p:nvSpPr>
            <p:cNvPr id="176256" name="Rectangle 128"/>
            <p:cNvSpPr>
              <a:spLocks noChangeArrowheads="1"/>
            </p:cNvSpPr>
            <p:nvPr/>
          </p:nvSpPr>
          <p:spPr bwMode="auto">
            <a:xfrm>
              <a:off x="5094" y="626"/>
              <a:ext cx="210" cy="160"/>
            </a:xfrm>
            <a:prstGeom prst="rect">
              <a:avLst/>
            </a:prstGeom>
            <a:solidFill>
              <a:srgbClr val="CCFFFF"/>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257" name="Line 129"/>
            <p:cNvSpPr>
              <a:spLocks noChangeShapeType="1"/>
            </p:cNvSpPr>
            <p:nvPr/>
          </p:nvSpPr>
          <p:spPr bwMode="auto">
            <a:xfrm>
              <a:off x="5174" y="577"/>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258" name="Line 130"/>
            <p:cNvSpPr>
              <a:spLocks noChangeShapeType="1"/>
            </p:cNvSpPr>
            <p:nvPr/>
          </p:nvSpPr>
          <p:spPr bwMode="auto">
            <a:xfrm>
              <a:off x="5219" y="577"/>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259" name="Oval 131"/>
            <p:cNvSpPr>
              <a:spLocks noChangeArrowheads="1"/>
            </p:cNvSpPr>
            <p:nvPr/>
          </p:nvSpPr>
          <p:spPr bwMode="auto">
            <a:xfrm>
              <a:off x="5116" y="668"/>
              <a:ext cx="167" cy="80"/>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260" name="Text Box 132"/>
            <p:cNvSpPr txBox="1">
              <a:spLocks noChangeArrowheads="1"/>
            </p:cNvSpPr>
            <p:nvPr/>
          </p:nvSpPr>
          <p:spPr bwMode="auto">
            <a:xfrm>
              <a:off x="4961" y="615"/>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3</a:t>
              </a:r>
            </a:p>
          </p:txBody>
        </p:sp>
        <p:sp>
          <p:nvSpPr>
            <p:cNvPr id="176261" name="Text Box 133"/>
            <p:cNvSpPr txBox="1">
              <a:spLocks noChangeArrowheads="1"/>
            </p:cNvSpPr>
            <p:nvPr/>
          </p:nvSpPr>
          <p:spPr bwMode="auto">
            <a:xfrm>
              <a:off x="5261" y="609"/>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1</a:t>
              </a:r>
            </a:p>
          </p:txBody>
        </p:sp>
      </p:grpSp>
      <p:grpSp>
        <p:nvGrpSpPr>
          <p:cNvPr id="176262" name="Group 134"/>
          <p:cNvGrpSpPr>
            <a:grpSpLocks/>
          </p:cNvGrpSpPr>
          <p:nvPr/>
        </p:nvGrpSpPr>
        <p:grpSpPr bwMode="auto">
          <a:xfrm>
            <a:off x="4479925" y="2573338"/>
            <a:ext cx="611188" cy="349250"/>
            <a:chOff x="4961" y="541"/>
            <a:chExt cx="385" cy="220"/>
          </a:xfrm>
        </p:grpSpPr>
        <p:grpSp>
          <p:nvGrpSpPr>
            <p:cNvPr id="176263" name="Group 135"/>
            <p:cNvGrpSpPr>
              <a:grpSpLocks/>
            </p:cNvGrpSpPr>
            <p:nvPr/>
          </p:nvGrpSpPr>
          <p:grpSpPr bwMode="auto">
            <a:xfrm>
              <a:off x="5136" y="541"/>
              <a:ext cx="210" cy="213"/>
              <a:chOff x="5133" y="541"/>
              <a:chExt cx="210" cy="213"/>
            </a:xfrm>
          </p:grpSpPr>
          <p:sp>
            <p:nvSpPr>
              <p:cNvPr id="176264" name="Rectangle 136"/>
              <p:cNvSpPr>
                <a:spLocks noChangeArrowheads="1"/>
              </p:cNvSpPr>
              <p:nvPr/>
            </p:nvSpPr>
            <p:spPr bwMode="auto">
              <a:xfrm>
                <a:off x="5133" y="594"/>
                <a:ext cx="210" cy="160"/>
              </a:xfrm>
              <a:prstGeom prst="rect">
                <a:avLst/>
              </a:prstGeom>
              <a:solidFill>
                <a:srgbClr val="CCFFFF"/>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265" name="Line 137"/>
              <p:cNvSpPr>
                <a:spLocks noChangeShapeType="1"/>
              </p:cNvSpPr>
              <p:nvPr/>
            </p:nvSpPr>
            <p:spPr bwMode="auto">
              <a:xfrm>
                <a:off x="5213" y="541"/>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266" name="Line 138"/>
              <p:cNvSpPr>
                <a:spLocks noChangeShapeType="1"/>
              </p:cNvSpPr>
              <p:nvPr/>
            </p:nvSpPr>
            <p:spPr bwMode="auto">
              <a:xfrm>
                <a:off x="5258" y="541"/>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267" name="Oval 139"/>
              <p:cNvSpPr>
                <a:spLocks noChangeArrowheads="1"/>
              </p:cNvSpPr>
              <p:nvPr/>
            </p:nvSpPr>
            <p:spPr bwMode="auto">
              <a:xfrm>
                <a:off x="5222" y="656"/>
                <a:ext cx="36" cy="36"/>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268" name="Oval 140"/>
              <p:cNvSpPr>
                <a:spLocks noChangeArrowheads="1"/>
              </p:cNvSpPr>
              <p:nvPr/>
            </p:nvSpPr>
            <p:spPr bwMode="auto">
              <a:xfrm>
                <a:off x="5146" y="643"/>
                <a:ext cx="185" cy="62"/>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6269" name="Text Box 141"/>
            <p:cNvSpPr txBox="1">
              <a:spLocks noChangeArrowheads="1"/>
            </p:cNvSpPr>
            <p:nvPr/>
          </p:nvSpPr>
          <p:spPr bwMode="auto">
            <a:xfrm>
              <a:off x="4961" y="588"/>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91</a:t>
              </a:r>
            </a:p>
          </p:txBody>
        </p:sp>
      </p:grpSp>
      <p:grpSp>
        <p:nvGrpSpPr>
          <p:cNvPr id="176270" name="Group 142"/>
          <p:cNvGrpSpPr>
            <a:grpSpLocks/>
          </p:cNvGrpSpPr>
          <p:nvPr/>
        </p:nvGrpSpPr>
        <p:grpSpPr bwMode="auto">
          <a:xfrm>
            <a:off x="5018088" y="2635250"/>
            <a:ext cx="828675" cy="358775"/>
            <a:chOff x="5324" y="457"/>
            <a:chExt cx="522" cy="226"/>
          </a:xfrm>
        </p:grpSpPr>
        <p:grpSp>
          <p:nvGrpSpPr>
            <p:cNvPr id="176271" name="Group 143"/>
            <p:cNvGrpSpPr>
              <a:grpSpLocks/>
            </p:cNvGrpSpPr>
            <p:nvPr/>
          </p:nvGrpSpPr>
          <p:grpSpPr bwMode="auto">
            <a:xfrm>
              <a:off x="5457" y="457"/>
              <a:ext cx="210" cy="213"/>
              <a:chOff x="5457" y="457"/>
              <a:chExt cx="210" cy="213"/>
            </a:xfrm>
          </p:grpSpPr>
          <p:sp>
            <p:nvSpPr>
              <p:cNvPr id="176272" name="Rectangle 144"/>
              <p:cNvSpPr>
                <a:spLocks noChangeArrowheads="1"/>
              </p:cNvSpPr>
              <p:nvPr/>
            </p:nvSpPr>
            <p:spPr bwMode="auto">
              <a:xfrm>
                <a:off x="5457" y="510"/>
                <a:ext cx="210" cy="160"/>
              </a:xfrm>
              <a:prstGeom prst="rect">
                <a:avLst/>
              </a:prstGeom>
              <a:solidFill>
                <a:srgbClr val="CCFFFF"/>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273" name="Line 145"/>
              <p:cNvSpPr>
                <a:spLocks noChangeShapeType="1"/>
              </p:cNvSpPr>
              <p:nvPr/>
            </p:nvSpPr>
            <p:spPr bwMode="auto">
              <a:xfrm>
                <a:off x="5537" y="457"/>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274" name="Line 146"/>
              <p:cNvSpPr>
                <a:spLocks noChangeShapeType="1"/>
              </p:cNvSpPr>
              <p:nvPr/>
            </p:nvSpPr>
            <p:spPr bwMode="auto">
              <a:xfrm>
                <a:off x="5582" y="457"/>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275" name="Oval 147"/>
              <p:cNvSpPr>
                <a:spLocks noChangeArrowheads="1"/>
              </p:cNvSpPr>
              <p:nvPr/>
            </p:nvSpPr>
            <p:spPr bwMode="auto">
              <a:xfrm>
                <a:off x="5546" y="572"/>
                <a:ext cx="36" cy="36"/>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6276" name="Text Box 148"/>
            <p:cNvSpPr txBox="1">
              <a:spLocks noChangeArrowheads="1"/>
            </p:cNvSpPr>
            <p:nvPr/>
          </p:nvSpPr>
          <p:spPr bwMode="auto">
            <a:xfrm>
              <a:off x="5324" y="510"/>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2</a:t>
              </a:r>
            </a:p>
          </p:txBody>
        </p:sp>
        <p:sp>
          <p:nvSpPr>
            <p:cNvPr id="176277" name="Text Box 149"/>
            <p:cNvSpPr txBox="1">
              <a:spLocks noChangeArrowheads="1"/>
            </p:cNvSpPr>
            <p:nvPr/>
          </p:nvSpPr>
          <p:spPr bwMode="auto">
            <a:xfrm>
              <a:off x="5624" y="504"/>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17</a:t>
              </a:r>
            </a:p>
          </p:txBody>
        </p:sp>
      </p:grpSp>
      <p:grpSp>
        <p:nvGrpSpPr>
          <p:cNvPr id="176278" name="Group 150"/>
          <p:cNvGrpSpPr>
            <a:grpSpLocks/>
          </p:cNvGrpSpPr>
          <p:nvPr/>
        </p:nvGrpSpPr>
        <p:grpSpPr bwMode="auto">
          <a:xfrm>
            <a:off x="1539875" y="166688"/>
            <a:ext cx="744538" cy="338137"/>
            <a:chOff x="5018" y="433"/>
            <a:chExt cx="469" cy="213"/>
          </a:xfrm>
        </p:grpSpPr>
        <p:grpSp>
          <p:nvGrpSpPr>
            <p:cNvPr id="176279" name="Group 151"/>
            <p:cNvGrpSpPr>
              <a:grpSpLocks/>
            </p:cNvGrpSpPr>
            <p:nvPr/>
          </p:nvGrpSpPr>
          <p:grpSpPr bwMode="auto">
            <a:xfrm>
              <a:off x="5152" y="433"/>
              <a:ext cx="210" cy="213"/>
              <a:chOff x="5448" y="1213"/>
              <a:chExt cx="210" cy="213"/>
            </a:xfrm>
          </p:grpSpPr>
          <p:sp>
            <p:nvSpPr>
              <p:cNvPr id="176280" name="Rectangle 152"/>
              <p:cNvSpPr>
                <a:spLocks noChangeArrowheads="1"/>
              </p:cNvSpPr>
              <p:nvPr/>
            </p:nvSpPr>
            <p:spPr bwMode="auto">
              <a:xfrm>
                <a:off x="5448" y="1266"/>
                <a:ext cx="210" cy="160"/>
              </a:xfrm>
              <a:prstGeom prst="rect">
                <a:avLst/>
              </a:prstGeom>
              <a:solidFill>
                <a:srgbClr val="CCFFFF"/>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281" name="Line 153"/>
              <p:cNvSpPr>
                <a:spLocks noChangeShapeType="1"/>
              </p:cNvSpPr>
              <p:nvPr/>
            </p:nvSpPr>
            <p:spPr bwMode="auto">
              <a:xfrm>
                <a:off x="5456" y="1273"/>
                <a:ext cx="202" cy="148"/>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282" name="Line 154"/>
              <p:cNvSpPr>
                <a:spLocks noChangeShapeType="1"/>
              </p:cNvSpPr>
              <p:nvPr/>
            </p:nvSpPr>
            <p:spPr bwMode="auto">
              <a:xfrm flipV="1">
                <a:off x="5453" y="1271"/>
                <a:ext cx="203" cy="142"/>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283" name="Line 155"/>
              <p:cNvSpPr>
                <a:spLocks noChangeShapeType="1"/>
              </p:cNvSpPr>
              <p:nvPr/>
            </p:nvSpPr>
            <p:spPr bwMode="auto">
              <a:xfrm>
                <a:off x="5528" y="1213"/>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284" name="Line 156"/>
              <p:cNvSpPr>
                <a:spLocks noChangeShapeType="1"/>
              </p:cNvSpPr>
              <p:nvPr/>
            </p:nvSpPr>
            <p:spPr bwMode="auto">
              <a:xfrm>
                <a:off x="5573" y="1213"/>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285" name="Oval 157"/>
              <p:cNvSpPr>
                <a:spLocks noChangeArrowheads="1"/>
              </p:cNvSpPr>
              <p:nvPr/>
            </p:nvSpPr>
            <p:spPr bwMode="auto">
              <a:xfrm>
                <a:off x="5469" y="1301"/>
                <a:ext cx="167" cy="80"/>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6286" name="Text Box 158"/>
            <p:cNvSpPr txBox="1">
              <a:spLocks noChangeArrowheads="1"/>
            </p:cNvSpPr>
            <p:nvPr/>
          </p:nvSpPr>
          <p:spPr bwMode="auto">
            <a:xfrm>
              <a:off x="5018" y="468"/>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1</a:t>
              </a:r>
            </a:p>
          </p:txBody>
        </p:sp>
        <p:sp>
          <p:nvSpPr>
            <p:cNvPr id="176287" name="Text Box 159"/>
            <p:cNvSpPr txBox="1">
              <a:spLocks noChangeArrowheads="1"/>
            </p:cNvSpPr>
            <p:nvPr/>
          </p:nvSpPr>
          <p:spPr bwMode="auto">
            <a:xfrm>
              <a:off x="5318" y="462"/>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6</a:t>
              </a:r>
            </a:p>
          </p:txBody>
        </p:sp>
      </p:grpSp>
      <p:sp>
        <p:nvSpPr>
          <p:cNvPr id="176288" name="AutoShape 160"/>
          <p:cNvSpPr>
            <a:spLocks noChangeArrowheads="1"/>
          </p:cNvSpPr>
          <p:nvPr/>
        </p:nvSpPr>
        <p:spPr bwMode="auto">
          <a:xfrm>
            <a:off x="5653088" y="164941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289" name="AutoShape 161"/>
          <p:cNvSpPr>
            <a:spLocks noChangeArrowheads="1"/>
          </p:cNvSpPr>
          <p:nvPr/>
        </p:nvSpPr>
        <p:spPr bwMode="auto">
          <a:xfrm>
            <a:off x="5472113" y="188436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290" name="AutoShape 162"/>
          <p:cNvSpPr>
            <a:spLocks noChangeArrowheads="1"/>
          </p:cNvSpPr>
          <p:nvPr/>
        </p:nvSpPr>
        <p:spPr bwMode="auto">
          <a:xfrm>
            <a:off x="5259388" y="269081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291" name="Text Box 163"/>
          <p:cNvSpPr txBox="1">
            <a:spLocks noChangeArrowheads="1"/>
          </p:cNvSpPr>
          <p:nvPr/>
        </p:nvSpPr>
        <p:spPr bwMode="auto">
          <a:xfrm>
            <a:off x="7005638" y="239713"/>
            <a:ext cx="1933575" cy="406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14 FEBRUARY</a:t>
            </a:r>
          </a:p>
        </p:txBody>
      </p:sp>
      <p:sp>
        <p:nvSpPr>
          <p:cNvPr id="176292" name="Text Box 164"/>
          <p:cNvSpPr txBox="1">
            <a:spLocks noChangeArrowheads="1"/>
          </p:cNvSpPr>
          <p:nvPr/>
        </p:nvSpPr>
        <p:spPr bwMode="auto">
          <a:xfrm>
            <a:off x="3252788" y="709613"/>
            <a:ext cx="1039812"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Kern’s Crossroad</a:t>
            </a:r>
          </a:p>
        </p:txBody>
      </p:sp>
      <p:grpSp>
        <p:nvGrpSpPr>
          <p:cNvPr id="176293" name="Group 165"/>
          <p:cNvGrpSpPr>
            <a:grpSpLocks/>
          </p:cNvGrpSpPr>
          <p:nvPr/>
        </p:nvGrpSpPr>
        <p:grpSpPr bwMode="auto">
          <a:xfrm>
            <a:off x="5121275" y="3036888"/>
            <a:ext cx="615950" cy="503237"/>
            <a:chOff x="4763" y="1822"/>
            <a:chExt cx="388" cy="317"/>
          </a:xfrm>
        </p:grpSpPr>
        <p:sp>
          <p:nvSpPr>
            <p:cNvPr id="176294" name="Rectangle 166"/>
            <p:cNvSpPr>
              <a:spLocks noChangeArrowheads="1"/>
            </p:cNvSpPr>
            <p:nvPr/>
          </p:nvSpPr>
          <p:spPr bwMode="auto">
            <a:xfrm>
              <a:off x="4763" y="1853"/>
              <a:ext cx="186" cy="142"/>
            </a:xfrm>
            <a:prstGeom prst="rect">
              <a:avLst/>
            </a:prstGeom>
            <a:solidFill>
              <a:srgbClr val="CCFFFF"/>
            </a:solidFill>
            <a:ln w="190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295" name="Line 167"/>
            <p:cNvSpPr>
              <a:spLocks noChangeShapeType="1"/>
            </p:cNvSpPr>
            <p:nvPr/>
          </p:nvSpPr>
          <p:spPr bwMode="auto">
            <a:xfrm>
              <a:off x="4770" y="1860"/>
              <a:ext cx="179" cy="131"/>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296" name="Line 168"/>
            <p:cNvSpPr>
              <a:spLocks noChangeShapeType="1"/>
            </p:cNvSpPr>
            <p:nvPr/>
          </p:nvSpPr>
          <p:spPr bwMode="auto">
            <a:xfrm flipV="1">
              <a:off x="4767" y="1857"/>
              <a:ext cx="180" cy="127"/>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297" name="Line 169"/>
            <p:cNvSpPr>
              <a:spLocks noChangeShapeType="1"/>
            </p:cNvSpPr>
            <p:nvPr/>
          </p:nvSpPr>
          <p:spPr bwMode="auto">
            <a:xfrm>
              <a:off x="4823" y="1822"/>
              <a:ext cx="0" cy="31"/>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298" name="Line 170"/>
            <p:cNvSpPr>
              <a:spLocks noChangeShapeType="1"/>
            </p:cNvSpPr>
            <p:nvPr/>
          </p:nvSpPr>
          <p:spPr bwMode="auto">
            <a:xfrm>
              <a:off x="4851" y="1822"/>
              <a:ext cx="0" cy="31"/>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299" name="Line 171"/>
            <p:cNvSpPr>
              <a:spLocks noChangeShapeType="1"/>
            </p:cNvSpPr>
            <p:nvPr/>
          </p:nvSpPr>
          <p:spPr bwMode="auto">
            <a:xfrm>
              <a:off x="4879" y="1822"/>
              <a:ext cx="0" cy="31"/>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300" name="Text Box 172"/>
            <p:cNvSpPr txBox="1">
              <a:spLocks noChangeArrowheads="1"/>
            </p:cNvSpPr>
            <p:nvPr/>
          </p:nvSpPr>
          <p:spPr bwMode="auto">
            <a:xfrm>
              <a:off x="4903" y="1845"/>
              <a:ext cx="24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rgbClr val="0000FF"/>
                  </a:solidFill>
                </a:rPr>
                <a:t>168</a:t>
              </a:r>
            </a:p>
          </p:txBody>
        </p:sp>
        <p:sp>
          <p:nvSpPr>
            <p:cNvPr id="176301" name="Line 173"/>
            <p:cNvSpPr>
              <a:spLocks noChangeShapeType="1"/>
            </p:cNvSpPr>
            <p:nvPr/>
          </p:nvSpPr>
          <p:spPr bwMode="auto">
            <a:xfrm>
              <a:off x="4764" y="1998"/>
              <a:ext cx="0" cy="141"/>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6302" name="Group 174"/>
          <p:cNvGrpSpPr>
            <a:grpSpLocks/>
          </p:cNvGrpSpPr>
          <p:nvPr/>
        </p:nvGrpSpPr>
        <p:grpSpPr bwMode="auto">
          <a:xfrm>
            <a:off x="5248275" y="4795838"/>
            <a:ext cx="1109663" cy="1858962"/>
            <a:chOff x="3306" y="3021"/>
            <a:chExt cx="699" cy="1171"/>
          </a:xfrm>
        </p:grpSpPr>
        <p:grpSp>
          <p:nvGrpSpPr>
            <p:cNvPr id="176303" name="Group 175"/>
            <p:cNvGrpSpPr>
              <a:grpSpLocks/>
            </p:cNvGrpSpPr>
            <p:nvPr/>
          </p:nvGrpSpPr>
          <p:grpSpPr bwMode="auto">
            <a:xfrm>
              <a:off x="3318" y="3508"/>
              <a:ext cx="483" cy="211"/>
              <a:chOff x="4690" y="2457"/>
              <a:chExt cx="483" cy="211"/>
            </a:xfrm>
          </p:grpSpPr>
          <p:sp>
            <p:nvSpPr>
              <p:cNvPr id="176304" name="Rectangle 176"/>
              <p:cNvSpPr>
                <a:spLocks noChangeArrowheads="1"/>
              </p:cNvSpPr>
              <p:nvPr/>
            </p:nvSpPr>
            <p:spPr bwMode="auto">
              <a:xfrm>
                <a:off x="4963" y="2506"/>
                <a:ext cx="210" cy="160"/>
              </a:xfrm>
              <a:prstGeom prst="rect">
                <a:avLst/>
              </a:prstGeom>
              <a:solidFill>
                <a:srgbClr val="CCFFFF"/>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305" name="Line 177"/>
              <p:cNvSpPr>
                <a:spLocks noChangeShapeType="1"/>
              </p:cNvSpPr>
              <p:nvPr/>
            </p:nvSpPr>
            <p:spPr bwMode="auto">
              <a:xfrm>
                <a:off x="5043" y="2457"/>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306" name="Line 178"/>
              <p:cNvSpPr>
                <a:spLocks noChangeShapeType="1"/>
              </p:cNvSpPr>
              <p:nvPr/>
            </p:nvSpPr>
            <p:spPr bwMode="auto">
              <a:xfrm>
                <a:off x="5088" y="2457"/>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307" name="Oval 179"/>
              <p:cNvSpPr>
                <a:spLocks noChangeArrowheads="1"/>
              </p:cNvSpPr>
              <p:nvPr/>
            </p:nvSpPr>
            <p:spPr bwMode="auto">
              <a:xfrm>
                <a:off x="4985" y="2548"/>
                <a:ext cx="167" cy="80"/>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308" name="Text Box 180"/>
              <p:cNvSpPr txBox="1">
                <a:spLocks noChangeArrowheads="1"/>
              </p:cNvSpPr>
              <p:nvPr/>
            </p:nvSpPr>
            <p:spPr bwMode="auto">
              <a:xfrm>
                <a:off x="4690" y="2495"/>
                <a:ext cx="31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81(-)</a:t>
                </a:r>
              </a:p>
            </p:txBody>
          </p:sp>
          <p:sp>
            <p:nvSpPr>
              <p:cNvPr id="176309" name="Line 181"/>
              <p:cNvSpPr>
                <a:spLocks noChangeShapeType="1"/>
              </p:cNvSpPr>
              <p:nvPr/>
            </p:nvSpPr>
            <p:spPr bwMode="auto">
              <a:xfrm flipH="1">
                <a:off x="4962" y="2508"/>
                <a:ext cx="208" cy="154"/>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6310" name="Freeform 182"/>
            <p:cNvSpPr>
              <a:spLocks/>
            </p:cNvSpPr>
            <p:nvPr/>
          </p:nvSpPr>
          <p:spPr bwMode="auto">
            <a:xfrm rot="1441739">
              <a:off x="3306" y="3693"/>
              <a:ext cx="135" cy="499"/>
            </a:xfrm>
            <a:custGeom>
              <a:avLst/>
              <a:gdLst>
                <a:gd name="T0" fmla="*/ 135 w 135"/>
                <a:gd name="T1" fmla="*/ 0 h 499"/>
                <a:gd name="T2" fmla="*/ 35 w 135"/>
                <a:gd name="T3" fmla="*/ 261 h 499"/>
                <a:gd name="T4" fmla="*/ 117 w 135"/>
                <a:gd name="T5" fmla="*/ 228 h 499"/>
                <a:gd name="T6" fmla="*/ 0 w 135"/>
                <a:gd name="T7" fmla="*/ 499 h 499"/>
              </a:gdLst>
              <a:ahLst/>
              <a:cxnLst>
                <a:cxn ang="0">
                  <a:pos x="T0" y="T1"/>
                </a:cxn>
                <a:cxn ang="0">
                  <a:pos x="T2" y="T3"/>
                </a:cxn>
                <a:cxn ang="0">
                  <a:pos x="T4" y="T5"/>
                </a:cxn>
                <a:cxn ang="0">
                  <a:pos x="T6" y="T7"/>
                </a:cxn>
              </a:cxnLst>
              <a:rect l="0" t="0" r="r" b="b"/>
              <a:pathLst>
                <a:path w="135" h="499">
                  <a:moveTo>
                    <a:pt x="135" y="0"/>
                  </a:moveTo>
                  <a:lnTo>
                    <a:pt x="35" y="261"/>
                  </a:lnTo>
                  <a:lnTo>
                    <a:pt x="117" y="228"/>
                  </a:lnTo>
                  <a:lnTo>
                    <a:pt x="0" y="499"/>
                  </a:lnTo>
                </a:path>
              </a:pathLst>
            </a:custGeom>
            <a:noFill/>
            <a:ln w="38100" cap="flat" cmpd="sng">
              <a:solidFill>
                <a:srgbClr val="0000FF"/>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311" name="Freeform 183"/>
            <p:cNvSpPr>
              <a:spLocks/>
            </p:cNvSpPr>
            <p:nvPr/>
          </p:nvSpPr>
          <p:spPr bwMode="auto">
            <a:xfrm rot="-9358261">
              <a:off x="3870" y="3021"/>
              <a:ext cx="135" cy="499"/>
            </a:xfrm>
            <a:custGeom>
              <a:avLst/>
              <a:gdLst>
                <a:gd name="T0" fmla="*/ 135 w 135"/>
                <a:gd name="T1" fmla="*/ 0 h 499"/>
                <a:gd name="T2" fmla="*/ 35 w 135"/>
                <a:gd name="T3" fmla="*/ 261 h 499"/>
                <a:gd name="T4" fmla="*/ 117 w 135"/>
                <a:gd name="T5" fmla="*/ 228 h 499"/>
                <a:gd name="T6" fmla="*/ 0 w 135"/>
                <a:gd name="T7" fmla="*/ 499 h 499"/>
              </a:gdLst>
              <a:ahLst/>
              <a:cxnLst>
                <a:cxn ang="0">
                  <a:pos x="T0" y="T1"/>
                </a:cxn>
                <a:cxn ang="0">
                  <a:pos x="T2" y="T3"/>
                </a:cxn>
                <a:cxn ang="0">
                  <a:pos x="T4" y="T5"/>
                </a:cxn>
                <a:cxn ang="0">
                  <a:pos x="T6" y="T7"/>
                </a:cxn>
              </a:cxnLst>
              <a:rect l="0" t="0" r="r" b="b"/>
              <a:pathLst>
                <a:path w="135" h="499">
                  <a:moveTo>
                    <a:pt x="135" y="0"/>
                  </a:moveTo>
                  <a:lnTo>
                    <a:pt x="35" y="261"/>
                  </a:lnTo>
                  <a:lnTo>
                    <a:pt x="117" y="228"/>
                  </a:lnTo>
                  <a:lnTo>
                    <a:pt x="0" y="499"/>
                  </a:lnTo>
                </a:path>
              </a:pathLst>
            </a:custGeom>
            <a:noFill/>
            <a:ln w="38100" cap="flat" cmpd="sng">
              <a:solidFill>
                <a:srgbClr val="0000FF"/>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6312" name="AutoShape 184"/>
          <p:cNvSpPr>
            <a:spLocks noChangeArrowheads="1"/>
          </p:cNvSpPr>
          <p:nvPr/>
        </p:nvSpPr>
        <p:spPr bwMode="auto">
          <a:xfrm>
            <a:off x="4713288" y="92551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313" name="AutoShape 185"/>
          <p:cNvSpPr>
            <a:spLocks noChangeArrowheads="1"/>
          </p:cNvSpPr>
          <p:nvPr/>
        </p:nvSpPr>
        <p:spPr bwMode="auto">
          <a:xfrm>
            <a:off x="3684588" y="190341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314" name="AutoShape 186"/>
          <p:cNvSpPr>
            <a:spLocks noChangeArrowheads="1"/>
          </p:cNvSpPr>
          <p:nvPr/>
        </p:nvSpPr>
        <p:spPr bwMode="auto">
          <a:xfrm>
            <a:off x="4449763" y="122396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4.44444E-6 4.44444E-6 L -0.03472 0.02777 C -0.05121 0.028 -0.07899 0.03032 -0.09861 0.00185 L -0.15277 -0.1426 " pathEditMode="relative" rAng="0" ptsTypes="AaAA">
                                      <p:cBhvr>
                                        <p:cTn id="6" dur="2000" fill="hold"/>
                                        <p:tgtEl>
                                          <p:spTgt spid="176201"/>
                                        </p:tgtEl>
                                        <p:attrNameLst>
                                          <p:attrName>ppt_x</p:attrName>
                                          <p:attrName>ppt_y</p:attrName>
                                        </p:attrNameLst>
                                      </p:cBhvr>
                                      <p:rCtr x="-7639" y="-5625"/>
                                    </p:animMotion>
                                  </p:childTnLst>
                                </p:cTn>
                              </p:par>
                              <p:par>
                                <p:cTn id="7" presetID="0" presetClass="path" presetSubtype="0" accel="50000" decel="50000" fill="hold" nodeType="withEffect">
                                  <p:stCondLst>
                                    <p:cond delay="0"/>
                                  </p:stCondLst>
                                  <p:childTnLst>
                                    <p:animMotion origin="layout" path="M -3.88889E-6 2.65896E-6 C -0.02326 0.01618 -0.07118 0.1126 -0.13975 0.09711 L -0.41111 -0.09295 " pathEditMode="relative" rAng="0" ptsTypes="aAA">
                                      <p:cBhvr>
                                        <p:cTn id="8" dur="2000" fill="hold"/>
                                        <p:tgtEl>
                                          <p:spTgt spid="176222"/>
                                        </p:tgtEl>
                                        <p:attrNameLst>
                                          <p:attrName>ppt_x</p:attrName>
                                          <p:attrName>ppt_y</p:attrName>
                                        </p:attrNameLst>
                                      </p:cBhvr>
                                      <p:rCtr x="-20556" y="971"/>
                                    </p:animMotion>
                                  </p:childTnLst>
                                </p:cTn>
                              </p:par>
                            </p:childTnLst>
                          </p:cTn>
                        </p:par>
                        <p:par>
                          <p:cTn id="9" fill="hold" nodeType="afterGroup">
                            <p:stCondLst>
                              <p:cond delay="2000"/>
                            </p:stCondLst>
                            <p:childTnLst>
                              <p:par>
                                <p:cTn id="10" presetID="22" presetClass="exit" presetSubtype="2" fill="hold" nodeType="afterEffect">
                                  <p:stCondLst>
                                    <p:cond delay="0"/>
                                  </p:stCondLst>
                                  <p:childTnLst>
                                    <p:animEffect transition="out" filter="wipe(right)">
                                      <p:cBhvr>
                                        <p:cTn id="11" dur="1000"/>
                                        <p:tgtEl>
                                          <p:spTgt spid="176302"/>
                                        </p:tgtEl>
                                      </p:cBhvr>
                                    </p:animEffect>
                                    <p:set>
                                      <p:cBhvr>
                                        <p:cTn id="12" dur="1" fill="hold">
                                          <p:stCondLst>
                                            <p:cond delay="999"/>
                                          </p:stCondLst>
                                        </p:cTn>
                                        <p:tgtEl>
                                          <p:spTgt spid="176302"/>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3" name="explode.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0" presetClass="path" presetSubtype="0" accel="50000" decel="50000" fill="hold" nodeType="clickEffect">
                                  <p:stCondLst>
                                    <p:cond delay="0"/>
                                  </p:stCondLst>
                                  <p:childTnLst>
                                    <p:animMotion origin="layout" path="M 3.61111E-6 3.7037E-7 C -0.01875 -0.01088 -0.08924 -0.03982 -0.11233 -0.06505 C -0.13542 -0.09028 -0.13316 -0.13357 -0.13872 -0.15162 " pathEditMode="relative" rAng="0" ptsTypes="aaa">
                                      <p:cBhvr>
                                        <p:cTn id="16" dur="2000" fill="hold"/>
                                        <p:tgtEl>
                                          <p:spTgt spid="176217"/>
                                        </p:tgtEl>
                                        <p:attrNameLst>
                                          <p:attrName>ppt_x</p:attrName>
                                          <p:attrName>ppt_y</p:attrName>
                                        </p:attrNameLst>
                                      </p:cBhvr>
                                      <p:rCtr x="-6944" y="-7593"/>
                                    </p:animMotion>
                                  </p:childTnLst>
                                </p:cTn>
                              </p:par>
                              <p:par>
                                <p:cTn id="17" presetID="0" presetClass="path" presetSubtype="0" accel="50000" decel="50000" fill="hold" nodeType="withEffect">
                                  <p:stCondLst>
                                    <p:cond delay="0"/>
                                  </p:stCondLst>
                                  <p:childTnLst>
                                    <p:animMotion origin="layout" path="M -3.61111E-6 -2.96296E-6 C -0.02777 0.04977 -0.05104 0.09653 -0.08333 0.10371 C -0.11562 0.11088 -0.17083 0.05625 -0.19392 0.04375 " pathEditMode="relative" rAng="0" ptsTypes="aaa">
                                      <p:cBhvr>
                                        <p:cTn id="18" dur="2000" fill="hold"/>
                                        <p:tgtEl>
                                          <p:spTgt spid="176209"/>
                                        </p:tgtEl>
                                        <p:attrNameLst>
                                          <p:attrName>ppt_x</p:attrName>
                                          <p:attrName>ppt_y</p:attrName>
                                        </p:attrNameLst>
                                      </p:cBhvr>
                                      <p:rCtr x="-9705" y="5532"/>
                                    </p:animMotion>
                                  </p:childTnLst>
                                </p:cTn>
                              </p:par>
                              <p:par>
                                <p:cTn id="19" presetID="0" presetClass="path" presetSubtype="0" accel="50000" decel="50000" fill="hold" nodeType="withEffect">
                                  <p:stCondLst>
                                    <p:cond delay="0"/>
                                  </p:stCondLst>
                                  <p:childTnLst>
                                    <p:animMotion origin="layout" path="M 8.88889E-6 7.03704E-6 C 0.01146 0.0176 0.0231 0.03519 0.03334 0.0426 C 0.04358 0.05001 0.05643 0.04422 0.06112 0.04445 " pathEditMode="relative" rAng="0" ptsTypes="aaA">
                                      <p:cBhvr>
                                        <p:cTn id="20" dur="2000" fill="hold"/>
                                        <p:tgtEl>
                                          <p:spTgt spid="176246"/>
                                        </p:tgtEl>
                                        <p:attrNameLst>
                                          <p:attrName>ppt_x</p:attrName>
                                          <p:attrName>ppt_y</p:attrName>
                                        </p:attrNameLst>
                                      </p:cBhvr>
                                      <p:rCtr x="0" y="0"/>
                                    </p:animMotion>
                                  </p:childTnLst>
                                </p:cTn>
                              </p:par>
                            </p:childTnLst>
                          </p:cTn>
                        </p:par>
                        <p:par>
                          <p:cTn id="21" fill="hold" nodeType="afterGroup">
                            <p:stCondLst>
                              <p:cond delay="2000"/>
                            </p:stCondLst>
                            <p:childTnLst>
                              <p:par>
                                <p:cTn id="22" presetID="1" presetClass="entr" presetSubtype="0" fill="hold" grpId="0" nodeType="afterEffect">
                                  <p:stCondLst>
                                    <p:cond delay="0"/>
                                  </p:stCondLst>
                                  <p:childTnLst>
                                    <p:set>
                                      <p:cBhvr>
                                        <p:cTn id="23" dur="1" fill="hold">
                                          <p:stCondLst>
                                            <p:cond delay="0"/>
                                          </p:stCondLst>
                                        </p:cTn>
                                        <p:tgtEl>
                                          <p:spTgt spid="176288"/>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3" name="explode.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xit" presetSubtype="10" fill="hold" grpId="1" nodeType="clickEffect">
                                  <p:stCondLst>
                                    <p:cond delay="0"/>
                                  </p:stCondLst>
                                  <p:childTnLst>
                                    <p:animEffect transition="out" filter="blinds(horizontal)">
                                      <p:cBhvr>
                                        <p:cTn id="27" dur="500"/>
                                        <p:tgtEl>
                                          <p:spTgt spid="176288"/>
                                        </p:tgtEl>
                                      </p:cBhvr>
                                    </p:animEffect>
                                    <p:set>
                                      <p:cBhvr>
                                        <p:cTn id="28" dur="1" fill="hold">
                                          <p:stCondLst>
                                            <p:cond delay="499"/>
                                          </p:stCondLst>
                                        </p:cTn>
                                        <p:tgtEl>
                                          <p:spTgt spid="176288"/>
                                        </p:tgtEl>
                                        <p:attrNameLst>
                                          <p:attrName>style.visibility</p:attrName>
                                        </p:attrNameLst>
                                      </p:cBhvr>
                                      <p:to>
                                        <p:strVal val="hidden"/>
                                      </p:to>
                                    </p:set>
                                  </p:childTnLst>
                                </p:cTn>
                              </p:par>
                            </p:childTnLst>
                          </p:cTn>
                        </p:par>
                        <p:par>
                          <p:cTn id="29" fill="hold" nodeType="afterGroup">
                            <p:stCondLst>
                              <p:cond delay="500"/>
                            </p:stCondLst>
                            <p:childTnLst>
                              <p:par>
                                <p:cTn id="30" presetID="22" presetClass="exit" presetSubtype="2" fill="hold" nodeType="afterEffect">
                                  <p:stCondLst>
                                    <p:cond delay="0"/>
                                  </p:stCondLst>
                                  <p:childTnLst>
                                    <p:animEffect transition="out" filter="wipe(right)">
                                      <p:cBhvr>
                                        <p:cTn id="31" dur="1000"/>
                                        <p:tgtEl>
                                          <p:spTgt spid="176246"/>
                                        </p:tgtEl>
                                      </p:cBhvr>
                                    </p:animEffect>
                                    <p:set>
                                      <p:cBhvr>
                                        <p:cTn id="32" dur="1" fill="hold">
                                          <p:stCondLst>
                                            <p:cond delay="999"/>
                                          </p:stCondLst>
                                        </p:cTn>
                                        <p:tgtEl>
                                          <p:spTgt spid="176246"/>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0" presetClass="path" presetSubtype="0" accel="50000" decel="50000" fill="hold" nodeType="clickEffect">
                                  <p:stCondLst>
                                    <p:cond delay="0"/>
                                  </p:stCondLst>
                                  <p:childTnLst>
                                    <p:animMotion origin="layout" path="M -0.13872 -0.15116 C -0.14497 -0.16458 -0.16511 -0.21667 -0.17587 -0.23194 C -0.18664 -0.24722 -0.19827 -0.24074 -0.20278 -0.24259 " pathEditMode="relative" rAng="0" ptsTypes="aaa">
                                      <p:cBhvr>
                                        <p:cTn id="36" dur="2000" fill="hold"/>
                                        <p:tgtEl>
                                          <p:spTgt spid="176217"/>
                                        </p:tgtEl>
                                        <p:attrNameLst>
                                          <p:attrName>ppt_x</p:attrName>
                                          <p:attrName>ppt_y</p:attrName>
                                        </p:attrNameLst>
                                      </p:cBhvr>
                                      <p:rCtr x="-3212" y="-4815"/>
                                    </p:animMotion>
                                  </p:childTnLst>
                                </p:cTn>
                              </p:par>
                              <p:par>
                                <p:cTn id="37" presetID="0" presetClass="path" presetSubtype="0" accel="50000" decel="50000" fill="hold" nodeType="withEffect">
                                  <p:stCondLst>
                                    <p:cond delay="0"/>
                                  </p:stCondLst>
                                  <p:childTnLst>
                                    <p:animMotion origin="layout" path="M -3.88889E-6 -2.22222E-6 C 0.03698 -0.02477 0.07413 -0.04931 0.08889 -0.05926 " pathEditMode="relative" ptsTypes="aA">
                                      <p:cBhvr>
                                        <p:cTn id="38" dur="2000" fill="hold"/>
                                        <p:tgtEl>
                                          <p:spTgt spid="176255"/>
                                        </p:tgtEl>
                                        <p:attrNameLst>
                                          <p:attrName>ppt_x</p:attrName>
                                          <p:attrName>ppt_y</p:attrName>
                                        </p:attrNameLst>
                                      </p:cBhvr>
                                    </p:animMotion>
                                  </p:childTnLst>
                                </p:cTn>
                              </p:par>
                            </p:childTnLst>
                          </p:cTn>
                        </p:par>
                        <p:par>
                          <p:cTn id="39" fill="hold" nodeType="afterGroup">
                            <p:stCondLst>
                              <p:cond delay="2000"/>
                            </p:stCondLst>
                            <p:childTnLst>
                              <p:par>
                                <p:cTn id="40" presetID="1" presetClass="entr" presetSubtype="0" fill="hold" grpId="0" nodeType="afterEffect">
                                  <p:stCondLst>
                                    <p:cond delay="0"/>
                                  </p:stCondLst>
                                  <p:childTnLst>
                                    <p:set>
                                      <p:cBhvr>
                                        <p:cTn id="41" dur="1" fill="hold">
                                          <p:stCondLst>
                                            <p:cond delay="0"/>
                                          </p:stCondLst>
                                        </p:cTn>
                                        <p:tgtEl>
                                          <p:spTgt spid="176289"/>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3" name="explode.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xit" presetSubtype="10" fill="hold" grpId="1" nodeType="clickEffect">
                                  <p:stCondLst>
                                    <p:cond delay="0"/>
                                  </p:stCondLst>
                                  <p:childTnLst>
                                    <p:animEffect transition="out" filter="blinds(horizontal)">
                                      <p:cBhvr>
                                        <p:cTn id="45" dur="500"/>
                                        <p:tgtEl>
                                          <p:spTgt spid="176289"/>
                                        </p:tgtEl>
                                      </p:cBhvr>
                                    </p:animEffect>
                                    <p:set>
                                      <p:cBhvr>
                                        <p:cTn id="46" dur="1" fill="hold">
                                          <p:stCondLst>
                                            <p:cond delay="499"/>
                                          </p:stCondLst>
                                        </p:cTn>
                                        <p:tgtEl>
                                          <p:spTgt spid="176289"/>
                                        </p:tgtEl>
                                        <p:attrNameLst>
                                          <p:attrName>style.visibility</p:attrName>
                                        </p:attrNameLst>
                                      </p:cBhvr>
                                      <p:to>
                                        <p:strVal val="hidden"/>
                                      </p:to>
                                    </p:set>
                                  </p:childTnLst>
                                </p:cTn>
                              </p:par>
                              <p:par>
                                <p:cTn id="47" presetID="0" presetClass="path" presetSubtype="0" accel="50000" decel="50000" fill="hold" nodeType="withEffect">
                                  <p:stCondLst>
                                    <p:cond delay="0"/>
                                  </p:stCondLst>
                                  <p:childTnLst>
                                    <p:animMotion origin="layout" path="M -0.20278 -0.24254 C -0.20695 -0.24301 -0.21111 -0.24324 -0.22188 -0.24254 C -0.23264 -0.24185 -0.25521 -0.24578 -0.26789 -0.23838 C -0.28056 -0.23098 -0.28941 -0.21457 -0.29809 -0.19815 " pathEditMode="relative" ptsTypes="aaaA">
                                      <p:cBhvr>
                                        <p:cTn id="48" dur="2000" fill="hold"/>
                                        <p:tgtEl>
                                          <p:spTgt spid="176217"/>
                                        </p:tgtEl>
                                        <p:attrNameLst>
                                          <p:attrName>ppt_x</p:attrName>
                                          <p:attrName>ppt_y</p:attrName>
                                        </p:attrNameLst>
                                      </p:cBhvr>
                                    </p:animMotion>
                                  </p:childTnLst>
                                </p:cTn>
                              </p:par>
                            </p:childTnLst>
                          </p:cTn>
                        </p:par>
                        <p:par>
                          <p:cTn id="49" fill="hold" nodeType="afterGroup">
                            <p:stCondLst>
                              <p:cond delay="2000"/>
                            </p:stCondLst>
                            <p:childTnLst>
                              <p:par>
                                <p:cTn id="50" presetID="1" presetClass="entr" presetSubtype="0" fill="hold" grpId="0" nodeType="afterEffect">
                                  <p:stCondLst>
                                    <p:cond delay="0"/>
                                  </p:stCondLst>
                                  <p:childTnLst>
                                    <p:set>
                                      <p:cBhvr>
                                        <p:cTn id="51" dur="1" fill="hold">
                                          <p:stCondLst>
                                            <p:cond delay="0"/>
                                          </p:stCondLst>
                                        </p:cTn>
                                        <p:tgtEl>
                                          <p:spTgt spid="176312"/>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3" name="explode.wav"/>
                                        </p:tgtEl>
                                      </p:cMediaNode>
                                    </p:audio>
                                  </p:subTnLst>
                                </p:cTn>
                              </p:par>
                            </p:childTnLst>
                          </p:cTn>
                        </p:par>
                        <p:par>
                          <p:cTn id="52" fill="hold" nodeType="afterGroup">
                            <p:stCondLst>
                              <p:cond delay="2000"/>
                            </p:stCondLst>
                            <p:childTnLst>
                              <p:par>
                                <p:cTn id="53" presetID="3" presetClass="exit" presetSubtype="10" fill="hold" grpId="1" nodeType="afterEffect">
                                  <p:stCondLst>
                                    <p:cond delay="0"/>
                                  </p:stCondLst>
                                  <p:childTnLst>
                                    <p:animEffect transition="out" filter="blinds(horizontal)">
                                      <p:cBhvr>
                                        <p:cTn id="54" dur="500"/>
                                        <p:tgtEl>
                                          <p:spTgt spid="176312"/>
                                        </p:tgtEl>
                                      </p:cBhvr>
                                    </p:animEffect>
                                    <p:set>
                                      <p:cBhvr>
                                        <p:cTn id="55" dur="1" fill="hold">
                                          <p:stCondLst>
                                            <p:cond delay="499"/>
                                          </p:stCondLst>
                                        </p:cTn>
                                        <p:tgtEl>
                                          <p:spTgt spid="176312"/>
                                        </p:tgtEl>
                                        <p:attrNameLst>
                                          <p:attrName>style.visibility</p:attrName>
                                        </p:attrNameLst>
                                      </p:cBhvr>
                                      <p:to>
                                        <p:strVal val="hidden"/>
                                      </p:to>
                                    </p:set>
                                  </p:childTnLst>
                                </p:cTn>
                              </p:par>
                            </p:childTnLst>
                          </p:cTn>
                        </p:par>
                        <p:par>
                          <p:cTn id="56" fill="hold" nodeType="afterGroup">
                            <p:stCondLst>
                              <p:cond delay="2500"/>
                            </p:stCondLst>
                            <p:childTnLst>
                              <p:par>
                                <p:cTn id="57" presetID="22" presetClass="exit" presetSubtype="4" fill="hold" nodeType="afterEffect">
                                  <p:stCondLst>
                                    <p:cond delay="0"/>
                                  </p:stCondLst>
                                  <p:childTnLst>
                                    <p:animEffect transition="out" filter="wipe(down)">
                                      <p:cBhvr>
                                        <p:cTn id="58" dur="2000"/>
                                        <p:tgtEl>
                                          <p:spTgt spid="176250"/>
                                        </p:tgtEl>
                                      </p:cBhvr>
                                    </p:animEffect>
                                    <p:set>
                                      <p:cBhvr>
                                        <p:cTn id="59" dur="1" fill="hold">
                                          <p:stCondLst>
                                            <p:cond delay="1999"/>
                                          </p:stCondLst>
                                        </p:cTn>
                                        <p:tgtEl>
                                          <p:spTgt spid="176250"/>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3" name="explode.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76290"/>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3" name="explode.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3" presetClass="exit" presetSubtype="10" fill="hold" grpId="1" nodeType="clickEffect">
                                  <p:stCondLst>
                                    <p:cond delay="0"/>
                                  </p:stCondLst>
                                  <p:childTnLst>
                                    <p:animEffect transition="out" filter="blinds(horizontal)">
                                      <p:cBhvr>
                                        <p:cTn id="67" dur="500"/>
                                        <p:tgtEl>
                                          <p:spTgt spid="176290"/>
                                        </p:tgtEl>
                                      </p:cBhvr>
                                    </p:animEffect>
                                    <p:set>
                                      <p:cBhvr>
                                        <p:cTn id="68" dur="1" fill="hold">
                                          <p:stCondLst>
                                            <p:cond delay="499"/>
                                          </p:stCondLst>
                                        </p:cTn>
                                        <p:tgtEl>
                                          <p:spTgt spid="176290"/>
                                        </p:tgtEl>
                                        <p:attrNameLst>
                                          <p:attrName>style.visibility</p:attrName>
                                        </p:attrNameLst>
                                      </p:cBhvr>
                                      <p:to>
                                        <p:strVal val="hidden"/>
                                      </p:to>
                                    </p:set>
                                  </p:childTnLst>
                                </p:cTn>
                              </p:par>
                              <p:par>
                                <p:cTn id="69" presetID="22" presetClass="exit" presetSubtype="4" fill="hold" nodeType="withEffect">
                                  <p:stCondLst>
                                    <p:cond delay="0"/>
                                  </p:stCondLst>
                                  <p:childTnLst>
                                    <p:animEffect transition="out" filter="wipe(down)">
                                      <p:cBhvr>
                                        <p:cTn id="70" dur="500"/>
                                        <p:tgtEl>
                                          <p:spTgt spid="176270"/>
                                        </p:tgtEl>
                                      </p:cBhvr>
                                    </p:animEffect>
                                    <p:set>
                                      <p:cBhvr>
                                        <p:cTn id="71" dur="1" fill="hold">
                                          <p:stCondLst>
                                            <p:cond delay="499"/>
                                          </p:stCondLst>
                                        </p:cTn>
                                        <p:tgtEl>
                                          <p:spTgt spid="176270"/>
                                        </p:tgtEl>
                                        <p:attrNameLst>
                                          <p:attrName>style.visibility</p:attrName>
                                        </p:attrNameLst>
                                      </p:cBhvr>
                                      <p:to>
                                        <p:strVal val="hidden"/>
                                      </p:to>
                                    </p:set>
                                  </p:childTnLst>
                                </p:cTn>
                              </p:par>
                              <p:par>
                                <p:cTn id="72" presetID="0" presetClass="path" presetSubtype="0" accel="50000" decel="50000" fill="hold" nodeType="withEffect">
                                  <p:stCondLst>
                                    <p:cond delay="0"/>
                                  </p:stCondLst>
                                  <p:childTnLst>
                                    <p:animMotion origin="layout" path="M 0.08889 -0.05926 L -0.00556 -0.12778 " pathEditMode="relative" ptsTypes="AA">
                                      <p:cBhvr>
                                        <p:cTn id="73" dur="2000" fill="hold"/>
                                        <p:tgtEl>
                                          <p:spTgt spid="176255"/>
                                        </p:tgtEl>
                                        <p:attrNameLst>
                                          <p:attrName>ppt_x</p:attrName>
                                          <p:attrName>ppt_y</p:attrName>
                                        </p:attrNameLst>
                                      </p:cBhvr>
                                    </p:animMotion>
                                  </p:childTnLst>
                                  <p:subTnLst>
                                    <p:audio>
                                      <p:cMediaNode>
                                        <p:cTn display="0" masterRel="sameClick">
                                          <p:stCondLst>
                                            <p:cond evt="begin" delay="0">
                                              <p:tn val="72"/>
                                            </p:cond>
                                          </p:stCondLst>
                                          <p:endCondLst>
                                            <p:cond evt="onStopAudio" delay="0">
                                              <p:tgtEl>
                                                <p:sldTgt/>
                                              </p:tgtEl>
                                            </p:cond>
                                          </p:endCondLst>
                                        </p:cTn>
                                        <p:tgtEl>
                                          <p:sndTgt r:embed="rId3" name="explode.wav"/>
                                        </p:tgtEl>
                                      </p:cMediaNode>
                                    </p:audio>
                                  </p:subTnLst>
                                </p:cTn>
                              </p:par>
                              <p:par>
                                <p:cTn id="74" presetID="0" presetClass="path" presetSubtype="0" accel="50000" decel="50000" fill="hold" nodeType="withEffect">
                                  <p:stCondLst>
                                    <p:cond delay="0"/>
                                  </p:stCondLst>
                                  <p:childTnLst>
                                    <p:animMotion origin="layout" path="M -5.55556E-7 8.88889E-6 L -0.10347 -0.18981 " pathEditMode="relative" ptsTypes="AA">
                                      <p:cBhvr>
                                        <p:cTn id="75" dur="2000" fill="hold"/>
                                        <p:tgtEl>
                                          <p:spTgt spid="176262"/>
                                        </p:tgtEl>
                                        <p:attrNameLst>
                                          <p:attrName>ppt_x</p:attrName>
                                          <p:attrName>ppt_y</p:attrName>
                                        </p:attrNameLst>
                                      </p:cBhvr>
                                    </p:animMotion>
                                  </p:childTnLst>
                                </p:cTn>
                              </p:par>
                              <p:par>
                                <p:cTn id="76" presetID="0" presetClass="path" presetSubtype="0" accel="50000" decel="50000" fill="hold" nodeType="withEffect">
                                  <p:stCondLst>
                                    <p:cond delay="0"/>
                                  </p:stCondLst>
                                  <p:childTnLst>
                                    <p:animMotion origin="layout" path="M -0.15277 -0.14259 L -0.17222 -0.2463 L -0.14305 -0.35 " pathEditMode="relative" ptsTypes="AAA">
                                      <p:cBhvr>
                                        <p:cTn id="77" dur="2000" fill="hold"/>
                                        <p:tgtEl>
                                          <p:spTgt spid="176201"/>
                                        </p:tgtEl>
                                        <p:attrNameLst>
                                          <p:attrName>ppt_x</p:attrName>
                                          <p:attrName>ppt_y</p:attrName>
                                        </p:attrNameLst>
                                      </p:cBhvr>
                                    </p:animMotion>
                                  </p:childTnLst>
                                </p:cTn>
                              </p:par>
                              <p:par>
                                <p:cTn id="78" presetID="0" presetClass="path" presetSubtype="0" accel="50000" decel="50000" fill="hold" nodeType="withEffect">
                                  <p:stCondLst>
                                    <p:cond delay="0"/>
                                  </p:stCondLst>
                                  <p:childTnLst>
                                    <p:animMotion origin="layout" path="M -0.41111 -0.09295 C -0.43263 -0.11006 -0.51562 -0.16509 -0.54027 -0.19584 C -0.56493 -0.22659 -0.55538 -0.26104 -0.55937 -0.27815 " pathEditMode="relative" rAng="0" ptsTypes="aaa">
                                      <p:cBhvr>
                                        <p:cTn id="79" dur="2000" fill="hold"/>
                                        <p:tgtEl>
                                          <p:spTgt spid="176222"/>
                                        </p:tgtEl>
                                        <p:attrNameLst>
                                          <p:attrName>ppt_x</p:attrName>
                                          <p:attrName>ppt_y</p:attrName>
                                        </p:attrNameLst>
                                      </p:cBhvr>
                                      <p:rCtr x="-7691" y="-9272"/>
                                    </p:animMotion>
                                  </p:childTnLst>
                                </p:cTn>
                              </p:par>
                            </p:childTnLst>
                          </p:cTn>
                        </p:par>
                        <p:par>
                          <p:cTn id="80" fill="hold" nodeType="afterGroup">
                            <p:stCondLst>
                              <p:cond delay="2000"/>
                            </p:stCondLst>
                            <p:childTnLst>
                              <p:par>
                                <p:cTn id="81" presetID="1" presetClass="entr" presetSubtype="0" fill="hold" grpId="0" nodeType="afterEffect">
                                  <p:stCondLst>
                                    <p:cond delay="0"/>
                                  </p:stCondLst>
                                  <p:childTnLst>
                                    <p:set>
                                      <p:cBhvr>
                                        <p:cTn id="82" dur="1" fill="hold">
                                          <p:stCondLst>
                                            <p:cond delay="0"/>
                                          </p:stCondLst>
                                        </p:cTn>
                                        <p:tgtEl>
                                          <p:spTgt spid="176314"/>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3" name="explode.wav"/>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0" presetClass="path" presetSubtype="0" accel="50000" decel="50000" fill="hold" nodeType="clickEffect">
                                  <p:stCondLst>
                                    <p:cond delay="0"/>
                                  </p:stCondLst>
                                  <p:childTnLst>
                                    <p:animMotion origin="layout" path="M -3.33333E-6 3.7037E-6 C -3.33333E-6 3.7037E-6 0.05781 0.03241 0.11563 0.06481 " pathEditMode="relative" ptsTypes="aA">
                                      <p:cBhvr>
                                        <p:cTn id="86" dur="2000" fill="hold"/>
                                        <p:tgtEl>
                                          <p:spTgt spid="176278"/>
                                        </p:tgtEl>
                                        <p:attrNameLst>
                                          <p:attrName>ppt_x</p:attrName>
                                          <p:attrName>ppt_y</p:attrName>
                                        </p:attrNameLst>
                                      </p:cBhvr>
                                    </p:animMotion>
                                  </p:childTnLst>
                                </p:cTn>
                              </p:par>
                              <p:par>
                                <p:cTn id="87" presetID="9" presetClass="exit" presetSubtype="0" fill="hold" grpId="1" nodeType="withEffect">
                                  <p:stCondLst>
                                    <p:cond delay="0"/>
                                  </p:stCondLst>
                                  <p:childTnLst>
                                    <p:animEffect transition="out" filter="dissolve">
                                      <p:cBhvr>
                                        <p:cTn id="88" dur="500"/>
                                        <p:tgtEl>
                                          <p:spTgt spid="176314"/>
                                        </p:tgtEl>
                                      </p:cBhvr>
                                    </p:animEffect>
                                    <p:set>
                                      <p:cBhvr>
                                        <p:cTn id="89" dur="1" fill="hold">
                                          <p:stCondLst>
                                            <p:cond delay="499"/>
                                          </p:stCondLst>
                                        </p:cTn>
                                        <p:tgtEl>
                                          <p:spTgt spid="176314"/>
                                        </p:tgtEl>
                                        <p:attrNameLst>
                                          <p:attrName>style.visibility</p:attrName>
                                        </p:attrNameLst>
                                      </p:cBhvr>
                                      <p:to>
                                        <p:strVal val="hidden"/>
                                      </p:to>
                                    </p:set>
                                  </p:childTnLst>
                                </p:cTn>
                              </p:par>
                            </p:childTnLst>
                          </p:cTn>
                        </p:par>
                        <p:par>
                          <p:cTn id="90" fill="hold" nodeType="afterGroup">
                            <p:stCondLst>
                              <p:cond delay="2000"/>
                            </p:stCondLst>
                            <p:childTnLst>
                              <p:par>
                                <p:cTn id="91" presetID="22" presetClass="entr" presetSubtype="8" fill="hold" grpId="0" nodeType="afterEffect">
                                  <p:stCondLst>
                                    <p:cond delay="0"/>
                                  </p:stCondLst>
                                  <p:childTnLst>
                                    <p:set>
                                      <p:cBhvr>
                                        <p:cTn id="92" dur="1" fill="hold">
                                          <p:stCondLst>
                                            <p:cond delay="0"/>
                                          </p:stCondLst>
                                        </p:cTn>
                                        <p:tgtEl>
                                          <p:spTgt spid="176292"/>
                                        </p:tgtEl>
                                        <p:attrNameLst>
                                          <p:attrName>style.visibility</p:attrName>
                                        </p:attrNameLst>
                                      </p:cBhvr>
                                      <p:to>
                                        <p:strVal val="visible"/>
                                      </p:to>
                                    </p:set>
                                    <p:animEffect transition="in" filter="wipe(left)">
                                      <p:cBhvr>
                                        <p:cTn id="93" dur="500"/>
                                        <p:tgtEl>
                                          <p:spTgt spid="176292"/>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0" presetClass="path" presetSubtype="0" accel="50000" decel="50000" fill="hold" nodeType="clickEffect">
                                  <p:stCondLst>
                                    <p:cond delay="0"/>
                                  </p:stCondLst>
                                  <p:childTnLst>
                                    <p:animMotion origin="layout" path="M -0.55937 -0.27815 L -0.5467 -0.35861 L -0.45312 -0.50012 " pathEditMode="relative" ptsTypes="AAA">
                                      <p:cBhvr>
                                        <p:cTn id="97" dur="2000" fill="hold"/>
                                        <p:tgtEl>
                                          <p:spTgt spid="176222"/>
                                        </p:tgtEl>
                                        <p:attrNameLst>
                                          <p:attrName>ppt_x</p:attrName>
                                          <p:attrName>ppt_y</p:attrName>
                                        </p:attrNameLst>
                                      </p:cBhvr>
                                    </p:animMotion>
                                  </p:childTnLst>
                                </p:cTn>
                              </p:par>
                              <p:par>
                                <p:cTn id="98" presetID="0" presetClass="path" presetSubtype="0" accel="50000" decel="50000" fill="hold" nodeType="withEffect">
                                  <p:stCondLst>
                                    <p:cond delay="0"/>
                                  </p:stCondLst>
                                  <p:childTnLst>
                                    <p:animMotion origin="layout" path="M -0.14305 -0.35 C -0.14253 -0.3595 -0.13368 -0.37825 -0.13993 -0.40695 L -0.1809 -0.52223 " pathEditMode="relative" rAng="0" ptsTypes="aAa">
                                      <p:cBhvr>
                                        <p:cTn id="99" dur="2000" fill="hold"/>
                                        <p:tgtEl>
                                          <p:spTgt spid="176201"/>
                                        </p:tgtEl>
                                        <p:attrNameLst>
                                          <p:attrName>ppt_x</p:attrName>
                                          <p:attrName>ppt_y</p:attrName>
                                        </p:attrNameLst>
                                      </p:cBhvr>
                                      <p:rCtr x="-1424" y="-8611"/>
                                    </p:animMotion>
                                  </p:childTnLst>
                                </p:cTn>
                              </p:par>
                            </p:childTnLst>
                          </p:cTn>
                        </p:par>
                        <p:par>
                          <p:cTn id="100" fill="hold" nodeType="afterGroup">
                            <p:stCondLst>
                              <p:cond delay="2000"/>
                            </p:stCondLst>
                            <p:childTnLst>
                              <p:par>
                                <p:cTn id="101" presetID="1" presetClass="entr" presetSubtype="0" fill="hold" grpId="0" nodeType="afterEffect">
                                  <p:stCondLst>
                                    <p:cond delay="0"/>
                                  </p:stCondLst>
                                  <p:childTnLst>
                                    <p:set>
                                      <p:cBhvr>
                                        <p:cTn id="102" dur="1" fill="hold">
                                          <p:stCondLst>
                                            <p:cond delay="0"/>
                                          </p:stCondLst>
                                        </p:cTn>
                                        <p:tgtEl>
                                          <p:spTgt spid="176313"/>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3" name="explode.wav"/>
                                        </p:tgtEl>
                                      </p:cMediaNode>
                                    </p:audio>
                                  </p:subTnLst>
                                </p:cTn>
                              </p:par>
                            </p:childTnLst>
                          </p:cTn>
                        </p:par>
                      </p:childTnLst>
                    </p:cTn>
                  </p:par>
                  <p:par>
                    <p:cTn id="103" fill="hold" nodeType="clickPar">
                      <p:stCondLst>
                        <p:cond delay="indefinite"/>
                      </p:stCondLst>
                      <p:childTnLst>
                        <p:par>
                          <p:cTn id="104" fill="hold" nodeType="withGroup">
                            <p:stCondLst>
                              <p:cond delay="0"/>
                            </p:stCondLst>
                            <p:childTnLst>
                              <p:par>
                                <p:cTn id="105" presetID="3" presetClass="exit" presetSubtype="10" fill="hold" grpId="1" nodeType="clickEffect">
                                  <p:stCondLst>
                                    <p:cond delay="0"/>
                                  </p:stCondLst>
                                  <p:childTnLst>
                                    <p:animEffect transition="out" filter="blinds(horizontal)">
                                      <p:cBhvr>
                                        <p:cTn id="106" dur="500"/>
                                        <p:tgtEl>
                                          <p:spTgt spid="176313"/>
                                        </p:tgtEl>
                                      </p:cBhvr>
                                    </p:animEffect>
                                    <p:set>
                                      <p:cBhvr>
                                        <p:cTn id="107" dur="1" fill="hold">
                                          <p:stCondLst>
                                            <p:cond delay="499"/>
                                          </p:stCondLst>
                                        </p:cTn>
                                        <p:tgtEl>
                                          <p:spTgt spid="176313"/>
                                        </p:tgtEl>
                                        <p:attrNameLst>
                                          <p:attrName>style.visibility</p:attrName>
                                        </p:attrNameLst>
                                      </p:cBhvr>
                                      <p:to>
                                        <p:strVal val="hidden"/>
                                      </p:to>
                                    </p:set>
                                  </p:childTnLst>
                                </p:cTn>
                              </p:par>
                              <p:par>
                                <p:cTn id="108" presetID="0" presetClass="path" presetSubtype="0" accel="50000" decel="50000" fill="hold" nodeType="withEffect">
                                  <p:stCondLst>
                                    <p:cond delay="0"/>
                                  </p:stCondLst>
                                  <p:childTnLst>
                                    <p:animMotion origin="layout" path="M -0.00556 -0.12778 L -0.16111 -0.33148 " pathEditMode="relative" ptsTypes="AA">
                                      <p:cBhvr>
                                        <p:cTn id="109" dur="2000" fill="hold"/>
                                        <p:tgtEl>
                                          <p:spTgt spid="176255"/>
                                        </p:tgtEl>
                                        <p:attrNameLst>
                                          <p:attrName>ppt_x</p:attrName>
                                          <p:attrName>ppt_y</p:attrName>
                                        </p:attrNameLst>
                                      </p:cBhvr>
                                    </p:animMotion>
                                  </p:childTnLst>
                                </p:cTn>
                              </p:par>
                              <p:par>
                                <p:cTn id="110" presetID="0" presetClass="path" presetSubtype="0" accel="50000" decel="50000" fill="hold" nodeType="withEffect">
                                  <p:stCondLst>
                                    <p:cond delay="0"/>
                                  </p:stCondLst>
                                  <p:childTnLst>
                                    <p:animMotion origin="layout" path="M -0.10347 -0.18981 L -0.26874 -0.30648 " pathEditMode="relative" ptsTypes="AA">
                                      <p:cBhvr>
                                        <p:cTn id="111" dur="2000" fill="hold"/>
                                        <p:tgtEl>
                                          <p:spTgt spid="17626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288" grpId="0" animBg="1"/>
      <p:bldP spid="176288" grpId="1" animBg="1"/>
      <p:bldP spid="176289" grpId="0" animBg="1"/>
      <p:bldP spid="176289" grpId="1" animBg="1"/>
      <p:bldP spid="176290" grpId="0" animBg="1"/>
      <p:bldP spid="176290" grpId="1" animBg="1"/>
      <p:bldP spid="176292" grpId="0"/>
      <p:bldP spid="176312" grpId="0" animBg="1"/>
      <p:bldP spid="176312" grpId="1" animBg="1"/>
      <p:bldP spid="176313" grpId="0" animBg="1"/>
      <p:bldP spid="176313" grpId="1" animBg="1"/>
      <p:bldP spid="176314" grpId="0" animBg="1"/>
      <p:bldP spid="176314"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lide Number Placeholder 2"/>
          <p:cNvSpPr>
            <a:spLocks noGrp="1"/>
          </p:cNvSpPr>
          <p:nvPr>
            <p:ph type="sldNum" sz="quarter" idx="11"/>
          </p:nvPr>
        </p:nvSpPr>
        <p:spPr/>
        <p:txBody>
          <a:bodyPr/>
          <a:lstStyle/>
          <a:p>
            <a:fld id="{421E315E-A61D-4CEB-8651-56F6D4DA0479}" type="slidenum">
              <a:rPr lang="en-US" altLang="en-US"/>
              <a:pPr/>
              <a:t>42</a:t>
            </a:fld>
            <a:endParaRPr lang="en-US" altLang="en-US"/>
          </a:p>
        </p:txBody>
      </p:sp>
      <p:sp>
        <p:nvSpPr>
          <p:cNvPr id="178178" name="Text Box 2"/>
          <p:cNvSpPr txBox="1">
            <a:spLocks noChangeArrowheads="1"/>
          </p:cNvSpPr>
          <p:nvPr/>
        </p:nvSpPr>
        <p:spPr bwMode="auto">
          <a:xfrm>
            <a:off x="1016000" y="4046538"/>
            <a:ext cx="6889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Bir el Hafa</a:t>
            </a:r>
          </a:p>
        </p:txBody>
      </p:sp>
      <p:sp>
        <p:nvSpPr>
          <p:cNvPr id="178179" name="Text Box 3"/>
          <p:cNvSpPr txBox="1">
            <a:spLocks noChangeArrowheads="1"/>
          </p:cNvSpPr>
          <p:nvPr/>
        </p:nvSpPr>
        <p:spPr bwMode="auto">
          <a:xfrm>
            <a:off x="2416175" y="2535238"/>
            <a:ext cx="519113"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Zaafria</a:t>
            </a:r>
          </a:p>
        </p:txBody>
      </p:sp>
      <p:sp>
        <p:nvSpPr>
          <p:cNvPr id="178180" name="Text Box 4"/>
          <p:cNvSpPr txBox="1">
            <a:spLocks noChangeArrowheads="1"/>
          </p:cNvSpPr>
          <p:nvPr/>
        </p:nvSpPr>
        <p:spPr bwMode="auto">
          <a:xfrm>
            <a:off x="3924300" y="2268538"/>
            <a:ext cx="7016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Sidi Salam</a:t>
            </a:r>
          </a:p>
        </p:txBody>
      </p:sp>
      <p:sp>
        <p:nvSpPr>
          <p:cNvPr id="178181" name="Text Box 5"/>
          <p:cNvSpPr txBox="1">
            <a:spLocks noChangeArrowheads="1"/>
          </p:cNvSpPr>
          <p:nvPr/>
        </p:nvSpPr>
        <p:spPr bwMode="auto">
          <a:xfrm>
            <a:off x="4721225" y="2360613"/>
            <a:ext cx="7778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Sidi Bou Zid</a:t>
            </a:r>
          </a:p>
        </p:txBody>
      </p:sp>
      <p:sp>
        <p:nvSpPr>
          <p:cNvPr id="178182" name="Text Box 6"/>
          <p:cNvSpPr txBox="1">
            <a:spLocks noChangeArrowheads="1"/>
          </p:cNvSpPr>
          <p:nvPr/>
        </p:nvSpPr>
        <p:spPr bwMode="auto">
          <a:xfrm>
            <a:off x="5057775" y="1370013"/>
            <a:ext cx="111442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Poste de Lessouda</a:t>
            </a:r>
          </a:p>
        </p:txBody>
      </p:sp>
      <p:sp>
        <p:nvSpPr>
          <p:cNvPr id="178183" name="Text Box 7"/>
          <p:cNvSpPr txBox="1">
            <a:spLocks noChangeArrowheads="1"/>
          </p:cNvSpPr>
          <p:nvPr/>
        </p:nvSpPr>
        <p:spPr bwMode="auto">
          <a:xfrm>
            <a:off x="3841750" y="1579563"/>
            <a:ext cx="6381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Sadaguia</a:t>
            </a:r>
          </a:p>
        </p:txBody>
      </p:sp>
      <p:sp>
        <p:nvSpPr>
          <p:cNvPr id="178184" name="Text Box 8"/>
          <p:cNvSpPr txBox="1">
            <a:spLocks noChangeArrowheads="1"/>
          </p:cNvSpPr>
          <p:nvPr/>
        </p:nvSpPr>
        <p:spPr bwMode="auto">
          <a:xfrm>
            <a:off x="6280150" y="2728913"/>
            <a:ext cx="7493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Ain Rebaou</a:t>
            </a:r>
          </a:p>
        </p:txBody>
      </p:sp>
      <p:sp>
        <p:nvSpPr>
          <p:cNvPr id="178185" name="Text Box 9"/>
          <p:cNvSpPr txBox="1">
            <a:spLocks noChangeArrowheads="1"/>
          </p:cNvSpPr>
          <p:nvPr/>
        </p:nvSpPr>
        <p:spPr bwMode="auto">
          <a:xfrm>
            <a:off x="6419850" y="2160588"/>
            <a:ext cx="3937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Faid</a:t>
            </a:r>
          </a:p>
        </p:txBody>
      </p:sp>
      <p:sp>
        <p:nvSpPr>
          <p:cNvPr id="178186" name="Text Box 10"/>
          <p:cNvSpPr txBox="1">
            <a:spLocks noChangeArrowheads="1"/>
          </p:cNvSpPr>
          <p:nvPr/>
        </p:nvSpPr>
        <p:spPr bwMode="auto">
          <a:xfrm>
            <a:off x="1984375" y="1023938"/>
            <a:ext cx="5016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t>Djebel</a:t>
            </a:r>
          </a:p>
          <a:p>
            <a:r>
              <a:rPr lang="en-US" altLang="en-US" sz="800" b="1" i="1"/>
              <a:t>Hamra</a:t>
            </a:r>
          </a:p>
        </p:txBody>
      </p:sp>
      <p:sp>
        <p:nvSpPr>
          <p:cNvPr id="178187" name="Text Box 11"/>
          <p:cNvSpPr txBox="1">
            <a:spLocks noChangeArrowheads="1"/>
          </p:cNvSpPr>
          <p:nvPr/>
        </p:nvSpPr>
        <p:spPr bwMode="auto">
          <a:xfrm>
            <a:off x="5629275" y="833438"/>
            <a:ext cx="660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t>Djebel</a:t>
            </a:r>
          </a:p>
          <a:p>
            <a:r>
              <a:rPr lang="en-US" altLang="en-US" sz="800" b="1" i="1"/>
              <a:t>Lessouda</a:t>
            </a:r>
          </a:p>
        </p:txBody>
      </p:sp>
      <p:sp>
        <p:nvSpPr>
          <p:cNvPr id="178188" name="Text Box 12"/>
          <p:cNvSpPr txBox="1">
            <a:spLocks noChangeArrowheads="1"/>
          </p:cNvSpPr>
          <p:nvPr/>
        </p:nvSpPr>
        <p:spPr bwMode="auto">
          <a:xfrm>
            <a:off x="6073775" y="3246438"/>
            <a:ext cx="4968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t>Djebel</a:t>
            </a:r>
          </a:p>
          <a:p>
            <a:r>
              <a:rPr lang="en-US" altLang="en-US" sz="800" b="1" i="1"/>
              <a:t>Ksaira</a:t>
            </a:r>
          </a:p>
        </p:txBody>
      </p:sp>
      <p:sp>
        <p:nvSpPr>
          <p:cNvPr id="178189" name="Text Box 13"/>
          <p:cNvSpPr txBox="1">
            <a:spLocks noChangeArrowheads="1"/>
          </p:cNvSpPr>
          <p:nvPr/>
        </p:nvSpPr>
        <p:spPr bwMode="auto">
          <a:xfrm>
            <a:off x="4702175" y="3259138"/>
            <a:ext cx="479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t>Garet </a:t>
            </a:r>
          </a:p>
          <a:p>
            <a:r>
              <a:rPr lang="en-US" altLang="en-US" sz="800" b="1" i="1"/>
              <a:t>Hadid</a:t>
            </a:r>
          </a:p>
        </p:txBody>
      </p:sp>
      <p:sp>
        <p:nvSpPr>
          <p:cNvPr id="178190" name="Text Box 14"/>
          <p:cNvSpPr txBox="1">
            <a:spLocks noChangeArrowheads="1"/>
          </p:cNvSpPr>
          <p:nvPr/>
        </p:nvSpPr>
        <p:spPr bwMode="auto">
          <a:xfrm>
            <a:off x="5897563" y="6264275"/>
            <a:ext cx="7874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t>Maizila Pass</a:t>
            </a:r>
          </a:p>
        </p:txBody>
      </p:sp>
      <p:grpSp>
        <p:nvGrpSpPr>
          <p:cNvPr id="178191" name="Group 15"/>
          <p:cNvGrpSpPr>
            <a:grpSpLocks/>
          </p:cNvGrpSpPr>
          <p:nvPr/>
        </p:nvGrpSpPr>
        <p:grpSpPr bwMode="auto">
          <a:xfrm>
            <a:off x="933450" y="104775"/>
            <a:ext cx="6638925" cy="6657975"/>
            <a:chOff x="588" y="66"/>
            <a:chExt cx="4182" cy="4194"/>
          </a:xfrm>
        </p:grpSpPr>
        <p:sp>
          <p:nvSpPr>
            <p:cNvPr id="178192" name="Freeform 16"/>
            <p:cNvSpPr>
              <a:spLocks/>
            </p:cNvSpPr>
            <p:nvPr/>
          </p:nvSpPr>
          <p:spPr bwMode="auto">
            <a:xfrm>
              <a:off x="588" y="66"/>
              <a:ext cx="2953" cy="4030"/>
            </a:xfrm>
            <a:custGeom>
              <a:avLst/>
              <a:gdLst>
                <a:gd name="T0" fmla="*/ 957 w 2953"/>
                <a:gd name="T1" fmla="*/ 0 h 4030"/>
                <a:gd name="T2" fmla="*/ 848 w 2953"/>
                <a:gd name="T3" fmla="*/ 134 h 4030"/>
                <a:gd name="T4" fmla="*/ 714 w 2953"/>
                <a:gd name="T5" fmla="*/ 457 h 4030"/>
                <a:gd name="T6" fmla="*/ 846 w 2953"/>
                <a:gd name="T7" fmla="*/ 517 h 4030"/>
                <a:gd name="T8" fmla="*/ 1305 w 2953"/>
                <a:gd name="T9" fmla="*/ 616 h 4030"/>
                <a:gd name="T10" fmla="*/ 1080 w 2953"/>
                <a:gd name="T11" fmla="*/ 907 h 4030"/>
                <a:gd name="T12" fmla="*/ 735 w 2953"/>
                <a:gd name="T13" fmla="*/ 1444 h 4030"/>
                <a:gd name="T14" fmla="*/ 735 w 2953"/>
                <a:gd name="T15" fmla="*/ 1627 h 4030"/>
                <a:gd name="T16" fmla="*/ 708 w 2953"/>
                <a:gd name="T17" fmla="*/ 1792 h 4030"/>
                <a:gd name="T18" fmla="*/ 741 w 2953"/>
                <a:gd name="T19" fmla="*/ 2074 h 4030"/>
                <a:gd name="T20" fmla="*/ 666 w 2953"/>
                <a:gd name="T21" fmla="*/ 2245 h 4030"/>
                <a:gd name="T22" fmla="*/ 444 w 2953"/>
                <a:gd name="T23" fmla="*/ 2398 h 4030"/>
                <a:gd name="T24" fmla="*/ 510 w 2953"/>
                <a:gd name="T25" fmla="*/ 2530 h 4030"/>
                <a:gd name="T26" fmla="*/ 687 w 2953"/>
                <a:gd name="T27" fmla="*/ 2671 h 4030"/>
                <a:gd name="T28" fmla="*/ 822 w 2953"/>
                <a:gd name="T29" fmla="*/ 2500 h 4030"/>
                <a:gd name="T30" fmla="*/ 909 w 2953"/>
                <a:gd name="T31" fmla="*/ 2533 h 4030"/>
                <a:gd name="T32" fmla="*/ 996 w 2953"/>
                <a:gd name="T33" fmla="*/ 2350 h 4030"/>
                <a:gd name="T34" fmla="*/ 1239 w 2953"/>
                <a:gd name="T35" fmla="*/ 2143 h 4030"/>
                <a:gd name="T36" fmla="*/ 1503 w 2953"/>
                <a:gd name="T37" fmla="*/ 1984 h 4030"/>
                <a:gd name="T38" fmla="*/ 1887 w 2953"/>
                <a:gd name="T39" fmla="*/ 1942 h 4030"/>
                <a:gd name="T40" fmla="*/ 2346 w 2953"/>
                <a:gd name="T41" fmla="*/ 1930 h 4030"/>
                <a:gd name="T42" fmla="*/ 2694 w 2953"/>
                <a:gd name="T43" fmla="*/ 1906 h 4030"/>
                <a:gd name="T44" fmla="*/ 2808 w 2953"/>
                <a:gd name="T45" fmla="*/ 1987 h 4030"/>
                <a:gd name="T46" fmla="*/ 2679 w 2953"/>
                <a:gd name="T47" fmla="*/ 2200 h 4030"/>
                <a:gd name="T48" fmla="*/ 2496 w 2953"/>
                <a:gd name="T49" fmla="*/ 2275 h 4030"/>
                <a:gd name="T50" fmla="*/ 2295 w 2953"/>
                <a:gd name="T51" fmla="*/ 2338 h 4030"/>
                <a:gd name="T52" fmla="*/ 2103 w 2953"/>
                <a:gd name="T53" fmla="*/ 2341 h 4030"/>
                <a:gd name="T54" fmla="*/ 2007 w 2953"/>
                <a:gd name="T55" fmla="*/ 2437 h 4030"/>
                <a:gd name="T56" fmla="*/ 1887 w 2953"/>
                <a:gd name="T57" fmla="*/ 2494 h 4030"/>
                <a:gd name="T58" fmla="*/ 1704 w 2953"/>
                <a:gd name="T59" fmla="*/ 2602 h 4030"/>
                <a:gd name="T60" fmla="*/ 1377 w 2953"/>
                <a:gd name="T61" fmla="*/ 2788 h 4030"/>
                <a:gd name="T62" fmla="*/ 1032 w 2953"/>
                <a:gd name="T63" fmla="*/ 2923 h 4030"/>
                <a:gd name="T64" fmla="*/ 792 w 2953"/>
                <a:gd name="T65" fmla="*/ 2881 h 4030"/>
                <a:gd name="T66" fmla="*/ 819 w 2953"/>
                <a:gd name="T67" fmla="*/ 3085 h 4030"/>
                <a:gd name="T68" fmla="*/ 639 w 2953"/>
                <a:gd name="T69" fmla="*/ 3037 h 4030"/>
                <a:gd name="T70" fmla="*/ 708 w 2953"/>
                <a:gd name="T71" fmla="*/ 3226 h 4030"/>
                <a:gd name="T72" fmla="*/ 936 w 2953"/>
                <a:gd name="T73" fmla="*/ 3328 h 4030"/>
                <a:gd name="T74" fmla="*/ 1107 w 2953"/>
                <a:gd name="T75" fmla="*/ 3487 h 4030"/>
                <a:gd name="T76" fmla="*/ 1122 w 2953"/>
                <a:gd name="T77" fmla="*/ 3607 h 4030"/>
                <a:gd name="T78" fmla="*/ 1092 w 2953"/>
                <a:gd name="T79" fmla="*/ 3682 h 4030"/>
                <a:gd name="T80" fmla="*/ 1140 w 2953"/>
                <a:gd name="T81" fmla="*/ 3724 h 4030"/>
                <a:gd name="T82" fmla="*/ 1206 w 2953"/>
                <a:gd name="T83" fmla="*/ 3812 h 4030"/>
                <a:gd name="T84" fmla="*/ 1354 w 2953"/>
                <a:gd name="T85" fmla="*/ 3796 h 4030"/>
                <a:gd name="T86" fmla="*/ 1518 w 2953"/>
                <a:gd name="T87" fmla="*/ 3686 h 4030"/>
                <a:gd name="T88" fmla="*/ 1560 w 2953"/>
                <a:gd name="T89" fmla="*/ 3614 h 4030"/>
                <a:gd name="T90" fmla="*/ 1712 w 2953"/>
                <a:gd name="T91" fmla="*/ 3642 h 4030"/>
                <a:gd name="T92" fmla="*/ 1872 w 2953"/>
                <a:gd name="T93" fmla="*/ 3636 h 4030"/>
                <a:gd name="T94" fmla="*/ 1922 w 2953"/>
                <a:gd name="T95" fmla="*/ 3710 h 4030"/>
                <a:gd name="T96" fmla="*/ 2108 w 2953"/>
                <a:gd name="T97" fmla="*/ 3738 h 4030"/>
                <a:gd name="T98" fmla="*/ 2336 w 2953"/>
                <a:gd name="T99" fmla="*/ 3752 h 4030"/>
                <a:gd name="T100" fmla="*/ 2618 w 2953"/>
                <a:gd name="T101" fmla="*/ 3922 h 4030"/>
                <a:gd name="T102" fmla="*/ 2898 w 2953"/>
                <a:gd name="T103" fmla="*/ 3828 h 4030"/>
                <a:gd name="T104" fmla="*/ 2906 w 2953"/>
                <a:gd name="T105" fmla="*/ 3916 h 4030"/>
                <a:gd name="T106" fmla="*/ 2542 w 2953"/>
                <a:gd name="T107" fmla="*/ 3936 h 4030"/>
                <a:gd name="T108" fmla="*/ 2292 w 2953"/>
                <a:gd name="T109" fmla="*/ 3944 h 4030"/>
                <a:gd name="T110" fmla="*/ 2100 w 2953"/>
                <a:gd name="T111" fmla="*/ 3892 h 4030"/>
                <a:gd name="T112" fmla="*/ 2151 w 2953"/>
                <a:gd name="T113" fmla="*/ 3957 h 4030"/>
                <a:gd name="T114" fmla="*/ 1998 w 2953"/>
                <a:gd name="T115" fmla="*/ 3960 h 4030"/>
                <a:gd name="T116" fmla="*/ 2016 w 2953"/>
                <a:gd name="T117" fmla="*/ 3882 h 4030"/>
                <a:gd name="T118" fmla="*/ 1914 w 2953"/>
                <a:gd name="T119" fmla="*/ 3916 h 4030"/>
                <a:gd name="T120" fmla="*/ 1734 w 2953"/>
                <a:gd name="T121" fmla="*/ 3976 h 4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53" h="4030">
                  <a:moveTo>
                    <a:pt x="1508" y="4030"/>
                  </a:moveTo>
                  <a:lnTo>
                    <a:pt x="20" y="4022"/>
                  </a:lnTo>
                  <a:lnTo>
                    <a:pt x="0" y="9"/>
                  </a:lnTo>
                  <a:lnTo>
                    <a:pt x="957" y="0"/>
                  </a:lnTo>
                  <a:lnTo>
                    <a:pt x="941" y="15"/>
                  </a:lnTo>
                  <a:cubicBezTo>
                    <a:pt x="934" y="24"/>
                    <a:pt x="930" y="37"/>
                    <a:pt x="915" y="52"/>
                  </a:cubicBezTo>
                  <a:cubicBezTo>
                    <a:pt x="900" y="67"/>
                    <a:pt x="860" y="94"/>
                    <a:pt x="849" y="108"/>
                  </a:cubicBezTo>
                  <a:cubicBezTo>
                    <a:pt x="838" y="122"/>
                    <a:pt x="866" y="104"/>
                    <a:pt x="848" y="134"/>
                  </a:cubicBezTo>
                  <a:cubicBezTo>
                    <a:pt x="830" y="164"/>
                    <a:pt x="768" y="251"/>
                    <a:pt x="740" y="290"/>
                  </a:cubicBezTo>
                  <a:cubicBezTo>
                    <a:pt x="712" y="329"/>
                    <a:pt x="685" y="343"/>
                    <a:pt x="680" y="366"/>
                  </a:cubicBezTo>
                  <a:cubicBezTo>
                    <a:pt x="675" y="389"/>
                    <a:pt x="702" y="415"/>
                    <a:pt x="708" y="430"/>
                  </a:cubicBezTo>
                  <a:cubicBezTo>
                    <a:pt x="714" y="445"/>
                    <a:pt x="714" y="449"/>
                    <a:pt x="714" y="457"/>
                  </a:cubicBezTo>
                  <a:cubicBezTo>
                    <a:pt x="714" y="465"/>
                    <a:pt x="703" y="473"/>
                    <a:pt x="708" y="481"/>
                  </a:cubicBezTo>
                  <a:cubicBezTo>
                    <a:pt x="713" y="489"/>
                    <a:pt x="740" y="494"/>
                    <a:pt x="747" y="505"/>
                  </a:cubicBezTo>
                  <a:cubicBezTo>
                    <a:pt x="754" y="516"/>
                    <a:pt x="737" y="542"/>
                    <a:pt x="753" y="544"/>
                  </a:cubicBezTo>
                  <a:cubicBezTo>
                    <a:pt x="769" y="546"/>
                    <a:pt x="814" y="518"/>
                    <a:pt x="846" y="517"/>
                  </a:cubicBezTo>
                  <a:cubicBezTo>
                    <a:pt x="878" y="516"/>
                    <a:pt x="891" y="536"/>
                    <a:pt x="948" y="538"/>
                  </a:cubicBezTo>
                  <a:cubicBezTo>
                    <a:pt x="1005" y="540"/>
                    <a:pt x="1139" y="518"/>
                    <a:pt x="1188" y="526"/>
                  </a:cubicBezTo>
                  <a:cubicBezTo>
                    <a:pt x="1237" y="534"/>
                    <a:pt x="1226" y="571"/>
                    <a:pt x="1245" y="586"/>
                  </a:cubicBezTo>
                  <a:cubicBezTo>
                    <a:pt x="1264" y="601"/>
                    <a:pt x="1303" y="606"/>
                    <a:pt x="1305" y="616"/>
                  </a:cubicBezTo>
                  <a:cubicBezTo>
                    <a:pt x="1307" y="626"/>
                    <a:pt x="1275" y="634"/>
                    <a:pt x="1257" y="646"/>
                  </a:cubicBezTo>
                  <a:cubicBezTo>
                    <a:pt x="1239" y="658"/>
                    <a:pt x="1214" y="660"/>
                    <a:pt x="1194" y="688"/>
                  </a:cubicBezTo>
                  <a:cubicBezTo>
                    <a:pt x="1174" y="716"/>
                    <a:pt x="1159" y="778"/>
                    <a:pt x="1140" y="814"/>
                  </a:cubicBezTo>
                  <a:cubicBezTo>
                    <a:pt x="1121" y="850"/>
                    <a:pt x="1106" y="877"/>
                    <a:pt x="1080" y="907"/>
                  </a:cubicBezTo>
                  <a:cubicBezTo>
                    <a:pt x="1054" y="937"/>
                    <a:pt x="1013" y="958"/>
                    <a:pt x="987" y="994"/>
                  </a:cubicBezTo>
                  <a:cubicBezTo>
                    <a:pt x="961" y="1030"/>
                    <a:pt x="951" y="1091"/>
                    <a:pt x="924" y="1123"/>
                  </a:cubicBezTo>
                  <a:cubicBezTo>
                    <a:pt x="897" y="1155"/>
                    <a:pt x="856" y="1136"/>
                    <a:pt x="825" y="1189"/>
                  </a:cubicBezTo>
                  <a:cubicBezTo>
                    <a:pt x="794" y="1242"/>
                    <a:pt x="770" y="1390"/>
                    <a:pt x="735" y="1444"/>
                  </a:cubicBezTo>
                  <a:cubicBezTo>
                    <a:pt x="700" y="1498"/>
                    <a:pt x="632" y="1494"/>
                    <a:pt x="612" y="1510"/>
                  </a:cubicBezTo>
                  <a:cubicBezTo>
                    <a:pt x="592" y="1526"/>
                    <a:pt x="601" y="1531"/>
                    <a:pt x="612" y="1540"/>
                  </a:cubicBezTo>
                  <a:cubicBezTo>
                    <a:pt x="623" y="1549"/>
                    <a:pt x="658" y="1550"/>
                    <a:pt x="678" y="1564"/>
                  </a:cubicBezTo>
                  <a:cubicBezTo>
                    <a:pt x="698" y="1578"/>
                    <a:pt x="730" y="1612"/>
                    <a:pt x="735" y="1627"/>
                  </a:cubicBezTo>
                  <a:cubicBezTo>
                    <a:pt x="740" y="1642"/>
                    <a:pt x="715" y="1646"/>
                    <a:pt x="711" y="1654"/>
                  </a:cubicBezTo>
                  <a:cubicBezTo>
                    <a:pt x="707" y="1662"/>
                    <a:pt x="717" y="1667"/>
                    <a:pt x="711" y="1678"/>
                  </a:cubicBezTo>
                  <a:cubicBezTo>
                    <a:pt x="705" y="1689"/>
                    <a:pt x="676" y="1701"/>
                    <a:pt x="675" y="1720"/>
                  </a:cubicBezTo>
                  <a:cubicBezTo>
                    <a:pt x="674" y="1739"/>
                    <a:pt x="706" y="1774"/>
                    <a:pt x="708" y="1792"/>
                  </a:cubicBezTo>
                  <a:cubicBezTo>
                    <a:pt x="710" y="1810"/>
                    <a:pt x="683" y="1799"/>
                    <a:pt x="684" y="1828"/>
                  </a:cubicBezTo>
                  <a:cubicBezTo>
                    <a:pt x="685" y="1857"/>
                    <a:pt x="704" y="1938"/>
                    <a:pt x="714" y="1966"/>
                  </a:cubicBezTo>
                  <a:cubicBezTo>
                    <a:pt x="724" y="1994"/>
                    <a:pt x="740" y="1981"/>
                    <a:pt x="744" y="1999"/>
                  </a:cubicBezTo>
                  <a:cubicBezTo>
                    <a:pt x="748" y="2017"/>
                    <a:pt x="732" y="2050"/>
                    <a:pt x="741" y="2074"/>
                  </a:cubicBezTo>
                  <a:cubicBezTo>
                    <a:pt x="750" y="2098"/>
                    <a:pt x="800" y="2133"/>
                    <a:pt x="798" y="2143"/>
                  </a:cubicBezTo>
                  <a:cubicBezTo>
                    <a:pt x="796" y="2153"/>
                    <a:pt x="745" y="2135"/>
                    <a:pt x="729" y="2137"/>
                  </a:cubicBezTo>
                  <a:cubicBezTo>
                    <a:pt x="713" y="2139"/>
                    <a:pt x="713" y="2137"/>
                    <a:pt x="702" y="2155"/>
                  </a:cubicBezTo>
                  <a:cubicBezTo>
                    <a:pt x="691" y="2173"/>
                    <a:pt x="680" y="2224"/>
                    <a:pt x="666" y="2245"/>
                  </a:cubicBezTo>
                  <a:cubicBezTo>
                    <a:pt x="652" y="2266"/>
                    <a:pt x="638" y="2275"/>
                    <a:pt x="615" y="2281"/>
                  </a:cubicBezTo>
                  <a:cubicBezTo>
                    <a:pt x="592" y="2287"/>
                    <a:pt x="552" y="2270"/>
                    <a:pt x="528" y="2284"/>
                  </a:cubicBezTo>
                  <a:cubicBezTo>
                    <a:pt x="504" y="2298"/>
                    <a:pt x="482" y="2349"/>
                    <a:pt x="468" y="2368"/>
                  </a:cubicBezTo>
                  <a:cubicBezTo>
                    <a:pt x="454" y="2387"/>
                    <a:pt x="446" y="2386"/>
                    <a:pt x="444" y="2398"/>
                  </a:cubicBezTo>
                  <a:cubicBezTo>
                    <a:pt x="442" y="2410"/>
                    <a:pt x="452" y="2427"/>
                    <a:pt x="456" y="2443"/>
                  </a:cubicBezTo>
                  <a:cubicBezTo>
                    <a:pt x="460" y="2459"/>
                    <a:pt x="468" y="2476"/>
                    <a:pt x="468" y="2494"/>
                  </a:cubicBezTo>
                  <a:cubicBezTo>
                    <a:pt x="468" y="2512"/>
                    <a:pt x="446" y="2548"/>
                    <a:pt x="453" y="2554"/>
                  </a:cubicBezTo>
                  <a:cubicBezTo>
                    <a:pt x="460" y="2560"/>
                    <a:pt x="502" y="2525"/>
                    <a:pt x="510" y="2530"/>
                  </a:cubicBezTo>
                  <a:cubicBezTo>
                    <a:pt x="518" y="2535"/>
                    <a:pt x="492" y="2566"/>
                    <a:pt x="501" y="2584"/>
                  </a:cubicBezTo>
                  <a:cubicBezTo>
                    <a:pt x="510" y="2602"/>
                    <a:pt x="546" y="2632"/>
                    <a:pt x="564" y="2641"/>
                  </a:cubicBezTo>
                  <a:cubicBezTo>
                    <a:pt x="582" y="2650"/>
                    <a:pt x="592" y="2633"/>
                    <a:pt x="612" y="2638"/>
                  </a:cubicBezTo>
                  <a:cubicBezTo>
                    <a:pt x="632" y="2643"/>
                    <a:pt x="660" y="2674"/>
                    <a:pt x="687" y="2671"/>
                  </a:cubicBezTo>
                  <a:cubicBezTo>
                    <a:pt x="714" y="2668"/>
                    <a:pt x="745" y="2630"/>
                    <a:pt x="774" y="2617"/>
                  </a:cubicBezTo>
                  <a:cubicBezTo>
                    <a:pt x="803" y="2604"/>
                    <a:pt x="852" y="2607"/>
                    <a:pt x="861" y="2593"/>
                  </a:cubicBezTo>
                  <a:cubicBezTo>
                    <a:pt x="870" y="2579"/>
                    <a:pt x="837" y="2548"/>
                    <a:pt x="831" y="2533"/>
                  </a:cubicBezTo>
                  <a:cubicBezTo>
                    <a:pt x="825" y="2518"/>
                    <a:pt x="827" y="2510"/>
                    <a:pt x="822" y="2500"/>
                  </a:cubicBezTo>
                  <a:cubicBezTo>
                    <a:pt x="817" y="2490"/>
                    <a:pt x="795" y="2476"/>
                    <a:pt x="801" y="2470"/>
                  </a:cubicBezTo>
                  <a:cubicBezTo>
                    <a:pt x="807" y="2464"/>
                    <a:pt x="846" y="2456"/>
                    <a:pt x="858" y="2464"/>
                  </a:cubicBezTo>
                  <a:cubicBezTo>
                    <a:pt x="870" y="2472"/>
                    <a:pt x="864" y="2510"/>
                    <a:pt x="873" y="2521"/>
                  </a:cubicBezTo>
                  <a:cubicBezTo>
                    <a:pt x="882" y="2532"/>
                    <a:pt x="898" y="2538"/>
                    <a:pt x="909" y="2533"/>
                  </a:cubicBezTo>
                  <a:cubicBezTo>
                    <a:pt x="920" y="2528"/>
                    <a:pt x="932" y="2502"/>
                    <a:pt x="939" y="2488"/>
                  </a:cubicBezTo>
                  <a:cubicBezTo>
                    <a:pt x="946" y="2474"/>
                    <a:pt x="946" y="2464"/>
                    <a:pt x="948" y="2446"/>
                  </a:cubicBezTo>
                  <a:cubicBezTo>
                    <a:pt x="950" y="2428"/>
                    <a:pt x="946" y="2396"/>
                    <a:pt x="954" y="2380"/>
                  </a:cubicBezTo>
                  <a:cubicBezTo>
                    <a:pt x="962" y="2364"/>
                    <a:pt x="978" y="2364"/>
                    <a:pt x="996" y="2350"/>
                  </a:cubicBezTo>
                  <a:cubicBezTo>
                    <a:pt x="1014" y="2336"/>
                    <a:pt x="1039" y="2307"/>
                    <a:pt x="1059" y="2296"/>
                  </a:cubicBezTo>
                  <a:cubicBezTo>
                    <a:pt x="1079" y="2285"/>
                    <a:pt x="1095" y="2299"/>
                    <a:pt x="1116" y="2284"/>
                  </a:cubicBezTo>
                  <a:cubicBezTo>
                    <a:pt x="1137" y="2269"/>
                    <a:pt x="1168" y="2229"/>
                    <a:pt x="1188" y="2206"/>
                  </a:cubicBezTo>
                  <a:cubicBezTo>
                    <a:pt x="1208" y="2183"/>
                    <a:pt x="1228" y="2161"/>
                    <a:pt x="1239" y="2143"/>
                  </a:cubicBezTo>
                  <a:cubicBezTo>
                    <a:pt x="1250" y="2125"/>
                    <a:pt x="1238" y="2113"/>
                    <a:pt x="1257" y="2095"/>
                  </a:cubicBezTo>
                  <a:cubicBezTo>
                    <a:pt x="1276" y="2077"/>
                    <a:pt x="1320" y="2046"/>
                    <a:pt x="1350" y="2035"/>
                  </a:cubicBezTo>
                  <a:cubicBezTo>
                    <a:pt x="1380" y="2024"/>
                    <a:pt x="1415" y="2037"/>
                    <a:pt x="1440" y="2029"/>
                  </a:cubicBezTo>
                  <a:cubicBezTo>
                    <a:pt x="1465" y="2021"/>
                    <a:pt x="1481" y="1986"/>
                    <a:pt x="1503" y="1984"/>
                  </a:cubicBezTo>
                  <a:cubicBezTo>
                    <a:pt x="1525" y="1982"/>
                    <a:pt x="1545" y="2017"/>
                    <a:pt x="1572" y="2014"/>
                  </a:cubicBezTo>
                  <a:cubicBezTo>
                    <a:pt x="1599" y="2011"/>
                    <a:pt x="1639" y="1977"/>
                    <a:pt x="1668" y="1966"/>
                  </a:cubicBezTo>
                  <a:cubicBezTo>
                    <a:pt x="1697" y="1955"/>
                    <a:pt x="1710" y="1952"/>
                    <a:pt x="1746" y="1948"/>
                  </a:cubicBezTo>
                  <a:cubicBezTo>
                    <a:pt x="1782" y="1944"/>
                    <a:pt x="1841" y="1943"/>
                    <a:pt x="1887" y="1942"/>
                  </a:cubicBezTo>
                  <a:cubicBezTo>
                    <a:pt x="1933" y="1941"/>
                    <a:pt x="1977" y="1942"/>
                    <a:pt x="2022" y="1942"/>
                  </a:cubicBezTo>
                  <a:cubicBezTo>
                    <a:pt x="2067" y="1942"/>
                    <a:pt x="2123" y="1941"/>
                    <a:pt x="2160" y="1945"/>
                  </a:cubicBezTo>
                  <a:cubicBezTo>
                    <a:pt x="2197" y="1949"/>
                    <a:pt x="2213" y="1968"/>
                    <a:pt x="2244" y="1966"/>
                  </a:cubicBezTo>
                  <a:cubicBezTo>
                    <a:pt x="2275" y="1964"/>
                    <a:pt x="2314" y="1937"/>
                    <a:pt x="2346" y="1930"/>
                  </a:cubicBezTo>
                  <a:cubicBezTo>
                    <a:pt x="2378" y="1923"/>
                    <a:pt x="2411" y="1924"/>
                    <a:pt x="2436" y="1924"/>
                  </a:cubicBezTo>
                  <a:cubicBezTo>
                    <a:pt x="2461" y="1924"/>
                    <a:pt x="2471" y="1936"/>
                    <a:pt x="2496" y="1933"/>
                  </a:cubicBezTo>
                  <a:cubicBezTo>
                    <a:pt x="2521" y="1930"/>
                    <a:pt x="2553" y="1908"/>
                    <a:pt x="2586" y="1903"/>
                  </a:cubicBezTo>
                  <a:cubicBezTo>
                    <a:pt x="2619" y="1898"/>
                    <a:pt x="2671" y="1904"/>
                    <a:pt x="2694" y="1906"/>
                  </a:cubicBezTo>
                  <a:cubicBezTo>
                    <a:pt x="2717" y="1908"/>
                    <a:pt x="2713" y="1911"/>
                    <a:pt x="2724" y="1915"/>
                  </a:cubicBezTo>
                  <a:cubicBezTo>
                    <a:pt x="2735" y="1919"/>
                    <a:pt x="2746" y="1928"/>
                    <a:pt x="2760" y="1930"/>
                  </a:cubicBezTo>
                  <a:cubicBezTo>
                    <a:pt x="2774" y="1932"/>
                    <a:pt x="2803" y="1921"/>
                    <a:pt x="2811" y="1930"/>
                  </a:cubicBezTo>
                  <a:cubicBezTo>
                    <a:pt x="2819" y="1939"/>
                    <a:pt x="2806" y="1970"/>
                    <a:pt x="2808" y="1987"/>
                  </a:cubicBezTo>
                  <a:cubicBezTo>
                    <a:pt x="2810" y="2004"/>
                    <a:pt x="2822" y="2018"/>
                    <a:pt x="2826" y="2035"/>
                  </a:cubicBezTo>
                  <a:cubicBezTo>
                    <a:pt x="2830" y="2052"/>
                    <a:pt x="2845" y="2072"/>
                    <a:pt x="2832" y="2092"/>
                  </a:cubicBezTo>
                  <a:cubicBezTo>
                    <a:pt x="2819" y="2112"/>
                    <a:pt x="2773" y="2137"/>
                    <a:pt x="2748" y="2155"/>
                  </a:cubicBezTo>
                  <a:cubicBezTo>
                    <a:pt x="2723" y="2173"/>
                    <a:pt x="2697" y="2185"/>
                    <a:pt x="2679" y="2200"/>
                  </a:cubicBezTo>
                  <a:cubicBezTo>
                    <a:pt x="2661" y="2215"/>
                    <a:pt x="2660" y="2232"/>
                    <a:pt x="2640" y="2245"/>
                  </a:cubicBezTo>
                  <a:cubicBezTo>
                    <a:pt x="2620" y="2258"/>
                    <a:pt x="2582" y="2268"/>
                    <a:pt x="2562" y="2275"/>
                  </a:cubicBezTo>
                  <a:cubicBezTo>
                    <a:pt x="2542" y="2282"/>
                    <a:pt x="2534" y="2290"/>
                    <a:pt x="2523" y="2290"/>
                  </a:cubicBezTo>
                  <a:cubicBezTo>
                    <a:pt x="2512" y="2290"/>
                    <a:pt x="2505" y="2276"/>
                    <a:pt x="2496" y="2275"/>
                  </a:cubicBezTo>
                  <a:cubicBezTo>
                    <a:pt x="2487" y="2274"/>
                    <a:pt x="2476" y="2274"/>
                    <a:pt x="2469" y="2281"/>
                  </a:cubicBezTo>
                  <a:cubicBezTo>
                    <a:pt x="2462" y="2288"/>
                    <a:pt x="2472" y="2303"/>
                    <a:pt x="2454" y="2317"/>
                  </a:cubicBezTo>
                  <a:cubicBezTo>
                    <a:pt x="2436" y="2331"/>
                    <a:pt x="2390" y="2362"/>
                    <a:pt x="2364" y="2365"/>
                  </a:cubicBezTo>
                  <a:cubicBezTo>
                    <a:pt x="2338" y="2368"/>
                    <a:pt x="2312" y="2342"/>
                    <a:pt x="2295" y="2338"/>
                  </a:cubicBezTo>
                  <a:cubicBezTo>
                    <a:pt x="2278" y="2334"/>
                    <a:pt x="2274" y="2335"/>
                    <a:pt x="2259" y="2341"/>
                  </a:cubicBezTo>
                  <a:cubicBezTo>
                    <a:pt x="2244" y="2347"/>
                    <a:pt x="2225" y="2368"/>
                    <a:pt x="2205" y="2374"/>
                  </a:cubicBezTo>
                  <a:cubicBezTo>
                    <a:pt x="2185" y="2380"/>
                    <a:pt x="2156" y="2379"/>
                    <a:pt x="2139" y="2374"/>
                  </a:cubicBezTo>
                  <a:cubicBezTo>
                    <a:pt x="2122" y="2369"/>
                    <a:pt x="2113" y="2343"/>
                    <a:pt x="2103" y="2341"/>
                  </a:cubicBezTo>
                  <a:cubicBezTo>
                    <a:pt x="2093" y="2339"/>
                    <a:pt x="2080" y="2350"/>
                    <a:pt x="2076" y="2359"/>
                  </a:cubicBezTo>
                  <a:cubicBezTo>
                    <a:pt x="2072" y="2368"/>
                    <a:pt x="2083" y="2390"/>
                    <a:pt x="2079" y="2398"/>
                  </a:cubicBezTo>
                  <a:cubicBezTo>
                    <a:pt x="2075" y="2406"/>
                    <a:pt x="2064" y="2401"/>
                    <a:pt x="2052" y="2407"/>
                  </a:cubicBezTo>
                  <a:cubicBezTo>
                    <a:pt x="2040" y="2413"/>
                    <a:pt x="2021" y="2431"/>
                    <a:pt x="2007" y="2437"/>
                  </a:cubicBezTo>
                  <a:cubicBezTo>
                    <a:pt x="1993" y="2443"/>
                    <a:pt x="1977" y="2436"/>
                    <a:pt x="1965" y="2443"/>
                  </a:cubicBezTo>
                  <a:cubicBezTo>
                    <a:pt x="1953" y="2450"/>
                    <a:pt x="1941" y="2471"/>
                    <a:pt x="1932" y="2479"/>
                  </a:cubicBezTo>
                  <a:cubicBezTo>
                    <a:pt x="1923" y="2487"/>
                    <a:pt x="1915" y="2492"/>
                    <a:pt x="1908" y="2494"/>
                  </a:cubicBezTo>
                  <a:cubicBezTo>
                    <a:pt x="1901" y="2496"/>
                    <a:pt x="1896" y="2486"/>
                    <a:pt x="1887" y="2494"/>
                  </a:cubicBezTo>
                  <a:cubicBezTo>
                    <a:pt x="1878" y="2502"/>
                    <a:pt x="1868" y="2537"/>
                    <a:pt x="1854" y="2545"/>
                  </a:cubicBezTo>
                  <a:cubicBezTo>
                    <a:pt x="1840" y="2553"/>
                    <a:pt x="1818" y="2543"/>
                    <a:pt x="1800" y="2545"/>
                  </a:cubicBezTo>
                  <a:cubicBezTo>
                    <a:pt x="1782" y="2547"/>
                    <a:pt x="1762" y="2548"/>
                    <a:pt x="1746" y="2557"/>
                  </a:cubicBezTo>
                  <a:cubicBezTo>
                    <a:pt x="1730" y="2566"/>
                    <a:pt x="1720" y="2594"/>
                    <a:pt x="1704" y="2602"/>
                  </a:cubicBezTo>
                  <a:cubicBezTo>
                    <a:pt x="1688" y="2610"/>
                    <a:pt x="1669" y="2600"/>
                    <a:pt x="1653" y="2608"/>
                  </a:cubicBezTo>
                  <a:cubicBezTo>
                    <a:pt x="1637" y="2616"/>
                    <a:pt x="1618" y="2634"/>
                    <a:pt x="1605" y="2650"/>
                  </a:cubicBezTo>
                  <a:cubicBezTo>
                    <a:pt x="1592" y="2666"/>
                    <a:pt x="1610" y="2678"/>
                    <a:pt x="1572" y="2701"/>
                  </a:cubicBezTo>
                  <a:cubicBezTo>
                    <a:pt x="1534" y="2724"/>
                    <a:pt x="1442" y="2754"/>
                    <a:pt x="1377" y="2788"/>
                  </a:cubicBezTo>
                  <a:cubicBezTo>
                    <a:pt x="1312" y="2822"/>
                    <a:pt x="1234" y="2882"/>
                    <a:pt x="1185" y="2902"/>
                  </a:cubicBezTo>
                  <a:cubicBezTo>
                    <a:pt x="1136" y="2922"/>
                    <a:pt x="1117" y="2904"/>
                    <a:pt x="1086" y="2908"/>
                  </a:cubicBezTo>
                  <a:cubicBezTo>
                    <a:pt x="1055" y="2912"/>
                    <a:pt x="1005" y="2924"/>
                    <a:pt x="996" y="2926"/>
                  </a:cubicBezTo>
                  <a:cubicBezTo>
                    <a:pt x="987" y="2928"/>
                    <a:pt x="1039" y="2926"/>
                    <a:pt x="1032" y="2923"/>
                  </a:cubicBezTo>
                  <a:cubicBezTo>
                    <a:pt x="1025" y="2920"/>
                    <a:pt x="971" y="2911"/>
                    <a:pt x="954" y="2911"/>
                  </a:cubicBezTo>
                  <a:cubicBezTo>
                    <a:pt x="937" y="2911"/>
                    <a:pt x="934" y="2915"/>
                    <a:pt x="930" y="2923"/>
                  </a:cubicBezTo>
                  <a:cubicBezTo>
                    <a:pt x="926" y="2931"/>
                    <a:pt x="950" y="2966"/>
                    <a:pt x="927" y="2959"/>
                  </a:cubicBezTo>
                  <a:cubicBezTo>
                    <a:pt x="904" y="2952"/>
                    <a:pt x="822" y="2895"/>
                    <a:pt x="792" y="2881"/>
                  </a:cubicBezTo>
                  <a:cubicBezTo>
                    <a:pt x="762" y="2867"/>
                    <a:pt x="756" y="2866"/>
                    <a:pt x="747" y="2872"/>
                  </a:cubicBezTo>
                  <a:cubicBezTo>
                    <a:pt x="738" y="2878"/>
                    <a:pt x="724" y="2890"/>
                    <a:pt x="738" y="2920"/>
                  </a:cubicBezTo>
                  <a:cubicBezTo>
                    <a:pt x="752" y="2950"/>
                    <a:pt x="820" y="3024"/>
                    <a:pt x="834" y="3052"/>
                  </a:cubicBezTo>
                  <a:cubicBezTo>
                    <a:pt x="848" y="3080"/>
                    <a:pt x="826" y="3076"/>
                    <a:pt x="819" y="3085"/>
                  </a:cubicBezTo>
                  <a:cubicBezTo>
                    <a:pt x="812" y="3094"/>
                    <a:pt x="810" y="3107"/>
                    <a:pt x="792" y="3109"/>
                  </a:cubicBezTo>
                  <a:cubicBezTo>
                    <a:pt x="774" y="3111"/>
                    <a:pt x="732" y="3105"/>
                    <a:pt x="711" y="3100"/>
                  </a:cubicBezTo>
                  <a:cubicBezTo>
                    <a:pt x="690" y="3095"/>
                    <a:pt x="675" y="3086"/>
                    <a:pt x="663" y="3076"/>
                  </a:cubicBezTo>
                  <a:cubicBezTo>
                    <a:pt x="651" y="3066"/>
                    <a:pt x="647" y="3046"/>
                    <a:pt x="639" y="3037"/>
                  </a:cubicBezTo>
                  <a:cubicBezTo>
                    <a:pt x="631" y="3028"/>
                    <a:pt x="619" y="3016"/>
                    <a:pt x="612" y="3022"/>
                  </a:cubicBezTo>
                  <a:cubicBezTo>
                    <a:pt x="605" y="3028"/>
                    <a:pt x="592" y="3049"/>
                    <a:pt x="600" y="3073"/>
                  </a:cubicBezTo>
                  <a:cubicBezTo>
                    <a:pt x="608" y="3097"/>
                    <a:pt x="642" y="3141"/>
                    <a:pt x="660" y="3166"/>
                  </a:cubicBezTo>
                  <a:cubicBezTo>
                    <a:pt x="678" y="3191"/>
                    <a:pt x="689" y="3207"/>
                    <a:pt x="708" y="3226"/>
                  </a:cubicBezTo>
                  <a:cubicBezTo>
                    <a:pt x="727" y="3245"/>
                    <a:pt x="746" y="3276"/>
                    <a:pt x="777" y="3283"/>
                  </a:cubicBezTo>
                  <a:cubicBezTo>
                    <a:pt x="808" y="3290"/>
                    <a:pt x="872" y="3270"/>
                    <a:pt x="897" y="3268"/>
                  </a:cubicBezTo>
                  <a:cubicBezTo>
                    <a:pt x="922" y="3266"/>
                    <a:pt x="920" y="3264"/>
                    <a:pt x="927" y="3274"/>
                  </a:cubicBezTo>
                  <a:cubicBezTo>
                    <a:pt x="934" y="3284"/>
                    <a:pt x="931" y="3314"/>
                    <a:pt x="936" y="3328"/>
                  </a:cubicBezTo>
                  <a:cubicBezTo>
                    <a:pt x="941" y="3342"/>
                    <a:pt x="947" y="3353"/>
                    <a:pt x="957" y="3358"/>
                  </a:cubicBezTo>
                  <a:cubicBezTo>
                    <a:pt x="967" y="3363"/>
                    <a:pt x="974" y="3350"/>
                    <a:pt x="996" y="3358"/>
                  </a:cubicBezTo>
                  <a:cubicBezTo>
                    <a:pt x="1018" y="3366"/>
                    <a:pt x="1070" y="3384"/>
                    <a:pt x="1089" y="3406"/>
                  </a:cubicBezTo>
                  <a:cubicBezTo>
                    <a:pt x="1108" y="3428"/>
                    <a:pt x="1099" y="3471"/>
                    <a:pt x="1107" y="3487"/>
                  </a:cubicBezTo>
                  <a:cubicBezTo>
                    <a:pt x="1115" y="3503"/>
                    <a:pt x="1130" y="3491"/>
                    <a:pt x="1140" y="3502"/>
                  </a:cubicBezTo>
                  <a:cubicBezTo>
                    <a:pt x="1150" y="3513"/>
                    <a:pt x="1172" y="3537"/>
                    <a:pt x="1164" y="3553"/>
                  </a:cubicBezTo>
                  <a:cubicBezTo>
                    <a:pt x="1156" y="3569"/>
                    <a:pt x="1099" y="3589"/>
                    <a:pt x="1092" y="3598"/>
                  </a:cubicBezTo>
                  <a:cubicBezTo>
                    <a:pt x="1085" y="3607"/>
                    <a:pt x="1108" y="3605"/>
                    <a:pt x="1122" y="3607"/>
                  </a:cubicBezTo>
                  <a:cubicBezTo>
                    <a:pt x="1136" y="3609"/>
                    <a:pt x="1171" y="3608"/>
                    <a:pt x="1178" y="3612"/>
                  </a:cubicBezTo>
                  <a:cubicBezTo>
                    <a:pt x="1185" y="3616"/>
                    <a:pt x="1176" y="3629"/>
                    <a:pt x="1164" y="3634"/>
                  </a:cubicBezTo>
                  <a:cubicBezTo>
                    <a:pt x="1152" y="3639"/>
                    <a:pt x="1116" y="3635"/>
                    <a:pt x="1104" y="3643"/>
                  </a:cubicBezTo>
                  <a:cubicBezTo>
                    <a:pt x="1092" y="3651"/>
                    <a:pt x="1097" y="3671"/>
                    <a:pt x="1092" y="3682"/>
                  </a:cubicBezTo>
                  <a:cubicBezTo>
                    <a:pt x="1087" y="3693"/>
                    <a:pt x="1077" y="3699"/>
                    <a:pt x="1074" y="3710"/>
                  </a:cubicBezTo>
                  <a:cubicBezTo>
                    <a:pt x="1071" y="3721"/>
                    <a:pt x="1068" y="3737"/>
                    <a:pt x="1074" y="3746"/>
                  </a:cubicBezTo>
                  <a:cubicBezTo>
                    <a:pt x="1080" y="3755"/>
                    <a:pt x="1099" y="3766"/>
                    <a:pt x="1110" y="3762"/>
                  </a:cubicBezTo>
                  <a:cubicBezTo>
                    <a:pt x="1121" y="3758"/>
                    <a:pt x="1130" y="3739"/>
                    <a:pt x="1140" y="3724"/>
                  </a:cubicBezTo>
                  <a:cubicBezTo>
                    <a:pt x="1150" y="3709"/>
                    <a:pt x="1152" y="3679"/>
                    <a:pt x="1170" y="3674"/>
                  </a:cubicBezTo>
                  <a:cubicBezTo>
                    <a:pt x="1188" y="3669"/>
                    <a:pt x="1244" y="3675"/>
                    <a:pt x="1250" y="3692"/>
                  </a:cubicBezTo>
                  <a:cubicBezTo>
                    <a:pt x="1256" y="3709"/>
                    <a:pt x="1211" y="3754"/>
                    <a:pt x="1204" y="3774"/>
                  </a:cubicBezTo>
                  <a:cubicBezTo>
                    <a:pt x="1197" y="3794"/>
                    <a:pt x="1200" y="3807"/>
                    <a:pt x="1206" y="3812"/>
                  </a:cubicBezTo>
                  <a:cubicBezTo>
                    <a:pt x="1212" y="3817"/>
                    <a:pt x="1228" y="3815"/>
                    <a:pt x="1242" y="3804"/>
                  </a:cubicBezTo>
                  <a:cubicBezTo>
                    <a:pt x="1256" y="3793"/>
                    <a:pt x="1276" y="3754"/>
                    <a:pt x="1290" y="3746"/>
                  </a:cubicBezTo>
                  <a:cubicBezTo>
                    <a:pt x="1304" y="3738"/>
                    <a:pt x="1313" y="3750"/>
                    <a:pt x="1324" y="3758"/>
                  </a:cubicBezTo>
                  <a:cubicBezTo>
                    <a:pt x="1335" y="3766"/>
                    <a:pt x="1340" y="3793"/>
                    <a:pt x="1354" y="3796"/>
                  </a:cubicBezTo>
                  <a:cubicBezTo>
                    <a:pt x="1368" y="3799"/>
                    <a:pt x="1395" y="3780"/>
                    <a:pt x="1408" y="3776"/>
                  </a:cubicBezTo>
                  <a:cubicBezTo>
                    <a:pt x="1421" y="3772"/>
                    <a:pt x="1420" y="3777"/>
                    <a:pt x="1432" y="3774"/>
                  </a:cubicBezTo>
                  <a:cubicBezTo>
                    <a:pt x="1444" y="3771"/>
                    <a:pt x="1464" y="3773"/>
                    <a:pt x="1478" y="3758"/>
                  </a:cubicBezTo>
                  <a:cubicBezTo>
                    <a:pt x="1492" y="3743"/>
                    <a:pt x="1518" y="3705"/>
                    <a:pt x="1518" y="3686"/>
                  </a:cubicBezTo>
                  <a:cubicBezTo>
                    <a:pt x="1518" y="3667"/>
                    <a:pt x="1480" y="3656"/>
                    <a:pt x="1476" y="3646"/>
                  </a:cubicBezTo>
                  <a:cubicBezTo>
                    <a:pt x="1472" y="3636"/>
                    <a:pt x="1486" y="3628"/>
                    <a:pt x="1494" y="3624"/>
                  </a:cubicBezTo>
                  <a:cubicBezTo>
                    <a:pt x="1502" y="3620"/>
                    <a:pt x="1515" y="3624"/>
                    <a:pt x="1526" y="3622"/>
                  </a:cubicBezTo>
                  <a:cubicBezTo>
                    <a:pt x="1537" y="3620"/>
                    <a:pt x="1548" y="3613"/>
                    <a:pt x="1560" y="3614"/>
                  </a:cubicBezTo>
                  <a:cubicBezTo>
                    <a:pt x="1572" y="3615"/>
                    <a:pt x="1587" y="3627"/>
                    <a:pt x="1598" y="3630"/>
                  </a:cubicBezTo>
                  <a:cubicBezTo>
                    <a:pt x="1609" y="3633"/>
                    <a:pt x="1614" y="3629"/>
                    <a:pt x="1626" y="3632"/>
                  </a:cubicBezTo>
                  <a:cubicBezTo>
                    <a:pt x="1638" y="3635"/>
                    <a:pt x="1654" y="3644"/>
                    <a:pt x="1668" y="3646"/>
                  </a:cubicBezTo>
                  <a:cubicBezTo>
                    <a:pt x="1682" y="3648"/>
                    <a:pt x="1699" y="3649"/>
                    <a:pt x="1712" y="3642"/>
                  </a:cubicBezTo>
                  <a:cubicBezTo>
                    <a:pt x="1725" y="3635"/>
                    <a:pt x="1735" y="3609"/>
                    <a:pt x="1748" y="3602"/>
                  </a:cubicBezTo>
                  <a:cubicBezTo>
                    <a:pt x="1761" y="3595"/>
                    <a:pt x="1777" y="3593"/>
                    <a:pt x="1790" y="3600"/>
                  </a:cubicBezTo>
                  <a:cubicBezTo>
                    <a:pt x="1803" y="3607"/>
                    <a:pt x="1810" y="3636"/>
                    <a:pt x="1824" y="3642"/>
                  </a:cubicBezTo>
                  <a:cubicBezTo>
                    <a:pt x="1838" y="3648"/>
                    <a:pt x="1853" y="3635"/>
                    <a:pt x="1872" y="3636"/>
                  </a:cubicBezTo>
                  <a:cubicBezTo>
                    <a:pt x="1891" y="3637"/>
                    <a:pt x="1916" y="3644"/>
                    <a:pt x="1938" y="3646"/>
                  </a:cubicBezTo>
                  <a:cubicBezTo>
                    <a:pt x="1960" y="3648"/>
                    <a:pt x="1995" y="3642"/>
                    <a:pt x="2004" y="3646"/>
                  </a:cubicBezTo>
                  <a:cubicBezTo>
                    <a:pt x="2013" y="3650"/>
                    <a:pt x="2006" y="3657"/>
                    <a:pt x="1992" y="3668"/>
                  </a:cubicBezTo>
                  <a:cubicBezTo>
                    <a:pt x="1978" y="3679"/>
                    <a:pt x="1935" y="3697"/>
                    <a:pt x="1922" y="3710"/>
                  </a:cubicBezTo>
                  <a:cubicBezTo>
                    <a:pt x="1909" y="3723"/>
                    <a:pt x="1901" y="3737"/>
                    <a:pt x="1914" y="3744"/>
                  </a:cubicBezTo>
                  <a:cubicBezTo>
                    <a:pt x="1927" y="3751"/>
                    <a:pt x="1977" y="3752"/>
                    <a:pt x="1998" y="3752"/>
                  </a:cubicBezTo>
                  <a:cubicBezTo>
                    <a:pt x="2019" y="3752"/>
                    <a:pt x="2022" y="3744"/>
                    <a:pt x="2040" y="3742"/>
                  </a:cubicBezTo>
                  <a:cubicBezTo>
                    <a:pt x="2058" y="3740"/>
                    <a:pt x="2090" y="3734"/>
                    <a:pt x="2108" y="3738"/>
                  </a:cubicBezTo>
                  <a:cubicBezTo>
                    <a:pt x="2126" y="3742"/>
                    <a:pt x="2128" y="3763"/>
                    <a:pt x="2148" y="3768"/>
                  </a:cubicBezTo>
                  <a:cubicBezTo>
                    <a:pt x="2168" y="3773"/>
                    <a:pt x="2204" y="3766"/>
                    <a:pt x="2228" y="3770"/>
                  </a:cubicBezTo>
                  <a:cubicBezTo>
                    <a:pt x="2252" y="3774"/>
                    <a:pt x="2274" y="3793"/>
                    <a:pt x="2292" y="3790"/>
                  </a:cubicBezTo>
                  <a:cubicBezTo>
                    <a:pt x="2310" y="3787"/>
                    <a:pt x="2326" y="3750"/>
                    <a:pt x="2336" y="3752"/>
                  </a:cubicBezTo>
                  <a:cubicBezTo>
                    <a:pt x="2346" y="3754"/>
                    <a:pt x="2342" y="3791"/>
                    <a:pt x="2352" y="3804"/>
                  </a:cubicBezTo>
                  <a:cubicBezTo>
                    <a:pt x="2362" y="3817"/>
                    <a:pt x="2366" y="3817"/>
                    <a:pt x="2394" y="3828"/>
                  </a:cubicBezTo>
                  <a:cubicBezTo>
                    <a:pt x="2422" y="3839"/>
                    <a:pt x="2481" y="3856"/>
                    <a:pt x="2518" y="3872"/>
                  </a:cubicBezTo>
                  <a:cubicBezTo>
                    <a:pt x="2555" y="3888"/>
                    <a:pt x="2583" y="3919"/>
                    <a:pt x="2618" y="3922"/>
                  </a:cubicBezTo>
                  <a:cubicBezTo>
                    <a:pt x="2653" y="3925"/>
                    <a:pt x="2694" y="3904"/>
                    <a:pt x="2728" y="3890"/>
                  </a:cubicBezTo>
                  <a:cubicBezTo>
                    <a:pt x="2762" y="3876"/>
                    <a:pt x="2794" y="3849"/>
                    <a:pt x="2820" y="3838"/>
                  </a:cubicBezTo>
                  <a:cubicBezTo>
                    <a:pt x="2846" y="3827"/>
                    <a:pt x="2869" y="3824"/>
                    <a:pt x="2882" y="3822"/>
                  </a:cubicBezTo>
                  <a:cubicBezTo>
                    <a:pt x="2895" y="3820"/>
                    <a:pt x="2897" y="3822"/>
                    <a:pt x="2898" y="3828"/>
                  </a:cubicBezTo>
                  <a:cubicBezTo>
                    <a:pt x="2899" y="3834"/>
                    <a:pt x="2884" y="3851"/>
                    <a:pt x="2890" y="3856"/>
                  </a:cubicBezTo>
                  <a:cubicBezTo>
                    <a:pt x="2896" y="3861"/>
                    <a:pt x="2924" y="3855"/>
                    <a:pt x="2934" y="3858"/>
                  </a:cubicBezTo>
                  <a:cubicBezTo>
                    <a:pt x="2944" y="3861"/>
                    <a:pt x="2953" y="3862"/>
                    <a:pt x="2948" y="3872"/>
                  </a:cubicBezTo>
                  <a:cubicBezTo>
                    <a:pt x="2943" y="3882"/>
                    <a:pt x="2927" y="3906"/>
                    <a:pt x="2906" y="3916"/>
                  </a:cubicBezTo>
                  <a:cubicBezTo>
                    <a:pt x="2885" y="3926"/>
                    <a:pt x="2856" y="3925"/>
                    <a:pt x="2820" y="3934"/>
                  </a:cubicBezTo>
                  <a:cubicBezTo>
                    <a:pt x="2784" y="3943"/>
                    <a:pt x="2730" y="3969"/>
                    <a:pt x="2690" y="3972"/>
                  </a:cubicBezTo>
                  <a:cubicBezTo>
                    <a:pt x="2650" y="3975"/>
                    <a:pt x="2605" y="3960"/>
                    <a:pt x="2580" y="3954"/>
                  </a:cubicBezTo>
                  <a:cubicBezTo>
                    <a:pt x="2555" y="3948"/>
                    <a:pt x="2557" y="3939"/>
                    <a:pt x="2542" y="3936"/>
                  </a:cubicBezTo>
                  <a:cubicBezTo>
                    <a:pt x="2527" y="3933"/>
                    <a:pt x="2509" y="3941"/>
                    <a:pt x="2490" y="3938"/>
                  </a:cubicBezTo>
                  <a:cubicBezTo>
                    <a:pt x="2471" y="3935"/>
                    <a:pt x="2449" y="3924"/>
                    <a:pt x="2430" y="3920"/>
                  </a:cubicBezTo>
                  <a:cubicBezTo>
                    <a:pt x="2411" y="3916"/>
                    <a:pt x="2397" y="3908"/>
                    <a:pt x="2374" y="3912"/>
                  </a:cubicBezTo>
                  <a:cubicBezTo>
                    <a:pt x="2351" y="3916"/>
                    <a:pt x="2316" y="3939"/>
                    <a:pt x="2292" y="3944"/>
                  </a:cubicBezTo>
                  <a:cubicBezTo>
                    <a:pt x="2268" y="3949"/>
                    <a:pt x="2251" y="3945"/>
                    <a:pt x="2228" y="3940"/>
                  </a:cubicBezTo>
                  <a:cubicBezTo>
                    <a:pt x="2205" y="3935"/>
                    <a:pt x="2173" y="3919"/>
                    <a:pt x="2156" y="3914"/>
                  </a:cubicBezTo>
                  <a:cubicBezTo>
                    <a:pt x="2139" y="3909"/>
                    <a:pt x="2133" y="3912"/>
                    <a:pt x="2124" y="3908"/>
                  </a:cubicBezTo>
                  <a:cubicBezTo>
                    <a:pt x="2115" y="3904"/>
                    <a:pt x="2109" y="3892"/>
                    <a:pt x="2100" y="3892"/>
                  </a:cubicBezTo>
                  <a:cubicBezTo>
                    <a:pt x="2091" y="3892"/>
                    <a:pt x="2078" y="3900"/>
                    <a:pt x="2068" y="3908"/>
                  </a:cubicBezTo>
                  <a:cubicBezTo>
                    <a:pt x="2058" y="3916"/>
                    <a:pt x="2035" y="3936"/>
                    <a:pt x="2042" y="3942"/>
                  </a:cubicBezTo>
                  <a:cubicBezTo>
                    <a:pt x="2049" y="3948"/>
                    <a:pt x="2094" y="3943"/>
                    <a:pt x="2112" y="3945"/>
                  </a:cubicBezTo>
                  <a:cubicBezTo>
                    <a:pt x="2130" y="3947"/>
                    <a:pt x="2147" y="3952"/>
                    <a:pt x="2151" y="3957"/>
                  </a:cubicBezTo>
                  <a:cubicBezTo>
                    <a:pt x="2155" y="3962"/>
                    <a:pt x="2146" y="3973"/>
                    <a:pt x="2135" y="3975"/>
                  </a:cubicBezTo>
                  <a:cubicBezTo>
                    <a:pt x="2124" y="3977"/>
                    <a:pt x="2102" y="3965"/>
                    <a:pt x="2082" y="3967"/>
                  </a:cubicBezTo>
                  <a:cubicBezTo>
                    <a:pt x="2062" y="3969"/>
                    <a:pt x="2026" y="3986"/>
                    <a:pt x="2012" y="3985"/>
                  </a:cubicBezTo>
                  <a:cubicBezTo>
                    <a:pt x="1998" y="3984"/>
                    <a:pt x="1999" y="3967"/>
                    <a:pt x="1998" y="3960"/>
                  </a:cubicBezTo>
                  <a:cubicBezTo>
                    <a:pt x="1997" y="3953"/>
                    <a:pt x="2005" y="3947"/>
                    <a:pt x="2006" y="3940"/>
                  </a:cubicBezTo>
                  <a:cubicBezTo>
                    <a:pt x="2007" y="3933"/>
                    <a:pt x="2007" y="3925"/>
                    <a:pt x="2006" y="3920"/>
                  </a:cubicBezTo>
                  <a:cubicBezTo>
                    <a:pt x="2005" y="3915"/>
                    <a:pt x="1999" y="3915"/>
                    <a:pt x="2001" y="3909"/>
                  </a:cubicBezTo>
                  <a:cubicBezTo>
                    <a:pt x="2003" y="3903"/>
                    <a:pt x="2017" y="3886"/>
                    <a:pt x="2016" y="3882"/>
                  </a:cubicBezTo>
                  <a:cubicBezTo>
                    <a:pt x="2015" y="3878"/>
                    <a:pt x="2002" y="3883"/>
                    <a:pt x="1995" y="3886"/>
                  </a:cubicBezTo>
                  <a:cubicBezTo>
                    <a:pt x="1988" y="3889"/>
                    <a:pt x="1982" y="3897"/>
                    <a:pt x="1974" y="3903"/>
                  </a:cubicBezTo>
                  <a:cubicBezTo>
                    <a:pt x="1966" y="3909"/>
                    <a:pt x="1956" y="3920"/>
                    <a:pt x="1946" y="3922"/>
                  </a:cubicBezTo>
                  <a:cubicBezTo>
                    <a:pt x="1936" y="3924"/>
                    <a:pt x="1924" y="3916"/>
                    <a:pt x="1914" y="3916"/>
                  </a:cubicBezTo>
                  <a:cubicBezTo>
                    <a:pt x="1904" y="3916"/>
                    <a:pt x="1897" y="3921"/>
                    <a:pt x="1887" y="3922"/>
                  </a:cubicBezTo>
                  <a:cubicBezTo>
                    <a:pt x="1877" y="3923"/>
                    <a:pt x="1867" y="3918"/>
                    <a:pt x="1851" y="3922"/>
                  </a:cubicBezTo>
                  <a:cubicBezTo>
                    <a:pt x="1835" y="3926"/>
                    <a:pt x="1808" y="3939"/>
                    <a:pt x="1788" y="3948"/>
                  </a:cubicBezTo>
                  <a:cubicBezTo>
                    <a:pt x="1768" y="3957"/>
                    <a:pt x="1778" y="3962"/>
                    <a:pt x="1734" y="3976"/>
                  </a:cubicBezTo>
                  <a:cubicBezTo>
                    <a:pt x="1690" y="3990"/>
                    <a:pt x="1568" y="4019"/>
                    <a:pt x="1524" y="4030"/>
                  </a:cubicBezTo>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193" name="Freeform 17"/>
            <p:cNvSpPr>
              <a:spLocks/>
            </p:cNvSpPr>
            <p:nvPr/>
          </p:nvSpPr>
          <p:spPr bwMode="auto">
            <a:xfrm>
              <a:off x="1542" y="705"/>
              <a:ext cx="98" cy="91"/>
            </a:xfrm>
            <a:custGeom>
              <a:avLst/>
              <a:gdLst>
                <a:gd name="T0" fmla="*/ 80 w 98"/>
                <a:gd name="T1" fmla="*/ 6 h 91"/>
                <a:gd name="T2" fmla="*/ 12 w 98"/>
                <a:gd name="T3" fmla="*/ 27 h 91"/>
                <a:gd name="T4" fmla="*/ 26 w 98"/>
                <a:gd name="T5" fmla="*/ 84 h 91"/>
                <a:gd name="T6" fmla="*/ 89 w 98"/>
                <a:gd name="T7" fmla="*/ 69 h 91"/>
                <a:gd name="T8" fmla="*/ 80 w 98"/>
                <a:gd name="T9" fmla="*/ 6 h 91"/>
              </a:gdLst>
              <a:ahLst/>
              <a:cxnLst>
                <a:cxn ang="0">
                  <a:pos x="T0" y="T1"/>
                </a:cxn>
                <a:cxn ang="0">
                  <a:pos x="T2" y="T3"/>
                </a:cxn>
                <a:cxn ang="0">
                  <a:pos x="T4" y="T5"/>
                </a:cxn>
                <a:cxn ang="0">
                  <a:pos x="T6" y="T7"/>
                </a:cxn>
                <a:cxn ang="0">
                  <a:pos x="T8" y="T9"/>
                </a:cxn>
              </a:cxnLst>
              <a:rect l="0" t="0" r="r" b="b"/>
              <a:pathLst>
                <a:path w="98" h="91">
                  <a:moveTo>
                    <a:pt x="80" y="6"/>
                  </a:moveTo>
                  <a:cubicBezTo>
                    <a:pt x="62" y="0"/>
                    <a:pt x="21" y="14"/>
                    <a:pt x="12" y="27"/>
                  </a:cubicBezTo>
                  <a:cubicBezTo>
                    <a:pt x="0" y="41"/>
                    <a:pt x="13" y="77"/>
                    <a:pt x="26" y="84"/>
                  </a:cubicBezTo>
                  <a:cubicBezTo>
                    <a:pt x="39" y="91"/>
                    <a:pt x="80" y="82"/>
                    <a:pt x="89" y="69"/>
                  </a:cubicBezTo>
                  <a:cubicBezTo>
                    <a:pt x="98" y="56"/>
                    <a:pt x="82" y="19"/>
                    <a:pt x="80" y="6"/>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194" name="Freeform 18"/>
            <p:cNvSpPr>
              <a:spLocks/>
            </p:cNvSpPr>
            <p:nvPr/>
          </p:nvSpPr>
          <p:spPr bwMode="auto">
            <a:xfrm>
              <a:off x="1148" y="840"/>
              <a:ext cx="131" cy="118"/>
            </a:xfrm>
            <a:custGeom>
              <a:avLst/>
              <a:gdLst>
                <a:gd name="T0" fmla="*/ 28 w 131"/>
                <a:gd name="T1" fmla="*/ 15 h 118"/>
                <a:gd name="T2" fmla="*/ 6 w 131"/>
                <a:gd name="T3" fmla="*/ 6 h 118"/>
                <a:gd name="T4" fmla="*/ 12 w 131"/>
                <a:gd name="T5" fmla="*/ 49 h 118"/>
                <a:gd name="T6" fmla="*/ 76 w 131"/>
                <a:gd name="T7" fmla="*/ 111 h 118"/>
                <a:gd name="T8" fmla="*/ 124 w 131"/>
                <a:gd name="T9" fmla="*/ 91 h 118"/>
                <a:gd name="T10" fmla="*/ 120 w 131"/>
                <a:gd name="T11" fmla="*/ 72 h 118"/>
                <a:gd name="T12" fmla="*/ 100 w 131"/>
                <a:gd name="T13" fmla="*/ 58 h 118"/>
                <a:gd name="T14" fmla="*/ 73 w 131"/>
                <a:gd name="T15" fmla="*/ 55 h 118"/>
                <a:gd name="T16" fmla="*/ 28 w 131"/>
                <a:gd name="T17" fmla="*/ 1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18">
                  <a:moveTo>
                    <a:pt x="28" y="15"/>
                  </a:moveTo>
                  <a:cubicBezTo>
                    <a:pt x="17" y="7"/>
                    <a:pt x="9" y="0"/>
                    <a:pt x="6" y="6"/>
                  </a:cubicBezTo>
                  <a:cubicBezTo>
                    <a:pt x="3" y="12"/>
                    <a:pt x="0" y="32"/>
                    <a:pt x="12" y="49"/>
                  </a:cubicBezTo>
                  <a:cubicBezTo>
                    <a:pt x="24" y="66"/>
                    <a:pt x="57" y="104"/>
                    <a:pt x="76" y="111"/>
                  </a:cubicBezTo>
                  <a:cubicBezTo>
                    <a:pt x="95" y="118"/>
                    <a:pt x="117" y="97"/>
                    <a:pt x="124" y="91"/>
                  </a:cubicBezTo>
                  <a:cubicBezTo>
                    <a:pt x="131" y="85"/>
                    <a:pt x="124" y="77"/>
                    <a:pt x="120" y="72"/>
                  </a:cubicBezTo>
                  <a:cubicBezTo>
                    <a:pt x="116" y="67"/>
                    <a:pt x="108" y="61"/>
                    <a:pt x="100" y="58"/>
                  </a:cubicBezTo>
                  <a:cubicBezTo>
                    <a:pt x="92" y="55"/>
                    <a:pt x="85" y="62"/>
                    <a:pt x="73" y="55"/>
                  </a:cubicBezTo>
                  <a:cubicBezTo>
                    <a:pt x="61" y="48"/>
                    <a:pt x="48" y="23"/>
                    <a:pt x="28" y="15"/>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195" name="Freeform 19"/>
            <p:cNvSpPr>
              <a:spLocks/>
            </p:cNvSpPr>
            <p:nvPr/>
          </p:nvSpPr>
          <p:spPr bwMode="auto">
            <a:xfrm>
              <a:off x="3051" y="460"/>
              <a:ext cx="510" cy="350"/>
            </a:xfrm>
            <a:custGeom>
              <a:avLst/>
              <a:gdLst>
                <a:gd name="T0" fmla="*/ 312 w 510"/>
                <a:gd name="T1" fmla="*/ 14 h 350"/>
                <a:gd name="T2" fmla="*/ 284 w 510"/>
                <a:gd name="T3" fmla="*/ 84 h 350"/>
                <a:gd name="T4" fmla="*/ 332 w 510"/>
                <a:gd name="T5" fmla="*/ 113 h 350"/>
                <a:gd name="T6" fmla="*/ 317 w 510"/>
                <a:gd name="T7" fmla="*/ 140 h 350"/>
                <a:gd name="T8" fmla="*/ 270 w 510"/>
                <a:gd name="T9" fmla="*/ 105 h 350"/>
                <a:gd name="T10" fmla="*/ 263 w 510"/>
                <a:gd name="T11" fmla="*/ 131 h 350"/>
                <a:gd name="T12" fmla="*/ 252 w 510"/>
                <a:gd name="T13" fmla="*/ 135 h 350"/>
                <a:gd name="T14" fmla="*/ 236 w 510"/>
                <a:gd name="T15" fmla="*/ 129 h 350"/>
                <a:gd name="T16" fmla="*/ 225 w 510"/>
                <a:gd name="T17" fmla="*/ 101 h 350"/>
                <a:gd name="T18" fmla="*/ 206 w 510"/>
                <a:gd name="T19" fmla="*/ 92 h 350"/>
                <a:gd name="T20" fmla="*/ 194 w 510"/>
                <a:gd name="T21" fmla="*/ 101 h 350"/>
                <a:gd name="T22" fmla="*/ 197 w 510"/>
                <a:gd name="T23" fmla="*/ 137 h 350"/>
                <a:gd name="T24" fmla="*/ 185 w 510"/>
                <a:gd name="T25" fmla="*/ 146 h 350"/>
                <a:gd name="T26" fmla="*/ 168 w 510"/>
                <a:gd name="T27" fmla="*/ 135 h 350"/>
                <a:gd name="T28" fmla="*/ 161 w 510"/>
                <a:gd name="T29" fmla="*/ 98 h 350"/>
                <a:gd name="T30" fmla="*/ 126 w 510"/>
                <a:gd name="T31" fmla="*/ 102 h 350"/>
                <a:gd name="T32" fmla="*/ 81 w 510"/>
                <a:gd name="T33" fmla="*/ 198 h 350"/>
                <a:gd name="T34" fmla="*/ 48 w 510"/>
                <a:gd name="T35" fmla="*/ 326 h 350"/>
                <a:gd name="T36" fmla="*/ 368 w 510"/>
                <a:gd name="T37" fmla="*/ 342 h 350"/>
                <a:gd name="T38" fmla="*/ 441 w 510"/>
                <a:gd name="T39" fmla="*/ 281 h 350"/>
                <a:gd name="T40" fmla="*/ 503 w 510"/>
                <a:gd name="T41" fmla="*/ 188 h 350"/>
                <a:gd name="T42" fmla="*/ 483 w 510"/>
                <a:gd name="T43" fmla="*/ 134 h 350"/>
                <a:gd name="T44" fmla="*/ 426 w 510"/>
                <a:gd name="T45" fmla="*/ 39 h 350"/>
                <a:gd name="T46" fmla="*/ 389 w 510"/>
                <a:gd name="T47" fmla="*/ 5 h 350"/>
                <a:gd name="T48" fmla="*/ 354 w 510"/>
                <a:gd name="T49" fmla="*/ 11 h 350"/>
                <a:gd name="T50" fmla="*/ 312 w 510"/>
                <a:gd name="T51" fmla="*/ 1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0" h="350">
                  <a:moveTo>
                    <a:pt x="312" y="14"/>
                  </a:moveTo>
                  <a:cubicBezTo>
                    <a:pt x="301" y="22"/>
                    <a:pt x="281" y="68"/>
                    <a:pt x="284" y="84"/>
                  </a:cubicBezTo>
                  <a:cubicBezTo>
                    <a:pt x="287" y="100"/>
                    <a:pt x="327" y="104"/>
                    <a:pt x="332" y="113"/>
                  </a:cubicBezTo>
                  <a:cubicBezTo>
                    <a:pt x="337" y="122"/>
                    <a:pt x="327" y="141"/>
                    <a:pt x="317" y="140"/>
                  </a:cubicBezTo>
                  <a:cubicBezTo>
                    <a:pt x="307" y="139"/>
                    <a:pt x="279" y="106"/>
                    <a:pt x="270" y="105"/>
                  </a:cubicBezTo>
                  <a:cubicBezTo>
                    <a:pt x="261" y="104"/>
                    <a:pt x="266" y="126"/>
                    <a:pt x="263" y="131"/>
                  </a:cubicBezTo>
                  <a:cubicBezTo>
                    <a:pt x="260" y="136"/>
                    <a:pt x="256" y="135"/>
                    <a:pt x="252" y="135"/>
                  </a:cubicBezTo>
                  <a:cubicBezTo>
                    <a:pt x="248" y="135"/>
                    <a:pt x="241" y="135"/>
                    <a:pt x="236" y="129"/>
                  </a:cubicBezTo>
                  <a:cubicBezTo>
                    <a:pt x="231" y="123"/>
                    <a:pt x="230" y="107"/>
                    <a:pt x="225" y="101"/>
                  </a:cubicBezTo>
                  <a:cubicBezTo>
                    <a:pt x="220" y="95"/>
                    <a:pt x="211" y="92"/>
                    <a:pt x="206" y="92"/>
                  </a:cubicBezTo>
                  <a:cubicBezTo>
                    <a:pt x="201" y="92"/>
                    <a:pt x="195" y="94"/>
                    <a:pt x="194" y="101"/>
                  </a:cubicBezTo>
                  <a:cubicBezTo>
                    <a:pt x="193" y="108"/>
                    <a:pt x="198" y="130"/>
                    <a:pt x="197" y="137"/>
                  </a:cubicBezTo>
                  <a:cubicBezTo>
                    <a:pt x="196" y="144"/>
                    <a:pt x="190" y="146"/>
                    <a:pt x="185" y="146"/>
                  </a:cubicBezTo>
                  <a:cubicBezTo>
                    <a:pt x="180" y="146"/>
                    <a:pt x="172" y="143"/>
                    <a:pt x="168" y="135"/>
                  </a:cubicBezTo>
                  <a:cubicBezTo>
                    <a:pt x="164" y="127"/>
                    <a:pt x="168" y="103"/>
                    <a:pt x="161" y="98"/>
                  </a:cubicBezTo>
                  <a:cubicBezTo>
                    <a:pt x="154" y="93"/>
                    <a:pt x="139" y="85"/>
                    <a:pt x="126" y="102"/>
                  </a:cubicBezTo>
                  <a:cubicBezTo>
                    <a:pt x="113" y="119"/>
                    <a:pt x="94" y="161"/>
                    <a:pt x="81" y="198"/>
                  </a:cubicBezTo>
                  <a:cubicBezTo>
                    <a:pt x="68" y="235"/>
                    <a:pt x="0" y="302"/>
                    <a:pt x="48" y="326"/>
                  </a:cubicBezTo>
                  <a:cubicBezTo>
                    <a:pt x="96" y="350"/>
                    <a:pt x="303" y="349"/>
                    <a:pt x="368" y="342"/>
                  </a:cubicBezTo>
                  <a:cubicBezTo>
                    <a:pt x="433" y="335"/>
                    <a:pt x="419" y="307"/>
                    <a:pt x="441" y="281"/>
                  </a:cubicBezTo>
                  <a:cubicBezTo>
                    <a:pt x="463" y="255"/>
                    <a:pt x="496" y="212"/>
                    <a:pt x="503" y="188"/>
                  </a:cubicBezTo>
                  <a:cubicBezTo>
                    <a:pt x="510" y="164"/>
                    <a:pt x="496" y="159"/>
                    <a:pt x="483" y="134"/>
                  </a:cubicBezTo>
                  <a:cubicBezTo>
                    <a:pt x="470" y="109"/>
                    <a:pt x="442" y="60"/>
                    <a:pt x="426" y="39"/>
                  </a:cubicBezTo>
                  <a:cubicBezTo>
                    <a:pt x="410" y="18"/>
                    <a:pt x="401" y="10"/>
                    <a:pt x="389" y="5"/>
                  </a:cubicBezTo>
                  <a:cubicBezTo>
                    <a:pt x="377" y="0"/>
                    <a:pt x="367" y="10"/>
                    <a:pt x="354" y="11"/>
                  </a:cubicBezTo>
                  <a:cubicBezTo>
                    <a:pt x="341" y="12"/>
                    <a:pt x="321" y="14"/>
                    <a:pt x="312" y="14"/>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196" name="Freeform 20"/>
            <p:cNvSpPr>
              <a:spLocks/>
            </p:cNvSpPr>
            <p:nvPr/>
          </p:nvSpPr>
          <p:spPr bwMode="auto">
            <a:xfrm>
              <a:off x="3179" y="642"/>
              <a:ext cx="91" cy="48"/>
            </a:xfrm>
            <a:custGeom>
              <a:avLst/>
              <a:gdLst>
                <a:gd name="T0" fmla="*/ 34 w 91"/>
                <a:gd name="T1" fmla="*/ 3 h 48"/>
                <a:gd name="T2" fmla="*/ 4 w 91"/>
                <a:gd name="T3" fmla="*/ 24 h 48"/>
                <a:gd name="T4" fmla="*/ 9 w 91"/>
                <a:gd name="T5" fmla="*/ 46 h 48"/>
                <a:gd name="T6" fmla="*/ 39 w 91"/>
                <a:gd name="T7" fmla="*/ 34 h 48"/>
                <a:gd name="T8" fmla="*/ 76 w 91"/>
                <a:gd name="T9" fmla="*/ 33 h 48"/>
                <a:gd name="T10" fmla="*/ 84 w 91"/>
                <a:gd name="T11" fmla="*/ 7 h 48"/>
                <a:gd name="T12" fmla="*/ 34 w 91"/>
                <a:gd name="T13" fmla="*/ 3 h 48"/>
              </a:gdLst>
              <a:ahLst/>
              <a:cxnLst>
                <a:cxn ang="0">
                  <a:pos x="T0" y="T1"/>
                </a:cxn>
                <a:cxn ang="0">
                  <a:pos x="T2" y="T3"/>
                </a:cxn>
                <a:cxn ang="0">
                  <a:pos x="T4" y="T5"/>
                </a:cxn>
                <a:cxn ang="0">
                  <a:pos x="T6" y="T7"/>
                </a:cxn>
                <a:cxn ang="0">
                  <a:pos x="T8" y="T9"/>
                </a:cxn>
                <a:cxn ang="0">
                  <a:pos x="T10" y="T11"/>
                </a:cxn>
                <a:cxn ang="0">
                  <a:pos x="T12" y="T13"/>
                </a:cxn>
              </a:cxnLst>
              <a:rect l="0" t="0" r="r" b="b"/>
              <a:pathLst>
                <a:path w="91" h="48">
                  <a:moveTo>
                    <a:pt x="34" y="3"/>
                  </a:moveTo>
                  <a:cubicBezTo>
                    <a:pt x="21" y="6"/>
                    <a:pt x="8" y="17"/>
                    <a:pt x="4" y="24"/>
                  </a:cubicBezTo>
                  <a:cubicBezTo>
                    <a:pt x="0" y="31"/>
                    <a:pt x="3" y="44"/>
                    <a:pt x="9" y="46"/>
                  </a:cubicBezTo>
                  <a:cubicBezTo>
                    <a:pt x="15" y="48"/>
                    <a:pt x="28" y="36"/>
                    <a:pt x="39" y="34"/>
                  </a:cubicBezTo>
                  <a:cubicBezTo>
                    <a:pt x="50" y="32"/>
                    <a:pt x="69" y="37"/>
                    <a:pt x="76" y="33"/>
                  </a:cubicBezTo>
                  <a:cubicBezTo>
                    <a:pt x="83" y="29"/>
                    <a:pt x="91" y="12"/>
                    <a:pt x="84" y="7"/>
                  </a:cubicBezTo>
                  <a:cubicBezTo>
                    <a:pt x="77" y="2"/>
                    <a:pt x="45" y="0"/>
                    <a:pt x="34" y="3"/>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197" name="Freeform 21"/>
            <p:cNvSpPr>
              <a:spLocks/>
            </p:cNvSpPr>
            <p:nvPr/>
          </p:nvSpPr>
          <p:spPr bwMode="auto">
            <a:xfrm>
              <a:off x="4150" y="66"/>
              <a:ext cx="493" cy="1148"/>
            </a:xfrm>
            <a:custGeom>
              <a:avLst/>
              <a:gdLst>
                <a:gd name="T0" fmla="*/ 56 w 493"/>
                <a:gd name="T1" fmla="*/ 105 h 1148"/>
                <a:gd name="T2" fmla="*/ 95 w 493"/>
                <a:gd name="T3" fmla="*/ 300 h 1148"/>
                <a:gd name="T4" fmla="*/ 37 w 493"/>
                <a:gd name="T5" fmla="*/ 513 h 1148"/>
                <a:gd name="T6" fmla="*/ 41 w 493"/>
                <a:gd name="T7" fmla="*/ 678 h 1148"/>
                <a:gd name="T8" fmla="*/ 35 w 493"/>
                <a:gd name="T9" fmla="*/ 784 h 1148"/>
                <a:gd name="T10" fmla="*/ 29 w 493"/>
                <a:gd name="T11" fmla="*/ 832 h 1148"/>
                <a:gd name="T12" fmla="*/ 38 w 493"/>
                <a:gd name="T13" fmla="*/ 967 h 1148"/>
                <a:gd name="T14" fmla="*/ 62 w 493"/>
                <a:gd name="T15" fmla="*/ 1101 h 1148"/>
                <a:gd name="T16" fmla="*/ 67 w 493"/>
                <a:gd name="T17" fmla="*/ 1024 h 1148"/>
                <a:gd name="T18" fmla="*/ 101 w 493"/>
                <a:gd name="T19" fmla="*/ 1059 h 1148"/>
                <a:gd name="T20" fmla="*/ 139 w 493"/>
                <a:gd name="T21" fmla="*/ 1143 h 1148"/>
                <a:gd name="T22" fmla="*/ 161 w 493"/>
                <a:gd name="T23" fmla="*/ 1107 h 1148"/>
                <a:gd name="T24" fmla="*/ 221 w 493"/>
                <a:gd name="T25" fmla="*/ 996 h 1148"/>
                <a:gd name="T26" fmla="*/ 301 w 493"/>
                <a:gd name="T27" fmla="*/ 933 h 1148"/>
                <a:gd name="T28" fmla="*/ 218 w 493"/>
                <a:gd name="T29" fmla="*/ 910 h 1148"/>
                <a:gd name="T30" fmla="*/ 283 w 493"/>
                <a:gd name="T31" fmla="*/ 871 h 1148"/>
                <a:gd name="T32" fmla="*/ 331 w 493"/>
                <a:gd name="T33" fmla="*/ 834 h 1148"/>
                <a:gd name="T34" fmla="*/ 367 w 493"/>
                <a:gd name="T35" fmla="*/ 832 h 1148"/>
                <a:gd name="T36" fmla="*/ 359 w 493"/>
                <a:gd name="T37" fmla="*/ 885 h 1148"/>
                <a:gd name="T38" fmla="*/ 434 w 493"/>
                <a:gd name="T39" fmla="*/ 790 h 1148"/>
                <a:gd name="T40" fmla="*/ 488 w 493"/>
                <a:gd name="T41" fmla="*/ 696 h 1148"/>
                <a:gd name="T42" fmla="*/ 437 w 493"/>
                <a:gd name="T43" fmla="*/ 688 h 1148"/>
                <a:gd name="T44" fmla="*/ 338 w 493"/>
                <a:gd name="T45" fmla="*/ 652 h 1148"/>
                <a:gd name="T46" fmla="*/ 253 w 493"/>
                <a:gd name="T47" fmla="*/ 661 h 1148"/>
                <a:gd name="T48" fmla="*/ 256 w 493"/>
                <a:gd name="T49" fmla="*/ 618 h 1148"/>
                <a:gd name="T50" fmla="*/ 218 w 493"/>
                <a:gd name="T51" fmla="*/ 574 h 1148"/>
                <a:gd name="T52" fmla="*/ 266 w 493"/>
                <a:gd name="T53" fmla="*/ 526 h 1148"/>
                <a:gd name="T54" fmla="*/ 265 w 493"/>
                <a:gd name="T55" fmla="*/ 439 h 1148"/>
                <a:gd name="T56" fmla="*/ 301 w 493"/>
                <a:gd name="T57" fmla="*/ 384 h 1148"/>
                <a:gd name="T58" fmla="*/ 316 w 493"/>
                <a:gd name="T59" fmla="*/ 310 h 1148"/>
                <a:gd name="T60" fmla="*/ 352 w 493"/>
                <a:gd name="T61" fmla="*/ 315 h 1148"/>
                <a:gd name="T62" fmla="*/ 385 w 493"/>
                <a:gd name="T63" fmla="*/ 504 h 1148"/>
                <a:gd name="T64" fmla="*/ 466 w 493"/>
                <a:gd name="T65" fmla="*/ 490 h 1148"/>
                <a:gd name="T66" fmla="*/ 422 w 493"/>
                <a:gd name="T67" fmla="*/ 450 h 1148"/>
                <a:gd name="T68" fmla="*/ 437 w 493"/>
                <a:gd name="T69" fmla="*/ 333 h 1148"/>
                <a:gd name="T70" fmla="*/ 410 w 493"/>
                <a:gd name="T71" fmla="*/ 190 h 1148"/>
                <a:gd name="T72" fmla="*/ 356 w 493"/>
                <a:gd name="T73" fmla="*/ 22 h 1148"/>
                <a:gd name="T74" fmla="*/ 23 w 493"/>
                <a:gd name="T75" fmla="*/ 3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3" h="1148">
                  <a:moveTo>
                    <a:pt x="23" y="0"/>
                  </a:moveTo>
                  <a:cubicBezTo>
                    <a:pt x="28" y="17"/>
                    <a:pt x="44" y="70"/>
                    <a:pt x="56" y="105"/>
                  </a:cubicBezTo>
                  <a:cubicBezTo>
                    <a:pt x="68" y="140"/>
                    <a:pt x="89" y="178"/>
                    <a:pt x="95" y="210"/>
                  </a:cubicBezTo>
                  <a:cubicBezTo>
                    <a:pt x="101" y="242"/>
                    <a:pt x="101" y="271"/>
                    <a:pt x="95" y="300"/>
                  </a:cubicBezTo>
                  <a:cubicBezTo>
                    <a:pt x="89" y="329"/>
                    <a:pt x="68" y="350"/>
                    <a:pt x="58" y="385"/>
                  </a:cubicBezTo>
                  <a:cubicBezTo>
                    <a:pt x="48" y="420"/>
                    <a:pt x="36" y="481"/>
                    <a:pt x="37" y="513"/>
                  </a:cubicBezTo>
                  <a:cubicBezTo>
                    <a:pt x="38" y="545"/>
                    <a:pt x="63" y="550"/>
                    <a:pt x="64" y="577"/>
                  </a:cubicBezTo>
                  <a:cubicBezTo>
                    <a:pt x="65" y="604"/>
                    <a:pt x="44" y="655"/>
                    <a:pt x="41" y="678"/>
                  </a:cubicBezTo>
                  <a:cubicBezTo>
                    <a:pt x="38" y="701"/>
                    <a:pt x="45" y="699"/>
                    <a:pt x="44" y="717"/>
                  </a:cubicBezTo>
                  <a:cubicBezTo>
                    <a:pt x="43" y="735"/>
                    <a:pt x="33" y="768"/>
                    <a:pt x="35" y="784"/>
                  </a:cubicBezTo>
                  <a:cubicBezTo>
                    <a:pt x="37" y="800"/>
                    <a:pt x="60" y="806"/>
                    <a:pt x="59" y="814"/>
                  </a:cubicBezTo>
                  <a:cubicBezTo>
                    <a:pt x="58" y="822"/>
                    <a:pt x="39" y="814"/>
                    <a:pt x="29" y="832"/>
                  </a:cubicBezTo>
                  <a:cubicBezTo>
                    <a:pt x="19" y="850"/>
                    <a:pt x="0" y="902"/>
                    <a:pt x="1" y="924"/>
                  </a:cubicBezTo>
                  <a:cubicBezTo>
                    <a:pt x="2" y="946"/>
                    <a:pt x="33" y="944"/>
                    <a:pt x="38" y="967"/>
                  </a:cubicBezTo>
                  <a:cubicBezTo>
                    <a:pt x="43" y="990"/>
                    <a:pt x="25" y="1043"/>
                    <a:pt x="29" y="1065"/>
                  </a:cubicBezTo>
                  <a:cubicBezTo>
                    <a:pt x="33" y="1087"/>
                    <a:pt x="55" y="1100"/>
                    <a:pt x="62" y="1101"/>
                  </a:cubicBezTo>
                  <a:cubicBezTo>
                    <a:pt x="69" y="1102"/>
                    <a:pt x="70" y="1082"/>
                    <a:pt x="71" y="1069"/>
                  </a:cubicBezTo>
                  <a:cubicBezTo>
                    <a:pt x="72" y="1056"/>
                    <a:pt x="61" y="1036"/>
                    <a:pt x="67" y="1024"/>
                  </a:cubicBezTo>
                  <a:cubicBezTo>
                    <a:pt x="73" y="1012"/>
                    <a:pt x="103" y="991"/>
                    <a:pt x="109" y="997"/>
                  </a:cubicBezTo>
                  <a:cubicBezTo>
                    <a:pt x="115" y="1003"/>
                    <a:pt x="99" y="1042"/>
                    <a:pt x="101" y="1059"/>
                  </a:cubicBezTo>
                  <a:cubicBezTo>
                    <a:pt x="103" y="1076"/>
                    <a:pt x="116" y="1088"/>
                    <a:pt x="122" y="1102"/>
                  </a:cubicBezTo>
                  <a:cubicBezTo>
                    <a:pt x="128" y="1116"/>
                    <a:pt x="134" y="1138"/>
                    <a:pt x="139" y="1143"/>
                  </a:cubicBezTo>
                  <a:cubicBezTo>
                    <a:pt x="144" y="1148"/>
                    <a:pt x="150" y="1140"/>
                    <a:pt x="154" y="1134"/>
                  </a:cubicBezTo>
                  <a:cubicBezTo>
                    <a:pt x="158" y="1128"/>
                    <a:pt x="153" y="1113"/>
                    <a:pt x="161" y="1107"/>
                  </a:cubicBezTo>
                  <a:cubicBezTo>
                    <a:pt x="169" y="1101"/>
                    <a:pt x="192" y="1114"/>
                    <a:pt x="202" y="1096"/>
                  </a:cubicBezTo>
                  <a:cubicBezTo>
                    <a:pt x="212" y="1078"/>
                    <a:pt x="210" y="1019"/>
                    <a:pt x="221" y="996"/>
                  </a:cubicBezTo>
                  <a:cubicBezTo>
                    <a:pt x="232" y="973"/>
                    <a:pt x="253" y="968"/>
                    <a:pt x="266" y="958"/>
                  </a:cubicBezTo>
                  <a:cubicBezTo>
                    <a:pt x="279" y="948"/>
                    <a:pt x="296" y="943"/>
                    <a:pt x="301" y="933"/>
                  </a:cubicBezTo>
                  <a:cubicBezTo>
                    <a:pt x="306" y="923"/>
                    <a:pt x="310" y="899"/>
                    <a:pt x="296" y="895"/>
                  </a:cubicBezTo>
                  <a:cubicBezTo>
                    <a:pt x="282" y="891"/>
                    <a:pt x="229" y="914"/>
                    <a:pt x="218" y="910"/>
                  </a:cubicBezTo>
                  <a:cubicBezTo>
                    <a:pt x="207" y="906"/>
                    <a:pt x="218" y="876"/>
                    <a:pt x="229" y="870"/>
                  </a:cubicBezTo>
                  <a:cubicBezTo>
                    <a:pt x="240" y="864"/>
                    <a:pt x="269" y="872"/>
                    <a:pt x="283" y="871"/>
                  </a:cubicBezTo>
                  <a:cubicBezTo>
                    <a:pt x="297" y="870"/>
                    <a:pt x="306" y="868"/>
                    <a:pt x="314" y="862"/>
                  </a:cubicBezTo>
                  <a:cubicBezTo>
                    <a:pt x="322" y="856"/>
                    <a:pt x="325" y="840"/>
                    <a:pt x="331" y="834"/>
                  </a:cubicBezTo>
                  <a:cubicBezTo>
                    <a:pt x="337" y="828"/>
                    <a:pt x="347" y="825"/>
                    <a:pt x="353" y="825"/>
                  </a:cubicBezTo>
                  <a:cubicBezTo>
                    <a:pt x="359" y="825"/>
                    <a:pt x="365" y="827"/>
                    <a:pt x="367" y="832"/>
                  </a:cubicBezTo>
                  <a:cubicBezTo>
                    <a:pt x="369" y="837"/>
                    <a:pt x="365" y="844"/>
                    <a:pt x="364" y="853"/>
                  </a:cubicBezTo>
                  <a:cubicBezTo>
                    <a:pt x="363" y="862"/>
                    <a:pt x="353" y="886"/>
                    <a:pt x="359" y="885"/>
                  </a:cubicBezTo>
                  <a:cubicBezTo>
                    <a:pt x="365" y="884"/>
                    <a:pt x="391" y="865"/>
                    <a:pt x="403" y="849"/>
                  </a:cubicBezTo>
                  <a:cubicBezTo>
                    <a:pt x="415" y="833"/>
                    <a:pt x="421" y="806"/>
                    <a:pt x="434" y="790"/>
                  </a:cubicBezTo>
                  <a:cubicBezTo>
                    <a:pt x="447" y="774"/>
                    <a:pt x="475" y="769"/>
                    <a:pt x="484" y="753"/>
                  </a:cubicBezTo>
                  <a:cubicBezTo>
                    <a:pt x="493" y="737"/>
                    <a:pt x="492" y="709"/>
                    <a:pt x="488" y="696"/>
                  </a:cubicBezTo>
                  <a:cubicBezTo>
                    <a:pt x="484" y="683"/>
                    <a:pt x="469" y="677"/>
                    <a:pt x="461" y="676"/>
                  </a:cubicBezTo>
                  <a:cubicBezTo>
                    <a:pt x="453" y="675"/>
                    <a:pt x="447" y="686"/>
                    <a:pt x="437" y="688"/>
                  </a:cubicBezTo>
                  <a:cubicBezTo>
                    <a:pt x="427" y="690"/>
                    <a:pt x="419" y="697"/>
                    <a:pt x="403" y="691"/>
                  </a:cubicBezTo>
                  <a:cubicBezTo>
                    <a:pt x="387" y="685"/>
                    <a:pt x="361" y="653"/>
                    <a:pt x="338" y="652"/>
                  </a:cubicBezTo>
                  <a:cubicBezTo>
                    <a:pt x="315" y="651"/>
                    <a:pt x="276" y="683"/>
                    <a:pt x="262" y="684"/>
                  </a:cubicBezTo>
                  <a:cubicBezTo>
                    <a:pt x="248" y="685"/>
                    <a:pt x="253" y="670"/>
                    <a:pt x="253" y="661"/>
                  </a:cubicBezTo>
                  <a:cubicBezTo>
                    <a:pt x="253" y="652"/>
                    <a:pt x="263" y="635"/>
                    <a:pt x="263" y="628"/>
                  </a:cubicBezTo>
                  <a:cubicBezTo>
                    <a:pt x="263" y="621"/>
                    <a:pt x="264" y="620"/>
                    <a:pt x="256" y="618"/>
                  </a:cubicBezTo>
                  <a:cubicBezTo>
                    <a:pt x="248" y="616"/>
                    <a:pt x="218" y="625"/>
                    <a:pt x="212" y="618"/>
                  </a:cubicBezTo>
                  <a:cubicBezTo>
                    <a:pt x="206" y="611"/>
                    <a:pt x="212" y="581"/>
                    <a:pt x="218" y="574"/>
                  </a:cubicBezTo>
                  <a:cubicBezTo>
                    <a:pt x="224" y="567"/>
                    <a:pt x="240" y="582"/>
                    <a:pt x="248" y="574"/>
                  </a:cubicBezTo>
                  <a:cubicBezTo>
                    <a:pt x="256" y="566"/>
                    <a:pt x="266" y="545"/>
                    <a:pt x="266" y="526"/>
                  </a:cubicBezTo>
                  <a:cubicBezTo>
                    <a:pt x="266" y="507"/>
                    <a:pt x="251" y="474"/>
                    <a:pt x="251" y="460"/>
                  </a:cubicBezTo>
                  <a:cubicBezTo>
                    <a:pt x="251" y="446"/>
                    <a:pt x="258" y="445"/>
                    <a:pt x="265" y="439"/>
                  </a:cubicBezTo>
                  <a:cubicBezTo>
                    <a:pt x="272" y="433"/>
                    <a:pt x="289" y="432"/>
                    <a:pt x="295" y="423"/>
                  </a:cubicBezTo>
                  <a:cubicBezTo>
                    <a:pt x="301" y="414"/>
                    <a:pt x="303" y="395"/>
                    <a:pt x="301" y="384"/>
                  </a:cubicBezTo>
                  <a:cubicBezTo>
                    <a:pt x="299" y="373"/>
                    <a:pt x="281" y="366"/>
                    <a:pt x="283" y="354"/>
                  </a:cubicBezTo>
                  <a:cubicBezTo>
                    <a:pt x="285" y="342"/>
                    <a:pt x="307" y="322"/>
                    <a:pt x="316" y="310"/>
                  </a:cubicBezTo>
                  <a:cubicBezTo>
                    <a:pt x="325" y="298"/>
                    <a:pt x="329" y="279"/>
                    <a:pt x="335" y="280"/>
                  </a:cubicBezTo>
                  <a:cubicBezTo>
                    <a:pt x="341" y="281"/>
                    <a:pt x="349" y="296"/>
                    <a:pt x="352" y="315"/>
                  </a:cubicBezTo>
                  <a:cubicBezTo>
                    <a:pt x="355" y="334"/>
                    <a:pt x="350" y="362"/>
                    <a:pt x="355" y="393"/>
                  </a:cubicBezTo>
                  <a:cubicBezTo>
                    <a:pt x="360" y="424"/>
                    <a:pt x="370" y="483"/>
                    <a:pt x="385" y="504"/>
                  </a:cubicBezTo>
                  <a:cubicBezTo>
                    <a:pt x="400" y="525"/>
                    <a:pt x="429" y="519"/>
                    <a:pt x="442" y="517"/>
                  </a:cubicBezTo>
                  <a:cubicBezTo>
                    <a:pt x="455" y="515"/>
                    <a:pt x="466" y="496"/>
                    <a:pt x="466" y="490"/>
                  </a:cubicBezTo>
                  <a:cubicBezTo>
                    <a:pt x="466" y="484"/>
                    <a:pt x="447" y="485"/>
                    <a:pt x="440" y="478"/>
                  </a:cubicBezTo>
                  <a:cubicBezTo>
                    <a:pt x="433" y="471"/>
                    <a:pt x="424" y="463"/>
                    <a:pt x="422" y="450"/>
                  </a:cubicBezTo>
                  <a:cubicBezTo>
                    <a:pt x="420" y="437"/>
                    <a:pt x="423" y="421"/>
                    <a:pt x="425" y="402"/>
                  </a:cubicBezTo>
                  <a:cubicBezTo>
                    <a:pt x="427" y="383"/>
                    <a:pt x="439" y="356"/>
                    <a:pt x="437" y="333"/>
                  </a:cubicBezTo>
                  <a:cubicBezTo>
                    <a:pt x="435" y="310"/>
                    <a:pt x="419" y="285"/>
                    <a:pt x="415" y="261"/>
                  </a:cubicBezTo>
                  <a:cubicBezTo>
                    <a:pt x="411" y="237"/>
                    <a:pt x="417" y="217"/>
                    <a:pt x="410" y="190"/>
                  </a:cubicBezTo>
                  <a:cubicBezTo>
                    <a:pt x="403" y="163"/>
                    <a:pt x="383" y="128"/>
                    <a:pt x="374" y="100"/>
                  </a:cubicBezTo>
                  <a:cubicBezTo>
                    <a:pt x="365" y="72"/>
                    <a:pt x="359" y="38"/>
                    <a:pt x="356" y="22"/>
                  </a:cubicBezTo>
                  <a:lnTo>
                    <a:pt x="355" y="3"/>
                  </a:lnTo>
                  <a:lnTo>
                    <a:pt x="23" y="3"/>
                  </a:lnTo>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198" name="Freeform 22"/>
            <p:cNvSpPr>
              <a:spLocks/>
            </p:cNvSpPr>
            <p:nvPr/>
          </p:nvSpPr>
          <p:spPr bwMode="auto">
            <a:xfrm>
              <a:off x="3809" y="1939"/>
              <a:ext cx="224" cy="157"/>
            </a:xfrm>
            <a:custGeom>
              <a:avLst/>
              <a:gdLst>
                <a:gd name="T0" fmla="*/ 79 w 224"/>
                <a:gd name="T1" fmla="*/ 3 h 157"/>
                <a:gd name="T2" fmla="*/ 40 w 224"/>
                <a:gd name="T3" fmla="*/ 45 h 157"/>
                <a:gd name="T4" fmla="*/ 4 w 224"/>
                <a:gd name="T5" fmla="*/ 54 h 157"/>
                <a:gd name="T6" fmla="*/ 16 w 224"/>
                <a:gd name="T7" fmla="*/ 81 h 157"/>
                <a:gd name="T8" fmla="*/ 22 w 224"/>
                <a:gd name="T9" fmla="*/ 105 h 157"/>
                <a:gd name="T10" fmla="*/ 79 w 224"/>
                <a:gd name="T11" fmla="*/ 117 h 157"/>
                <a:gd name="T12" fmla="*/ 139 w 224"/>
                <a:gd name="T13" fmla="*/ 156 h 157"/>
                <a:gd name="T14" fmla="*/ 214 w 224"/>
                <a:gd name="T15" fmla="*/ 123 h 157"/>
                <a:gd name="T16" fmla="*/ 199 w 224"/>
                <a:gd name="T17" fmla="*/ 87 h 157"/>
                <a:gd name="T18" fmla="*/ 160 w 224"/>
                <a:gd name="T19" fmla="*/ 72 h 157"/>
                <a:gd name="T20" fmla="*/ 79 w 224"/>
                <a:gd name="T21" fmla="*/ 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157">
                  <a:moveTo>
                    <a:pt x="79" y="3"/>
                  </a:moveTo>
                  <a:cubicBezTo>
                    <a:pt x="57" y="0"/>
                    <a:pt x="52" y="37"/>
                    <a:pt x="40" y="45"/>
                  </a:cubicBezTo>
                  <a:cubicBezTo>
                    <a:pt x="28" y="53"/>
                    <a:pt x="8" y="48"/>
                    <a:pt x="4" y="54"/>
                  </a:cubicBezTo>
                  <a:cubicBezTo>
                    <a:pt x="0" y="60"/>
                    <a:pt x="13" y="73"/>
                    <a:pt x="16" y="81"/>
                  </a:cubicBezTo>
                  <a:cubicBezTo>
                    <a:pt x="19" y="89"/>
                    <a:pt x="12" y="99"/>
                    <a:pt x="22" y="105"/>
                  </a:cubicBezTo>
                  <a:cubicBezTo>
                    <a:pt x="32" y="111"/>
                    <a:pt x="60" y="109"/>
                    <a:pt x="79" y="117"/>
                  </a:cubicBezTo>
                  <a:cubicBezTo>
                    <a:pt x="98" y="125"/>
                    <a:pt x="117" y="155"/>
                    <a:pt x="139" y="156"/>
                  </a:cubicBezTo>
                  <a:cubicBezTo>
                    <a:pt x="161" y="157"/>
                    <a:pt x="204" y="134"/>
                    <a:pt x="214" y="123"/>
                  </a:cubicBezTo>
                  <a:cubicBezTo>
                    <a:pt x="224" y="112"/>
                    <a:pt x="208" y="95"/>
                    <a:pt x="199" y="87"/>
                  </a:cubicBezTo>
                  <a:cubicBezTo>
                    <a:pt x="190" y="79"/>
                    <a:pt x="180" y="86"/>
                    <a:pt x="160" y="72"/>
                  </a:cubicBezTo>
                  <a:cubicBezTo>
                    <a:pt x="140" y="58"/>
                    <a:pt x="96" y="17"/>
                    <a:pt x="79" y="3"/>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199" name="Freeform 23"/>
            <p:cNvSpPr>
              <a:spLocks/>
            </p:cNvSpPr>
            <p:nvPr/>
          </p:nvSpPr>
          <p:spPr bwMode="auto">
            <a:xfrm>
              <a:off x="2020" y="2295"/>
              <a:ext cx="551" cy="365"/>
            </a:xfrm>
            <a:custGeom>
              <a:avLst/>
              <a:gdLst>
                <a:gd name="T0" fmla="*/ 2 w 551"/>
                <a:gd name="T1" fmla="*/ 331 h 365"/>
                <a:gd name="T2" fmla="*/ 32 w 551"/>
                <a:gd name="T3" fmla="*/ 283 h 365"/>
                <a:gd name="T4" fmla="*/ 74 w 551"/>
                <a:gd name="T5" fmla="*/ 262 h 365"/>
                <a:gd name="T6" fmla="*/ 56 w 551"/>
                <a:gd name="T7" fmla="*/ 238 h 365"/>
                <a:gd name="T8" fmla="*/ 92 w 551"/>
                <a:gd name="T9" fmla="*/ 223 h 365"/>
                <a:gd name="T10" fmla="*/ 89 w 551"/>
                <a:gd name="T11" fmla="*/ 196 h 365"/>
                <a:gd name="T12" fmla="*/ 146 w 551"/>
                <a:gd name="T13" fmla="*/ 175 h 365"/>
                <a:gd name="T14" fmla="*/ 173 w 551"/>
                <a:gd name="T15" fmla="*/ 175 h 365"/>
                <a:gd name="T16" fmla="*/ 191 w 551"/>
                <a:gd name="T17" fmla="*/ 139 h 365"/>
                <a:gd name="T18" fmla="*/ 221 w 551"/>
                <a:gd name="T19" fmla="*/ 148 h 365"/>
                <a:gd name="T20" fmla="*/ 239 w 551"/>
                <a:gd name="T21" fmla="*/ 121 h 365"/>
                <a:gd name="T22" fmla="*/ 281 w 551"/>
                <a:gd name="T23" fmla="*/ 127 h 365"/>
                <a:gd name="T24" fmla="*/ 317 w 551"/>
                <a:gd name="T25" fmla="*/ 106 h 365"/>
                <a:gd name="T26" fmla="*/ 350 w 551"/>
                <a:gd name="T27" fmla="*/ 118 h 365"/>
                <a:gd name="T28" fmla="*/ 371 w 551"/>
                <a:gd name="T29" fmla="*/ 91 h 365"/>
                <a:gd name="T30" fmla="*/ 395 w 551"/>
                <a:gd name="T31" fmla="*/ 82 h 365"/>
                <a:gd name="T32" fmla="*/ 410 w 551"/>
                <a:gd name="T33" fmla="*/ 91 h 365"/>
                <a:gd name="T34" fmla="*/ 443 w 551"/>
                <a:gd name="T35" fmla="*/ 52 h 365"/>
                <a:gd name="T36" fmla="*/ 485 w 551"/>
                <a:gd name="T37" fmla="*/ 25 h 365"/>
                <a:gd name="T38" fmla="*/ 530 w 551"/>
                <a:gd name="T39" fmla="*/ 1 h 365"/>
                <a:gd name="T40" fmla="*/ 548 w 551"/>
                <a:gd name="T41" fmla="*/ 16 h 365"/>
                <a:gd name="T42" fmla="*/ 533 w 551"/>
                <a:gd name="T43" fmla="*/ 40 h 365"/>
                <a:gd name="T44" fmla="*/ 533 w 551"/>
                <a:gd name="T45" fmla="*/ 70 h 365"/>
                <a:gd name="T46" fmla="*/ 422 w 551"/>
                <a:gd name="T47" fmla="*/ 160 h 365"/>
                <a:gd name="T48" fmla="*/ 332 w 551"/>
                <a:gd name="T49" fmla="*/ 217 h 365"/>
                <a:gd name="T50" fmla="*/ 266 w 551"/>
                <a:gd name="T51" fmla="*/ 235 h 365"/>
                <a:gd name="T52" fmla="*/ 230 w 551"/>
                <a:gd name="T53" fmla="*/ 250 h 365"/>
                <a:gd name="T54" fmla="*/ 224 w 551"/>
                <a:gd name="T55" fmla="*/ 277 h 365"/>
                <a:gd name="T56" fmla="*/ 197 w 551"/>
                <a:gd name="T57" fmla="*/ 307 h 365"/>
                <a:gd name="T58" fmla="*/ 122 w 551"/>
                <a:gd name="T59" fmla="*/ 310 h 365"/>
                <a:gd name="T60" fmla="*/ 89 w 551"/>
                <a:gd name="T61" fmla="*/ 304 h 365"/>
                <a:gd name="T62" fmla="*/ 44 w 551"/>
                <a:gd name="T63" fmla="*/ 361 h 365"/>
                <a:gd name="T64" fmla="*/ 2 w 551"/>
                <a:gd name="T65" fmla="*/ 331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1" h="365">
                  <a:moveTo>
                    <a:pt x="2" y="331"/>
                  </a:moveTo>
                  <a:cubicBezTo>
                    <a:pt x="0" y="318"/>
                    <a:pt x="20" y="294"/>
                    <a:pt x="32" y="283"/>
                  </a:cubicBezTo>
                  <a:cubicBezTo>
                    <a:pt x="44" y="272"/>
                    <a:pt x="70" y="269"/>
                    <a:pt x="74" y="262"/>
                  </a:cubicBezTo>
                  <a:cubicBezTo>
                    <a:pt x="78" y="255"/>
                    <a:pt x="53" y="244"/>
                    <a:pt x="56" y="238"/>
                  </a:cubicBezTo>
                  <a:cubicBezTo>
                    <a:pt x="59" y="232"/>
                    <a:pt x="87" y="230"/>
                    <a:pt x="92" y="223"/>
                  </a:cubicBezTo>
                  <a:cubicBezTo>
                    <a:pt x="97" y="216"/>
                    <a:pt x="80" y="204"/>
                    <a:pt x="89" y="196"/>
                  </a:cubicBezTo>
                  <a:cubicBezTo>
                    <a:pt x="98" y="188"/>
                    <a:pt x="132" y="179"/>
                    <a:pt x="146" y="175"/>
                  </a:cubicBezTo>
                  <a:cubicBezTo>
                    <a:pt x="160" y="171"/>
                    <a:pt x="166" y="181"/>
                    <a:pt x="173" y="175"/>
                  </a:cubicBezTo>
                  <a:cubicBezTo>
                    <a:pt x="180" y="169"/>
                    <a:pt x="183" y="143"/>
                    <a:pt x="191" y="139"/>
                  </a:cubicBezTo>
                  <a:cubicBezTo>
                    <a:pt x="199" y="135"/>
                    <a:pt x="213" y="151"/>
                    <a:pt x="221" y="148"/>
                  </a:cubicBezTo>
                  <a:cubicBezTo>
                    <a:pt x="229" y="145"/>
                    <a:pt x="229" y="124"/>
                    <a:pt x="239" y="121"/>
                  </a:cubicBezTo>
                  <a:cubicBezTo>
                    <a:pt x="249" y="118"/>
                    <a:pt x="268" y="129"/>
                    <a:pt x="281" y="127"/>
                  </a:cubicBezTo>
                  <a:cubicBezTo>
                    <a:pt x="294" y="125"/>
                    <a:pt x="306" y="107"/>
                    <a:pt x="317" y="106"/>
                  </a:cubicBezTo>
                  <a:cubicBezTo>
                    <a:pt x="328" y="105"/>
                    <a:pt x="341" y="121"/>
                    <a:pt x="350" y="118"/>
                  </a:cubicBezTo>
                  <a:cubicBezTo>
                    <a:pt x="359" y="115"/>
                    <a:pt x="364" y="97"/>
                    <a:pt x="371" y="91"/>
                  </a:cubicBezTo>
                  <a:cubicBezTo>
                    <a:pt x="378" y="85"/>
                    <a:pt x="389" y="82"/>
                    <a:pt x="395" y="82"/>
                  </a:cubicBezTo>
                  <a:cubicBezTo>
                    <a:pt x="401" y="82"/>
                    <a:pt x="402" y="96"/>
                    <a:pt x="410" y="91"/>
                  </a:cubicBezTo>
                  <a:cubicBezTo>
                    <a:pt x="418" y="86"/>
                    <a:pt x="431" y="63"/>
                    <a:pt x="443" y="52"/>
                  </a:cubicBezTo>
                  <a:cubicBezTo>
                    <a:pt x="455" y="41"/>
                    <a:pt x="471" y="33"/>
                    <a:pt x="485" y="25"/>
                  </a:cubicBezTo>
                  <a:cubicBezTo>
                    <a:pt x="499" y="17"/>
                    <a:pt x="520" y="2"/>
                    <a:pt x="530" y="1"/>
                  </a:cubicBezTo>
                  <a:cubicBezTo>
                    <a:pt x="540" y="0"/>
                    <a:pt x="548" y="10"/>
                    <a:pt x="548" y="16"/>
                  </a:cubicBezTo>
                  <a:cubicBezTo>
                    <a:pt x="548" y="22"/>
                    <a:pt x="536" y="31"/>
                    <a:pt x="533" y="40"/>
                  </a:cubicBezTo>
                  <a:cubicBezTo>
                    <a:pt x="530" y="49"/>
                    <a:pt x="551" y="50"/>
                    <a:pt x="533" y="70"/>
                  </a:cubicBezTo>
                  <a:cubicBezTo>
                    <a:pt x="515" y="90"/>
                    <a:pt x="455" y="136"/>
                    <a:pt x="422" y="160"/>
                  </a:cubicBezTo>
                  <a:cubicBezTo>
                    <a:pt x="389" y="184"/>
                    <a:pt x="358" y="205"/>
                    <a:pt x="332" y="217"/>
                  </a:cubicBezTo>
                  <a:cubicBezTo>
                    <a:pt x="306" y="229"/>
                    <a:pt x="283" y="230"/>
                    <a:pt x="266" y="235"/>
                  </a:cubicBezTo>
                  <a:cubicBezTo>
                    <a:pt x="249" y="240"/>
                    <a:pt x="237" y="243"/>
                    <a:pt x="230" y="250"/>
                  </a:cubicBezTo>
                  <a:cubicBezTo>
                    <a:pt x="223" y="257"/>
                    <a:pt x="229" y="268"/>
                    <a:pt x="224" y="277"/>
                  </a:cubicBezTo>
                  <a:cubicBezTo>
                    <a:pt x="219" y="286"/>
                    <a:pt x="214" y="302"/>
                    <a:pt x="197" y="307"/>
                  </a:cubicBezTo>
                  <a:cubicBezTo>
                    <a:pt x="180" y="312"/>
                    <a:pt x="140" y="311"/>
                    <a:pt x="122" y="310"/>
                  </a:cubicBezTo>
                  <a:cubicBezTo>
                    <a:pt x="104" y="309"/>
                    <a:pt x="102" y="295"/>
                    <a:pt x="89" y="304"/>
                  </a:cubicBezTo>
                  <a:cubicBezTo>
                    <a:pt x="76" y="313"/>
                    <a:pt x="58" y="357"/>
                    <a:pt x="44" y="361"/>
                  </a:cubicBezTo>
                  <a:cubicBezTo>
                    <a:pt x="30" y="365"/>
                    <a:pt x="4" y="341"/>
                    <a:pt x="2" y="331"/>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00" name="Freeform 24"/>
            <p:cNvSpPr>
              <a:spLocks/>
            </p:cNvSpPr>
            <p:nvPr/>
          </p:nvSpPr>
          <p:spPr bwMode="auto">
            <a:xfrm>
              <a:off x="4261" y="1398"/>
              <a:ext cx="43" cy="31"/>
            </a:xfrm>
            <a:custGeom>
              <a:avLst/>
              <a:gdLst>
                <a:gd name="T0" fmla="*/ 38 w 43"/>
                <a:gd name="T1" fmla="*/ 1 h 31"/>
                <a:gd name="T2" fmla="*/ 4 w 43"/>
                <a:gd name="T3" fmla="*/ 22 h 31"/>
                <a:gd name="T4" fmla="*/ 32 w 43"/>
                <a:gd name="T5" fmla="*/ 28 h 31"/>
                <a:gd name="T6" fmla="*/ 38 w 43"/>
                <a:gd name="T7" fmla="*/ 1 h 31"/>
              </a:gdLst>
              <a:ahLst/>
              <a:cxnLst>
                <a:cxn ang="0">
                  <a:pos x="T0" y="T1"/>
                </a:cxn>
                <a:cxn ang="0">
                  <a:pos x="T2" y="T3"/>
                </a:cxn>
                <a:cxn ang="0">
                  <a:pos x="T4" y="T5"/>
                </a:cxn>
                <a:cxn ang="0">
                  <a:pos x="T6" y="T7"/>
                </a:cxn>
              </a:cxnLst>
              <a:rect l="0" t="0" r="r" b="b"/>
              <a:pathLst>
                <a:path w="43" h="31">
                  <a:moveTo>
                    <a:pt x="38" y="1"/>
                  </a:moveTo>
                  <a:cubicBezTo>
                    <a:pt x="33" y="0"/>
                    <a:pt x="5" y="18"/>
                    <a:pt x="4" y="22"/>
                  </a:cubicBezTo>
                  <a:cubicBezTo>
                    <a:pt x="0" y="30"/>
                    <a:pt x="26" y="31"/>
                    <a:pt x="32" y="28"/>
                  </a:cubicBezTo>
                  <a:cubicBezTo>
                    <a:pt x="38" y="25"/>
                    <a:pt x="43" y="2"/>
                    <a:pt x="38" y="1"/>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01" name="Freeform 25"/>
            <p:cNvSpPr>
              <a:spLocks/>
            </p:cNvSpPr>
            <p:nvPr/>
          </p:nvSpPr>
          <p:spPr bwMode="auto">
            <a:xfrm>
              <a:off x="4249" y="1527"/>
              <a:ext cx="52" cy="90"/>
            </a:xfrm>
            <a:custGeom>
              <a:avLst/>
              <a:gdLst>
                <a:gd name="T0" fmla="*/ 40 w 52"/>
                <a:gd name="T1" fmla="*/ 7 h 90"/>
                <a:gd name="T2" fmla="*/ 1 w 52"/>
                <a:gd name="T3" fmla="*/ 72 h 90"/>
                <a:gd name="T4" fmla="*/ 34 w 52"/>
                <a:gd name="T5" fmla="*/ 90 h 90"/>
                <a:gd name="T6" fmla="*/ 44 w 52"/>
                <a:gd name="T7" fmla="*/ 75 h 90"/>
                <a:gd name="T8" fmla="*/ 40 w 52"/>
                <a:gd name="T9" fmla="*/ 51 h 90"/>
                <a:gd name="T10" fmla="*/ 52 w 52"/>
                <a:gd name="T11" fmla="*/ 28 h 90"/>
                <a:gd name="T12" fmla="*/ 40 w 52"/>
                <a:gd name="T13" fmla="*/ 7 h 90"/>
              </a:gdLst>
              <a:ahLst/>
              <a:cxnLst>
                <a:cxn ang="0">
                  <a:pos x="T0" y="T1"/>
                </a:cxn>
                <a:cxn ang="0">
                  <a:pos x="T2" y="T3"/>
                </a:cxn>
                <a:cxn ang="0">
                  <a:pos x="T4" y="T5"/>
                </a:cxn>
                <a:cxn ang="0">
                  <a:pos x="T6" y="T7"/>
                </a:cxn>
                <a:cxn ang="0">
                  <a:pos x="T8" y="T9"/>
                </a:cxn>
                <a:cxn ang="0">
                  <a:pos x="T10" y="T11"/>
                </a:cxn>
                <a:cxn ang="0">
                  <a:pos x="T12" y="T13"/>
                </a:cxn>
              </a:cxnLst>
              <a:rect l="0" t="0" r="r" b="b"/>
              <a:pathLst>
                <a:path w="52" h="90">
                  <a:moveTo>
                    <a:pt x="40" y="7"/>
                  </a:moveTo>
                  <a:cubicBezTo>
                    <a:pt x="31" y="14"/>
                    <a:pt x="2" y="58"/>
                    <a:pt x="1" y="72"/>
                  </a:cubicBezTo>
                  <a:cubicBezTo>
                    <a:pt x="0" y="86"/>
                    <a:pt x="27" y="90"/>
                    <a:pt x="34" y="90"/>
                  </a:cubicBezTo>
                  <a:cubicBezTo>
                    <a:pt x="41" y="90"/>
                    <a:pt x="43" y="81"/>
                    <a:pt x="44" y="75"/>
                  </a:cubicBezTo>
                  <a:cubicBezTo>
                    <a:pt x="45" y="69"/>
                    <a:pt x="39" y="59"/>
                    <a:pt x="40" y="51"/>
                  </a:cubicBezTo>
                  <a:cubicBezTo>
                    <a:pt x="41" y="43"/>
                    <a:pt x="52" y="35"/>
                    <a:pt x="52" y="28"/>
                  </a:cubicBezTo>
                  <a:cubicBezTo>
                    <a:pt x="52" y="21"/>
                    <a:pt x="49" y="0"/>
                    <a:pt x="40" y="7"/>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02" name="Freeform 26"/>
            <p:cNvSpPr>
              <a:spLocks/>
            </p:cNvSpPr>
            <p:nvPr/>
          </p:nvSpPr>
          <p:spPr bwMode="auto">
            <a:xfrm>
              <a:off x="4229" y="1680"/>
              <a:ext cx="41" cy="71"/>
            </a:xfrm>
            <a:custGeom>
              <a:avLst/>
              <a:gdLst>
                <a:gd name="T0" fmla="*/ 18 w 41"/>
                <a:gd name="T1" fmla="*/ 0 h 71"/>
                <a:gd name="T2" fmla="*/ 1 w 41"/>
                <a:gd name="T3" fmla="*/ 43 h 71"/>
                <a:gd name="T4" fmla="*/ 27 w 41"/>
                <a:gd name="T5" fmla="*/ 69 h 71"/>
                <a:gd name="T6" fmla="*/ 40 w 41"/>
                <a:gd name="T7" fmla="*/ 57 h 71"/>
                <a:gd name="T8" fmla="*/ 21 w 41"/>
                <a:gd name="T9" fmla="*/ 33 h 71"/>
                <a:gd name="T10" fmla="*/ 27 w 41"/>
                <a:gd name="T11" fmla="*/ 10 h 71"/>
                <a:gd name="T12" fmla="*/ 18 w 41"/>
                <a:gd name="T13" fmla="*/ 0 h 71"/>
              </a:gdLst>
              <a:ahLst/>
              <a:cxnLst>
                <a:cxn ang="0">
                  <a:pos x="T0" y="T1"/>
                </a:cxn>
                <a:cxn ang="0">
                  <a:pos x="T2" y="T3"/>
                </a:cxn>
                <a:cxn ang="0">
                  <a:pos x="T4" y="T5"/>
                </a:cxn>
                <a:cxn ang="0">
                  <a:pos x="T6" y="T7"/>
                </a:cxn>
                <a:cxn ang="0">
                  <a:pos x="T8" y="T9"/>
                </a:cxn>
                <a:cxn ang="0">
                  <a:pos x="T10" y="T11"/>
                </a:cxn>
                <a:cxn ang="0">
                  <a:pos x="T12" y="T13"/>
                </a:cxn>
              </a:cxnLst>
              <a:rect l="0" t="0" r="r" b="b"/>
              <a:pathLst>
                <a:path w="41" h="71">
                  <a:moveTo>
                    <a:pt x="18" y="0"/>
                  </a:moveTo>
                  <a:cubicBezTo>
                    <a:pt x="15" y="5"/>
                    <a:pt x="0" y="32"/>
                    <a:pt x="1" y="43"/>
                  </a:cubicBezTo>
                  <a:cubicBezTo>
                    <a:pt x="2" y="54"/>
                    <a:pt x="21" y="67"/>
                    <a:pt x="27" y="69"/>
                  </a:cubicBezTo>
                  <a:cubicBezTo>
                    <a:pt x="33" y="71"/>
                    <a:pt x="41" y="63"/>
                    <a:pt x="40" y="57"/>
                  </a:cubicBezTo>
                  <a:cubicBezTo>
                    <a:pt x="39" y="51"/>
                    <a:pt x="23" y="41"/>
                    <a:pt x="21" y="33"/>
                  </a:cubicBezTo>
                  <a:cubicBezTo>
                    <a:pt x="19" y="25"/>
                    <a:pt x="27" y="15"/>
                    <a:pt x="27" y="10"/>
                  </a:cubicBezTo>
                  <a:cubicBezTo>
                    <a:pt x="27" y="5"/>
                    <a:pt x="20" y="2"/>
                    <a:pt x="18" y="0"/>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03" name="Freeform 27"/>
            <p:cNvSpPr>
              <a:spLocks/>
            </p:cNvSpPr>
            <p:nvPr/>
          </p:nvSpPr>
          <p:spPr bwMode="auto">
            <a:xfrm>
              <a:off x="3385" y="2049"/>
              <a:ext cx="962" cy="1381"/>
            </a:xfrm>
            <a:custGeom>
              <a:avLst/>
              <a:gdLst>
                <a:gd name="T0" fmla="*/ 227 w 962"/>
                <a:gd name="T1" fmla="*/ 889 h 1381"/>
                <a:gd name="T2" fmla="*/ 392 w 962"/>
                <a:gd name="T3" fmla="*/ 733 h 1381"/>
                <a:gd name="T4" fmla="*/ 524 w 962"/>
                <a:gd name="T5" fmla="*/ 709 h 1381"/>
                <a:gd name="T6" fmla="*/ 479 w 962"/>
                <a:gd name="T7" fmla="*/ 667 h 1381"/>
                <a:gd name="T8" fmla="*/ 578 w 962"/>
                <a:gd name="T9" fmla="*/ 535 h 1381"/>
                <a:gd name="T10" fmla="*/ 755 w 962"/>
                <a:gd name="T11" fmla="*/ 436 h 1381"/>
                <a:gd name="T12" fmla="*/ 794 w 962"/>
                <a:gd name="T13" fmla="*/ 325 h 1381"/>
                <a:gd name="T14" fmla="*/ 710 w 962"/>
                <a:gd name="T15" fmla="*/ 409 h 1381"/>
                <a:gd name="T16" fmla="*/ 716 w 962"/>
                <a:gd name="T17" fmla="*/ 286 h 1381"/>
                <a:gd name="T18" fmla="*/ 719 w 962"/>
                <a:gd name="T19" fmla="*/ 211 h 1381"/>
                <a:gd name="T20" fmla="*/ 701 w 962"/>
                <a:gd name="T21" fmla="*/ 121 h 1381"/>
                <a:gd name="T22" fmla="*/ 746 w 962"/>
                <a:gd name="T23" fmla="*/ 61 h 1381"/>
                <a:gd name="T24" fmla="*/ 791 w 962"/>
                <a:gd name="T25" fmla="*/ 127 h 1381"/>
                <a:gd name="T26" fmla="*/ 803 w 962"/>
                <a:gd name="T27" fmla="*/ 58 h 1381"/>
                <a:gd name="T28" fmla="*/ 893 w 962"/>
                <a:gd name="T29" fmla="*/ 10 h 1381"/>
                <a:gd name="T30" fmla="*/ 929 w 962"/>
                <a:gd name="T31" fmla="*/ 97 h 1381"/>
                <a:gd name="T32" fmla="*/ 905 w 962"/>
                <a:gd name="T33" fmla="*/ 175 h 1381"/>
                <a:gd name="T34" fmla="*/ 896 w 962"/>
                <a:gd name="T35" fmla="*/ 250 h 1381"/>
                <a:gd name="T36" fmla="*/ 827 w 962"/>
                <a:gd name="T37" fmla="*/ 295 h 1381"/>
                <a:gd name="T38" fmla="*/ 872 w 962"/>
                <a:gd name="T39" fmla="*/ 316 h 1381"/>
                <a:gd name="T40" fmla="*/ 863 w 962"/>
                <a:gd name="T41" fmla="*/ 379 h 1381"/>
                <a:gd name="T42" fmla="*/ 890 w 962"/>
                <a:gd name="T43" fmla="*/ 445 h 1381"/>
                <a:gd name="T44" fmla="*/ 959 w 962"/>
                <a:gd name="T45" fmla="*/ 451 h 1381"/>
                <a:gd name="T46" fmla="*/ 911 w 962"/>
                <a:gd name="T47" fmla="*/ 505 h 1381"/>
                <a:gd name="T48" fmla="*/ 902 w 962"/>
                <a:gd name="T49" fmla="*/ 628 h 1381"/>
                <a:gd name="T50" fmla="*/ 917 w 962"/>
                <a:gd name="T51" fmla="*/ 664 h 1381"/>
                <a:gd name="T52" fmla="*/ 857 w 962"/>
                <a:gd name="T53" fmla="*/ 700 h 1381"/>
                <a:gd name="T54" fmla="*/ 869 w 962"/>
                <a:gd name="T55" fmla="*/ 784 h 1381"/>
                <a:gd name="T56" fmla="*/ 815 w 962"/>
                <a:gd name="T57" fmla="*/ 883 h 1381"/>
                <a:gd name="T58" fmla="*/ 695 w 962"/>
                <a:gd name="T59" fmla="*/ 991 h 1381"/>
                <a:gd name="T60" fmla="*/ 680 w 962"/>
                <a:gd name="T61" fmla="*/ 1063 h 1381"/>
                <a:gd name="T62" fmla="*/ 560 w 962"/>
                <a:gd name="T63" fmla="*/ 1090 h 1381"/>
                <a:gd name="T64" fmla="*/ 419 w 962"/>
                <a:gd name="T65" fmla="*/ 1135 h 1381"/>
                <a:gd name="T66" fmla="*/ 473 w 962"/>
                <a:gd name="T67" fmla="*/ 1207 h 1381"/>
                <a:gd name="T68" fmla="*/ 416 w 962"/>
                <a:gd name="T69" fmla="*/ 1216 h 1381"/>
                <a:gd name="T70" fmla="*/ 344 w 962"/>
                <a:gd name="T71" fmla="*/ 1279 h 1381"/>
                <a:gd name="T72" fmla="*/ 329 w 962"/>
                <a:gd name="T73" fmla="*/ 1246 h 1381"/>
                <a:gd name="T74" fmla="*/ 290 w 962"/>
                <a:gd name="T75" fmla="*/ 1216 h 1381"/>
                <a:gd name="T76" fmla="*/ 227 w 962"/>
                <a:gd name="T77" fmla="*/ 1279 h 1381"/>
                <a:gd name="T78" fmla="*/ 221 w 962"/>
                <a:gd name="T79" fmla="*/ 1207 h 1381"/>
                <a:gd name="T80" fmla="*/ 200 w 962"/>
                <a:gd name="T81" fmla="*/ 1282 h 1381"/>
                <a:gd name="T82" fmla="*/ 170 w 962"/>
                <a:gd name="T83" fmla="*/ 1360 h 1381"/>
                <a:gd name="T84" fmla="*/ 140 w 962"/>
                <a:gd name="T85" fmla="*/ 1309 h 1381"/>
                <a:gd name="T86" fmla="*/ 65 w 962"/>
                <a:gd name="T87" fmla="*/ 1378 h 1381"/>
                <a:gd name="T88" fmla="*/ 2 w 962"/>
                <a:gd name="T89" fmla="*/ 1183 h 1381"/>
                <a:gd name="T90" fmla="*/ 47 w 962"/>
                <a:gd name="T91" fmla="*/ 1126 h 1381"/>
                <a:gd name="T92" fmla="*/ 119 w 962"/>
                <a:gd name="T93" fmla="*/ 1030 h 1381"/>
                <a:gd name="T94" fmla="*/ 160 w 962"/>
                <a:gd name="T95" fmla="*/ 994 h 1381"/>
                <a:gd name="T96" fmla="*/ 122 w 962"/>
                <a:gd name="T97" fmla="*/ 970 h 1381"/>
                <a:gd name="T98" fmla="*/ 161 w 962"/>
                <a:gd name="T99" fmla="*/ 883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62" h="1381">
                  <a:moveTo>
                    <a:pt x="161" y="883"/>
                  </a:moveTo>
                  <a:cubicBezTo>
                    <a:pt x="187" y="874"/>
                    <a:pt x="210" y="902"/>
                    <a:pt x="227" y="889"/>
                  </a:cubicBezTo>
                  <a:cubicBezTo>
                    <a:pt x="244" y="876"/>
                    <a:pt x="239" y="828"/>
                    <a:pt x="266" y="802"/>
                  </a:cubicBezTo>
                  <a:cubicBezTo>
                    <a:pt x="293" y="776"/>
                    <a:pt x="353" y="746"/>
                    <a:pt x="392" y="733"/>
                  </a:cubicBezTo>
                  <a:cubicBezTo>
                    <a:pt x="431" y="720"/>
                    <a:pt x="481" y="728"/>
                    <a:pt x="503" y="724"/>
                  </a:cubicBezTo>
                  <a:cubicBezTo>
                    <a:pt x="525" y="720"/>
                    <a:pt x="525" y="714"/>
                    <a:pt x="524" y="709"/>
                  </a:cubicBezTo>
                  <a:cubicBezTo>
                    <a:pt x="523" y="704"/>
                    <a:pt x="505" y="698"/>
                    <a:pt x="497" y="691"/>
                  </a:cubicBezTo>
                  <a:cubicBezTo>
                    <a:pt x="489" y="684"/>
                    <a:pt x="476" y="680"/>
                    <a:pt x="479" y="667"/>
                  </a:cubicBezTo>
                  <a:cubicBezTo>
                    <a:pt x="482" y="654"/>
                    <a:pt x="502" y="632"/>
                    <a:pt x="518" y="610"/>
                  </a:cubicBezTo>
                  <a:cubicBezTo>
                    <a:pt x="534" y="588"/>
                    <a:pt x="549" y="557"/>
                    <a:pt x="578" y="535"/>
                  </a:cubicBezTo>
                  <a:cubicBezTo>
                    <a:pt x="607" y="513"/>
                    <a:pt x="666" y="494"/>
                    <a:pt x="695" y="478"/>
                  </a:cubicBezTo>
                  <a:cubicBezTo>
                    <a:pt x="724" y="462"/>
                    <a:pt x="737" y="456"/>
                    <a:pt x="755" y="436"/>
                  </a:cubicBezTo>
                  <a:cubicBezTo>
                    <a:pt x="773" y="416"/>
                    <a:pt x="797" y="376"/>
                    <a:pt x="803" y="358"/>
                  </a:cubicBezTo>
                  <a:cubicBezTo>
                    <a:pt x="809" y="340"/>
                    <a:pt x="799" y="335"/>
                    <a:pt x="794" y="325"/>
                  </a:cubicBezTo>
                  <a:cubicBezTo>
                    <a:pt x="789" y="315"/>
                    <a:pt x="790" y="287"/>
                    <a:pt x="776" y="301"/>
                  </a:cubicBezTo>
                  <a:cubicBezTo>
                    <a:pt x="762" y="315"/>
                    <a:pt x="727" y="398"/>
                    <a:pt x="710" y="409"/>
                  </a:cubicBezTo>
                  <a:cubicBezTo>
                    <a:pt x="693" y="420"/>
                    <a:pt x="673" y="387"/>
                    <a:pt x="674" y="367"/>
                  </a:cubicBezTo>
                  <a:cubicBezTo>
                    <a:pt x="675" y="347"/>
                    <a:pt x="714" y="305"/>
                    <a:pt x="716" y="286"/>
                  </a:cubicBezTo>
                  <a:cubicBezTo>
                    <a:pt x="718" y="267"/>
                    <a:pt x="689" y="262"/>
                    <a:pt x="689" y="250"/>
                  </a:cubicBezTo>
                  <a:cubicBezTo>
                    <a:pt x="689" y="238"/>
                    <a:pt x="714" y="225"/>
                    <a:pt x="719" y="211"/>
                  </a:cubicBezTo>
                  <a:cubicBezTo>
                    <a:pt x="724" y="197"/>
                    <a:pt x="722" y="178"/>
                    <a:pt x="719" y="163"/>
                  </a:cubicBezTo>
                  <a:cubicBezTo>
                    <a:pt x="716" y="148"/>
                    <a:pt x="699" y="132"/>
                    <a:pt x="701" y="121"/>
                  </a:cubicBezTo>
                  <a:cubicBezTo>
                    <a:pt x="703" y="110"/>
                    <a:pt x="724" y="104"/>
                    <a:pt x="731" y="94"/>
                  </a:cubicBezTo>
                  <a:cubicBezTo>
                    <a:pt x="738" y="84"/>
                    <a:pt x="741" y="59"/>
                    <a:pt x="746" y="61"/>
                  </a:cubicBezTo>
                  <a:cubicBezTo>
                    <a:pt x="751" y="63"/>
                    <a:pt x="754" y="95"/>
                    <a:pt x="761" y="106"/>
                  </a:cubicBezTo>
                  <a:cubicBezTo>
                    <a:pt x="768" y="117"/>
                    <a:pt x="778" y="126"/>
                    <a:pt x="791" y="127"/>
                  </a:cubicBezTo>
                  <a:cubicBezTo>
                    <a:pt x="804" y="128"/>
                    <a:pt x="840" y="123"/>
                    <a:pt x="842" y="112"/>
                  </a:cubicBezTo>
                  <a:cubicBezTo>
                    <a:pt x="844" y="101"/>
                    <a:pt x="803" y="74"/>
                    <a:pt x="803" y="58"/>
                  </a:cubicBezTo>
                  <a:cubicBezTo>
                    <a:pt x="803" y="42"/>
                    <a:pt x="824" y="24"/>
                    <a:pt x="839" y="16"/>
                  </a:cubicBezTo>
                  <a:cubicBezTo>
                    <a:pt x="854" y="8"/>
                    <a:pt x="884" y="0"/>
                    <a:pt x="893" y="10"/>
                  </a:cubicBezTo>
                  <a:cubicBezTo>
                    <a:pt x="902" y="20"/>
                    <a:pt x="890" y="62"/>
                    <a:pt x="896" y="76"/>
                  </a:cubicBezTo>
                  <a:cubicBezTo>
                    <a:pt x="902" y="90"/>
                    <a:pt x="931" y="86"/>
                    <a:pt x="929" y="97"/>
                  </a:cubicBezTo>
                  <a:cubicBezTo>
                    <a:pt x="927" y="108"/>
                    <a:pt x="888" y="129"/>
                    <a:pt x="884" y="142"/>
                  </a:cubicBezTo>
                  <a:cubicBezTo>
                    <a:pt x="880" y="155"/>
                    <a:pt x="903" y="163"/>
                    <a:pt x="905" y="175"/>
                  </a:cubicBezTo>
                  <a:cubicBezTo>
                    <a:pt x="907" y="187"/>
                    <a:pt x="897" y="202"/>
                    <a:pt x="896" y="214"/>
                  </a:cubicBezTo>
                  <a:cubicBezTo>
                    <a:pt x="895" y="226"/>
                    <a:pt x="905" y="242"/>
                    <a:pt x="896" y="250"/>
                  </a:cubicBezTo>
                  <a:cubicBezTo>
                    <a:pt x="887" y="258"/>
                    <a:pt x="853" y="255"/>
                    <a:pt x="842" y="262"/>
                  </a:cubicBezTo>
                  <a:cubicBezTo>
                    <a:pt x="831" y="269"/>
                    <a:pt x="823" y="290"/>
                    <a:pt x="827" y="295"/>
                  </a:cubicBezTo>
                  <a:cubicBezTo>
                    <a:pt x="831" y="300"/>
                    <a:pt x="859" y="292"/>
                    <a:pt x="866" y="295"/>
                  </a:cubicBezTo>
                  <a:cubicBezTo>
                    <a:pt x="873" y="298"/>
                    <a:pt x="867" y="310"/>
                    <a:pt x="872" y="316"/>
                  </a:cubicBezTo>
                  <a:cubicBezTo>
                    <a:pt x="877" y="322"/>
                    <a:pt x="900" y="324"/>
                    <a:pt x="899" y="334"/>
                  </a:cubicBezTo>
                  <a:cubicBezTo>
                    <a:pt x="898" y="344"/>
                    <a:pt x="863" y="368"/>
                    <a:pt x="863" y="379"/>
                  </a:cubicBezTo>
                  <a:cubicBezTo>
                    <a:pt x="863" y="390"/>
                    <a:pt x="898" y="389"/>
                    <a:pt x="902" y="400"/>
                  </a:cubicBezTo>
                  <a:cubicBezTo>
                    <a:pt x="906" y="411"/>
                    <a:pt x="886" y="444"/>
                    <a:pt x="890" y="445"/>
                  </a:cubicBezTo>
                  <a:cubicBezTo>
                    <a:pt x="894" y="446"/>
                    <a:pt x="917" y="404"/>
                    <a:pt x="928" y="405"/>
                  </a:cubicBezTo>
                  <a:cubicBezTo>
                    <a:pt x="939" y="406"/>
                    <a:pt x="956" y="439"/>
                    <a:pt x="959" y="451"/>
                  </a:cubicBezTo>
                  <a:cubicBezTo>
                    <a:pt x="962" y="463"/>
                    <a:pt x="954" y="468"/>
                    <a:pt x="946" y="477"/>
                  </a:cubicBezTo>
                  <a:cubicBezTo>
                    <a:pt x="938" y="486"/>
                    <a:pt x="914" y="493"/>
                    <a:pt x="911" y="505"/>
                  </a:cubicBezTo>
                  <a:cubicBezTo>
                    <a:pt x="908" y="517"/>
                    <a:pt x="927" y="527"/>
                    <a:pt x="926" y="547"/>
                  </a:cubicBezTo>
                  <a:cubicBezTo>
                    <a:pt x="925" y="567"/>
                    <a:pt x="897" y="610"/>
                    <a:pt x="902" y="628"/>
                  </a:cubicBezTo>
                  <a:cubicBezTo>
                    <a:pt x="907" y="646"/>
                    <a:pt x="954" y="649"/>
                    <a:pt x="956" y="655"/>
                  </a:cubicBezTo>
                  <a:cubicBezTo>
                    <a:pt x="958" y="661"/>
                    <a:pt x="926" y="659"/>
                    <a:pt x="917" y="664"/>
                  </a:cubicBezTo>
                  <a:cubicBezTo>
                    <a:pt x="908" y="669"/>
                    <a:pt x="909" y="682"/>
                    <a:pt x="899" y="688"/>
                  </a:cubicBezTo>
                  <a:cubicBezTo>
                    <a:pt x="889" y="694"/>
                    <a:pt x="861" y="691"/>
                    <a:pt x="857" y="700"/>
                  </a:cubicBezTo>
                  <a:cubicBezTo>
                    <a:pt x="853" y="709"/>
                    <a:pt x="873" y="728"/>
                    <a:pt x="875" y="742"/>
                  </a:cubicBezTo>
                  <a:cubicBezTo>
                    <a:pt x="877" y="756"/>
                    <a:pt x="875" y="767"/>
                    <a:pt x="869" y="784"/>
                  </a:cubicBezTo>
                  <a:cubicBezTo>
                    <a:pt x="863" y="801"/>
                    <a:pt x="848" y="831"/>
                    <a:pt x="839" y="847"/>
                  </a:cubicBezTo>
                  <a:cubicBezTo>
                    <a:pt x="830" y="863"/>
                    <a:pt x="823" y="868"/>
                    <a:pt x="815" y="883"/>
                  </a:cubicBezTo>
                  <a:cubicBezTo>
                    <a:pt x="807" y="898"/>
                    <a:pt x="811" y="922"/>
                    <a:pt x="791" y="940"/>
                  </a:cubicBezTo>
                  <a:cubicBezTo>
                    <a:pt x="771" y="958"/>
                    <a:pt x="721" y="975"/>
                    <a:pt x="695" y="991"/>
                  </a:cubicBezTo>
                  <a:cubicBezTo>
                    <a:pt x="669" y="1007"/>
                    <a:pt x="640" y="1021"/>
                    <a:pt x="638" y="1033"/>
                  </a:cubicBezTo>
                  <a:cubicBezTo>
                    <a:pt x="636" y="1045"/>
                    <a:pt x="685" y="1053"/>
                    <a:pt x="680" y="1063"/>
                  </a:cubicBezTo>
                  <a:cubicBezTo>
                    <a:pt x="675" y="1073"/>
                    <a:pt x="631" y="1086"/>
                    <a:pt x="611" y="1090"/>
                  </a:cubicBezTo>
                  <a:cubicBezTo>
                    <a:pt x="591" y="1094"/>
                    <a:pt x="578" y="1088"/>
                    <a:pt x="560" y="1090"/>
                  </a:cubicBezTo>
                  <a:cubicBezTo>
                    <a:pt x="542" y="1092"/>
                    <a:pt x="526" y="1095"/>
                    <a:pt x="503" y="1102"/>
                  </a:cubicBezTo>
                  <a:cubicBezTo>
                    <a:pt x="480" y="1109"/>
                    <a:pt x="429" y="1126"/>
                    <a:pt x="419" y="1135"/>
                  </a:cubicBezTo>
                  <a:cubicBezTo>
                    <a:pt x="409" y="1144"/>
                    <a:pt x="437" y="1144"/>
                    <a:pt x="446" y="1156"/>
                  </a:cubicBezTo>
                  <a:cubicBezTo>
                    <a:pt x="455" y="1168"/>
                    <a:pt x="472" y="1195"/>
                    <a:pt x="473" y="1207"/>
                  </a:cubicBezTo>
                  <a:cubicBezTo>
                    <a:pt x="474" y="1219"/>
                    <a:pt x="464" y="1230"/>
                    <a:pt x="455" y="1231"/>
                  </a:cubicBezTo>
                  <a:cubicBezTo>
                    <a:pt x="446" y="1232"/>
                    <a:pt x="426" y="1214"/>
                    <a:pt x="416" y="1216"/>
                  </a:cubicBezTo>
                  <a:cubicBezTo>
                    <a:pt x="406" y="1218"/>
                    <a:pt x="404" y="1235"/>
                    <a:pt x="392" y="1245"/>
                  </a:cubicBezTo>
                  <a:cubicBezTo>
                    <a:pt x="380" y="1255"/>
                    <a:pt x="356" y="1274"/>
                    <a:pt x="344" y="1279"/>
                  </a:cubicBezTo>
                  <a:cubicBezTo>
                    <a:pt x="332" y="1284"/>
                    <a:pt x="322" y="1281"/>
                    <a:pt x="320" y="1276"/>
                  </a:cubicBezTo>
                  <a:cubicBezTo>
                    <a:pt x="318" y="1271"/>
                    <a:pt x="328" y="1254"/>
                    <a:pt x="329" y="1246"/>
                  </a:cubicBezTo>
                  <a:cubicBezTo>
                    <a:pt x="330" y="1238"/>
                    <a:pt x="332" y="1230"/>
                    <a:pt x="326" y="1225"/>
                  </a:cubicBezTo>
                  <a:cubicBezTo>
                    <a:pt x="320" y="1220"/>
                    <a:pt x="301" y="1207"/>
                    <a:pt x="290" y="1216"/>
                  </a:cubicBezTo>
                  <a:cubicBezTo>
                    <a:pt x="279" y="1225"/>
                    <a:pt x="273" y="1266"/>
                    <a:pt x="263" y="1276"/>
                  </a:cubicBezTo>
                  <a:cubicBezTo>
                    <a:pt x="253" y="1286"/>
                    <a:pt x="230" y="1287"/>
                    <a:pt x="227" y="1279"/>
                  </a:cubicBezTo>
                  <a:cubicBezTo>
                    <a:pt x="224" y="1271"/>
                    <a:pt x="243" y="1237"/>
                    <a:pt x="242" y="1225"/>
                  </a:cubicBezTo>
                  <a:cubicBezTo>
                    <a:pt x="241" y="1213"/>
                    <a:pt x="228" y="1205"/>
                    <a:pt x="221" y="1207"/>
                  </a:cubicBezTo>
                  <a:cubicBezTo>
                    <a:pt x="214" y="1209"/>
                    <a:pt x="203" y="1224"/>
                    <a:pt x="200" y="1236"/>
                  </a:cubicBezTo>
                  <a:cubicBezTo>
                    <a:pt x="197" y="1248"/>
                    <a:pt x="202" y="1268"/>
                    <a:pt x="200" y="1282"/>
                  </a:cubicBezTo>
                  <a:cubicBezTo>
                    <a:pt x="198" y="1296"/>
                    <a:pt x="193" y="1305"/>
                    <a:pt x="188" y="1318"/>
                  </a:cubicBezTo>
                  <a:cubicBezTo>
                    <a:pt x="183" y="1331"/>
                    <a:pt x="177" y="1351"/>
                    <a:pt x="170" y="1360"/>
                  </a:cubicBezTo>
                  <a:cubicBezTo>
                    <a:pt x="163" y="1369"/>
                    <a:pt x="148" y="1380"/>
                    <a:pt x="143" y="1372"/>
                  </a:cubicBezTo>
                  <a:cubicBezTo>
                    <a:pt x="138" y="1364"/>
                    <a:pt x="148" y="1311"/>
                    <a:pt x="140" y="1309"/>
                  </a:cubicBezTo>
                  <a:cubicBezTo>
                    <a:pt x="132" y="1307"/>
                    <a:pt x="107" y="1349"/>
                    <a:pt x="95" y="1360"/>
                  </a:cubicBezTo>
                  <a:cubicBezTo>
                    <a:pt x="83" y="1371"/>
                    <a:pt x="77" y="1381"/>
                    <a:pt x="65" y="1378"/>
                  </a:cubicBezTo>
                  <a:cubicBezTo>
                    <a:pt x="53" y="1375"/>
                    <a:pt x="33" y="1371"/>
                    <a:pt x="23" y="1339"/>
                  </a:cubicBezTo>
                  <a:cubicBezTo>
                    <a:pt x="13" y="1307"/>
                    <a:pt x="4" y="1221"/>
                    <a:pt x="2" y="1183"/>
                  </a:cubicBezTo>
                  <a:cubicBezTo>
                    <a:pt x="0" y="1145"/>
                    <a:pt x="3" y="1121"/>
                    <a:pt x="11" y="1111"/>
                  </a:cubicBezTo>
                  <a:cubicBezTo>
                    <a:pt x="19" y="1101"/>
                    <a:pt x="35" y="1135"/>
                    <a:pt x="47" y="1126"/>
                  </a:cubicBezTo>
                  <a:cubicBezTo>
                    <a:pt x="59" y="1117"/>
                    <a:pt x="71" y="1076"/>
                    <a:pt x="83" y="1060"/>
                  </a:cubicBezTo>
                  <a:cubicBezTo>
                    <a:pt x="95" y="1044"/>
                    <a:pt x="106" y="1037"/>
                    <a:pt x="119" y="1030"/>
                  </a:cubicBezTo>
                  <a:cubicBezTo>
                    <a:pt x="132" y="1023"/>
                    <a:pt x="154" y="1021"/>
                    <a:pt x="161" y="1015"/>
                  </a:cubicBezTo>
                  <a:cubicBezTo>
                    <a:pt x="168" y="1009"/>
                    <a:pt x="165" y="998"/>
                    <a:pt x="160" y="994"/>
                  </a:cubicBezTo>
                  <a:cubicBezTo>
                    <a:pt x="155" y="990"/>
                    <a:pt x="134" y="995"/>
                    <a:pt x="128" y="991"/>
                  </a:cubicBezTo>
                  <a:cubicBezTo>
                    <a:pt x="122" y="987"/>
                    <a:pt x="126" y="980"/>
                    <a:pt x="122" y="970"/>
                  </a:cubicBezTo>
                  <a:cubicBezTo>
                    <a:pt x="118" y="960"/>
                    <a:pt x="97" y="943"/>
                    <a:pt x="103" y="928"/>
                  </a:cubicBezTo>
                  <a:cubicBezTo>
                    <a:pt x="109" y="913"/>
                    <a:pt x="149" y="892"/>
                    <a:pt x="161" y="883"/>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04" name="Freeform 28"/>
            <p:cNvSpPr>
              <a:spLocks/>
            </p:cNvSpPr>
            <p:nvPr/>
          </p:nvSpPr>
          <p:spPr bwMode="auto">
            <a:xfrm>
              <a:off x="3905" y="3165"/>
              <a:ext cx="275" cy="255"/>
            </a:xfrm>
            <a:custGeom>
              <a:avLst/>
              <a:gdLst>
                <a:gd name="T0" fmla="*/ 19 w 275"/>
                <a:gd name="T1" fmla="*/ 250 h 255"/>
                <a:gd name="T2" fmla="*/ 18 w 275"/>
                <a:gd name="T3" fmla="*/ 216 h 255"/>
                <a:gd name="T4" fmla="*/ 37 w 275"/>
                <a:gd name="T5" fmla="*/ 171 h 255"/>
                <a:gd name="T6" fmla="*/ 1 w 275"/>
                <a:gd name="T7" fmla="*/ 129 h 255"/>
                <a:gd name="T8" fmla="*/ 31 w 275"/>
                <a:gd name="T9" fmla="*/ 78 h 255"/>
                <a:gd name="T10" fmla="*/ 24 w 275"/>
                <a:gd name="T11" fmla="*/ 57 h 255"/>
                <a:gd name="T12" fmla="*/ 52 w 275"/>
                <a:gd name="T13" fmla="*/ 33 h 255"/>
                <a:gd name="T14" fmla="*/ 90 w 275"/>
                <a:gd name="T15" fmla="*/ 21 h 255"/>
                <a:gd name="T16" fmla="*/ 129 w 275"/>
                <a:gd name="T17" fmla="*/ 27 h 255"/>
                <a:gd name="T18" fmla="*/ 177 w 275"/>
                <a:gd name="T19" fmla="*/ 1 h 255"/>
                <a:gd name="T20" fmla="*/ 201 w 275"/>
                <a:gd name="T21" fmla="*/ 21 h 255"/>
                <a:gd name="T22" fmla="*/ 246 w 275"/>
                <a:gd name="T23" fmla="*/ 3 h 255"/>
                <a:gd name="T24" fmla="*/ 271 w 275"/>
                <a:gd name="T25" fmla="*/ 19 h 255"/>
                <a:gd name="T26" fmla="*/ 223 w 275"/>
                <a:gd name="T27" fmla="*/ 67 h 255"/>
                <a:gd name="T28" fmla="*/ 178 w 275"/>
                <a:gd name="T29" fmla="*/ 94 h 255"/>
                <a:gd name="T30" fmla="*/ 139 w 275"/>
                <a:gd name="T31" fmla="*/ 102 h 255"/>
                <a:gd name="T32" fmla="*/ 81 w 275"/>
                <a:gd name="T33" fmla="*/ 154 h 255"/>
                <a:gd name="T34" fmla="*/ 93 w 275"/>
                <a:gd name="T35" fmla="*/ 184 h 255"/>
                <a:gd name="T36" fmla="*/ 19 w 275"/>
                <a:gd name="T37" fmla="*/ 25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5" h="255">
                  <a:moveTo>
                    <a:pt x="19" y="250"/>
                  </a:moveTo>
                  <a:cubicBezTo>
                    <a:pt x="7" y="255"/>
                    <a:pt x="15" y="229"/>
                    <a:pt x="18" y="216"/>
                  </a:cubicBezTo>
                  <a:cubicBezTo>
                    <a:pt x="21" y="203"/>
                    <a:pt x="40" y="185"/>
                    <a:pt x="37" y="171"/>
                  </a:cubicBezTo>
                  <a:cubicBezTo>
                    <a:pt x="34" y="157"/>
                    <a:pt x="2" y="144"/>
                    <a:pt x="1" y="129"/>
                  </a:cubicBezTo>
                  <a:cubicBezTo>
                    <a:pt x="0" y="114"/>
                    <a:pt x="27" y="90"/>
                    <a:pt x="31" y="78"/>
                  </a:cubicBezTo>
                  <a:cubicBezTo>
                    <a:pt x="35" y="66"/>
                    <a:pt x="21" y="64"/>
                    <a:pt x="24" y="57"/>
                  </a:cubicBezTo>
                  <a:cubicBezTo>
                    <a:pt x="27" y="50"/>
                    <a:pt x="41" y="39"/>
                    <a:pt x="52" y="33"/>
                  </a:cubicBezTo>
                  <a:cubicBezTo>
                    <a:pt x="63" y="27"/>
                    <a:pt x="77" y="22"/>
                    <a:pt x="90" y="21"/>
                  </a:cubicBezTo>
                  <a:cubicBezTo>
                    <a:pt x="103" y="20"/>
                    <a:pt x="115" y="30"/>
                    <a:pt x="129" y="27"/>
                  </a:cubicBezTo>
                  <a:cubicBezTo>
                    <a:pt x="143" y="24"/>
                    <a:pt x="165" y="2"/>
                    <a:pt x="177" y="1"/>
                  </a:cubicBezTo>
                  <a:cubicBezTo>
                    <a:pt x="189" y="0"/>
                    <a:pt x="190" y="21"/>
                    <a:pt x="201" y="21"/>
                  </a:cubicBezTo>
                  <a:cubicBezTo>
                    <a:pt x="212" y="21"/>
                    <a:pt x="234" y="3"/>
                    <a:pt x="246" y="3"/>
                  </a:cubicBezTo>
                  <a:cubicBezTo>
                    <a:pt x="258" y="3"/>
                    <a:pt x="275" y="8"/>
                    <a:pt x="271" y="19"/>
                  </a:cubicBezTo>
                  <a:cubicBezTo>
                    <a:pt x="267" y="30"/>
                    <a:pt x="239" y="55"/>
                    <a:pt x="223" y="67"/>
                  </a:cubicBezTo>
                  <a:cubicBezTo>
                    <a:pt x="207" y="79"/>
                    <a:pt x="192" y="88"/>
                    <a:pt x="178" y="94"/>
                  </a:cubicBezTo>
                  <a:cubicBezTo>
                    <a:pt x="164" y="100"/>
                    <a:pt x="155" y="92"/>
                    <a:pt x="139" y="102"/>
                  </a:cubicBezTo>
                  <a:cubicBezTo>
                    <a:pt x="123" y="112"/>
                    <a:pt x="89" y="140"/>
                    <a:pt x="81" y="154"/>
                  </a:cubicBezTo>
                  <a:cubicBezTo>
                    <a:pt x="73" y="168"/>
                    <a:pt x="103" y="168"/>
                    <a:pt x="93" y="184"/>
                  </a:cubicBezTo>
                  <a:cubicBezTo>
                    <a:pt x="83" y="200"/>
                    <a:pt x="30" y="244"/>
                    <a:pt x="19" y="250"/>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05" name="Freeform 29"/>
            <p:cNvSpPr>
              <a:spLocks/>
            </p:cNvSpPr>
            <p:nvPr/>
          </p:nvSpPr>
          <p:spPr bwMode="auto">
            <a:xfrm>
              <a:off x="3873" y="3329"/>
              <a:ext cx="257" cy="623"/>
            </a:xfrm>
            <a:custGeom>
              <a:avLst/>
              <a:gdLst>
                <a:gd name="T0" fmla="*/ 0 w 257"/>
                <a:gd name="T1" fmla="*/ 431 h 623"/>
                <a:gd name="T2" fmla="*/ 23 w 257"/>
                <a:gd name="T3" fmla="*/ 383 h 623"/>
                <a:gd name="T4" fmla="*/ 63 w 257"/>
                <a:gd name="T5" fmla="*/ 335 h 623"/>
                <a:gd name="T6" fmla="*/ 138 w 257"/>
                <a:gd name="T7" fmla="*/ 313 h 623"/>
                <a:gd name="T8" fmla="*/ 125 w 257"/>
                <a:gd name="T9" fmla="*/ 272 h 623"/>
                <a:gd name="T10" fmla="*/ 96 w 257"/>
                <a:gd name="T11" fmla="*/ 256 h 623"/>
                <a:gd name="T12" fmla="*/ 68 w 257"/>
                <a:gd name="T13" fmla="*/ 215 h 623"/>
                <a:gd name="T14" fmla="*/ 53 w 257"/>
                <a:gd name="T15" fmla="*/ 209 h 623"/>
                <a:gd name="T16" fmla="*/ 45 w 257"/>
                <a:gd name="T17" fmla="*/ 235 h 623"/>
                <a:gd name="T18" fmla="*/ 62 w 257"/>
                <a:gd name="T19" fmla="*/ 286 h 623"/>
                <a:gd name="T20" fmla="*/ 38 w 257"/>
                <a:gd name="T21" fmla="*/ 280 h 623"/>
                <a:gd name="T22" fmla="*/ 20 w 257"/>
                <a:gd name="T23" fmla="*/ 206 h 623"/>
                <a:gd name="T24" fmla="*/ 47 w 257"/>
                <a:gd name="T25" fmla="*/ 184 h 623"/>
                <a:gd name="T26" fmla="*/ 63 w 257"/>
                <a:gd name="T27" fmla="*/ 191 h 623"/>
                <a:gd name="T28" fmla="*/ 111 w 257"/>
                <a:gd name="T29" fmla="*/ 191 h 623"/>
                <a:gd name="T30" fmla="*/ 119 w 257"/>
                <a:gd name="T31" fmla="*/ 137 h 623"/>
                <a:gd name="T32" fmla="*/ 138 w 257"/>
                <a:gd name="T33" fmla="*/ 92 h 623"/>
                <a:gd name="T34" fmla="*/ 156 w 257"/>
                <a:gd name="T35" fmla="*/ 73 h 623"/>
                <a:gd name="T36" fmla="*/ 158 w 257"/>
                <a:gd name="T37" fmla="*/ 52 h 623"/>
                <a:gd name="T38" fmla="*/ 179 w 257"/>
                <a:gd name="T39" fmla="*/ 52 h 623"/>
                <a:gd name="T40" fmla="*/ 183 w 257"/>
                <a:gd name="T41" fmla="*/ 22 h 623"/>
                <a:gd name="T42" fmla="*/ 209 w 257"/>
                <a:gd name="T43" fmla="*/ 14 h 623"/>
                <a:gd name="T44" fmla="*/ 236 w 257"/>
                <a:gd name="T45" fmla="*/ 106 h 623"/>
                <a:gd name="T46" fmla="*/ 255 w 257"/>
                <a:gd name="T47" fmla="*/ 239 h 623"/>
                <a:gd name="T48" fmla="*/ 231 w 257"/>
                <a:gd name="T49" fmla="*/ 268 h 623"/>
                <a:gd name="T50" fmla="*/ 183 w 257"/>
                <a:gd name="T51" fmla="*/ 218 h 623"/>
                <a:gd name="T52" fmla="*/ 182 w 257"/>
                <a:gd name="T53" fmla="*/ 269 h 623"/>
                <a:gd name="T54" fmla="*/ 224 w 257"/>
                <a:gd name="T55" fmla="*/ 320 h 623"/>
                <a:gd name="T56" fmla="*/ 227 w 257"/>
                <a:gd name="T57" fmla="*/ 361 h 623"/>
                <a:gd name="T58" fmla="*/ 255 w 257"/>
                <a:gd name="T59" fmla="*/ 413 h 623"/>
                <a:gd name="T60" fmla="*/ 242 w 257"/>
                <a:gd name="T61" fmla="*/ 443 h 623"/>
                <a:gd name="T62" fmla="*/ 251 w 257"/>
                <a:gd name="T63" fmla="*/ 484 h 623"/>
                <a:gd name="T64" fmla="*/ 237 w 257"/>
                <a:gd name="T65" fmla="*/ 520 h 623"/>
                <a:gd name="T66" fmla="*/ 234 w 257"/>
                <a:gd name="T67" fmla="*/ 548 h 623"/>
                <a:gd name="T68" fmla="*/ 207 w 257"/>
                <a:gd name="T69" fmla="*/ 575 h 623"/>
                <a:gd name="T70" fmla="*/ 159 w 257"/>
                <a:gd name="T71" fmla="*/ 623 h 623"/>
                <a:gd name="T72" fmla="*/ 108 w 257"/>
                <a:gd name="T73" fmla="*/ 577 h 623"/>
                <a:gd name="T74" fmla="*/ 104 w 257"/>
                <a:gd name="T75" fmla="*/ 523 h 623"/>
                <a:gd name="T76" fmla="*/ 56 w 257"/>
                <a:gd name="T77" fmla="*/ 557 h 623"/>
                <a:gd name="T78" fmla="*/ 35 w 257"/>
                <a:gd name="T79" fmla="*/ 520 h 623"/>
                <a:gd name="T80" fmla="*/ 15 w 257"/>
                <a:gd name="T81" fmla="*/ 494 h 623"/>
                <a:gd name="T82" fmla="*/ 9 w 257"/>
                <a:gd name="T83" fmla="*/ 464 h 623"/>
                <a:gd name="T84" fmla="*/ 0 w 257"/>
                <a:gd name="T85" fmla="*/ 431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7" h="623">
                  <a:moveTo>
                    <a:pt x="0" y="431"/>
                  </a:moveTo>
                  <a:cubicBezTo>
                    <a:pt x="2" y="418"/>
                    <a:pt x="13" y="399"/>
                    <a:pt x="23" y="383"/>
                  </a:cubicBezTo>
                  <a:cubicBezTo>
                    <a:pt x="33" y="367"/>
                    <a:pt x="44" y="347"/>
                    <a:pt x="63" y="335"/>
                  </a:cubicBezTo>
                  <a:cubicBezTo>
                    <a:pt x="82" y="323"/>
                    <a:pt x="128" y="323"/>
                    <a:pt x="138" y="313"/>
                  </a:cubicBezTo>
                  <a:cubicBezTo>
                    <a:pt x="148" y="303"/>
                    <a:pt x="132" y="281"/>
                    <a:pt x="125" y="272"/>
                  </a:cubicBezTo>
                  <a:cubicBezTo>
                    <a:pt x="118" y="263"/>
                    <a:pt x="105" y="265"/>
                    <a:pt x="96" y="256"/>
                  </a:cubicBezTo>
                  <a:cubicBezTo>
                    <a:pt x="87" y="247"/>
                    <a:pt x="75" y="223"/>
                    <a:pt x="68" y="215"/>
                  </a:cubicBezTo>
                  <a:cubicBezTo>
                    <a:pt x="61" y="207"/>
                    <a:pt x="57" y="206"/>
                    <a:pt x="53" y="209"/>
                  </a:cubicBezTo>
                  <a:cubicBezTo>
                    <a:pt x="49" y="212"/>
                    <a:pt x="44" y="222"/>
                    <a:pt x="45" y="235"/>
                  </a:cubicBezTo>
                  <a:cubicBezTo>
                    <a:pt x="46" y="248"/>
                    <a:pt x="63" y="279"/>
                    <a:pt x="62" y="286"/>
                  </a:cubicBezTo>
                  <a:cubicBezTo>
                    <a:pt x="61" y="293"/>
                    <a:pt x="45" y="293"/>
                    <a:pt x="38" y="280"/>
                  </a:cubicBezTo>
                  <a:cubicBezTo>
                    <a:pt x="31" y="267"/>
                    <a:pt x="19" y="222"/>
                    <a:pt x="20" y="206"/>
                  </a:cubicBezTo>
                  <a:cubicBezTo>
                    <a:pt x="21" y="190"/>
                    <a:pt x="40" y="186"/>
                    <a:pt x="47" y="184"/>
                  </a:cubicBezTo>
                  <a:cubicBezTo>
                    <a:pt x="54" y="182"/>
                    <a:pt x="52" y="190"/>
                    <a:pt x="63" y="191"/>
                  </a:cubicBezTo>
                  <a:cubicBezTo>
                    <a:pt x="74" y="192"/>
                    <a:pt x="102" y="200"/>
                    <a:pt x="111" y="191"/>
                  </a:cubicBezTo>
                  <a:cubicBezTo>
                    <a:pt x="120" y="182"/>
                    <a:pt x="115" y="153"/>
                    <a:pt x="119" y="137"/>
                  </a:cubicBezTo>
                  <a:cubicBezTo>
                    <a:pt x="123" y="121"/>
                    <a:pt x="132" y="103"/>
                    <a:pt x="138" y="92"/>
                  </a:cubicBezTo>
                  <a:cubicBezTo>
                    <a:pt x="144" y="81"/>
                    <a:pt x="153" y="80"/>
                    <a:pt x="156" y="73"/>
                  </a:cubicBezTo>
                  <a:cubicBezTo>
                    <a:pt x="159" y="66"/>
                    <a:pt x="154" y="55"/>
                    <a:pt x="158" y="52"/>
                  </a:cubicBezTo>
                  <a:cubicBezTo>
                    <a:pt x="162" y="49"/>
                    <a:pt x="175" y="57"/>
                    <a:pt x="179" y="52"/>
                  </a:cubicBezTo>
                  <a:cubicBezTo>
                    <a:pt x="183" y="47"/>
                    <a:pt x="178" y="28"/>
                    <a:pt x="183" y="22"/>
                  </a:cubicBezTo>
                  <a:cubicBezTo>
                    <a:pt x="188" y="16"/>
                    <a:pt x="200" y="0"/>
                    <a:pt x="209" y="14"/>
                  </a:cubicBezTo>
                  <a:cubicBezTo>
                    <a:pt x="218" y="28"/>
                    <a:pt x="228" y="69"/>
                    <a:pt x="236" y="106"/>
                  </a:cubicBezTo>
                  <a:cubicBezTo>
                    <a:pt x="244" y="143"/>
                    <a:pt x="256" y="212"/>
                    <a:pt x="255" y="239"/>
                  </a:cubicBezTo>
                  <a:cubicBezTo>
                    <a:pt x="254" y="266"/>
                    <a:pt x="243" y="271"/>
                    <a:pt x="231" y="268"/>
                  </a:cubicBezTo>
                  <a:cubicBezTo>
                    <a:pt x="219" y="265"/>
                    <a:pt x="191" y="218"/>
                    <a:pt x="183" y="218"/>
                  </a:cubicBezTo>
                  <a:cubicBezTo>
                    <a:pt x="175" y="218"/>
                    <a:pt x="175" y="252"/>
                    <a:pt x="182" y="269"/>
                  </a:cubicBezTo>
                  <a:cubicBezTo>
                    <a:pt x="189" y="286"/>
                    <a:pt x="217" y="305"/>
                    <a:pt x="224" y="320"/>
                  </a:cubicBezTo>
                  <a:cubicBezTo>
                    <a:pt x="231" y="335"/>
                    <a:pt x="222" y="346"/>
                    <a:pt x="227" y="361"/>
                  </a:cubicBezTo>
                  <a:cubicBezTo>
                    <a:pt x="232" y="376"/>
                    <a:pt x="253" y="399"/>
                    <a:pt x="255" y="413"/>
                  </a:cubicBezTo>
                  <a:cubicBezTo>
                    <a:pt x="257" y="427"/>
                    <a:pt x="243" y="431"/>
                    <a:pt x="242" y="443"/>
                  </a:cubicBezTo>
                  <a:cubicBezTo>
                    <a:pt x="241" y="455"/>
                    <a:pt x="252" y="471"/>
                    <a:pt x="251" y="484"/>
                  </a:cubicBezTo>
                  <a:cubicBezTo>
                    <a:pt x="250" y="497"/>
                    <a:pt x="240" y="509"/>
                    <a:pt x="237" y="520"/>
                  </a:cubicBezTo>
                  <a:cubicBezTo>
                    <a:pt x="234" y="531"/>
                    <a:pt x="239" y="539"/>
                    <a:pt x="234" y="548"/>
                  </a:cubicBezTo>
                  <a:cubicBezTo>
                    <a:pt x="229" y="557"/>
                    <a:pt x="219" y="563"/>
                    <a:pt x="207" y="575"/>
                  </a:cubicBezTo>
                  <a:cubicBezTo>
                    <a:pt x="195" y="587"/>
                    <a:pt x="175" y="623"/>
                    <a:pt x="159" y="623"/>
                  </a:cubicBezTo>
                  <a:cubicBezTo>
                    <a:pt x="143" y="623"/>
                    <a:pt x="117" y="594"/>
                    <a:pt x="108" y="577"/>
                  </a:cubicBezTo>
                  <a:cubicBezTo>
                    <a:pt x="99" y="560"/>
                    <a:pt x="113" y="526"/>
                    <a:pt x="104" y="523"/>
                  </a:cubicBezTo>
                  <a:cubicBezTo>
                    <a:pt x="95" y="520"/>
                    <a:pt x="67" y="557"/>
                    <a:pt x="56" y="557"/>
                  </a:cubicBezTo>
                  <a:cubicBezTo>
                    <a:pt x="45" y="557"/>
                    <a:pt x="42" y="530"/>
                    <a:pt x="35" y="520"/>
                  </a:cubicBezTo>
                  <a:cubicBezTo>
                    <a:pt x="28" y="510"/>
                    <a:pt x="19" y="503"/>
                    <a:pt x="15" y="494"/>
                  </a:cubicBezTo>
                  <a:cubicBezTo>
                    <a:pt x="11" y="485"/>
                    <a:pt x="11" y="474"/>
                    <a:pt x="9" y="464"/>
                  </a:cubicBezTo>
                  <a:cubicBezTo>
                    <a:pt x="7" y="454"/>
                    <a:pt x="2" y="438"/>
                    <a:pt x="0" y="431"/>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06" name="Freeform 30"/>
            <p:cNvSpPr>
              <a:spLocks/>
            </p:cNvSpPr>
            <p:nvPr/>
          </p:nvSpPr>
          <p:spPr bwMode="auto">
            <a:xfrm>
              <a:off x="3952" y="3683"/>
              <a:ext cx="114" cy="177"/>
            </a:xfrm>
            <a:custGeom>
              <a:avLst/>
              <a:gdLst>
                <a:gd name="T0" fmla="*/ 53 w 114"/>
                <a:gd name="T1" fmla="*/ 169 h 177"/>
                <a:gd name="T2" fmla="*/ 55 w 114"/>
                <a:gd name="T3" fmla="*/ 127 h 177"/>
                <a:gd name="T4" fmla="*/ 49 w 114"/>
                <a:gd name="T5" fmla="*/ 74 h 177"/>
                <a:gd name="T6" fmla="*/ 2 w 114"/>
                <a:gd name="T7" fmla="*/ 29 h 177"/>
                <a:gd name="T8" fmla="*/ 61 w 114"/>
                <a:gd name="T9" fmla="*/ 14 h 177"/>
                <a:gd name="T10" fmla="*/ 82 w 114"/>
                <a:gd name="T11" fmla="*/ 2 h 177"/>
                <a:gd name="T12" fmla="*/ 100 w 114"/>
                <a:gd name="T13" fmla="*/ 25 h 177"/>
                <a:gd name="T14" fmla="*/ 112 w 114"/>
                <a:gd name="T15" fmla="*/ 55 h 177"/>
                <a:gd name="T16" fmla="*/ 110 w 114"/>
                <a:gd name="T17" fmla="*/ 119 h 177"/>
                <a:gd name="T18" fmla="*/ 107 w 114"/>
                <a:gd name="T19" fmla="*/ 157 h 177"/>
                <a:gd name="T20" fmla="*/ 80 w 114"/>
                <a:gd name="T21" fmla="*/ 173 h 177"/>
                <a:gd name="T22" fmla="*/ 53 w 114"/>
                <a:gd name="T23" fmla="*/ 16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 h="177">
                  <a:moveTo>
                    <a:pt x="53" y="169"/>
                  </a:moveTo>
                  <a:cubicBezTo>
                    <a:pt x="49" y="161"/>
                    <a:pt x="56" y="143"/>
                    <a:pt x="55" y="127"/>
                  </a:cubicBezTo>
                  <a:cubicBezTo>
                    <a:pt x="54" y="111"/>
                    <a:pt x="58" y="90"/>
                    <a:pt x="49" y="74"/>
                  </a:cubicBezTo>
                  <a:cubicBezTo>
                    <a:pt x="40" y="58"/>
                    <a:pt x="0" y="39"/>
                    <a:pt x="2" y="29"/>
                  </a:cubicBezTo>
                  <a:cubicBezTo>
                    <a:pt x="4" y="19"/>
                    <a:pt x="48" y="19"/>
                    <a:pt x="61" y="14"/>
                  </a:cubicBezTo>
                  <a:cubicBezTo>
                    <a:pt x="74" y="9"/>
                    <a:pt x="76" y="0"/>
                    <a:pt x="82" y="2"/>
                  </a:cubicBezTo>
                  <a:cubicBezTo>
                    <a:pt x="88" y="4"/>
                    <a:pt x="95" y="16"/>
                    <a:pt x="100" y="25"/>
                  </a:cubicBezTo>
                  <a:cubicBezTo>
                    <a:pt x="105" y="34"/>
                    <a:pt x="110" y="39"/>
                    <a:pt x="112" y="55"/>
                  </a:cubicBezTo>
                  <a:cubicBezTo>
                    <a:pt x="114" y="71"/>
                    <a:pt x="111" y="102"/>
                    <a:pt x="110" y="119"/>
                  </a:cubicBezTo>
                  <a:cubicBezTo>
                    <a:pt x="109" y="136"/>
                    <a:pt x="112" y="148"/>
                    <a:pt x="107" y="157"/>
                  </a:cubicBezTo>
                  <a:cubicBezTo>
                    <a:pt x="102" y="166"/>
                    <a:pt x="89" y="171"/>
                    <a:pt x="80" y="173"/>
                  </a:cubicBezTo>
                  <a:cubicBezTo>
                    <a:pt x="71" y="175"/>
                    <a:pt x="61" y="177"/>
                    <a:pt x="53" y="169"/>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07" name="Freeform 31"/>
            <p:cNvSpPr>
              <a:spLocks/>
            </p:cNvSpPr>
            <p:nvPr/>
          </p:nvSpPr>
          <p:spPr bwMode="auto">
            <a:xfrm>
              <a:off x="4375" y="773"/>
              <a:ext cx="137" cy="99"/>
            </a:xfrm>
            <a:custGeom>
              <a:avLst/>
              <a:gdLst>
                <a:gd name="T0" fmla="*/ 77 w 137"/>
                <a:gd name="T1" fmla="*/ 10 h 99"/>
                <a:gd name="T2" fmla="*/ 47 w 137"/>
                <a:gd name="T3" fmla="*/ 56 h 99"/>
                <a:gd name="T4" fmla="*/ 19 w 137"/>
                <a:gd name="T5" fmla="*/ 44 h 99"/>
                <a:gd name="T6" fmla="*/ 2 w 137"/>
                <a:gd name="T7" fmla="*/ 76 h 99"/>
                <a:gd name="T8" fmla="*/ 31 w 137"/>
                <a:gd name="T9" fmla="*/ 97 h 99"/>
                <a:gd name="T10" fmla="*/ 71 w 137"/>
                <a:gd name="T11" fmla="*/ 88 h 99"/>
                <a:gd name="T12" fmla="*/ 89 w 137"/>
                <a:gd name="T13" fmla="*/ 59 h 99"/>
                <a:gd name="T14" fmla="*/ 119 w 137"/>
                <a:gd name="T15" fmla="*/ 47 h 99"/>
                <a:gd name="T16" fmla="*/ 134 w 137"/>
                <a:gd name="T17" fmla="*/ 20 h 99"/>
                <a:gd name="T18" fmla="*/ 103 w 137"/>
                <a:gd name="T19" fmla="*/ 2 h 99"/>
                <a:gd name="T20" fmla="*/ 77 w 137"/>
                <a:gd name="T21" fmla="*/ 1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99">
                  <a:moveTo>
                    <a:pt x="77" y="10"/>
                  </a:moveTo>
                  <a:cubicBezTo>
                    <a:pt x="68" y="18"/>
                    <a:pt x="57" y="50"/>
                    <a:pt x="47" y="56"/>
                  </a:cubicBezTo>
                  <a:cubicBezTo>
                    <a:pt x="37" y="62"/>
                    <a:pt x="26" y="41"/>
                    <a:pt x="19" y="44"/>
                  </a:cubicBezTo>
                  <a:cubicBezTo>
                    <a:pt x="12" y="47"/>
                    <a:pt x="0" y="67"/>
                    <a:pt x="2" y="76"/>
                  </a:cubicBezTo>
                  <a:cubicBezTo>
                    <a:pt x="4" y="85"/>
                    <a:pt x="20" y="95"/>
                    <a:pt x="31" y="97"/>
                  </a:cubicBezTo>
                  <a:cubicBezTo>
                    <a:pt x="42" y="99"/>
                    <a:pt x="61" y="94"/>
                    <a:pt x="71" y="88"/>
                  </a:cubicBezTo>
                  <a:cubicBezTo>
                    <a:pt x="81" y="82"/>
                    <a:pt x="81" y="66"/>
                    <a:pt x="89" y="59"/>
                  </a:cubicBezTo>
                  <a:cubicBezTo>
                    <a:pt x="97" y="52"/>
                    <a:pt x="112" y="53"/>
                    <a:pt x="119" y="47"/>
                  </a:cubicBezTo>
                  <a:cubicBezTo>
                    <a:pt x="126" y="41"/>
                    <a:pt x="137" y="27"/>
                    <a:pt x="134" y="20"/>
                  </a:cubicBezTo>
                  <a:cubicBezTo>
                    <a:pt x="131" y="13"/>
                    <a:pt x="112" y="4"/>
                    <a:pt x="103" y="2"/>
                  </a:cubicBezTo>
                  <a:cubicBezTo>
                    <a:pt x="94" y="0"/>
                    <a:pt x="82" y="8"/>
                    <a:pt x="77" y="10"/>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08" name="Freeform 32"/>
            <p:cNvSpPr>
              <a:spLocks/>
            </p:cNvSpPr>
            <p:nvPr/>
          </p:nvSpPr>
          <p:spPr bwMode="auto">
            <a:xfrm>
              <a:off x="4274" y="1057"/>
              <a:ext cx="55" cy="63"/>
            </a:xfrm>
            <a:custGeom>
              <a:avLst/>
              <a:gdLst>
                <a:gd name="T0" fmla="*/ 55 w 55"/>
                <a:gd name="T1" fmla="*/ 14 h 63"/>
                <a:gd name="T2" fmla="*/ 42 w 55"/>
                <a:gd name="T3" fmla="*/ 0 h 63"/>
                <a:gd name="T4" fmla="*/ 10 w 55"/>
                <a:gd name="T5" fmla="*/ 17 h 63"/>
                <a:gd name="T6" fmla="*/ 0 w 55"/>
                <a:gd name="T7" fmla="*/ 48 h 63"/>
                <a:gd name="T8" fmla="*/ 10 w 55"/>
                <a:gd name="T9" fmla="*/ 63 h 63"/>
                <a:gd name="T10" fmla="*/ 39 w 55"/>
                <a:gd name="T11" fmla="*/ 47 h 63"/>
                <a:gd name="T12" fmla="*/ 55 w 55"/>
                <a:gd name="T13" fmla="*/ 14 h 63"/>
              </a:gdLst>
              <a:ahLst/>
              <a:cxnLst>
                <a:cxn ang="0">
                  <a:pos x="T0" y="T1"/>
                </a:cxn>
                <a:cxn ang="0">
                  <a:pos x="T2" y="T3"/>
                </a:cxn>
                <a:cxn ang="0">
                  <a:pos x="T4" y="T5"/>
                </a:cxn>
                <a:cxn ang="0">
                  <a:pos x="T6" y="T7"/>
                </a:cxn>
                <a:cxn ang="0">
                  <a:pos x="T8" y="T9"/>
                </a:cxn>
                <a:cxn ang="0">
                  <a:pos x="T10" y="T11"/>
                </a:cxn>
                <a:cxn ang="0">
                  <a:pos x="T12" y="T13"/>
                </a:cxn>
              </a:cxnLst>
              <a:rect l="0" t="0" r="r" b="b"/>
              <a:pathLst>
                <a:path w="55" h="63">
                  <a:moveTo>
                    <a:pt x="55" y="14"/>
                  </a:moveTo>
                  <a:cubicBezTo>
                    <a:pt x="54" y="6"/>
                    <a:pt x="49" y="0"/>
                    <a:pt x="42" y="0"/>
                  </a:cubicBezTo>
                  <a:cubicBezTo>
                    <a:pt x="35" y="0"/>
                    <a:pt x="17" y="9"/>
                    <a:pt x="10" y="17"/>
                  </a:cubicBezTo>
                  <a:cubicBezTo>
                    <a:pt x="3" y="25"/>
                    <a:pt x="0" y="40"/>
                    <a:pt x="0" y="48"/>
                  </a:cubicBezTo>
                  <a:cubicBezTo>
                    <a:pt x="0" y="56"/>
                    <a:pt x="4" y="63"/>
                    <a:pt x="10" y="63"/>
                  </a:cubicBezTo>
                  <a:cubicBezTo>
                    <a:pt x="16" y="63"/>
                    <a:pt x="32" y="55"/>
                    <a:pt x="39" y="47"/>
                  </a:cubicBezTo>
                  <a:cubicBezTo>
                    <a:pt x="46" y="39"/>
                    <a:pt x="52" y="21"/>
                    <a:pt x="55" y="14"/>
                  </a:cubicBezTo>
                  <a:close/>
                </a:path>
              </a:pathLst>
            </a:custGeom>
            <a:solidFill>
              <a:srgbClr val="993300">
                <a:alpha val="66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09" name="Freeform 33"/>
            <p:cNvSpPr>
              <a:spLocks/>
            </p:cNvSpPr>
            <p:nvPr/>
          </p:nvSpPr>
          <p:spPr bwMode="auto">
            <a:xfrm>
              <a:off x="3264" y="2032"/>
              <a:ext cx="84" cy="60"/>
            </a:xfrm>
            <a:custGeom>
              <a:avLst/>
              <a:gdLst>
                <a:gd name="T0" fmla="*/ 67 w 84"/>
                <a:gd name="T1" fmla="*/ 6 h 60"/>
                <a:gd name="T2" fmla="*/ 7 w 84"/>
                <a:gd name="T3" fmla="*/ 10 h 60"/>
                <a:gd name="T4" fmla="*/ 11 w 84"/>
                <a:gd name="T5" fmla="*/ 54 h 60"/>
                <a:gd name="T6" fmla="*/ 75 w 84"/>
                <a:gd name="T7" fmla="*/ 45 h 60"/>
                <a:gd name="T8" fmla="*/ 67 w 84"/>
                <a:gd name="T9" fmla="*/ 6 h 60"/>
              </a:gdLst>
              <a:ahLst/>
              <a:cxnLst>
                <a:cxn ang="0">
                  <a:pos x="T0" y="T1"/>
                </a:cxn>
                <a:cxn ang="0">
                  <a:pos x="T2" y="T3"/>
                </a:cxn>
                <a:cxn ang="0">
                  <a:pos x="T4" y="T5"/>
                </a:cxn>
                <a:cxn ang="0">
                  <a:pos x="T6" y="T7"/>
                </a:cxn>
                <a:cxn ang="0">
                  <a:pos x="T8" y="T9"/>
                </a:cxn>
              </a:cxnLst>
              <a:rect l="0" t="0" r="r" b="b"/>
              <a:pathLst>
                <a:path w="84" h="60">
                  <a:moveTo>
                    <a:pt x="67" y="6"/>
                  </a:moveTo>
                  <a:cubicBezTo>
                    <a:pt x="60" y="0"/>
                    <a:pt x="16" y="2"/>
                    <a:pt x="7" y="10"/>
                  </a:cubicBezTo>
                  <a:cubicBezTo>
                    <a:pt x="0" y="23"/>
                    <a:pt x="0" y="48"/>
                    <a:pt x="11" y="54"/>
                  </a:cubicBezTo>
                  <a:cubicBezTo>
                    <a:pt x="22" y="60"/>
                    <a:pt x="66" y="53"/>
                    <a:pt x="75" y="45"/>
                  </a:cubicBezTo>
                  <a:cubicBezTo>
                    <a:pt x="84" y="37"/>
                    <a:pt x="69" y="14"/>
                    <a:pt x="67" y="6"/>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10" name="Freeform 34"/>
            <p:cNvSpPr>
              <a:spLocks/>
            </p:cNvSpPr>
            <p:nvPr/>
          </p:nvSpPr>
          <p:spPr bwMode="auto">
            <a:xfrm>
              <a:off x="4487" y="2389"/>
              <a:ext cx="78" cy="30"/>
            </a:xfrm>
            <a:custGeom>
              <a:avLst/>
              <a:gdLst>
                <a:gd name="T0" fmla="*/ 76 w 78"/>
                <a:gd name="T1" fmla="*/ 12 h 30"/>
                <a:gd name="T2" fmla="*/ 40 w 78"/>
                <a:gd name="T3" fmla="*/ 0 h 30"/>
                <a:gd name="T4" fmla="*/ 6 w 78"/>
                <a:gd name="T5" fmla="*/ 11 h 30"/>
                <a:gd name="T6" fmla="*/ 12 w 78"/>
                <a:gd name="T7" fmla="*/ 30 h 30"/>
                <a:gd name="T8" fmla="*/ 76 w 78"/>
                <a:gd name="T9" fmla="*/ 12 h 30"/>
              </a:gdLst>
              <a:ahLst/>
              <a:cxnLst>
                <a:cxn ang="0">
                  <a:pos x="T0" y="T1"/>
                </a:cxn>
                <a:cxn ang="0">
                  <a:pos x="T2" y="T3"/>
                </a:cxn>
                <a:cxn ang="0">
                  <a:pos x="T4" y="T5"/>
                </a:cxn>
                <a:cxn ang="0">
                  <a:pos x="T6" y="T7"/>
                </a:cxn>
                <a:cxn ang="0">
                  <a:pos x="T8" y="T9"/>
                </a:cxn>
              </a:cxnLst>
              <a:rect l="0" t="0" r="r" b="b"/>
              <a:pathLst>
                <a:path w="78" h="30">
                  <a:moveTo>
                    <a:pt x="76" y="12"/>
                  </a:moveTo>
                  <a:cubicBezTo>
                    <a:pt x="78" y="8"/>
                    <a:pt x="52" y="0"/>
                    <a:pt x="40" y="0"/>
                  </a:cubicBezTo>
                  <a:cubicBezTo>
                    <a:pt x="28" y="0"/>
                    <a:pt x="11" y="6"/>
                    <a:pt x="6" y="11"/>
                  </a:cubicBezTo>
                  <a:cubicBezTo>
                    <a:pt x="1" y="16"/>
                    <a:pt x="0" y="30"/>
                    <a:pt x="12" y="30"/>
                  </a:cubicBezTo>
                  <a:cubicBezTo>
                    <a:pt x="24" y="30"/>
                    <a:pt x="63" y="16"/>
                    <a:pt x="76" y="12"/>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11" name="Freeform 35"/>
            <p:cNvSpPr>
              <a:spLocks/>
            </p:cNvSpPr>
            <p:nvPr/>
          </p:nvSpPr>
          <p:spPr bwMode="auto">
            <a:xfrm>
              <a:off x="3725" y="2942"/>
              <a:ext cx="163" cy="95"/>
            </a:xfrm>
            <a:custGeom>
              <a:avLst/>
              <a:gdLst>
                <a:gd name="T0" fmla="*/ 1 w 163"/>
                <a:gd name="T1" fmla="*/ 41 h 95"/>
                <a:gd name="T2" fmla="*/ 28 w 163"/>
                <a:gd name="T3" fmla="*/ 23 h 95"/>
                <a:gd name="T4" fmla="*/ 55 w 163"/>
                <a:gd name="T5" fmla="*/ 1 h 95"/>
                <a:gd name="T6" fmla="*/ 87 w 163"/>
                <a:gd name="T7" fmla="*/ 17 h 95"/>
                <a:gd name="T8" fmla="*/ 120 w 163"/>
                <a:gd name="T9" fmla="*/ 5 h 95"/>
                <a:gd name="T10" fmla="*/ 159 w 163"/>
                <a:gd name="T11" fmla="*/ 7 h 95"/>
                <a:gd name="T12" fmla="*/ 145 w 163"/>
                <a:gd name="T13" fmla="*/ 41 h 95"/>
                <a:gd name="T14" fmla="*/ 112 w 163"/>
                <a:gd name="T15" fmla="*/ 55 h 95"/>
                <a:gd name="T16" fmla="*/ 76 w 163"/>
                <a:gd name="T17" fmla="*/ 68 h 95"/>
                <a:gd name="T18" fmla="*/ 43 w 163"/>
                <a:gd name="T19" fmla="*/ 95 h 95"/>
                <a:gd name="T20" fmla="*/ 25 w 163"/>
                <a:gd name="T21" fmla="*/ 65 h 95"/>
                <a:gd name="T22" fmla="*/ 1 w 163"/>
                <a:gd name="T23" fmla="*/ 4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95">
                  <a:moveTo>
                    <a:pt x="1" y="41"/>
                  </a:moveTo>
                  <a:cubicBezTo>
                    <a:pt x="1" y="34"/>
                    <a:pt x="19" y="30"/>
                    <a:pt x="28" y="23"/>
                  </a:cubicBezTo>
                  <a:cubicBezTo>
                    <a:pt x="37" y="16"/>
                    <a:pt x="45" y="2"/>
                    <a:pt x="55" y="1"/>
                  </a:cubicBezTo>
                  <a:cubicBezTo>
                    <a:pt x="65" y="0"/>
                    <a:pt x="76" y="16"/>
                    <a:pt x="87" y="17"/>
                  </a:cubicBezTo>
                  <a:cubicBezTo>
                    <a:pt x="98" y="18"/>
                    <a:pt x="108" y="7"/>
                    <a:pt x="120" y="5"/>
                  </a:cubicBezTo>
                  <a:cubicBezTo>
                    <a:pt x="132" y="3"/>
                    <a:pt x="155" y="1"/>
                    <a:pt x="159" y="7"/>
                  </a:cubicBezTo>
                  <a:cubicBezTo>
                    <a:pt x="163" y="13"/>
                    <a:pt x="153" y="33"/>
                    <a:pt x="145" y="41"/>
                  </a:cubicBezTo>
                  <a:cubicBezTo>
                    <a:pt x="137" y="49"/>
                    <a:pt x="123" y="51"/>
                    <a:pt x="112" y="55"/>
                  </a:cubicBezTo>
                  <a:cubicBezTo>
                    <a:pt x="101" y="59"/>
                    <a:pt x="87" y="61"/>
                    <a:pt x="76" y="68"/>
                  </a:cubicBezTo>
                  <a:cubicBezTo>
                    <a:pt x="65" y="75"/>
                    <a:pt x="51" y="95"/>
                    <a:pt x="43" y="95"/>
                  </a:cubicBezTo>
                  <a:cubicBezTo>
                    <a:pt x="35" y="95"/>
                    <a:pt x="32" y="74"/>
                    <a:pt x="25" y="65"/>
                  </a:cubicBezTo>
                  <a:cubicBezTo>
                    <a:pt x="18" y="56"/>
                    <a:pt x="0" y="50"/>
                    <a:pt x="1" y="41"/>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12" name="Freeform 36"/>
            <p:cNvSpPr>
              <a:spLocks/>
            </p:cNvSpPr>
            <p:nvPr/>
          </p:nvSpPr>
          <p:spPr bwMode="auto">
            <a:xfrm>
              <a:off x="4070" y="2756"/>
              <a:ext cx="131" cy="158"/>
            </a:xfrm>
            <a:custGeom>
              <a:avLst/>
              <a:gdLst>
                <a:gd name="T0" fmla="*/ 1 w 131"/>
                <a:gd name="T1" fmla="*/ 113 h 158"/>
                <a:gd name="T2" fmla="*/ 25 w 131"/>
                <a:gd name="T3" fmla="*/ 71 h 158"/>
                <a:gd name="T4" fmla="*/ 64 w 131"/>
                <a:gd name="T5" fmla="*/ 20 h 158"/>
                <a:gd name="T6" fmla="*/ 122 w 131"/>
                <a:gd name="T7" fmla="*/ 4 h 158"/>
                <a:gd name="T8" fmla="*/ 118 w 131"/>
                <a:gd name="T9" fmla="*/ 41 h 158"/>
                <a:gd name="T10" fmla="*/ 85 w 131"/>
                <a:gd name="T11" fmla="*/ 86 h 158"/>
                <a:gd name="T12" fmla="*/ 94 w 131"/>
                <a:gd name="T13" fmla="*/ 113 h 158"/>
                <a:gd name="T14" fmla="*/ 34 w 131"/>
                <a:gd name="T15" fmla="*/ 158 h 158"/>
                <a:gd name="T16" fmla="*/ 1 w 131"/>
                <a:gd name="T17" fmla="*/ 11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58">
                  <a:moveTo>
                    <a:pt x="1" y="113"/>
                  </a:moveTo>
                  <a:cubicBezTo>
                    <a:pt x="0" y="99"/>
                    <a:pt x="15" y="86"/>
                    <a:pt x="25" y="71"/>
                  </a:cubicBezTo>
                  <a:cubicBezTo>
                    <a:pt x="35" y="56"/>
                    <a:pt x="48" y="31"/>
                    <a:pt x="64" y="20"/>
                  </a:cubicBezTo>
                  <a:cubicBezTo>
                    <a:pt x="80" y="9"/>
                    <a:pt x="113" y="0"/>
                    <a:pt x="122" y="4"/>
                  </a:cubicBezTo>
                  <a:cubicBezTo>
                    <a:pt x="131" y="8"/>
                    <a:pt x="124" y="27"/>
                    <a:pt x="118" y="41"/>
                  </a:cubicBezTo>
                  <a:cubicBezTo>
                    <a:pt x="112" y="55"/>
                    <a:pt x="89" y="74"/>
                    <a:pt x="85" y="86"/>
                  </a:cubicBezTo>
                  <a:cubicBezTo>
                    <a:pt x="81" y="98"/>
                    <a:pt x="102" y="101"/>
                    <a:pt x="94" y="113"/>
                  </a:cubicBezTo>
                  <a:cubicBezTo>
                    <a:pt x="86" y="125"/>
                    <a:pt x="49" y="158"/>
                    <a:pt x="34" y="158"/>
                  </a:cubicBezTo>
                  <a:cubicBezTo>
                    <a:pt x="19" y="158"/>
                    <a:pt x="2" y="127"/>
                    <a:pt x="1" y="113"/>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13" name="Freeform 37"/>
            <p:cNvSpPr>
              <a:spLocks/>
            </p:cNvSpPr>
            <p:nvPr/>
          </p:nvSpPr>
          <p:spPr bwMode="auto">
            <a:xfrm>
              <a:off x="4396" y="66"/>
              <a:ext cx="42" cy="215"/>
            </a:xfrm>
            <a:custGeom>
              <a:avLst/>
              <a:gdLst>
                <a:gd name="T0" fmla="*/ 31 w 42"/>
                <a:gd name="T1" fmla="*/ 0 h 215"/>
                <a:gd name="T2" fmla="*/ 41 w 42"/>
                <a:gd name="T3" fmla="*/ 100 h 215"/>
                <a:gd name="T4" fmla="*/ 35 w 42"/>
                <a:gd name="T5" fmla="*/ 168 h 215"/>
                <a:gd name="T6" fmla="*/ 38 w 42"/>
                <a:gd name="T7" fmla="*/ 211 h 215"/>
                <a:gd name="T8" fmla="*/ 20 w 42"/>
                <a:gd name="T9" fmla="*/ 193 h 215"/>
                <a:gd name="T10" fmla="*/ 16 w 42"/>
                <a:gd name="T11" fmla="*/ 138 h 215"/>
                <a:gd name="T12" fmla="*/ 8 w 42"/>
                <a:gd name="T13" fmla="*/ 46 h 215"/>
                <a:gd name="T14" fmla="*/ 4 w 42"/>
                <a:gd name="T15" fmla="*/ 0 h 215"/>
                <a:gd name="T16" fmla="*/ 31 w 42"/>
                <a:gd name="T17"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215">
                  <a:moveTo>
                    <a:pt x="31" y="0"/>
                  </a:moveTo>
                  <a:cubicBezTo>
                    <a:pt x="37" y="16"/>
                    <a:pt x="40" y="72"/>
                    <a:pt x="41" y="100"/>
                  </a:cubicBezTo>
                  <a:cubicBezTo>
                    <a:pt x="42" y="128"/>
                    <a:pt x="35" y="150"/>
                    <a:pt x="35" y="168"/>
                  </a:cubicBezTo>
                  <a:cubicBezTo>
                    <a:pt x="35" y="186"/>
                    <a:pt x="41" y="207"/>
                    <a:pt x="38" y="211"/>
                  </a:cubicBezTo>
                  <a:cubicBezTo>
                    <a:pt x="35" y="215"/>
                    <a:pt x="24" y="205"/>
                    <a:pt x="20" y="193"/>
                  </a:cubicBezTo>
                  <a:cubicBezTo>
                    <a:pt x="16" y="181"/>
                    <a:pt x="18" y="162"/>
                    <a:pt x="16" y="138"/>
                  </a:cubicBezTo>
                  <a:cubicBezTo>
                    <a:pt x="14" y="114"/>
                    <a:pt x="10" y="69"/>
                    <a:pt x="8" y="46"/>
                  </a:cubicBezTo>
                  <a:cubicBezTo>
                    <a:pt x="6" y="23"/>
                    <a:pt x="0" y="8"/>
                    <a:pt x="4" y="0"/>
                  </a:cubicBezTo>
                  <a:lnTo>
                    <a:pt x="31" y="0"/>
                  </a:lnTo>
                  <a:close/>
                </a:path>
              </a:pathLst>
            </a:custGeom>
            <a:solidFill>
              <a:srgbClr val="993300">
                <a:alpha val="70000"/>
              </a:srgbClr>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14" name="Oval 38"/>
            <p:cNvSpPr>
              <a:spLocks noChangeArrowheads="1"/>
            </p:cNvSpPr>
            <p:nvPr/>
          </p:nvSpPr>
          <p:spPr bwMode="auto">
            <a:xfrm>
              <a:off x="4176" y="136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215" name="Oval 39"/>
            <p:cNvSpPr>
              <a:spLocks noChangeArrowheads="1"/>
            </p:cNvSpPr>
            <p:nvPr/>
          </p:nvSpPr>
          <p:spPr bwMode="auto">
            <a:xfrm>
              <a:off x="4180" y="187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216" name="Oval 40"/>
            <p:cNvSpPr>
              <a:spLocks noChangeArrowheads="1"/>
            </p:cNvSpPr>
            <p:nvPr/>
          </p:nvSpPr>
          <p:spPr bwMode="auto">
            <a:xfrm>
              <a:off x="2640" y="1408"/>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217" name="Oval 41"/>
            <p:cNvSpPr>
              <a:spLocks noChangeArrowheads="1"/>
            </p:cNvSpPr>
            <p:nvPr/>
          </p:nvSpPr>
          <p:spPr bwMode="auto">
            <a:xfrm>
              <a:off x="2496" y="112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218" name="Oval 42"/>
            <p:cNvSpPr>
              <a:spLocks noChangeArrowheads="1"/>
            </p:cNvSpPr>
            <p:nvPr/>
          </p:nvSpPr>
          <p:spPr bwMode="auto">
            <a:xfrm>
              <a:off x="2952" y="1532"/>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219" name="Oval 43"/>
            <p:cNvSpPr>
              <a:spLocks noChangeArrowheads="1"/>
            </p:cNvSpPr>
            <p:nvPr/>
          </p:nvSpPr>
          <p:spPr bwMode="auto">
            <a:xfrm>
              <a:off x="1776" y="160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220" name="Freeform 44"/>
            <p:cNvSpPr>
              <a:spLocks/>
            </p:cNvSpPr>
            <p:nvPr/>
          </p:nvSpPr>
          <p:spPr bwMode="auto">
            <a:xfrm>
              <a:off x="4531" y="2332"/>
              <a:ext cx="49" cy="32"/>
            </a:xfrm>
            <a:custGeom>
              <a:avLst/>
              <a:gdLst>
                <a:gd name="T0" fmla="*/ 47 w 49"/>
                <a:gd name="T1" fmla="*/ 3 h 32"/>
                <a:gd name="T2" fmla="*/ 25 w 49"/>
                <a:gd name="T3" fmla="*/ 2 h 32"/>
                <a:gd name="T4" fmla="*/ 7 w 49"/>
                <a:gd name="T5" fmla="*/ 17 h 32"/>
                <a:gd name="T6" fmla="*/ 5 w 49"/>
                <a:gd name="T7" fmla="*/ 32 h 32"/>
                <a:gd name="T8" fmla="*/ 35 w 49"/>
                <a:gd name="T9" fmla="*/ 20 h 32"/>
                <a:gd name="T10" fmla="*/ 47 w 49"/>
                <a:gd name="T11" fmla="*/ 3 h 32"/>
              </a:gdLst>
              <a:ahLst/>
              <a:cxnLst>
                <a:cxn ang="0">
                  <a:pos x="T0" y="T1"/>
                </a:cxn>
                <a:cxn ang="0">
                  <a:pos x="T2" y="T3"/>
                </a:cxn>
                <a:cxn ang="0">
                  <a:pos x="T4" y="T5"/>
                </a:cxn>
                <a:cxn ang="0">
                  <a:pos x="T6" y="T7"/>
                </a:cxn>
                <a:cxn ang="0">
                  <a:pos x="T8" y="T9"/>
                </a:cxn>
                <a:cxn ang="0">
                  <a:pos x="T10" y="T11"/>
                </a:cxn>
              </a:cxnLst>
              <a:rect l="0" t="0" r="r" b="b"/>
              <a:pathLst>
                <a:path w="49" h="32">
                  <a:moveTo>
                    <a:pt x="47" y="3"/>
                  </a:moveTo>
                  <a:cubicBezTo>
                    <a:pt x="45" y="0"/>
                    <a:pt x="32" y="0"/>
                    <a:pt x="25" y="2"/>
                  </a:cubicBezTo>
                  <a:cubicBezTo>
                    <a:pt x="18" y="4"/>
                    <a:pt x="10" y="12"/>
                    <a:pt x="7" y="17"/>
                  </a:cubicBezTo>
                  <a:cubicBezTo>
                    <a:pt x="4" y="22"/>
                    <a:pt x="0" y="32"/>
                    <a:pt x="5" y="32"/>
                  </a:cubicBezTo>
                  <a:cubicBezTo>
                    <a:pt x="10" y="32"/>
                    <a:pt x="28" y="25"/>
                    <a:pt x="35" y="20"/>
                  </a:cubicBezTo>
                  <a:cubicBezTo>
                    <a:pt x="42" y="15"/>
                    <a:pt x="49" y="6"/>
                    <a:pt x="47" y="3"/>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21" name="Freeform 45"/>
            <p:cNvSpPr>
              <a:spLocks/>
            </p:cNvSpPr>
            <p:nvPr/>
          </p:nvSpPr>
          <p:spPr bwMode="auto">
            <a:xfrm>
              <a:off x="4415" y="2448"/>
              <a:ext cx="42" cy="35"/>
            </a:xfrm>
            <a:custGeom>
              <a:avLst/>
              <a:gdLst>
                <a:gd name="T0" fmla="*/ 40 w 42"/>
                <a:gd name="T1" fmla="*/ 2 h 35"/>
                <a:gd name="T2" fmla="*/ 18 w 42"/>
                <a:gd name="T3" fmla="*/ 7 h 35"/>
                <a:gd name="T4" fmla="*/ 1 w 42"/>
                <a:gd name="T5" fmla="*/ 22 h 35"/>
                <a:gd name="T6" fmla="*/ 9 w 42"/>
                <a:gd name="T7" fmla="*/ 35 h 35"/>
                <a:gd name="T8" fmla="*/ 28 w 42"/>
                <a:gd name="T9" fmla="*/ 19 h 35"/>
                <a:gd name="T10" fmla="*/ 40 w 42"/>
                <a:gd name="T11" fmla="*/ 2 h 35"/>
              </a:gdLst>
              <a:ahLst/>
              <a:cxnLst>
                <a:cxn ang="0">
                  <a:pos x="T0" y="T1"/>
                </a:cxn>
                <a:cxn ang="0">
                  <a:pos x="T2" y="T3"/>
                </a:cxn>
                <a:cxn ang="0">
                  <a:pos x="T4" y="T5"/>
                </a:cxn>
                <a:cxn ang="0">
                  <a:pos x="T6" y="T7"/>
                </a:cxn>
                <a:cxn ang="0">
                  <a:pos x="T8" y="T9"/>
                </a:cxn>
                <a:cxn ang="0">
                  <a:pos x="T10" y="T11"/>
                </a:cxn>
              </a:cxnLst>
              <a:rect l="0" t="0" r="r" b="b"/>
              <a:pathLst>
                <a:path w="42" h="35">
                  <a:moveTo>
                    <a:pt x="40" y="2"/>
                  </a:moveTo>
                  <a:cubicBezTo>
                    <a:pt x="38" y="0"/>
                    <a:pt x="24" y="4"/>
                    <a:pt x="18" y="7"/>
                  </a:cubicBezTo>
                  <a:cubicBezTo>
                    <a:pt x="12" y="10"/>
                    <a:pt x="2" y="17"/>
                    <a:pt x="1" y="22"/>
                  </a:cubicBezTo>
                  <a:cubicBezTo>
                    <a:pt x="0" y="27"/>
                    <a:pt x="5" y="35"/>
                    <a:pt x="9" y="35"/>
                  </a:cubicBezTo>
                  <a:cubicBezTo>
                    <a:pt x="13" y="35"/>
                    <a:pt x="23" y="25"/>
                    <a:pt x="28" y="19"/>
                  </a:cubicBezTo>
                  <a:cubicBezTo>
                    <a:pt x="33" y="13"/>
                    <a:pt x="42" y="5"/>
                    <a:pt x="40" y="2"/>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22" name="Freeform 46"/>
            <p:cNvSpPr>
              <a:spLocks/>
            </p:cNvSpPr>
            <p:nvPr/>
          </p:nvSpPr>
          <p:spPr bwMode="auto">
            <a:xfrm>
              <a:off x="4367" y="2476"/>
              <a:ext cx="31" cy="46"/>
            </a:xfrm>
            <a:custGeom>
              <a:avLst/>
              <a:gdLst>
                <a:gd name="T0" fmla="*/ 28 w 31"/>
                <a:gd name="T1" fmla="*/ 2 h 46"/>
                <a:gd name="T2" fmla="*/ 13 w 31"/>
                <a:gd name="T3" fmla="*/ 17 h 46"/>
                <a:gd name="T4" fmla="*/ 1 w 31"/>
                <a:gd name="T5" fmla="*/ 32 h 46"/>
                <a:gd name="T6" fmla="*/ 9 w 31"/>
                <a:gd name="T7" fmla="*/ 46 h 46"/>
                <a:gd name="T8" fmla="*/ 28 w 31"/>
                <a:gd name="T9" fmla="*/ 30 h 46"/>
                <a:gd name="T10" fmla="*/ 28 w 31"/>
                <a:gd name="T11" fmla="*/ 2 h 46"/>
              </a:gdLst>
              <a:ahLst/>
              <a:cxnLst>
                <a:cxn ang="0">
                  <a:pos x="T0" y="T1"/>
                </a:cxn>
                <a:cxn ang="0">
                  <a:pos x="T2" y="T3"/>
                </a:cxn>
                <a:cxn ang="0">
                  <a:pos x="T4" y="T5"/>
                </a:cxn>
                <a:cxn ang="0">
                  <a:pos x="T6" y="T7"/>
                </a:cxn>
                <a:cxn ang="0">
                  <a:pos x="T8" y="T9"/>
                </a:cxn>
                <a:cxn ang="0">
                  <a:pos x="T10" y="T11"/>
                </a:cxn>
              </a:cxnLst>
              <a:rect l="0" t="0" r="r" b="b"/>
              <a:pathLst>
                <a:path w="31" h="46">
                  <a:moveTo>
                    <a:pt x="28" y="2"/>
                  </a:moveTo>
                  <a:cubicBezTo>
                    <a:pt x="26" y="0"/>
                    <a:pt x="17" y="12"/>
                    <a:pt x="13" y="17"/>
                  </a:cubicBezTo>
                  <a:cubicBezTo>
                    <a:pt x="9" y="22"/>
                    <a:pt x="2" y="27"/>
                    <a:pt x="1" y="32"/>
                  </a:cubicBezTo>
                  <a:cubicBezTo>
                    <a:pt x="0" y="37"/>
                    <a:pt x="5" y="46"/>
                    <a:pt x="9" y="46"/>
                  </a:cubicBezTo>
                  <a:cubicBezTo>
                    <a:pt x="13" y="46"/>
                    <a:pt x="25" y="37"/>
                    <a:pt x="28" y="30"/>
                  </a:cubicBezTo>
                  <a:cubicBezTo>
                    <a:pt x="31" y="23"/>
                    <a:pt x="30" y="5"/>
                    <a:pt x="28" y="2"/>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23" name="Freeform 47"/>
            <p:cNvSpPr>
              <a:spLocks/>
            </p:cNvSpPr>
            <p:nvPr/>
          </p:nvSpPr>
          <p:spPr bwMode="auto">
            <a:xfrm>
              <a:off x="4250" y="1449"/>
              <a:ext cx="35" cy="71"/>
            </a:xfrm>
            <a:custGeom>
              <a:avLst/>
              <a:gdLst>
                <a:gd name="T0" fmla="*/ 18 w 35"/>
                <a:gd name="T1" fmla="*/ 6 h 71"/>
                <a:gd name="T2" fmla="*/ 0 w 35"/>
                <a:gd name="T3" fmla="*/ 37 h 71"/>
                <a:gd name="T4" fmla="*/ 20 w 35"/>
                <a:gd name="T5" fmla="*/ 68 h 71"/>
                <a:gd name="T6" fmla="*/ 30 w 35"/>
                <a:gd name="T7" fmla="*/ 53 h 71"/>
                <a:gd name="T8" fmla="*/ 26 w 35"/>
                <a:gd name="T9" fmla="*/ 29 h 71"/>
                <a:gd name="T10" fmla="*/ 34 w 35"/>
                <a:gd name="T11" fmla="*/ 4 h 71"/>
                <a:gd name="T12" fmla="*/ 18 w 35"/>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35" h="71">
                  <a:moveTo>
                    <a:pt x="18" y="6"/>
                  </a:moveTo>
                  <a:cubicBezTo>
                    <a:pt x="12" y="11"/>
                    <a:pt x="0" y="27"/>
                    <a:pt x="0" y="37"/>
                  </a:cubicBezTo>
                  <a:cubicBezTo>
                    <a:pt x="0" y="47"/>
                    <a:pt x="15" y="65"/>
                    <a:pt x="20" y="68"/>
                  </a:cubicBezTo>
                  <a:cubicBezTo>
                    <a:pt x="25" y="71"/>
                    <a:pt x="29" y="59"/>
                    <a:pt x="30" y="53"/>
                  </a:cubicBezTo>
                  <a:cubicBezTo>
                    <a:pt x="31" y="47"/>
                    <a:pt x="25" y="37"/>
                    <a:pt x="26" y="29"/>
                  </a:cubicBezTo>
                  <a:cubicBezTo>
                    <a:pt x="27" y="21"/>
                    <a:pt x="35" y="8"/>
                    <a:pt x="34" y="4"/>
                  </a:cubicBezTo>
                  <a:cubicBezTo>
                    <a:pt x="33" y="0"/>
                    <a:pt x="21" y="6"/>
                    <a:pt x="18" y="6"/>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24" name="Freeform 48"/>
            <p:cNvSpPr>
              <a:spLocks/>
            </p:cNvSpPr>
            <p:nvPr/>
          </p:nvSpPr>
          <p:spPr bwMode="auto">
            <a:xfrm>
              <a:off x="1014" y="124"/>
              <a:ext cx="3154" cy="1244"/>
            </a:xfrm>
            <a:custGeom>
              <a:avLst/>
              <a:gdLst>
                <a:gd name="T0" fmla="*/ 0 w 3154"/>
                <a:gd name="T1" fmla="*/ 0 h 1244"/>
                <a:gd name="T2" fmla="*/ 1014 w 3154"/>
                <a:gd name="T3" fmla="*/ 464 h 1244"/>
                <a:gd name="T4" fmla="*/ 1620 w 3154"/>
                <a:gd name="T5" fmla="*/ 684 h 1244"/>
                <a:gd name="T6" fmla="*/ 1888 w 3154"/>
                <a:gd name="T7" fmla="*/ 744 h 1244"/>
                <a:gd name="T8" fmla="*/ 2320 w 3154"/>
                <a:gd name="T9" fmla="*/ 890 h 1244"/>
                <a:gd name="T10" fmla="*/ 3154 w 3154"/>
                <a:gd name="T11" fmla="*/ 1244 h 1244"/>
              </a:gdLst>
              <a:ahLst/>
              <a:cxnLst>
                <a:cxn ang="0">
                  <a:pos x="T0" y="T1"/>
                </a:cxn>
                <a:cxn ang="0">
                  <a:pos x="T2" y="T3"/>
                </a:cxn>
                <a:cxn ang="0">
                  <a:pos x="T4" y="T5"/>
                </a:cxn>
                <a:cxn ang="0">
                  <a:pos x="T6" y="T7"/>
                </a:cxn>
                <a:cxn ang="0">
                  <a:pos x="T8" y="T9"/>
                </a:cxn>
                <a:cxn ang="0">
                  <a:pos x="T10" y="T11"/>
                </a:cxn>
              </a:cxnLst>
              <a:rect l="0" t="0" r="r" b="b"/>
              <a:pathLst>
                <a:path w="3154" h="1244">
                  <a:moveTo>
                    <a:pt x="0" y="0"/>
                  </a:moveTo>
                  <a:lnTo>
                    <a:pt x="1014" y="464"/>
                  </a:lnTo>
                  <a:lnTo>
                    <a:pt x="1620" y="684"/>
                  </a:lnTo>
                  <a:lnTo>
                    <a:pt x="1888" y="744"/>
                  </a:lnTo>
                  <a:lnTo>
                    <a:pt x="2320" y="890"/>
                  </a:lnTo>
                  <a:lnTo>
                    <a:pt x="3154" y="1244"/>
                  </a:lnTo>
                </a:path>
              </a:pathLst>
            </a:custGeom>
            <a:noFill/>
            <a:ln w="38100" cmpd="dbl">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25" name="Freeform 49"/>
            <p:cNvSpPr>
              <a:spLocks/>
            </p:cNvSpPr>
            <p:nvPr/>
          </p:nvSpPr>
          <p:spPr bwMode="auto">
            <a:xfrm>
              <a:off x="3086" y="1626"/>
              <a:ext cx="1184" cy="242"/>
            </a:xfrm>
            <a:custGeom>
              <a:avLst/>
              <a:gdLst>
                <a:gd name="T0" fmla="*/ 0 w 1184"/>
                <a:gd name="T1" fmla="*/ 0 h 242"/>
                <a:gd name="T2" fmla="*/ 326 w 1184"/>
                <a:gd name="T3" fmla="*/ 98 h 242"/>
                <a:gd name="T4" fmla="*/ 548 w 1184"/>
                <a:gd name="T5" fmla="*/ 108 h 242"/>
                <a:gd name="T6" fmla="*/ 1184 w 1184"/>
                <a:gd name="T7" fmla="*/ 242 h 242"/>
              </a:gdLst>
              <a:ahLst/>
              <a:cxnLst>
                <a:cxn ang="0">
                  <a:pos x="T0" y="T1"/>
                </a:cxn>
                <a:cxn ang="0">
                  <a:pos x="T2" y="T3"/>
                </a:cxn>
                <a:cxn ang="0">
                  <a:pos x="T4" y="T5"/>
                </a:cxn>
                <a:cxn ang="0">
                  <a:pos x="T6" y="T7"/>
                </a:cxn>
              </a:cxnLst>
              <a:rect l="0" t="0" r="r" b="b"/>
              <a:pathLst>
                <a:path w="1184" h="242">
                  <a:moveTo>
                    <a:pt x="0" y="0"/>
                  </a:moveTo>
                  <a:lnTo>
                    <a:pt x="326" y="98"/>
                  </a:lnTo>
                  <a:lnTo>
                    <a:pt x="548" y="108"/>
                  </a:lnTo>
                  <a:lnTo>
                    <a:pt x="1184" y="242"/>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26" name="Freeform 50"/>
            <p:cNvSpPr>
              <a:spLocks/>
            </p:cNvSpPr>
            <p:nvPr/>
          </p:nvSpPr>
          <p:spPr bwMode="auto">
            <a:xfrm>
              <a:off x="4336" y="1272"/>
              <a:ext cx="414" cy="136"/>
            </a:xfrm>
            <a:custGeom>
              <a:avLst/>
              <a:gdLst>
                <a:gd name="T0" fmla="*/ 0 w 414"/>
                <a:gd name="T1" fmla="*/ 0 h 136"/>
                <a:gd name="T2" fmla="*/ 186 w 414"/>
                <a:gd name="T3" fmla="*/ 110 h 136"/>
                <a:gd name="T4" fmla="*/ 414 w 414"/>
                <a:gd name="T5" fmla="*/ 136 h 136"/>
              </a:gdLst>
              <a:ahLst/>
              <a:cxnLst>
                <a:cxn ang="0">
                  <a:pos x="T0" y="T1"/>
                </a:cxn>
                <a:cxn ang="0">
                  <a:pos x="T2" y="T3"/>
                </a:cxn>
                <a:cxn ang="0">
                  <a:pos x="T4" y="T5"/>
                </a:cxn>
              </a:cxnLst>
              <a:rect l="0" t="0" r="r" b="b"/>
              <a:pathLst>
                <a:path w="414" h="136">
                  <a:moveTo>
                    <a:pt x="0" y="0"/>
                  </a:moveTo>
                  <a:lnTo>
                    <a:pt x="186" y="110"/>
                  </a:lnTo>
                  <a:lnTo>
                    <a:pt x="414" y="136"/>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27" name="Freeform 51"/>
            <p:cNvSpPr>
              <a:spLocks/>
            </p:cNvSpPr>
            <p:nvPr/>
          </p:nvSpPr>
          <p:spPr bwMode="auto">
            <a:xfrm>
              <a:off x="4456" y="928"/>
              <a:ext cx="280" cy="294"/>
            </a:xfrm>
            <a:custGeom>
              <a:avLst/>
              <a:gdLst>
                <a:gd name="T0" fmla="*/ 0 w 280"/>
                <a:gd name="T1" fmla="*/ 294 h 294"/>
                <a:gd name="T2" fmla="*/ 280 w 280"/>
                <a:gd name="T3" fmla="*/ 0 h 294"/>
              </a:gdLst>
              <a:ahLst/>
              <a:cxnLst>
                <a:cxn ang="0">
                  <a:pos x="T0" y="T1"/>
                </a:cxn>
                <a:cxn ang="0">
                  <a:pos x="T2" y="T3"/>
                </a:cxn>
              </a:cxnLst>
              <a:rect l="0" t="0" r="r" b="b"/>
              <a:pathLst>
                <a:path w="280" h="294">
                  <a:moveTo>
                    <a:pt x="0" y="294"/>
                  </a:moveTo>
                  <a:lnTo>
                    <a:pt x="280" y="0"/>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28" name="Freeform 52"/>
            <p:cNvSpPr>
              <a:spLocks/>
            </p:cNvSpPr>
            <p:nvPr/>
          </p:nvSpPr>
          <p:spPr bwMode="auto">
            <a:xfrm>
              <a:off x="4282" y="1424"/>
              <a:ext cx="398" cy="442"/>
            </a:xfrm>
            <a:custGeom>
              <a:avLst/>
              <a:gdLst>
                <a:gd name="T0" fmla="*/ 0 w 398"/>
                <a:gd name="T1" fmla="*/ 442 h 442"/>
                <a:gd name="T2" fmla="*/ 84 w 398"/>
                <a:gd name="T3" fmla="*/ 432 h 442"/>
                <a:gd name="T4" fmla="*/ 148 w 398"/>
                <a:gd name="T5" fmla="*/ 350 h 442"/>
                <a:gd name="T6" fmla="*/ 276 w 398"/>
                <a:gd name="T7" fmla="*/ 128 h 442"/>
                <a:gd name="T8" fmla="*/ 398 w 398"/>
                <a:gd name="T9" fmla="*/ 0 h 442"/>
              </a:gdLst>
              <a:ahLst/>
              <a:cxnLst>
                <a:cxn ang="0">
                  <a:pos x="T0" y="T1"/>
                </a:cxn>
                <a:cxn ang="0">
                  <a:pos x="T2" y="T3"/>
                </a:cxn>
                <a:cxn ang="0">
                  <a:pos x="T4" y="T5"/>
                </a:cxn>
                <a:cxn ang="0">
                  <a:pos x="T6" y="T7"/>
                </a:cxn>
                <a:cxn ang="0">
                  <a:pos x="T8" y="T9"/>
                </a:cxn>
              </a:cxnLst>
              <a:rect l="0" t="0" r="r" b="b"/>
              <a:pathLst>
                <a:path w="398" h="442">
                  <a:moveTo>
                    <a:pt x="0" y="442"/>
                  </a:moveTo>
                  <a:lnTo>
                    <a:pt x="84" y="432"/>
                  </a:lnTo>
                  <a:lnTo>
                    <a:pt x="148" y="350"/>
                  </a:lnTo>
                  <a:lnTo>
                    <a:pt x="276" y="128"/>
                  </a:lnTo>
                  <a:lnTo>
                    <a:pt x="398" y="0"/>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29" name="Freeform 53"/>
            <p:cNvSpPr>
              <a:spLocks/>
            </p:cNvSpPr>
            <p:nvPr/>
          </p:nvSpPr>
          <p:spPr bwMode="auto">
            <a:xfrm>
              <a:off x="774" y="1572"/>
              <a:ext cx="2170" cy="952"/>
            </a:xfrm>
            <a:custGeom>
              <a:avLst/>
              <a:gdLst>
                <a:gd name="T0" fmla="*/ 2170 w 2170"/>
                <a:gd name="T1" fmla="*/ 0 h 952"/>
                <a:gd name="T2" fmla="*/ 1870 w 2170"/>
                <a:gd name="T3" fmla="*/ 112 h 952"/>
                <a:gd name="T4" fmla="*/ 1296 w 2170"/>
                <a:gd name="T5" fmla="*/ 386 h 952"/>
                <a:gd name="T6" fmla="*/ 478 w 2170"/>
                <a:gd name="T7" fmla="*/ 778 h 952"/>
                <a:gd name="T8" fmla="*/ 126 w 2170"/>
                <a:gd name="T9" fmla="*/ 918 h 952"/>
                <a:gd name="T10" fmla="*/ 42 w 2170"/>
                <a:gd name="T11" fmla="*/ 918 h 952"/>
                <a:gd name="T12" fmla="*/ 0 w 2170"/>
                <a:gd name="T13" fmla="*/ 952 h 952"/>
              </a:gdLst>
              <a:ahLst/>
              <a:cxnLst>
                <a:cxn ang="0">
                  <a:pos x="T0" y="T1"/>
                </a:cxn>
                <a:cxn ang="0">
                  <a:pos x="T2" y="T3"/>
                </a:cxn>
                <a:cxn ang="0">
                  <a:pos x="T4" y="T5"/>
                </a:cxn>
                <a:cxn ang="0">
                  <a:pos x="T6" y="T7"/>
                </a:cxn>
                <a:cxn ang="0">
                  <a:pos x="T8" y="T9"/>
                </a:cxn>
                <a:cxn ang="0">
                  <a:pos x="T10" y="T11"/>
                </a:cxn>
                <a:cxn ang="0">
                  <a:pos x="T12" y="T13"/>
                </a:cxn>
              </a:cxnLst>
              <a:rect l="0" t="0" r="r" b="b"/>
              <a:pathLst>
                <a:path w="2170" h="952">
                  <a:moveTo>
                    <a:pt x="2170" y="0"/>
                  </a:moveTo>
                  <a:lnTo>
                    <a:pt x="1870" y="112"/>
                  </a:lnTo>
                  <a:lnTo>
                    <a:pt x="1296" y="386"/>
                  </a:lnTo>
                  <a:lnTo>
                    <a:pt x="478" y="778"/>
                  </a:lnTo>
                  <a:lnTo>
                    <a:pt x="126" y="918"/>
                  </a:lnTo>
                  <a:lnTo>
                    <a:pt x="42" y="918"/>
                  </a:lnTo>
                  <a:lnTo>
                    <a:pt x="0" y="952"/>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30" name="Oval 54"/>
            <p:cNvSpPr>
              <a:spLocks noChangeArrowheads="1"/>
            </p:cNvSpPr>
            <p:nvPr/>
          </p:nvSpPr>
          <p:spPr bwMode="auto">
            <a:xfrm>
              <a:off x="720" y="252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231" name="Freeform 55"/>
            <p:cNvSpPr>
              <a:spLocks/>
            </p:cNvSpPr>
            <p:nvPr/>
          </p:nvSpPr>
          <p:spPr bwMode="auto">
            <a:xfrm>
              <a:off x="914" y="86"/>
              <a:ext cx="1206" cy="2374"/>
            </a:xfrm>
            <a:custGeom>
              <a:avLst/>
              <a:gdLst>
                <a:gd name="T0" fmla="*/ 1206 w 1206"/>
                <a:gd name="T1" fmla="*/ 0 h 2374"/>
                <a:gd name="T2" fmla="*/ 1180 w 1206"/>
                <a:gd name="T3" fmla="*/ 228 h 2374"/>
                <a:gd name="T4" fmla="*/ 1122 w 1206"/>
                <a:gd name="T5" fmla="*/ 422 h 2374"/>
                <a:gd name="T6" fmla="*/ 1100 w 1206"/>
                <a:gd name="T7" fmla="*/ 620 h 2374"/>
                <a:gd name="T8" fmla="*/ 1050 w 1206"/>
                <a:gd name="T9" fmla="*/ 766 h 2374"/>
                <a:gd name="T10" fmla="*/ 986 w 1206"/>
                <a:gd name="T11" fmla="*/ 856 h 2374"/>
                <a:gd name="T12" fmla="*/ 838 w 1206"/>
                <a:gd name="T13" fmla="*/ 1002 h 2374"/>
                <a:gd name="T14" fmla="*/ 742 w 1206"/>
                <a:gd name="T15" fmla="*/ 1122 h 2374"/>
                <a:gd name="T16" fmla="*/ 0 w 1206"/>
                <a:gd name="T17" fmla="*/ 2374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6" h="2374">
                  <a:moveTo>
                    <a:pt x="1206" y="0"/>
                  </a:moveTo>
                  <a:lnTo>
                    <a:pt x="1180" y="228"/>
                  </a:lnTo>
                  <a:lnTo>
                    <a:pt x="1122" y="422"/>
                  </a:lnTo>
                  <a:lnTo>
                    <a:pt x="1100" y="620"/>
                  </a:lnTo>
                  <a:lnTo>
                    <a:pt x="1050" y="766"/>
                  </a:lnTo>
                  <a:lnTo>
                    <a:pt x="986" y="856"/>
                  </a:lnTo>
                  <a:lnTo>
                    <a:pt x="838" y="1002"/>
                  </a:lnTo>
                  <a:lnTo>
                    <a:pt x="742" y="1122"/>
                  </a:lnTo>
                  <a:lnTo>
                    <a:pt x="0" y="2374"/>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32" name="Freeform 56"/>
            <p:cNvSpPr>
              <a:spLocks/>
            </p:cNvSpPr>
            <p:nvPr/>
          </p:nvSpPr>
          <p:spPr bwMode="auto">
            <a:xfrm>
              <a:off x="2030" y="672"/>
              <a:ext cx="856" cy="902"/>
            </a:xfrm>
            <a:custGeom>
              <a:avLst/>
              <a:gdLst>
                <a:gd name="T0" fmla="*/ 0 w 856"/>
                <a:gd name="T1" fmla="*/ 0 h 902"/>
                <a:gd name="T2" fmla="*/ 60 w 856"/>
                <a:gd name="T3" fmla="*/ 12 h 902"/>
                <a:gd name="T4" fmla="*/ 444 w 856"/>
                <a:gd name="T5" fmla="*/ 404 h 902"/>
                <a:gd name="T6" fmla="*/ 448 w 856"/>
                <a:gd name="T7" fmla="*/ 450 h 902"/>
                <a:gd name="T8" fmla="*/ 426 w 856"/>
                <a:gd name="T9" fmla="*/ 514 h 902"/>
                <a:gd name="T10" fmla="*/ 344 w 856"/>
                <a:gd name="T11" fmla="*/ 626 h 902"/>
                <a:gd name="T12" fmla="*/ 332 w 856"/>
                <a:gd name="T13" fmla="*/ 734 h 902"/>
                <a:gd name="T14" fmla="*/ 362 w 856"/>
                <a:gd name="T15" fmla="*/ 788 h 902"/>
                <a:gd name="T16" fmla="*/ 414 w 856"/>
                <a:gd name="T17" fmla="*/ 838 h 902"/>
                <a:gd name="T18" fmla="*/ 768 w 856"/>
                <a:gd name="T19" fmla="*/ 860 h 902"/>
                <a:gd name="T20" fmla="*/ 856 w 856"/>
                <a:gd name="T21" fmla="*/ 902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6" h="902">
                  <a:moveTo>
                    <a:pt x="0" y="0"/>
                  </a:moveTo>
                  <a:lnTo>
                    <a:pt x="60" y="12"/>
                  </a:lnTo>
                  <a:lnTo>
                    <a:pt x="444" y="404"/>
                  </a:lnTo>
                  <a:lnTo>
                    <a:pt x="448" y="450"/>
                  </a:lnTo>
                  <a:lnTo>
                    <a:pt x="426" y="514"/>
                  </a:lnTo>
                  <a:lnTo>
                    <a:pt x="344" y="626"/>
                  </a:lnTo>
                  <a:lnTo>
                    <a:pt x="332" y="734"/>
                  </a:lnTo>
                  <a:lnTo>
                    <a:pt x="362" y="788"/>
                  </a:lnTo>
                  <a:lnTo>
                    <a:pt x="414" y="838"/>
                  </a:lnTo>
                  <a:lnTo>
                    <a:pt x="768" y="860"/>
                  </a:lnTo>
                  <a:lnTo>
                    <a:pt x="856" y="902"/>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33" name="Freeform 57"/>
            <p:cNvSpPr>
              <a:spLocks/>
            </p:cNvSpPr>
            <p:nvPr/>
          </p:nvSpPr>
          <p:spPr bwMode="auto">
            <a:xfrm>
              <a:off x="1512" y="1496"/>
              <a:ext cx="256" cy="112"/>
            </a:xfrm>
            <a:custGeom>
              <a:avLst/>
              <a:gdLst>
                <a:gd name="T0" fmla="*/ 0 w 256"/>
                <a:gd name="T1" fmla="*/ 0 h 112"/>
                <a:gd name="T2" fmla="*/ 128 w 256"/>
                <a:gd name="T3" fmla="*/ 66 h 112"/>
                <a:gd name="T4" fmla="*/ 256 w 256"/>
                <a:gd name="T5" fmla="*/ 112 h 112"/>
              </a:gdLst>
              <a:ahLst/>
              <a:cxnLst>
                <a:cxn ang="0">
                  <a:pos x="T0" y="T1"/>
                </a:cxn>
                <a:cxn ang="0">
                  <a:pos x="T2" y="T3"/>
                </a:cxn>
                <a:cxn ang="0">
                  <a:pos x="T4" y="T5"/>
                </a:cxn>
              </a:cxnLst>
              <a:rect l="0" t="0" r="r" b="b"/>
              <a:pathLst>
                <a:path w="256" h="112">
                  <a:moveTo>
                    <a:pt x="0" y="0"/>
                  </a:moveTo>
                  <a:lnTo>
                    <a:pt x="128" y="66"/>
                  </a:lnTo>
                  <a:lnTo>
                    <a:pt x="256" y="112"/>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34" name="Line 58"/>
            <p:cNvSpPr>
              <a:spLocks noChangeShapeType="1"/>
            </p:cNvSpPr>
            <p:nvPr/>
          </p:nvSpPr>
          <p:spPr bwMode="auto">
            <a:xfrm>
              <a:off x="1824" y="1648"/>
              <a:ext cx="216" cy="256"/>
            </a:xfrm>
            <a:prstGeom prst="line">
              <a:avLst/>
            </a:prstGeom>
            <a:noFill/>
            <a:ln w="38100" cmpd="dbl">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35" name="Freeform 59"/>
            <p:cNvSpPr>
              <a:spLocks/>
            </p:cNvSpPr>
            <p:nvPr/>
          </p:nvSpPr>
          <p:spPr bwMode="auto">
            <a:xfrm>
              <a:off x="1952" y="1621"/>
              <a:ext cx="680" cy="163"/>
            </a:xfrm>
            <a:custGeom>
              <a:avLst/>
              <a:gdLst>
                <a:gd name="T0" fmla="*/ 0 w 680"/>
                <a:gd name="T1" fmla="*/ 163 h 163"/>
                <a:gd name="T2" fmla="*/ 334 w 680"/>
                <a:gd name="T3" fmla="*/ 19 h 163"/>
                <a:gd name="T4" fmla="*/ 680 w 680"/>
                <a:gd name="T5" fmla="*/ 51 h 163"/>
              </a:gdLst>
              <a:ahLst/>
              <a:cxnLst>
                <a:cxn ang="0">
                  <a:pos x="T0" y="T1"/>
                </a:cxn>
                <a:cxn ang="0">
                  <a:pos x="T2" y="T3"/>
                </a:cxn>
                <a:cxn ang="0">
                  <a:pos x="T4" y="T5"/>
                </a:cxn>
              </a:cxnLst>
              <a:rect l="0" t="0" r="r" b="b"/>
              <a:pathLst>
                <a:path w="680" h="163">
                  <a:moveTo>
                    <a:pt x="0" y="163"/>
                  </a:moveTo>
                  <a:cubicBezTo>
                    <a:pt x="56" y="139"/>
                    <a:pt x="221" y="38"/>
                    <a:pt x="334" y="19"/>
                  </a:cubicBezTo>
                  <a:cubicBezTo>
                    <a:pt x="447" y="0"/>
                    <a:pt x="608" y="44"/>
                    <a:pt x="680" y="51"/>
                  </a:cubicBez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36" name="Freeform 60"/>
            <p:cNvSpPr>
              <a:spLocks/>
            </p:cNvSpPr>
            <p:nvPr/>
          </p:nvSpPr>
          <p:spPr bwMode="auto">
            <a:xfrm>
              <a:off x="2724" y="832"/>
              <a:ext cx="252" cy="696"/>
            </a:xfrm>
            <a:custGeom>
              <a:avLst/>
              <a:gdLst>
                <a:gd name="T0" fmla="*/ 4 w 252"/>
                <a:gd name="T1" fmla="*/ 0 h 696"/>
                <a:gd name="T2" fmla="*/ 0 w 252"/>
                <a:gd name="T3" fmla="*/ 88 h 696"/>
                <a:gd name="T4" fmla="*/ 74 w 252"/>
                <a:gd name="T5" fmla="*/ 352 h 696"/>
                <a:gd name="T6" fmla="*/ 252 w 252"/>
                <a:gd name="T7" fmla="*/ 696 h 696"/>
              </a:gdLst>
              <a:ahLst/>
              <a:cxnLst>
                <a:cxn ang="0">
                  <a:pos x="T0" y="T1"/>
                </a:cxn>
                <a:cxn ang="0">
                  <a:pos x="T2" y="T3"/>
                </a:cxn>
                <a:cxn ang="0">
                  <a:pos x="T4" y="T5"/>
                </a:cxn>
                <a:cxn ang="0">
                  <a:pos x="T6" y="T7"/>
                </a:cxn>
              </a:cxnLst>
              <a:rect l="0" t="0" r="r" b="b"/>
              <a:pathLst>
                <a:path w="252" h="696">
                  <a:moveTo>
                    <a:pt x="4" y="0"/>
                  </a:moveTo>
                  <a:lnTo>
                    <a:pt x="0" y="88"/>
                  </a:lnTo>
                  <a:lnTo>
                    <a:pt x="74" y="352"/>
                  </a:lnTo>
                  <a:lnTo>
                    <a:pt x="252" y="696"/>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37" name="Freeform 61"/>
            <p:cNvSpPr>
              <a:spLocks/>
            </p:cNvSpPr>
            <p:nvPr/>
          </p:nvSpPr>
          <p:spPr bwMode="auto">
            <a:xfrm>
              <a:off x="3002" y="1014"/>
              <a:ext cx="302" cy="526"/>
            </a:xfrm>
            <a:custGeom>
              <a:avLst/>
              <a:gdLst>
                <a:gd name="T0" fmla="*/ 302 w 302"/>
                <a:gd name="T1" fmla="*/ 0 h 526"/>
                <a:gd name="T2" fmla="*/ 40 w 302"/>
                <a:gd name="T3" fmla="*/ 498 h 526"/>
                <a:gd name="T4" fmla="*/ 0 w 302"/>
                <a:gd name="T5" fmla="*/ 526 h 526"/>
              </a:gdLst>
              <a:ahLst/>
              <a:cxnLst>
                <a:cxn ang="0">
                  <a:pos x="T0" y="T1"/>
                </a:cxn>
                <a:cxn ang="0">
                  <a:pos x="T2" y="T3"/>
                </a:cxn>
                <a:cxn ang="0">
                  <a:pos x="T4" y="T5"/>
                </a:cxn>
              </a:cxnLst>
              <a:rect l="0" t="0" r="r" b="b"/>
              <a:pathLst>
                <a:path w="302" h="526">
                  <a:moveTo>
                    <a:pt x="302" y="0"/>
                  </a:moveTo>
                  <a:lnTo>
                    <a:pt x="40" y="498"/>
                  </a:lnTo>
                  <a:lnTo>
                    <a:pt x="0" y="526"/>
                  </a:lnTo>
                </a:path>
              </a:pathLst>
            </a:custGeom>
            <a:noFill/>
            <a:ln w="38100" cmpd="dbl">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38" name="Freeform 62"/>
            <p:cNvSpPr>
              <a:spLocks/>
            </p:cNvSpPr>
            <p:nvPr/>
          </p:nvSpPr>
          <p:spPr bwMode="auto">
            <a:xfrm>
              <a:off x="3008" y="1572"/>
              <a:ext cx="673" cy="2688"/>
            </a:xfrm>
            <a:custGeom>
              <a:avLst/>
              <a:gdLst>
                <a:gd name="T0" fmla="*/ 664 w 673"/>
                <a:gd name="T1" fmla="*/ 2688 h 2688"/>
                <a:gd name="T2" fmla="*/ 670 w 673"/>
                <a:gd name="T3" fmla="*/ 2602 h 2688"/>
                <a:gd name="T4" fmla="*/ 648 w 673"/>
                <a:gd name="T5" fmla="*/ 2514 h 2688"/>
                <a:gd name="T6" fmla="*/ 586 w 673"/>
                <a:gd name="T7" fmla="*/ 2368 h 2688"/>
                <a:gd name="T8" fmla="*/ 412 w 673"/>
                <a:gd name="T9" fmla="*/ 2186 h 2688"/>
                <a:gd name="T10" fmla="*/ 286 w 673"/>
                <a:gd name="T11" fmla="*/ 1920 h 2688"/>
                <a:gd name="T12" fmla="*/ 238 w 673"/>
                <a:gd name="T13" fmla="*/ 1700 h 2688"/>
                <a:gd name="T14" fmla="*/ 232 w 673"/>
                <a:gd name="T15" fmla="*/ 1510 h 2688"/>
                <a:gd name="T16" fmla="*/ 258 w 673"/>
                <a:gd name="T17" fmla="*/ 1354 h 2688"/>
                <a:gd name="T18" fmla="*/ 350 w 673"/>
                <a:gd name="T19" fmla="*/ 1168 h 2688"/>
                <a:gd name="T20" fmla="*/ 452 w 673"/>
                <a:gd name="T21" fmla="*/ 1046 h 2688"/>
                <a:gd name="T22" fmla="*/ 500 w 673"/>
                <a:gd name="T23" fmla="*/ 914 h 2688"/>
                <a:gd name="T24" fmla="*/ 542 w 673"/>
                <a:gd name="T25" fmla="*/ 764 h 2688"/>
                <a:gd name="T26" fmla="*/ 540 w 673"/>
                <a:gd name="T27" fmla="*/ 640 h 2688"/>
                <a:gd name="T28" fmla="*/ 518 w 673"/>
                <a:gd name="T29" fmla="*/ 516 h 2688"/>
                <a:gd name="T30" fmla="*/ 492 w 673"/>
                <a:gd name="T31" fmla="*/ 456 h 2688"/>
                <a:gd name="T32" fmla="*/ 448 w 673"/>
                <a:gd name="T33" fmla="*/ 396 h 2688"/>
                <a:gd name="T34" fmla="*/ 0 w 673"/>
                <a:gd name="T35" fmla="*/ 0 h 2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3" h="2688">
                  <a:moveTo>
                    <a:pt x="664" y="2688"/>
                  </a:moveTo>
                  <a:cubicBezTo>
                    <a:pt x="665" y="2674"/>
                    <a:pt x="673" y="2631"/>
                    <a:pt x="670" y="2602"/>
                  </a:cubicBezTo>
                  <a:cubicBezTo>
                    <a:pt x="667" y="2573"/>
                    <a:pt x="662" y="2553"/>
                    <a:pt x="648" y="2514"/>
                  </a:cubicBezTo>
                  <a:cubicBezTo>
                    <a:pt x="634" y="2475"/>
                    <a:pt x="625" y="2423"/>
                    <a:pt x="586" y="2368"/>
                  </a:cubicBezTo>
                  <a:cubicBezTo>
                    <a:pt x="547" y="2313"/>
                    <a:pt x="462" y="2261"/>
                    <a:pt x="412" y="2186"/>
                  </a:cubicBezTo>
                  <a:cubicBezTo>
                    <a:pt x="362" y="2111"/>
                    <a:pt x="315" y="2001"/>
                    <a:pt x="286" y="1920"/>
                  </a:cubicBezTo>
                  <a:cubicBezTo>
                    <a:pt x="257" y="1839"/>
                    <a:pt x="247" y="1768"/>
                    <a:pt x="238" y="1700"/>
                  </a:cubicBezTo>
                  <a:cubicBezTo>
                    <a:pt x="229" y="1632"/>
                    <a:pt x="229" y="1568"/>
                    <a:pt x="232" y="1510"/>
                  </a:cubicBezTo>
                  <a:cubicBezTo>
                    <a:pt x="235" y="1452"/>
                    <a:pt x="238" y="1411"/>
                    <a:pt x="258" y="1354"/>
                  </a:cubicBezTo>
                  <a:cubicBezTo>
                    <a:pt x="278" y="1297"/>
                    <a:pt x="318" y="1219"/>
                    <a:pt x="350" y="1168"/>
                  </a:cubicBezTo>
                  <a:cubicBezTo>
                    <a:pt x="382" y="1117"/>
                    <a:pt x="427" y="1088"/>
                    <a:pt x="452" y="1046"/>
                  </a:cubicBezTo>
                  <a:lnTo>
                    <a:pt x="500" y="914"/>
                  </a:lnTo>
                  <a:lnTo>
                    <a:pt x="542" y="764"/>
                  </a:lnTo>
                  <a:cubicBezTo>
                    <a:pt x="549" y="718"/>
                    <a:pt x="544" y="681"/>
                    <a:pt x="540" y="640"/>
                  </a:cubicBezTo>
                  <a:lnTo>
                    <a:pt x="518" y="516"/>
                  </a:lnTo>
                  <a:lnTo>
                    <a:pt x="492" y="456"/>
                  </a:lnTo>
                  <a:lnTo>
                    <a:pt x="448" y="396"/>
                  </a:lnTo>
                  <a:lnTo>
                    <a:pt x="0" y="0"/>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39" name="Freeform 63"/>
            <p:cNvSpPr>
              <a:spLocks/>
            </p:cNvSpPr>
            <p:nvPr/>
          </p:nvSpPr>
          <p:spPr bwMode="auto">
            <a:xfrm>
              <a:off x="4232" y="1228"/>
              <a:ext cx="538" cy="132"/>
            </a:xfrm>
            <a:custGeom>
              <a:avLst/>
              <a:gdLst>
                <a:gd name="T0" fmla="*/ 0 w 538"/>
                <a:gd name="T1" fmla="*/ 132 h 132"/>
                <a:gd name="T2" fmla="*/ 106 w 538"/>
                <a:gd name="T3" fmla="*/ 48 h 132"/>
                <a:gd name="T4" fmla="*/ 222 w 538"/>
                <a:gd name="T5" fmla="*/ 2 h 132"/>
                <a:gd name="T6" fmla="*/ 538 w 538"/>
                <a:gd name="T7" fmla="*/ 0 h 132"/>
              </a:gdLst>
              <a:ahLst/>
              <a:cxnLst>
                <a:cxn ang="0">
                  <a:pos x="T0" y="T1"/>
                </a:cxn>
                <a:cxn ang="0">
                  <a:pos x="T2" y="T3"/>
                </a:cxn>
                <a:cxn ang="0">
                  <a:pos x="T4" y="T5"/>
                </a:cxn>
                <a:cxn ang="0">
                  <a:pos x="T6" y="T7"/>
                </a:cxn>
              </a:cxnLst>
              <a:rect l="0" t="0" r="r" b="b"/>
              <a:pathLst>
                <a:path w="538" h="132">
                  <a:moveTo>
                    <a:pt x="0" y="132"/>
                  </a:moveTo>
                  <a:lnTo>
                    <a:pt x="106" y="48"/>
                  </a:lnTo>
                  <a:cubicBezTo>
                    <a:pt x="143" y="26"/>
                    <a:pt x="150" y="10"/>
                    <a:pt x="222" y="2"/>
                  </a:cubicBezTo>
                  <a:lnTo>
                    <a:pt x="538" y="0"/>
                  </a:lnTo>
                </a:path>
              </a:pathLst>
            </a:custGeom>
            <a:noFill/>
            <a:ln w="38100" cmpd="dbl">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40" name="Oval 64"/>
            <p:cNvSpPr>
              <a:spLocks noChangeArrowheads="1"/>
            </p:cNvSpPr>
            <p:nvPr/>
          </p:nvSpPr>
          <p:spPr bwMode="auto">
            <a:xfrm>
              <a:off x="3284" y="984"/>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241" name="Freeform 65"/>
            <p:cNvSpPr>
              <a:spLocks/>
            </p:cNvSpPr>
            <p:nvPr/>
          </p:nvSpPr>
          <p:spPr bwMode="auto">
            <a:xfrm>
              <a:off x="3252" y="182"/>
              <a:ext cx="72" cy="125"/>
            </a:xfrm>
            <a:custGeom>
              <a:avLst/>
              <a:gdLst>
                <a:gd name="T0" fmla="*/ 50 w 72"/>
                <a:gd name="T1" fmla="*/ 2 h 125"/>
                <a:gd name="T2" fmla="*/ 29 w 72"/>
                <a:gd name="T3" fmla="*/ 23 h 125"/>
                <a:gd name="T4" fmla="*/ 27 w 72"/>
                <a:gd name="T5" fmla="*/ 61 h 125"/>
                <a:gd name="T6" fmla="*/ 0 w 72"/>
                <a:gd name="T7" fmla="*/ 73 h 125"/>
                <a:gd name="T8" fmla="*/ 30 w 72"/>
                <a:gd name="T9" fmla="*/ 119 h 125"/>
                <a:gd name="T10" fmla="*/ 53 w 72"/>
                <a:gd name="T11" fmla="*/ 109 h 125"/>
                <a:gd name="T12" fmla="*/ 69 w 72"/>
                <a:gd name="T13" fmla="*/ 67 h 125"/>
                <a:gd name="T14" fmla="*/ 69 w 72"/>
                <a:gd name="T15" fmla="*/ 20 h 125"/>
                <a:gd name="T16" fmla="*/ 50 w 72"/>
                <a:gd name="T17" fmla="*/ 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25">
                  <a:moveTo>
                    <a:pt x="50" y="2"/>
                  </a:moveTo>
                  <a:cubicBezTo>
                    <a:pt x="43" y="2"/>
                    <a:pt x="33" y="13"/>
                    <a:pt x="29" y="23"/>
                  </a:cubicBezTo>
                  <a:cubicBezTo>
                    <a:pt x="25" y="33"/>
                    <a:pt x="32" y="53"/>
                    <a:pt x="27" y="61"/>
                  </a:cubicBezTo>
                  <a:cubicBezTo>
                    <a:pt x="22" y="69"/>
                    <a:pt x="0" y="63"/>
                    <a:pt x="0" y="73"/>
                  </a:cubicBezTo>
                  <a:cubicBezTo>
                    <a:pt x="0" y="83"/>
                    <a:pt x="21" y="113"/>
                    <a:pt x="30" y="119"/>
                  </a:cubicBezTo>
                  <a:cubicBezTo>
                    <a:pt x="39" y="125"/>
                    <a:pt x="47" y="118"/>
                    <a:pt x="53" y="109"/>
                  </a:cubicBezTo>
                  <a:cubicBezTo>
                    <a:pt x="59" y="100"/>
                    <a:pt x="66" y="82"/>
                    <a:pt x="69" y="67"/>
                  </a:cubicBezTo>
                  <a:cubicBezTo>
                    <a:pt x="72" y="52"/>
                    <a:pt x="72" y="31"/>
                    <a:pt x="69" y="20"/>
                  </a:cubicBezTo>
                  <a:cubicBezTo>
                    <a:pt x="66" y="9"/>
                    <a:pt x="55" y="0"/>
                    <a:pt x="50" y="2"/>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42" name="Freeform 66"/>
            <p:cNvSpPr>
              <a:spLocks/>
            </p:cNvSpPr>
            <p:nvPr/>
          </p:nvSpPr>
          <p:spPr bwMode="auto">
            <a:xfrm>
              <a:off x="4615" y="2182"/>
              <a:ext cx="137" cy="161"/>
            </a:xfrm>
            <a:custGeom>
              <a:avLst/>
              <a:gdLst>
                <a:gd name="T0" fmla="*/ 137 w 137"/>
                <a:gd name="T1" fmla="*/ 0 h 161"/>
                <a:gd name="T2" fmla="*/ 19 w 137"/>
                <a:gd name="T3" fmla="*/ 110 h 161"/>
                <a:gd name="T4" fmla="*/ 23 w 137"/>
                <a:gd name="T5" fmla="*/ 156 h 161"/>
                <a:gd name="T6" fmla="*/ 47 w 137"/>
                <a:gd name="T7" fmla="*/ 141 h 161"/>
                <a:gd name="T8" fmla="*/ 68 w 137"/>
                <a:gd name="T9" fmla="*/ 147 h 161"/>
                <a:gd name="T10" fmla="*/ 78 w 137"/>
                <a:gd name="T11" fmla="*/ 116 h 161"/>
                <a:gd name="T12" fmla="*/ 82 w 137"/>
                <a:gd name="T13" fmla="*/ 80 h 161"/>
                <a:gd name="T14" fmla="*/ 112 w 137"/>
                <a:gd name="T15" fmla="*/ 77 h 161"/>
                <a:gd name="T16" fmla="*/ 134 w 137"/>
                <a:gd name="T17" fmla="*/ 89 h 161"/>
                <a:gd name="T18" fmla="*/ 137 w 137"/>
                <a:gd name="T1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61">
                  <a:moveTo>
                    <a:pt x="137" y="0"/>
                  </a:moveTo>
                  <a:cubicBezTo>
                    <a:pt x="126" y="7"/>
                    <a:pt x="38" y="84"/>
                    <a:pt x="19" y="110"/>
                  </a:cubicBezTo>
                  <a:cubicBezTo>
                    <a:pt x="0" y="136"/>
                    <a:pt x="18" y="151"/>
                    <a:pt x="23" y="156"/>
                  </a:cubicBezTo>
                  <a:cubicBezTo>
                    <a:pt x="28" y="161"/>
                    <a:pt x="40" y="142"/>
                    <a:pt x="47" y="141"/>
                  </a:cubicBezTo>
                  <a:cubicBezTo>
                    <a:pt x="54" y="140"/>
                    <a:pt x="63" y="151"/>
                    <a:pt x="68" y="147"/>
                  </a:cubicBezTo>
                  <a:cubicBezTo>
                    <a:pt x="73" y="143"/>
                    <a:pt x="76" y="127"/>
                    <a:pt x="78" y="116"/>
                  </a:cubicBezTo>
                  <a:cubicBezTo>
                    <a:pt x="80" y="105"/>
                    <a:pt x="76" y="86"/>
                    <a:pt x="82" y="80"/>
                  </a:cubicBezTo>
                  <a:cubicBezTo>
                    <a:pt x="88" y="74"/>
                    <a:pt x="103" y="76"/>
                    <a:pt x="112" y="77"/>
                  </a:cubicBezTo>
                  <a:cubicBezTo>
                    <a:pt x="121" y="78"/>
                    <a:pt x="130" y="102"/>
                    <a:pt x="134" y="89"/>
                  </a:cubicBezTo>
                  <a:lnTo>
                    <a:pt x="137" y="0"/>
                  </a:ln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43" name="Freeform 67"/>
            <p:cNvSpPr>
              <a:spLocks/>
            </p:cNvSpPr>
            <p:nvPr/>
          </p:nvSpPr>
          <p:spPr bwMode="auto">
            <a:xfrm>
              <a:off x="672" y="70"/>
              <a:ext cx="2416" cy="1762"/>
            </a:xfrm>
            <a:custGeom>
              <a:avLst/>
              <a:gdLst>
                <a:gd name="T0" fmla="*/ 2244 w 2416"/>
                <a:gd name="T1" fmla="*/ 0 h 1762"/>
                <a:gd name="T2" fmla="*/ 2187 w 2416"/>
                <a:gd name="T3" fmla="*/ 249 h 1762"/>
                <a:gd name="T4" fmla="*/ 2184 w 2416"/>
                <a:gd name="T5" fmla="*/ 426 h 1762"/>
                <a:gd name="T6" fmla="*/ 2199 w 2416"/>
                <a:gd name="T7" fmla="*/ 600 h 1762"/>
                <a:gd name="T8" fmla="*/ 2208 w 2416"/>
                <a:gd name="T9" fmla="*/ 705 h 1762"/>
                <a:gd name="T10" fmla="*/ 2310 w 2416"/>
                <a:gd name="T11" fmla="*/ 900 h 1762"/>
                <a:gd name="T12" fmla="*/ 2406 w 2416"/>
                <a:gd name="T13" fmla="*/ 1113 h 1762"/>
                <a:gd name="T14" fmla="*/ 2367 w 2416"/>
                <a:gd name="T15" fmla="*/ 1182 h 1762"/>
                <a:gd name="T16" fmla="*/ 2268 w 2416"/>
                <a:gd name="T17" fmla="*/ 1200 h 1762"/>
                <a:gd name="T18" fmla="*/ 2259 w 2416"/>
                <a:gd name="T19" fmla="*/ 1296 h 1762"/>
                <a:gd name="T20" fmla="*/ 2166 w 2416"/>
                <a:gd name="T21" fmla="*/ 1332 h 1762"/>
                <a:gd name="T22" fmla="*/ 2007 w 2416"/>
                <a:gd name="T23" fmla="*/ 1341 h 1762"/>
                <a:gd name="T24" fmla="*/ 1974 w 2416"/>
                <a:gd name="T25" fmla="*/ 1353 h 1762"/>
                <a:gd name="T26" fmla="*/ 1857 w 2416"/>
                <a:gd name="T27" fmla="*/ 1338 h 1762"/>
                <a:gd name="T28" fmla="*/ 1806 w 2416"/>
                <a:gd name="T29" fmla="*/ 1386 h 1762"/>
                <a:gd name="T30" fmla="*/ 1719 w 2416"/>
                <a:gd name="T31" fmla="*/ 1446 h 1762"/>
                <a:gd name="T32" fmla="*/ 1599 w 2416"/>
                <a:gd name="T33" fmla="*/ 1437 h 1762"/>
                <a:gd name="T34" fmla="*/ 1524 w 2416"/>
                <a:gd name="T35" fmla="*/ 1497 h 1762"/>
                <a:gd name="T36" fmla="*/ 1365 w 2416"/>
                <a:gd name="T37" fmla="*/ 1617 h 1762"/>
                <a:gd name="T38" fmla="*/ 1182 w 2416"/>
                <a:gd name="T39" fmla="*/ 1593 h 1762"/>
                <a:gd name="T40" fmla="*/ 1002 w 2416"/>
                <a:gd name="T41" fmla="*/ 1668 h 1762"/>
                <a:gd name="T42" fmla="*/ 879 w 2416"/>
                <a:gd name="T43" fmla="*/ 1680 h 1762"/>
                <a:gd name="T44" fmla="*/ 798 w 2416"/>
                <a:gd name="T45" fmla="*/ 1695 h 1762"/>
                <a:gd name="T46" fmla="*/ 687 w 2416"/>
                <a:gd name="T47" fmla="*/ 1665 h 1762"/>
                <a:gd name="T48" fmla="*/ 588 w 2416"/>
                <a:gd name="T49" fmla="*/ 1656 h 1762"/>
                <a:gd name="T50" fmla="*/ 465 w 2416"/>
                <a:gd name="T51" fmla="*/ 1659 h 1762"/>
                <a:gd name="T52" fmla="*/ 399 w 2416"/>
                <a:gd name="T53" fmla="*/ 1677 h 1762"/>
                <a:gd name="T54" fmla="*/ 312 w 2416"/>
                <a:gd name="T55" fmla="*/ 1695 h 1762"/>
                <a:gd name="T56" fmla="*/ 270 w 2416"/>
                <a:gd name="T57" fmla="*/ 1719 h 1762"/>
                <a:gd name="T58" fmla="*/ 198 w 2416"/>
                <a:gd name="T59" fmla="*/ 1761 h 1762"/>
                <a:gd name="T60" fmla="*/ 102 w 2416"/>
                <a:gd name="T61" fmla="*/ 1728 h 1762"/>
                <a:gd name="T62" fmla="*/ 0 w 2416"/>
                <a:gd name="T63" fmla="*/ 1728 h 1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6" h="1762">
                  <a:moveTo>
                    <a:pt x="2244" y="0"/>
                  </a:moveTo>
                  <a:cubicBezTo>
                    <a:pt x="2235" y="41"/>
                    <a:pt x="2197" y="178"/>
                    <a:pt x="2187" y="249"/>
                  </a:cubicBezTo>
                  <a:cubicBezTo>
                    <a:pt x="2177" y="320"/>
                    <a:pt x="2182" y="368"/>
                    <a:pt x="2184" y="426"/>
                  </a:cubicBezTo>
                  <a:cubicBezTo>
                    <a:pt x="2186" y="484"/>
                    <a:pt x="2195" y="554"/>
                    <a:pt x="2199" y="600"/>
                  </a:cubicBezTo>
                  <a:cubicBezTo>
                    <a:pt x="2203" y="646"/>
                    <a:pt x="2190" y="655"/>
                    <a:pt x="2208" y="705"/>
                  </a:cubicBezTo>
                  <a:cubicBezTo>
                    <a:pt x="2226" y="755"/>
                    <a:pt x="2277" y="832"/>
                    <a:pt x="2310" y="900"/>
                  </a:cubicBezTo>
                  <a:cubicBezTo>
                    <a:pt x="2343" y="968"/>
                    <a:pt x="2396" y="1066"/>
                    <a:pt x="2406" y="1113"/>
                  </a:cubicBezTo>
                  <a:cubicBezTo>
                    <a:pt x="2416" y="1160"/>
                    <a:pt x="2390" y="1168"/>
                    <a:pt x="2367" y="1182"/>
                  </a:cubicBezTo>
                  <a:cubicBezTo>
                    <a:pt x="2344" y="1196"/>
                    <a:pt x="2286" y="1181"/>
                    <a:pt x="2268" y="1200"/>
                  </a:cubicBezTo>
                  <a:cubicBezTo>
                    <a:pt x="2250" y="1219"/>
                    <a:pt x="2276" y="1274"/>
                    <a:pt x="2259" y="1296"/>
                  </a:cubicBezTo>
                  <a:cubicBezTo>
                    <a:pt x="2242" y="1318"/>
                    <a:pt x="2208" y="1324"/>
                    <a:pt x="2166" y="1332"/>
                  </a:cubicBezTo>
                  <a:cubicBezTo>
                    <a:pt x="2124" y="1340"/>
                    <a:pt x="2039" y="1338"/>
                    <a:pt x="2007" y="1341"/>
                  </a:cubicBezTo>
                  <a:cubicBezTo>
                    <a:pt x="1975" y="1344"/>
                    <a:pt x="1999" y="1354"/>
                    <a:pt x="1974" y="1353"/>
                  </a:cubicBezTo>
                  <a:cubicBezTo>
                    <a:pt x="1949" y="1352"/>
                    <a:pt x="1885" y="1333"/>
                    <a:pt x="1857" y="1338"/>
                  </a:cubicBezTo>
                  <a:cubicBezTo>
                    <a:pt x="1829" y="1343"/>
                    <a:pt x="1829" y="1368"/>
                    <a:pt x="1806" y="1386"/>
                  </a:cubicBezTo>
                  <a:cubicBezTo>
                    <a:pt x="1783" y="1404"/>
                    <a:pt x="1753" y="1438"/>
                    <a:pt x="1719" y="1446"/>
                  </a:cubicBezTo>
                  <a:cubicBezTo>
                    <a:pt x="1685" y="1454"/>
                    <a:pt x="1631" y="1429"/>
                    <a:pt x="1599" y="1437"/>
                  </a:cubicBezTo>
                  <a:cubicBezTo>
                    <a:pt x="1567" y="1445"/>
                    <a:pt x="1563" y="1467"/>
                    <a:pt x="1524" y="1497"/>
                  </a:cubicBezTo>
                  <a:cubicBezTo>
                    <a:pt x="1485" y="1527"/>
                    <a:pt x="1422" y="1601"/>
                    <a:pt x="1365" y="1617"/>
                  </a:cubicBezTo>
                  <a:cubicBezTo>
                    <a:pt x="1308" y="1633"/>
                    <a:pt x="1242" y="1585"/>
                    <a:pt x="1182" y="1593"/>
                  </a:cubicBezTo>
                  <a:cubicBezTo>
                    <a:pt x="1122" y="1601"/>
                    <a:pt x="1052" y="1654"/>
                    <a:pt x="1002" y="1668"/>
                  </a:cubicBezTo>
                  <a:cubicBezTo>
                    <a:pt x="952" y="1682"/>
                    <a:pt x="913" y="1675"/>
                    <a:pt x="879" y="1680"/>
                  </a:cubicBezTo>
                  <a:cubicBezTo>
                    <a:pt x="845" y="1685"/>
                    <a:pt x="830" y="1698"/>
                    <a:pt x="798" y="1695"/>
                  </a:cubicBezTo>
                  <a:cubicBezTo>
                    <a:pt x="766" y="1692"/>
                    <a:pt x="722" y="1671"/>
                    <a:pt x="687" y="1665"/>
                  </a:cubicBezTo>
                  <a:cubicBezTo>
                    <a:pt x="652" y="1659"/>
                    <a:pt x="625" y="1657"/>
                    <a:pt x="588" y="1656"/>
                  </a:cubicBezTo>
                  <a:cubicBezTo>
                    <a:pt x="551" y="1655"/>
                    <a:pt x="496" y="1656"/>
                    <a:pt x="465" y="1659"/>
                  </a:cubicBezTo>
                  <a:cubicBezTo>
                    <a:pt x="434" y="1662"/>
                    <a:pt x="424" y="1671"/>
                    <a:pt x="399" y="1677"/>
                  </a:cubicBezTo>
                  <a:cubicBezTo>
                    <a:pt x="374" y="1683"/>
                    <a:pt x="333" y="1688"/>
                    <a:pt x="312" y="1695"/>
                  </a:cubicBezTo>
                  <a:cubicBezTo>
                    <a:pt x="291" y="1702"/>
                    <a:pt x="289" y="1708"/>
                    <a:pt x="270" y="1719"/>
                  </a:cubicBezTo>
                  <a:cubicBezTo>
                    <a:pt x="251" y="1730"/>
                    <a:pt x="226" y="1760"/>
                    <a:pt x="198" y="1761"/>
                  </a:cubicBezTo>
                  <a:cubicBezTo>
                    <a:pt x="170" y="1762"/>
                    <a:pt x="135" y="1733"/>
                    <a:pt x="102" y="1728"/>
                  </a:cubicBezTo>
                  <a:cubicBezTo>
                    <a:pt x="69" y="1723"/>
                    <a:pt x="21" y="1728"/>
                    <a:pt x="0" y="1728"/>
                  </a:cubicBezTo>
                </a:path>
              </a:pathLst>
            </a:custGeom>
            <a:noFill/>
            <a:ln w="9525" cap="flat">
              <a:solidFill>
                <a:srgbClr val="000080"/>
              </a:solidFill>
              <a:prstDash val="lgDashDot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44" name="Freeform 68"/>
            <p:cNvSpPr>
              <a:spLocks/>
            </p:cNvSpPr>
            <p:nvPr/>
          </p:nvSpPr>
          <p:spPr bwMode="auto">
            <a:xfrm>
              <a:off x="2100" y="346"/>
              <a:ext cx="750" cy="750"/>
            </a:xfrm>
            <a:custGeom>
              <a:avLst/>
              <a:gdLst>
                <a:gd name="T0" fmla="*/ 750 w 750"/>
                <a:gd name="T1" fmla="*/ 0 h 750"/>
                <a:gd name="T2" fmla="*/ 639 w 750"/>
                <a:gd name="T3" fmla="*/ 54 h 750"/>
                <a:gd name="T4" fmla="*/ 558 w 750"/>
                <a:gd name="T5" fmla="*/ 141 h 750"/>
                <a:gd name="T6" fmla="*/ 513 w 750"/>
                <a:gd name="T7" fmla="*/ 264 h 750"/>
                <a:gd name="T8" fmla="*/ 525 w 750"/>
                <a:gd name="T9" fmla="*/ 453 h 750"/>
                <a:gd name="T10" fmla="*/ 495 w 750"/>
                <a:gd name="T11" fmla="*/ 492 h 750"/>
                <a:gd name="T12" fmla="*/ 432 w 750"/>
                <a:gd name="T13" fmla="*/ 564 h 750"/>
                <a:gd name="T14" fmla="*/ 357 w 750"/>
                <a:gd name="T15" fmla="*/ 609 h 750"/>
                <a:gd name="T16" fmla="*/ 288 w 750"/>
                <a:gd name="T17" fmla="*/ 657 h 750"/>
                <a:gd name="T18" fmla="*/ 183 w 750"/>
                <a:gd name="T19" fmla="*/ 696 h 750"/>
                <a:gd name="T20" fmla="*/ 0 w 750"/>
                <a:gd name="T21" fmla="*/ 75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0" h="750">
                  <a:moveTo>
                    <a:pt x="750" y="0"/>
                  </a:moveTo>
                  <a:cubicBezTo>
                    <a:pt x="732" y="9"/>
                    <a:pt x="671" y="31"/>
                    <a:pt x="639" y="54"/>
                  </a:cubicBezTo>
                  <a:cubicBezTo>
                    <a:pt x="607" y="77"/>
                    <a:pt x="579" y="106"/>
                    <a:pt x="558" y="141"/>
                  </a:cubicBezTo>
                  <a:cubicBezTo>
                    <a:pt x="537" y="176"/>
                    <a:pt x="518" y="212"/>
                    <a:pt x="513" y="264"/>
                  </a:cubicBezTo>
                  <a:cubicBezTo>
                    <a:pt x="508" y="316"/>
                    <a:pt x="528" y="415"/>
                    <a:pt x="525" y="453"/>
                  </a:cubicBezTo>
                  <a:cubicBezTo>
                    <a:pt x="522" y="491"/>
                    <a:pt x="510" y="474"/>
                    <a:pt x="495" y="492"/>
                  </a:cubicBezTo>
                  <a:cubicBezTo>
                    <a:pt x="480" y="510"/>
                    <a:pt x="455" y="545"/>
                    <a:pt x="432" y="564"/>
                  </a:cubicBezTo>
                  <a:cubicBezTo>
                    <a:pt x="409" y="583"/>
                    <a:pt x="381" y="594"/>
                    <a:pt x="357" y="609"/>
                  </a:cubicBezTo>
                  <a:cubicBezTo>
                    <a:pt x="333" y="624"/>
                    <a:pt x="317" y="642"/>
                    <a:pt x="288" y="657"/>
                  </a:cubicBezTo>
                  <a:cubicBezTo>
                    <a:pt x="259" y="672"/>
                    <a:pt x="231" y="680"/>
                    <a:pt x="183" y="696"/>
                  </a:cubicBezTo>
                  <a:cubicBezTo>
                    <a:pt x="135" y="712"/>
                    <a:pt x="38" y="739"/>
                    <a:pt x="0" y="750"/>
                  </a:cubicBezTo>
                </a:path>
              </a:pathLst>
            </a:custGeom>
            <a:noFill/>
            <a:ln w="9525" cap="flat">
              <a:solidFill>
                <a:srgbClr val="000080"/>
              </a:solidFill>
              <a:prstDash val="lgDashDot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45" name="Freeform 69"/>
            <p:cNvSpPr>
              <a:spLocks/>
            </p:cNvSpPr>
            <p:nvPr/>
          </p:nvSpPr>
          <p:spPr bwMode="auto">
            <a:xfrm>
              <a:off x="2154" y="370"/>
              <a:ext cx="675" cy="1065"/>
            </a:xfrm>
            <a:custGeom>
              <a:avLst/>
              <a:gdLst>
                <a:gd name="T0" fmla="*/ 675 w 675"/>
                <a:gd name="T1" fmla="*/ 0 h 1065"/>
                <a:gd name="T2" fmla="*/ 570 w 675"/>
                <a:gd name="T3" fmla="*/ 111 h 1065"/>
                <a:gd name="T4" fmla="*/ 480 w 675"/>
                <a:gd name="T5" fmla="*/ 285 h 1065"/>
                <a:gd name="T6" fmla="*/ 498 w 675"/>
                <a:gd name="T7" fmla="*/ 432 h 1065"/>
                <a:gd name="T8" fmla="*/ 522 w 675"/>
                <a:gd name="T9" fmla="*/ 546 h 1065"/>
                <a:gd name="T10" fmla="*/ 477 w 675"/>
                <a:gd name="T11" fmla="*/ 594 h 1065"/>
                <a:gd name="T12" fmla="*/ 420 w 675"/>
                <a:gd name="T13" fmla="*/ 675 h 1065"/>
                <a:gd name="T14" fmla="*/ 405 w 675"/>
                <a:gd name="T15" fmla="*/ 741 h 1065"/>
                <a:gd name="T16" fmla="*/ 294 w 675"/>
                <a:gd name="T17" fmla="*/ 885 h 1065"/>
                <a:gd name="T18" fmla="*/ 168 w 675"/>
                <a:gd name="T19" fmla="*/ 939 h 1065"/>
                <a:gd name="T20" fmla="*/ 0 w 675"/>
                <a:gd name="T21" fmla="*/ 1065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5" h="1065">
                  <a:moveTo>
                    <a:pt x="675" y="0"/>
                  </a:moveTo>
                  <a:cubicBezTo>
                    <a:pt x="658" y="18"/>
                    <a:pt x="602" y="64"/>
                    <a:pt x="570" y="111"/>
                  </a:cubicBezTo>
                  <a:cubicBezTo>
                    <a:pt x="538" y="158"/>
                    <a:pt x="492" y="232"/>
                    <a:pt x="480" y="285"/>
                  </a:cubicBezTo>
                  <a:cubicBezTo>
                    <a:pt x="468" y="338"/>
                    <a:pt x="491" y="389"/>
                    <a:pt x="498" y="432"/>
                  </a:cubicBezTo>
                  <a:cubicBezTo>
                    <a:pt x="505" y="475"/>
                    <a:pt x="525" y="519"/>
                    <a:pt x="522" y="546"/>
                  </a:cubicBezTo>
                  <a:cubicBezTo>
                    <a:pt x="519" y="573"/>
                    <a:pt x="494" y="572"/>
                    <a:pt x="477" y="594"/>
                  </a:cubicBezTo>
                  <a:cubicBezTo>
                    <a:pt x="460" y="616"/>
                    <a:pt x="432" y="650"/>
                    <a:pt x="420" y="675"/>
                  </a:cubicBezTo>
                  <a:cubicBezTo>
                    <a:pt x="408" y="700"/>
                    <a:pt x="426" y="706"/>
                    <a:pt x="405" y="741"/>
                  </a:cubicBezTo>
                  <a:cubicBezTo>
                    <a:pt x="384" y="776"/>
                    <a:pt x="333" y="852"/>
                    <a:pt x="294" y="885"/>
                  </a:cubicBezTo>
                  <a:cubicBezTo>
                    <a:pt x="255" y="918"/>
                    <a:pt x="217" y="909"/>
                    <a:pt x="168" y="939"/>
                  </a:cubicBezTo>
                  <a:cubicBezTo>
                    <a:pt x="119" y="969"/>
                    <a:pt x="35" y="1039"/>
                    <a:pt x="0" y="1065"/>
                  </a:cubicBezTo>
                </a:path>
              </a:pathLst>
            </a:custGeom>
            <a:noFill/>
            <a:ln w="9525" cap="flat">
              <a:solidFill>
                <a:srgbClr val="000080"/>
              </a:solidFill>
              <a:prstDash val="lgDashDot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46" name="Freeform 70"/>
            <p:cNvSpPr>
              <a:spLocks/>
            </p:cNvSpPr>
            <p:nvPr/>
          </p:nvSpPr>
          <p:spPr bwMode="auto">
            <a:xfrm>
              <a:off x="2538" y="814"/>
              <a:ext cx="111" cy="228"/>
            </a:xfrm>
            <a:custGeom>
              <a:avLst/>
              <a:gdLst>
                <a:gd name="T0" fmla="*/ 90 w 111"/>
                <a:gd name="T1" fmla="*/ 0 h 228"/>
                <a:gd name="T2" fmla="*/ 111 w 111"/>
                <a:gd name="T3" fmla="*/ 69 h 228"/>
                <a:gd name="T4" fmla="*/ 72 w 111"/>
                <a:gd name="T5" fmla="*/ 132 h 228"/>
                <a:gd name="T6" fmla="*/ 15 w 111"/>
                <a:gd name="T7" fmla="*/ 171 h 228"/>
                <a:gd name="T8" fmla="*/ 0 w 111"/>
                <a:gd name="T9" fmla="*/ 228 h 228"/>
              </a:gdLst>
              <a:ahLst/>
              <a:cxnLst>
                <a:cxn ang="0">
                  <a:pos x="T0" y="T1"/>
                </a:cxn>
                <a:cxn ang="0">
                  <a:pos x="T2" y="T3"/>
                </a:cxn>
                <a:cxn ang="0">
                  <a:pos x="T4" y="T5"/>
                </a:cxn>
                <a:cxn ang="0">
                  <a:pos x="T6" y="T7"/>
                </a:cxn>
                <a:cxn ang="0">
                  <a:pos x="T8" y="T9"/>
                </a:cxn>
              </a:cxnLst>
              <a:rect l="0" t="0" r="r" b="b"/>
              <a:pathLst>
                <a:path w="111" h="228">
                  <a:moveTo>
                    <a:pt x="90" y="0"/>
                  </a:moveTo>
                  <a:lnTo>
                    <a:pt x="111" y="69"/>
                  </a:lnTo>
                  <a:lnTo>
                    <a:pt x="72" y="132"/>
                  </a:lnTo>
                  <a:lnTo>
                    <a:pt x="15" y="171"/>
                  </a:lnTo>
                  <a:lnTo>
                    <a:pt x="0" y="228"/>
                  </a:lnTo>
                </a:path>
              </a:pathLst>
            </a:custGeom>
            <a:noFill/>
            <a:ln w="9525" cap="flat">
              <a:solidFill>
                <a:srgbClr val="000080"/>
              </a:solidFill>
              <a:prstDash val="lgDashDot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47" name="Freeform 71"/>
            <p:cNvSpPr>
              <a:spLocks/>
            </p:cNvSpPr>
            <p:nvPr/>
          </p:nvSpPr>
          <p:spPr bwMode="auto">
            <a:xfrm>
              <a:off x="2398" y="1396"/>
              <a:ext cx="123" cy="54"/>
            </a:xfrm>
            <a:custGeom>
              <a:avLst/>
              <a:gdLst>
                <a:gd name="T0" fmla="*/ 123 w 123"/>
                <a:gd name="T1" fmla="*/ 15 h 54"/>
                <a:gd name="T2" fmla="*/ 80 w 123"/>
                <a:gd name="T3" fmla="*/ 0 h 54"/>
                <a:gd name="T4" fmla="*/ 0 w 123"/>
                <a:gd name="T5" fmla="*/ 54 h 54"/>
              </a:gdLst>
              <a:ahLst/>
              <a:cxnLst>
                <a:cxn ang="0">
                  <a:pos x="T0" y="T1"/>
                </a:cxn>
                <a:cxn ang="0">
                  <a:pos x="T2" y="T3"/>
                </a:cxn>
                <a:cxn ang="0">
                  <a:pos x="T4" y="T5"/>
                </a:cxn>
              </a:cxnLst>
              <a:rect l="0" t="0" r="r" b="b"/>
              <a:pathLst>
                <a:path w="123" h="54">
                  <a:moveTo>
                    <a:pt x="123" y="15"/>
                  </a:moveTo>
                  <a:lnTo>
                    <a:pt x="80" y="0"/>
                  </a:lnTo>
                  <a:lnTo>
                    <a:pt x="0" y="54"/>
                  </a:lnTo>
                </a:path>
              </a:pathLst>
            </a:custGeom>
            <a:noFill/>
            <a:ln w="9525" cap="flat">
              <a:solidFill>
                <a:srgbClr val="000080"/>
              </a:solidFill>
              <a:prstDash val="lgDashDot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248" name="Text Box 72"/>
          <p:cNvSpPr txBox="1">
            <a:spLocks noChangeArrowheads="1"/>
          </p:cNvSpPr>
          <p:nvPr/>
        </p:nvSpPr>
        <p:spPr bwMode="auto">
          <a:xfrm rot="-500779">
            <a:off x="2201863" y="2735263"/>
            <a:ext cx="715962"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latin typeface="Times New Roman" panose="02020603050405020304" pitchFamily="18" charset="0"/>
              </a:rPr>
              <a:t>El Fekka  R.</a:t>
            </a:r>
          </a:p>
        </p:txBody>
      </p:sp>
      <p:grpSp>
        <p:nvGrpSpPr>
          <p:cNvPr id="178249" name="Group 73"/>
          <p:cNvGrpSpPr>
            <a:grpSpLocks/>
          </p:cNvGrpSpPr>
          <p:nvPr/>
        </p:nvGrpSpPr>
        <p:grpSpPr bwMode="auto">
          <a:xfrm>
            <a:off x="3689350" y="2628900"/>
            <a:ext cx="868363" cy="800100"/>
            <a:chOff x="4643" y="2828"/>
            <a:chExt cx="547" cy="504"/>
          </a:xfrm>
        </p:grpSpPr>
        <p:grpSp>
          <p:nvGrpSpPr>
            <p:cNvPr id="178250" name="Group 74"/>
            <p:cNvGrpSpPr>
              <a:grpSpLocks/>
            </p:cNvGrpSpPr>
            <p:nvPr/>
          </p:nvGrpSpPr>
          <p:grpSpPr bwMode="auto">
            <a:xfrm>
              <a:off x="4767" y="2828"/>
              <a:ext cx="267" cy="376"/>
              <a:chOff x="4767" y="2828"/>
              <a:chExt cx="267" cy="376"/>
            </a:xfrm>
          </p:grpSpPr>
          <p:sp>
            <p:nvSpPr>
              <p:cNvPr id="178251" name="Rectangle 75"/>
              <p:cNvSpPr>
                <a:spLocks noChangeArrowheads="1"/>
              </p:cNvSpPr>
              <p:nvPr/>
            </p:nvSpPr>
            <p:spPr bwMode="auto">
              <a:xfrm>
                <a:off x="4767" y="3000"/>
                <a:ext cx="267" cy="204"/>
              </a:xfrm>
              <a:prstGeom prst="rect">
                <a:avLst/>
              </a:prstGeom>
              <a:solidFill>
                <a:srgbClr val="FF99CC"/>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252" name="Text Box 76"/>
              <p:cNvSpPr txBox="1">
                <a:spLocks noChangeArrowheads="1"/>
              </p:cNvSpPr>
              <p:nvPr/>
            </p:nvSpPr>
            <p:spPr bwMode="auto">
              <a:xfrm>
                <a:off x="4808" y="2828"/>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0000"/>
                    </a:solidFill>
                  </a:rPr>
                  <a:t>x</a:t>
                </a:r>
              </a:p>
            </p:txBody>
          </p:sp>
          <p:sp>
            <p:nvSpPr>
              <p:cNvPr id="178253" name="Line 77"/>
              <p:cNvSpPr>
                <a:spLocks noChangeShapeType="1"/>
              </p:cNvSpPr>
              <p:nvPr/>
            </p:nvSpPr>
            <p:spPr bwMode="auto">
              <a:xfrm>
                <a:off x="4777" y="3014"/>
                <a:ext cx="257" cy="188"/>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54" name="Line 78"/>
              <p:cNvSpPr>
                <a:spLocks noChangeShapeType="1"/>
              </p:cNvSpPr>
              <p:nvPr/>
            </p:nvSpPr>
            <p:spPr bwMode="auto">
              <a:xfrm flipV="1">
                <a:off x="4773" y="3010"/>
                <a:ext cx="258" cy="182"/>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55" name="Oval 79"/>
              <p:cNvSpPr>
                <a:spLocks noChangeArrowheads="1"/>
              </p:cNvSpPr>
              <p:nvPr/>
            </p:nvSpPr>
            <p:spPr bwMode="auto">
              <a:xfrm>
                <a:off x="4786" y="3059"/>
                <a:ext cx="227" cy="8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8256" name="Text Box 80"/>
            <p:cNvSpPr txBox="1">
              <a:spLocks noChangeArrowheads="1"/>
            </p:cNvSpPr>
            <p:nvPr/>
          </p:nvSpPr>
          <p:spPr bwMode="auto">
            <a:xfrm>
              <a:off x="4643" y="3178"/>
              <a:ext cx="54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rgbClr val="FF0000"/>
                  </a:solidFill>
                </a:rPr>
                <a:t>SCHUETTE</a:t>
              </a:r>
            </a:p>
          </p:txBody>
        </p:sp>
      </p:grpSp>
      <p:grpSp>
        <p:nvGrpSpPr>
          <p:cNvPr id="178257" name="Group 81"/>
          <p:cNvGrpSpPr>
            <a:grpSpLocks/>
          </p:cNvGrpSpPr>
          <p:nvPr/>
        </p:nvGrpSpPr>
        <p:grpSpPr bwMode="auto">
          <a:xfrm>
            <a:off x="4379913" y="1822450"/>
            <a:ext cx="777875" cy="809625"/>
            <a:chOff x="5192" y="2852"/>
            <a:chExt cx="490" cy="510"/>
          </a:xfrm>
        </p:grpSpPr>
        <p:grpSp>
          <p:nvGrpSpPr>
            <p:cNvPr id="178258" name="Group 82"/>
            <p:cNvGrpSpPr>
              <a:grpSpLocks/>
            </p:cNvGrpSpPr>
            <p:nvPr/>
          </p:nvGrpSpPr>
          <p:grpSpPr bwMode="auto">
            <a:xfrm>
              <a:off x="5304" y="2852"/>
              <a:ext cx="267" cy="376"/>
              <a:chOff x="4767" y="2828"/>
              <a:chExt cx="267" cy="376"/>
            </a:xfrm>
          </p:grpSpPr>
          <p:sp>
            <p:nvSpPr>
              <p:cNvPr id="178259" name="Rectangle 83"/>
              <p:cNvSpPr>
                <a:spLocks noChangeArrowheads="1"/>
              </p:cNvSpPr>
              <p:nvPr/>
            </p:nvSpPr>
            <p:spPr bwMode="auto">
              <a:xfrm>
                <a:off x="4767" y="3000"/>
                <a:ext cx="267" cy="204"/>
              </a:xfrm>
              <a:prstGeom prst="rect">
                <a:avLst/>
              </a:prstGeom>
              <a:solidFill>
                <a:srgbClr val="FF99CC"/>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260" name="Text Box 84"/>
              <p:cNvSpPr txBox="1">
                <a:spLocks noChangeArrowheads="1"/>
              </p:cNvSpPr>
              <p:nvPr/>
            </p:nvSpPr>
            <p:spPr bwMode="auto">
              <a:xfrm>
                <a:off x="4808" y="2828"/>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0000"/>
                    </a:solidFill>
                  </a:rPr>
                  <a:t>x</a:t>
                </a:r>
              </a:p>
            </p:txBody>
          </p:sp>
          <p:sp>
            <p:nvSpPr>
              <p:cNvPr id="178261" name="Line 85"/>
              <p:cNvSpPr>
                <a:spLocks noChangeShapeType="1"/>
              </p:cNvSpPr>
              <p:nvPr/>
            </p:nvSpPr>
            <p:spPr bwMode="auto">
              <a:xfrm>
                <a:off x="4777" y="3014"/>
                <a:ext cx="257" cy="188"/>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62" name="Line 86"/>
              <p:cNvSpPr>
                <a:spLocks noChangeShapeType="1"/>
              </p:cNvSpPr>
              <p:nvPr/>
            </p:nvSpPr>
            <p:spPr bwMode="auto">
              <a:xfrm flipV="1">
                <a:off x="4773" y="3010"/>
                <a:ext cx="258" cy="182"/>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63" name="Oval 87"/>
              <p:cNvSpPr>
                <a:spLocks noChangeArrowheads="1"/>
              </p:cNvSpPr>
              <p:nvPr/>
            </p:nvSpPr>
            <p:spPr bwMode="auto">
              <a:xfrm>
                <a:off x="4786" y="3059"/>
                <a:ext cx="227" cy="8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8264" name="Text Box 88"/>
            <p:cNvSpPr txBox="1">
              <a:spLocks noChangeArrowheads="1"/>
            </p:cNvSpPr>
            <p:nvPr/>
          </p:nvSpPr>
          <p:spPr bwMode="auto">
            <a:xfrm>
              <a:off x="5192" y="3208"/>
              <a:ext cx="49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rgbClr val="FF0000"/>
                  </a:solidFill>
                </a:rPr>
                <a:t>REIMANN</a:t>
              </a:r>
            </a:p>
          </p:txBody>
        </p:sp>
      </p:grpSp>
      <p:grpSp>
        <p:nvGrpSpPr>
          <p:cNvPr id="178265" name="Group 89"/>
          <p:cNvGrpSpPr>
            <a:grpSpLocks/>
          </p:cNvGrpSpPr>
          <p:nvPr/>
        </p:nvGrpSpPr>
        <p:grpSpPr bwMode="auto">
          <a:xfrm>
            <a:off x="5197475" y="1385888"/>
            <a:ext cx="904875" cy="795337"/>
            <a:chOff x="4586" y="3305"/>
            <a:chExt cx="570" cy="501"/>
          </a:xfrm>
        </p:grpSpPr>
        <p:grpSp>
          <p:nvGrpSpPr>
            <p:cNvPr id="178266" name="Group 90"/>
            <p:cNvGrpSpPr>
              <a:grpSpLocks/>
            </p:cNvGrpSpPr>
            <p:nvPr/>
          </p:nvGrpSpPr>
          <p:grpSpPr bwMode="auto">
            <a:xfrm>
              <a:off x="4743" y="3305"/>
              <a:ext cx="267" cy="376"/>
              <a:chOff x="4743" y="3305"/>
              <a:chExt cx="267" cy="376"/>
            </a:xfrm>
          </p:grpSpPr>
          <p:sp>
            <p:nvSpPr>
              <p:cNvPr id="178267" name="Rectangle 91"/>
              <p:cNvSpPr>
                <a:spLocks noChangeArrowheads="1"/>
              </p:cNvSpPr>
              <p:nvPr/>
            </p:nvSpPr>
            <p:spPr bwMode="auto">
              <a:xfrm>
                <a:off x="4743" y="3477"/>
                <a:ext cx="267" cy="204"/>
              </a:xfrm>
              <a:prstGeom prst="rect">
                <a:avLst/>
              </a:prstGeom>
              <a:solidFill>
                <a:srgbClr val="FF99CC"/>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268" name="Text Box 92"/>
              <p:cNvSpPr txBox="1">
                <a:spLocks noChangeArrowheads="1"/>
              </p:cNvSpPr>
              <p:nvPr/>
            </p:nvSpPr>
            <p:spPr bwMode="auto">
              <a:xfrm>
                <a:off x="4784" y="3305"/>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0000"/>
                    </a:solidFill>
                  </a:rPr>
                  <a:t>x</a:t>
                </a:r>
              </a:p>
            </p:txBody>
          </p:sp>
          <p:sp>
            <p:nvSpPr>
              <p:cNvPr id="178269" name="Oval 93"/>
              <p:cNvSpPr>
                <a:spLocks noChangeArrowheads="1"/>
              </p:cNvSpPr>
              <p:nvPr/>
            </p:nvSpPr>
            <p:spPr bwMode="auto">
              <a:xfrm>
                <a:off x="4765" y="3533"/>
                <a:ext cx="227" cy="8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8270" name="Text Box 94"/>
            <p:cNvSpPr txBox="1">
              <a:spLocks noChangeArrowheads="1"/>
            </p:cNvSpPr>
            <p:nvPr/>
          </p:nvSpPr>
          <p:spPr bwMode="auto">
            <a:xfrm>
              <a:off x="4586" y="3652"/>
              <a:ext cx="57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rgbClr val="FF0000"/>
                  </a:solidFill>
                </a:rPr>
                <a:t>GERHARDT</a:t>
              </a:r>
            </a:p>
          </p:txBody>
        </p:sp>
      </p:grpSp>
      <p:grpSp>
        <p:nvGrpSpPr>
          <p:cNvPr id="178271" name="Group 95"/>
          <p:cNvGrpSpPr>
            <a:grpSpLocks/>
          </p:cNvGrpSpPr>
          <p:nvPr/>
        </p:nvGrpSpPr>
        <p:grpSpPr bwMode="auto">
          <a:xfrm>
            <a:off x="2832100" y="2368550"/>
            <a:ext cx="960438" cy="800100"/>
            <a:chOff x="5096" y="3404"/>
            <a:chExt cx="605" cy="504"/>
          </a:xfrm>
        </p:grpSpPr>
        <p:grpSp>
          <p:nvGrpSpPr>
            <p:cNvPr id="178272" name="Group 96"/>
            <p:cNvGrpSpPr>
              <a:grpSpLocks/>
            </p:cNvGrpSpPr>
            <p:nvPr/>
          </p:nvGrpSpPr>
          <p:grpSpPr bwMode="auto">
            <a:xfrm>
              <a:off x="5256" y="3404"/>
              <a:ext cx="267" cy="376"/>
              <a:chOff x="4743" y="3305"/>
              <a:chExt cx="267" cy="376"/>
            </a:xfrm>
          </p:grpSpPr>
          <p:sp>
            <p:nvSpPr>
              <p:cNvPr id="178273" name="Rectangle 97"/>
              <p:cNvSpPr>
                <a:spLocks noChangeArrowheads="1"/>
              </p:cNvSpPr>
              <p:nvPr/>
            </p:nvSpPr>
            <p:spPr bwMode="auto">
              <a:xfrm>
                <a:off x="4743" y="3477"/>
                <a:ext cx="267" cy="204"/>
              </a:xfrm>
              <a:prstGeom prst="rect">
                <a:avLst/>
              </a:prstGeom>
              <a:solidFill>
                <a:srgbClr val="FF99CC"/>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274" name="Text Box 98"/>
              <p:cNvSpPr txBox="1">
                <a:spLocks noChangeArrowheads="1"/>
              </p:cNvSpPr>
              <p:nvPr/>
            </p:nvSpPr>
            <p:spPr bwMode="auto">
              <a:xfrm>
                <a:off x="4784" y="3305"/>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0000"/>
                    </a:solidFill>
                  </a:rPr>
                  <a:t>x</a:t>
                </a:r>
              </a:p>
            </p:txBody>
          </p:sp>
          <p:sp>
            <p:nvSpPr>
              <p:cNvPr id="178275" name="Oval 99"/>
              <p:cNvSpPr>
                <a:spLocks noChangeArrowheads="1"/>
              </p:cNvSpPr>
              <p:nvPr/>
            </p:nvSpPr>
            <p:spPr bwMode="auto">
              <a:xfrm>
                <a:off x="4765" y="3533"/>
                <a:ext cx="227" cy="8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8276" name="Text Box 100"/>
            <p:cNvSpPr txBox="1">
              <a:spLocks noChangeArrowheads="1"/>
            </p:cNvSpPr>
            <p:nvPr/>
          </p:nvSpPr>
          <p:spPr bwMode="auto">
            <a:xfrm>
              <a:off x="5096" y="3754"/>
              <a:ext cx="60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rgbClr val="FF0000"/>
                  </a:solidFill>
                </a:rPr>
                <a:t>STENKHOFF</a:t>
              </a:r>
            </a:p>
          </p:txBody>
        </p:sp>
      </p:grpSp>
      <p:grpSp>
        <p:nvGrpSpPr>
          <p:cNvPr id="178277" name="Group 101"/>
          <p:cNvGrpSpPr>
            <a:grpSpLocks/>
          </p:cNvGrpSpPr>
          <p:nvPr/>
        </p:nvGrpSpPr>
        <p:grpSpPr bwMode="auto">
          <a:xfrm>
            <a:off x="5037138" y="949325"/>
            <a:ext cx="912812" cy="354013"/>
            <a:chOff x="4859" y="748"/>
            <a:chExt cx="575" cy="223"/>
          </a:xfrm>
        </p:grpSpPr>
        <p:grpSp>
          <p:nvGrpSpPr>
            <p:cNvPr id="178278" name="Group 102"/>
            <p:cNvGrpSpPr>
              <a:grpSpLocks/>
            </p:cNvGrpSpPr>
            <p:nvPr/>
          </p:nvGrpSpPr>
          <p:grpSpPr bwMode="auto">
            <a:xfrm>
              <a:off x="4995" y="748"/>
              <a:ext cx="210" cy="213"/>
              <a:chOff x="4995" y="748"/>
              <a:chExt cx="210" cy="213"/>
            </a:xfrm>
          </p:grpSpPr>
          <p:sp>
            <p:nvSpPr>
              <p:cNvPr id="178279" name="Rectangle 103"/>
              <p:cNvSpPr>
                <a:spLocks noChangeArrowheads="1"/>
              </p:cNvSpPr>
              <p:nvPr/>
            </p:nvSpPr>
            <p:spPr bwMode="auto">
              <a:xfrm>
                <a:off x="4995" y="801"/>
                <a:ext cx="210" cy="160"/>
              </a:xfrm>
              <a:prstGeom prst="rect">
                <a:avLst/>
              </a:prstGeom>
              <a:solidFill>
                <a:srgbClr val="CCFFFF"/>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280" name="Line 104"/>
              <p:cNvSpPr>
                <a:spLocks noChangeShapeType="1"/>
              </p:cNvSpPr>
              <p:nvPr/>
            </p:nvSpPr>
            <p:spPr bwMode="auto">
              <a:xfrm>
                <a:off x="5003" y="808"/>
                <a:ext cx="202" cy="148"/>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81" name="Line 105"/>
              <p:cNvSpPr>
                <a:spLocks noChangeShapeType="1"/>
              </p:cNvSpPr>
              <p:nvPr/>
            </p:nvSpPr>
            <p:spPr bwMode="auto">
              <a:xfrm flipV="1">
                <a:off x="5000" y="806"/>
                <a:ext cx="203" cy="142"/>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82" name="Line 106"/>
              <p:cNvSpPr>
                <a:spLocks noChangeShapeType="1"/>
              </p:cNvSpPr>
              <p:nvPr/>
            </p:nvSpPr>
            <p:spPr bwMode="auto">
              <a:xfrm>
                <a:off x="5075" y="748"/>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83" name="Line 107"/>
              <p:cNvSpPr>
                <a:spLocks noChangeShapeType="1"/>
              </p:cNvSpPr>
              <p:nvPr/>
            </p:nvSpPr>
            <p:spPr bwMode="auto">
              <a:xfrm>
                <a:off x="5120" y="748"/>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284" name="Text Box 108"/>
            <p:cNvSpPr txBox="1">
              <a:spLocks noChangeArrowheads="1"/>
            </p:cNvSpPr>
            <p:nvPr/>
          </p:nvSpPr>
          <p:spPr bwMode="auto">
            <a:xfrm>
              <a:off x="4859" y="798"/>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2</a:t>
              </a:r>
            </a:p>
          </p:txBody>
        </p:sp>
        <p:sp>
          <p:nvSpPr>
            <p:cNvPr id="178285" name="Text Box 109"/>
            <p:cNvSpPr txBox="1">
              <a:spLocks noChangeArrowheads="1"/>
            </p:cNvSpPr>
            <p:nvPr/>
          </p:nvSpPr>
          <p:spPr bwMode="auto">
            <a:xfrm>
              <a:off x="5159" y="792"/>
              <a:ext cx="27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168</a:t>
              </a:r>
            </a:p>
          </p:txBody>
        </p:sp>
      </p:grpSp>
      <p:grpSp>
        <p:nvGrpSpPr>
          <p:cNvPr id="178286" name="Group 110"/>
          <p:cNvGrpSpPr>
            <a:grpSpLocks/>
          </p:cNvGrpSpPr>
          <p:nvPr/>
        </p:nvGrpSpPr>
        <p:grpSpPr bwMode="auto">
          <a:xfrm>
            <a:off x="5756275" y="2901950"/>
            <a:ext cx="912813" cy="354013"/>
            <a:chOff x="4943" y="307"/>
            <a:chExt cx="575" cy="223"/>
          </a:xfrm>
        </p:grpSpPr>
        <p:grpSp>
          <p:nvGrpSpPr>
            <p:cNvPr id="178287" name="Group 111"/>
            <p:cNvGrpSpPr>
              <a:grpSpLocks/>
            </p:cNvGrpSpPr>
            <p:nvPr/>
          </p:nvGrpSpPr>
          <p:grpSpPr bwMode="auto">
            <a:xfrm>
              <a:off x="5079" y="307"/>
              <a:ext cx="210" cy="213"/>
              <a:chOff x="4995" y="748"/>
              <a:chExt cx="210" cy="213"/>
            </a:xfrm>
          </p:grpSpPr>
          <p:sp>
            <p:nvSpPr>
              <p:cNvPr id="178288" name="Rectangle 112"/>
              <p:cNvSpPr>
                <a:spLocks noChangeArrowheads="1"/>
              </p:cNvSpPr>
              <p:nvPr/>
            </p:nvSpPr>
            <p:spPr bwMode="auto">
              <a:xfrm>
                <a:off x="4995" y="801"/>
                <a:ext cx="210" cy="160"/>
              </a:xfrm>
              <a:prstGeom prst="rect">
                <a:avLst/>
              </a:prstGeom>
              <a:solidFill>
                <a:srgbClr val="CCFFFF"/>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289" name="Line 113"/>
              <p:cNvSpPr>
                <a:spLocks noChangeShapeType="1"/>
              </p:cNvSpPr>
              <p:nvPr/>
            </p:nvSpPr>
            <p:spPr bwMode="auto">
              <a:xfrm>
                <a:off x="5003" y="808"/>
                <a:ext cx="202" cy="148"/>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90" name="Line 114"/>
              <p:cNvSpPr>
                <a:spLocks noChangeShapeType="1"/>
              </p:cNvSpPr>
              <p:nvPr/>
            </p:nvSpPr>
            <p:spPr bwMode="auto">
              <a:xfrm flipV="1">
                <a:off x="5000" y="806"/>
                <a:ext cx="203" cy="142"/>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91" name="Line 115"/>
              <p:cNvSpPr>
                <a:spLocks noChangeShapeType="1"/>
              </p:cNvSpPr>
              <p:nvPr/>
            </p:nvSpPr>
            <p:spPr bwMode="auto">
              <a:xfrm>
                <a:off x="5075" y="748"/>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292" name="Line 116"/>
              <p:cNvSpPr>
                <a:spLocks noChangeShapeType="1"/>
              </p:cNvSpPr>
              <p:nvPr/>
            </p:nvSpPr>
            <p:spPr bwMode="auto">
              <a:xfrm>
                <a:off x="5120" y="748"/>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293" name="Text Box 117"/>
            <p:cNvSpPr txBox="1">
              <a:spLocks noChangeArrowheads="1"/>
            </p:cNvSpPr>
            <p:nvPr/>
          </p:nvSpPr>
          <p:spPr bwMode="auto">
            <a:xfrm>
              <a:off x="4943" y="357"/>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3</a:t>
              </a:r>
            </a:p>
          </p:txBody>
        </p:sp>
        <p:sp>
          <p:nvSpPr>
            <p:cNvPr id="178294" name="Text Box 118"/>
            <p:cNvSpPr txBox="1">
              <a:spLocks noChangeArrowheads="1"/>
            </p:cNvSpPr>
            <p:nvPr/>
          </p:nvSpPr>
          <p:spPr bwMode="auto">
            <a:xfrm>
              <a:off x="5243" y="351"/>
              <a:ext cx="27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168</a:t>
              </a:r>
            </a:p>
          </p:txBody>
        </p:sp>
      </p:grpSp>
      <p:grpSp>
        <p:nvGrpSpPr>
          <p:cNvPr id="178295" name="Group 119"/>
          <p:cNvGrpSpPr>
            <a:grpSpLocks/>
          </p:cNvGrpSpPr>
          <p:nvPr/>
        </p:nvGrpSpPr>
        <p:grpSpPr bwMode="auto">
          <a:xfrm>
            <a:off x="1752600" y="157163"/>
            <a:ext cx="266700" cy="274637"/>
            <a:chOff x="5008" y="1531"/>
            <a:chExt cx="168" cy="173"/>
          </a:xfrm>
        </p:grpSpPr>
        <p:sp>
          <p:nvSpPr>
            <p:cNvPr id="178296" name="Rectangle 120"/>
            <p:cNvSpPr>
              <a:spLocks noChangeArrowheads="1"/>
            </p:cNvSpPr>
            <p:nvPr/>
          </p:nvSpPr>
          <p:spPr bwMode="auto">
            <a:xfrm>
              <a:off x="5008" y="1576"/>
              <a:ext cx="168" cy="128"/>
            </a:xfrm>
            <a:prstGeom prst="rect">
              <a:avLst/>
            </a:prstGeom>
            <a:solidFill>
              <a:srgbClr val="CCFFFF"/>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297" name="Oval 121"/>
            <p:cNvSpPr>
              <a:spLocks noChangeArrowheads="1"/>
            </p:cNvSpPr>
            <p:nvPr/>
          </p:nvSpPr>
          <p:spPr bwMode="auto">
            <a:xfrm>
              <a:off x="5032" y="1610"/>
              <a:ext cx="122" cy="56"/>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298" name="Line 122"/>
            <p:cNvSpPr>
              <a:spLocks noChangeShapeType="1"/>
            </p:cNvSpPr>
            <p:nvPr/>
          </p:nvSpPr>
          <p:spPr bwMode="auto">
            <a:xfrm>
              <a:off x="5090" y="1531"/>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8299" name="Group 123"/>
          <p:cNvGrpSpPr>
            <a:grpSpLocks/>
          </p:cNvGrpSpPr>
          <p:nvPr/>
        </p:nvGrpSpPr>
        <p:grpSpPr bwMode="auto">
          <a:xfrm>
            <a:off x="2540000" y="361950"/>
            <a:ext cx="266700" cy="279400"/>
            <a:chOff x="5252" y="1456"/>
            <a:chExt cx="168" cy="176"/>
          </a:xfrm>
        </p:grpSpPr>
        <p:sp>
          <p:nvSpPr>
            <p:cNvPr id="178300" name="Rectangle 124"/>
            <p:cNvSpPr>
              <a:spLocks noChangeArrowheads="1"/>
            </p:cNvSpPr>
            <p:nvPr/>
          </p:nvSpPr>
          <p:spPr bwMode="auto">
            <a:xfrm>
              <a:off x="5252" y="1504"/>
              <a:ext cx="168" cy="128"/>
            </a:xfrm>
            <a:prstGeom prst="rect">
              <a:avLst/>
            </a:prstGeom>
            <a:solidFill>
              <a:srgbClr val="CCFFFF"/>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301" name="Oval 125"/>
            <p:cNvSpPr>
              <a:spLocks noChangeArrowheads="1"/>
            </p:cNvSpPr>
            <p:nvPr/>
          </p:nvSpPr>
          <p:spPr bwMode="auto">
            <a:xfrm>
              <a:off x="5318" y="1550"/>
              <a:ext cx="36" cy="36"/>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302" name="Oval 126"/>
            <p:cNvSpPr>
              <a:spLocks noChangeArrowheads="1"/>
            </p:cNvSpPr>
            <p:nvPr/>
          </p:nvSpPr>
          <p:spPr bwMode="auto">
            <a:xfrm>
              <a:off x="5275" y="1540"/>
              <a:ext cx="122" cy="56"/>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303" name="Line 127"/>
            <p:cNvSpPr>
              <a:spLocks noChangeShapeType="1"/>
            </p:cNvSpPr>
            <p:nvPr/>
          </p:nvSpPr>
          <p:spPr bwMode="auto">
            <a:xfrm>
              <a:off x="5333" y="1456"/>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8304" name="Group 128"/>
          <p:cNvGrpSpPr>
            <a:grpSpLocks/>
          </p:cNvGrpSpPr>
          <p:nvPr/>
        </p:nvGrpSpPr>
        <p:grpSpPr bwMode="auto">
          <a:xfrm>
            <a:off x="2390775" y="669925"/>
            <a:ext cx="744538" cy="334963"/>
            <a:chOff x="5138" y="58"/>
            <a:chExt cx="469" cy="211"/>
          </a:xfrm>
        </p:grpSpPr>
        <p:sp>
          <p:nvSpPr>
            <p:cNvPr id="178305" name="Rectangle 129"/>
            <p:cNvSpPr>
              <a:spLocks noChangeArrowheads="1"/>
            </p:cNvSpPr>
            <p:nvPr/>
          </p:nvSpPr>
          <p:spPr bwMode="auto">
            <a:xfrm>
              <a:off x="5271" y="107"/>
              <a:ext cx="210" cy="160"/>
            </a:xfrm>
            <a:prstGeom prst="rect">
              <a:avLst/>
            </a:prstGeom>
            <a:solidFill>
              <a:srgbClr val="CCFFFF"/>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306" name="Line 130"/>
            <p:cNvSpPr>
              <a:spLocks noChangeShapeType="1"/>
            </p:cNvSpPr>
            <p:nvPr/>
          </p:nvSpPr>
          <p:spPr bwMode="auto">
            <a:xfrm>
              <a:off x="5351" y="58"/>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307" name="Line 131"/>
            <p:cNvSpPr>
              <a:spLocks noChangeShapeType="1"/>
            </p:cNvSpPr>
            <p:nvPr/>
          </p:nvSpPr>
          <p:spPr bwMode="auto">
            <a:xfrm>
              <a:off x="5396" y="58"/>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308" name="Oval 132"/>
            <p:cNvSpPr>
              <a:spLocks noChangeArrowheads="1"/>
            </p:cNvSpPr>
            <p:nvPr/>
          </p:nvSpPr>
          <p:spPr bwMode="auto">
            <a:xfrm>
              <a:off x="5293" y="149"/>
              <a:ext cx="167" cy="80"/>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309" name="Text Box 133"/>
            <p:cNvSpPr txBox="1">
              <a:spLocks noChangeArrowheads="1"/>
            </p:cNvSpPr>
            <p:nvPr/>
          </p:nvSpPr>
          <p:spPr bwMode="auto">
            <a:xfrm>
              <a:off x="5138" y="96"/>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2</a:t>
              </a:r>
            </a:p>
          </p:txBody>
        </p:sp>
        <p:sp>
          <p:nvSpPr>
            <p:cNvPr id="178310" name="Text Box 134"/>
            <p:cNvSpPr txBox="1">
              <a:spLocks noChangeArrowheads="1"/>
            </p:cNvSpPr>
            <p:nvPr/>
          </p:nvSpPr>
          <p:spPr bwMode="auto">
            <a:xfrm>
              <a:off x="5438" y="90"/>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1</a:t>
              </a:r>
            </a:p>
          </p:txBody>
        </p:sp>
      </p:grpSp>
      <p:grpSp>
        <p:nvGrpSpPr>
          <p:cNvPr id="178311" name="Group 135"/>
          <p:cNvGrpSpPr>
            <a:grpSpLocks/>
          </p:cNvGrpSpPr>
          <p:nvPr/>
        </p:nvGrpSpPr>
        <p:grpSpPr bwMode="auto">
          <a:xfrm>
            <a:off x="2206625" y="698500"/>
            <a:ext cx="266700" cy="279400"/>
            <a:chOff x="5252" y="1456"/>
            <a:chExt cx="168" cy="176"/>
          </a:xfrm>
        </p:grpSpPr>
        <p:sp>
          <p:nvSpPr>
            <p:cNvPr id="178312" name="Rectangle 136"/>
            <p:cNvSpPr>
              <a:spLocks noChangeArrowheads="1"/>
            </p:cNvSpPr>
            <p:nvPr/>
          </p:nvSpPr>
          <p:spPr bwMode="auto">
            <a:xfrm>
              <a:off x="5252" y="1504"/>
              <a:ext cx="168" cy="128"/>
            </a:xfrm>
            <a:prstGeom prst="rect">
              <a:avLst/>
            </a:prstGeom>
            <a:solidFill>
              <a:srgbClr val="CCFFFF"/>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313" name="Oval 137"/>
            <p:cNvSpPr>
              <a:spLocks noChangeArrowheads="1"/>
            </p:cNvSpPr>
            <p:nvPr/>
          </p:nvSpPr>
          <p:spPr bwMode="auto">
            <a:xfrm>
              <a:off x="5318" y="1550"/>
              <a:ext cx="36" cy="36"/>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314" name="Oval 138"/>
            <p:cNvSpPr>
              <a:spLocks noChangeArrowheads="1"/>
            </p:cNvSpPr>
            <p:nvPr/>
          </p:nvSpPr>
          <p:spPr bwMode="auto">
            <a:xfrm>
              <a:off x="5275" y="1540"/>
              <a:ext cx="122" cy="56"/>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315" name="Line 139"/>
            <p:cNvSpPr>
              <a:spLocks noChangeShapeType="1"/>
            </p:cNvSpPr>
            <p:nvPr/>
          </p:nvSpPr>
          <p:spPr bwMode="auto">
            <a:xfrm>
              <a:off x="5333" y="1456"/>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8316" name="Group 140"/>
          <p:cNvGrpSpPr>
            <a:grpSpLocks/>
          </p:cNvGrpSpPr>
          <p:nvPr/>
        </p:nvGrpSpPr>
        <p:grpSpPr bwMode="auto">
          <a:xfrm>
            <a:off x="1871663" y="293688"/>
            <a:ext cx="744537" cy="338137"/>
            <a:chOff x="5291" y="601"/>
            <a:chExt cx="469" cy="213"/>
          </a:xfrm>
        </p:grpSpPr>
        <p:grpSp>
          <p:nvGrpSpPr>
            <p:cNvPr id="178317" name="Group 141"/>
            <p:cNvGrpSpPr>
              <a:grpSpLocks/>
            </p:cNvGrpSpPr>
            <p:nvPr/>
          </p:nvGrpSpPr>
          <p:grpSpPr bwMode="auto">
            <a:xfrm>
              <a:off x="5425" y="601"/>
              <a:ext cx="210" cy="213"/>
              <a:chOff x="5448" y="1213"/>
              <a:chExt cx="210" cy="213"/>
            </a:xfrm>
          </p:grpSpPr>
          <p:sp>
            <p:nvSpPr>
              <p:cNvPr id="178318" name="Rectangle 142"/>
              <p:cNvSpPr>
                <a:spLocks noChangeArrowheads="1"/>
              </p:cNvSpPr>
              <p:nvPr/>
            </p:nvSpPr>
            <p:spPr bwMode="auto">
              <a:xfrm>
                <a:off x="5448" y="1266"/>
                <a:ext cx="210" cy="160"/>
              </a:xfrm>
              <a:prstGeom prst="rect">
                <a:avLst/>
              </a:prstGeom>
              <a:solidFill>
                <a:srgbClr val="CCFFFF"/>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319" name="Line 143"/>
              <p:cNvSpPr>
                <a:spLocks noChangeShapeType="1"/>
              </p:cNvSpPr>
              <p:nvPr/>
            </p:nvSpPr>
            <p:spPr bwMode="auto">
              <a:xfrm>
                <a:off x="5456" y="1273"/>
                <a:ext cx="202" cy="148"/>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320" name="Line 144"/>
              <p:cNvSpPr>
                <a:spLocks noChangeShapeType="1"/>
              </p:cNvSpPr>
              <p:nvPr/>
            </p:nvSpPr>
            <p:spPr bwMode="auto">
              <a:xfrm flipV="1">
                <a:off x="5453" y="1271"/>
                <a:ext cx="203" cy="142"/>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321" name="Line 145"/>
              <p:cNvSpPr>
                <a:spLocks noChangeShapeType="1"/>
              </p:cNvSpPr>
              <p:nvPr/>
            </p:nvSpPr>
            <p:spPr bwMode="auto">
              <a:xfrm>
                <a:off x="5528" y="1213"/>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322" name="Line 146"/>
              <p:cNvSpPr>
                <a:spLocks noChangeShapeType="1"/>
              </p:cNvSpPr>
              <p:nvPr/>
            </p:nvSpPr>
            <p:spPr bwMode="auto">
              <a:xfrm>
                <a:off x="5573" y="1213"/>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323" name="Oval 147"/>
              <p:cNvSpPr>
                <a:spLocks noChangeArrowheads="1"/>
              </p:cNvSpPr>
              <p:nvPr/>
            </p:nvSpPr>
            <p:spPr bwMode="auto">
              <a:xfrm>
                <a:off x="5469" y="1301"/>
                <a:ext cx="167" cy="80"/>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8324" name="Text Box 148"/>
            <p:cNvSpPr txBox="1">
              <a:spLocks noChangeArrowheads="1"/>
            </p:cNvSpPr>
            <p:nvPr/>
          </p:nvSpPr>
          <p:spPr bwMode="auto">
            <a:xfrm>
              <a:off x="5291" y="636"/>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3</a:t>
              </a:r>
            </a:p>
          </p:txBody>
        </p:sp>
        <p:sp>
          <p:nvSpPr>
            <p:cNvPr id="178325" name="Text Box 149"/>
            <p:cNvSpPr txBox="1">
              <a:spLocks noChangeArrowheads="1"/>
            </p:cNvSpPr>
            <p:nvPr/>
          </p:nvSpPr>
          <p:spPr bwMode="auto">
            <a:xfrm>
              <a:off x="5591" y="630"/>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6</a:t>
              </a:r>
            </a:p>
          </p:txBody>
        </p:sp>
      </p:grpSp>
      <p:sp>
        <p:nvSpPr>
          <p:cNvPr id="178326" name="Text Box 150"/>
          <p:cNvSpPr txBox="1">
            <a:spLocks noChangeArrowheads="1"/>
          </p:cNvSpPr>
          <p:nvPr/>
        </p:nvSpPr>
        <p:spPr bwMode="auto">
          <a:xfrm>
            <a:off x="7005638" y="239713"/>
            <a:ext cx="1933575" cy="406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15 FEBRUARY</a:t>
            </a:r>
          </a:p>
        </p:txBody>
      </p:sp>
      <p:sp>
        <p:nvSpPr>
          <p:cNvPr id="178327" name="AutoShape 151"/>
          <p:cNvSpPr>
            <a:spLocks noChangeArrowheads="1"/>
          </p:cNvSpPr>
          <p:nvPr/>
        </p:nvSpPr>
        <p:spPr bwMode="auto">
          <a:xfrm>
            <a:off x="4278313" y="182721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328" name="AutoShape 152"/>
          <p:cNvSpPr>
            <a:spLocks noChangeArrowheads="1"/>
          </p:cNvSpPr>
          <p:nvPr/>
        </p:nvSpPr>
        <p:spPr bwMode="auto">
          <a:xfrm>
            <a:off x="3951288" y="156686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329" name="AutoShape 153"/>
          <p:cNvSpPr>
            <a:spLocks noChangeArrowheads="1"/>
          </p:cNvSpPr>
          <p:nvPr/>
        </p:nvSpPr>
        <p:spPr bwMode="auto">
          <a:xfrm>
            <a:off x="2457450" y="1104900"/>
            <a:ext cx="196850" cy="171450"/>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330" name="Text Box 154"/>
          <p:cNvSpPr txBox="1">
            <a:spLocks noChangeArrowheads="1"/>
          </p:cNvSpPr>
          <p:nvPr/>
        </p:nvSpPr>
        <p:spPr bwMode="auto">
          <a:xfrm>
            <a:off x="1974850" y="1284288"/>
            <a:ext cx="8239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t>COL Stack</a:t>
            </a:r>
          </a:p>
        </p:txBody>
      </p:sp>
      <p:sp>
        <p:nvSpPr>
          <p:cNvPr id="178331" name="AutoShape 155"/>
          <p:cNvSpPr>
            <a:spLocks noChangeArrowheads="1"/>
          </p:cNvSpPr>
          <p:nvPr/>
        </p:nvSpPr>
        <p:spPr bwMode="auto">
          <a:xfrm>
            <a:off x="4111625" y="50323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78332" name="Group 156"/>
          <p:cNvGrpSpPr>
            <a:grpSpLocks/>
          </p:cNvGrpSpPr>
          <p:nvPr/>
        </p:nvGrpSpPr>
        <p:grpSpPr bwMode="auto">
          <a:xfrm>
            <a:off x="4391025" y="1468438"/>
            <a:ext cx="519113" cy="495300"/>
            <a:chOff x="3968" y="320"/>
            <a:chExt cx="247" cy="229"/>
          </a:xfrm>
        </p:grpSpPr>
        <p:sp>
          <p:nvSpPr>
            <p:cNvPr id="178333" name="Oval 157"/>
            <p:cNvSpPr>
              <a:spLocks noChangeArrowheads="1"/>
            </p:cNvSpPr>
            <p:nvPr/>
          </p:nvSpPr>
          <p:spPr bwMode="auto">
            <a:xfrm>
              <a:off x="3968" y="320"/>
              <a:ext cx="247" cy="229"/>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334" name="Line 158"/>
            <p:cNvSpPr>
              <a:spLocks noChangeShapeType="1"/>
            </p:cNvSpPr>
            <p:nvPr/>
          </p:nvSpPr>
          <p:spPr bwMode="auto">
            <a:xfrm>
              <a:off x="4014" y="348"/>
              <a:ext cx="155" cy="164"/>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8335" name="Group 159"/>
          <p:cNvGrpSpPr>
            <a:grpSpLocks/>
          </p:cNvGrpSpPr>
          <p:nvPr/>
        </p:nvGrpSpPr>
        <p:grpSpPr bwMode="auto">
          <a:xfrm>
            <a:off x="5122863" y="3036888"/>
            <a:ext cx="615950" cy="503237"/>
            <a:chOff x="4763" y="1822"/>
            <a:chExt cx="388" cy="317"/>
          </a:xfrm>
        </p:grpSpPr>
        <p:sp>
          <p:nvSpPr>
            <p:cNvPr id="178336" name="Rectangle 160"/>
            <p:cNvSpPr>
              <a:spLocks noChangeArrowheads="1"/>
            </p:cNvSpPr>
            <p:nvPr/>
          </p:nvSpPr>
          <p:spPr bwMode="auto">
            <a:xfrm>
              <a:off x="4763" y="1853"/>
              <a:ext cx="186" cy="142"/>
            </a:xfrm>
            <a:prstGeom prst="rect">
              <a:avLst/>
            </a:prstGeom>
            <a:solidFill>
              <a:srgbClr val="CCFFFF"/>
            </a:solidFill>
            <a:ln w="190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337" name="Line 161"/>
            <p:cNvSpPr>
              <a:spLocks noChangeShapeType="1"/>
            </p:cNvSpPr>
            <p:nvPr/>
          </p:nvSpPr>
          <p:spPr bwMode="auto">
            <a:xfrm>
              <a:off x="4770" y="1860"/>
              <a:ext cx="179" cy="131"/>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338" name="Line 162"/>
            <p:cNvSpPr>
              <a:spLocks noChangeShapeType="1"/>
            </p:cNvSpPr>
            <p:nvPr/>
          </p:nvSpPr>
          <p:spPr bwMode="auto">
            <a:xfrm flipV="1">
              <a:off x="4767" y="1857"/>
              <a:ext cx="180" cy="127"/>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339" name="Line 163"/>
            <p:cNvSpPr>
              <a:spLocks noChangeShapeType="1"/>
            </p:cNvSpPr>
            <p:nvPr/>
          </p:nvSpPr>
          <p:spPr bwMode="auto">
            <a:xfrm>
              <a:off x="4823" y="1822"/>
              <a:ext cx="0" cy="31"/>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340" name="Line 164"/>
            <p:cNvSpPr>
              <a:spLocks noChangeShapeType="1"/>
            </p:cNvSpPr>
            <p:nvPr/>
          </p:nvSpPr>
          <p:spPr bwMode="auto">
            <a:xfrm>
              <a:off x="4851" y="1822"/>
              <a:ext cx="0" cy="31"/>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341" name="Line 165"/>
            <p:cNvSpPr>
              <a:spLocks noChangeShapeType="1"/>
            </p:cNvSpPr>
            <p:nvPr/>
          </p:nvSpPr>
          <p:spPr bwMode="auto">
            <a:xfrm>
              <a:off x="4879" y="1822"/>
              <a:ext cx="0" cy="31"/>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342" name="Text Box 166"/>
            <p:cNvSpPr txBox="1">
              <a:spLocks noChangeArrowheads="1"/>
            </p:cNvSpPr>
            <p:nvPr/>
          </p:nvSpPr>
          <p:spPr bwMode="auto">
            <a:xfrm>
              <a:off x="4903" y="1845"/>
              <a:ext cx="24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rgbClr val="0000FF"/>
                  </a:solidFill>
                </a:rPr>
                <a:t>168</a:t>
              </a:r>
            </a:p>
          </p:txBody>
        </p:sp>
        <p:sp>
          <p:nvSpPr>
            <p:cNvPr id="178343" name="Line 167"/>
            <p:cNvSpPr>
              <a:spLocks noChangeShapeType="1"/>
            </p:cNvSpPr>
            <p:nvPr/>
          </p:nvSpPr>
          <p:spPr bwMode="auto">
            <a:xfrm>
              <a:off x="4764" y="1998"/>
              <a:ext cx="0" cy="141"/>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8344" name="Group 168"/>
          <p:cNvGrpSpPr>
            <a:grpSpLocks/>
          </p:cNvGrpSpPr>
          <p:nvPr/>
        </p:nvGrpSpPr>
        <p:grpSpPr bwMode="auto">
          <a:xfrm>
            <a:off x="3246438" y="1439863"/>
            <a:ext cx="519112" cy="495300"/>
            <a:chOff x="3968" y="320"/>
            <a:chExt cx="247" cy="229"/>
          </a:xfrm>
        </p:grpSpPr>
        <p:sp>
          <p:nvSpPr>
            <p:cNvPr id="178345" name="Oval 169"/>
            <p:cNvSpPr>
              <a:spLocks noChangeArrowheads="1"/>
            </p:cNvSpPr>
            <p:nvPr/>
          </p:nvSpPr>
          <p:spPr bwMode="auto">
            <a:xfrm>
              <a:off x="3968" y="320"/>
              <a:ext cx="247" cy="229"/>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346" name="Line 170"/>
            <p:cNvSpPr>
              <a:spLocks noChangeShapeType="1"/>
            </p:cNvSpPr>
            <p:nvPr/>
          </p:nvSpPr>
          <p:spPr bwMode="auto">
            <a:xfrm>
              <a:off x="4014" y="348"/>
              <a:ext cx="155" cy="164"/>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8347" name="Text Box 171"/>
          <p:cNvSpPr txBox="1">
            <a:spLocks noChangeArrowheads="1"/>
          </p:cNvSpPr>
          <p:nvPr/>
        </p:nvSpPr>
        <p:spPr bwMode="auto">
          <a:xfrm>
            <a:off x="7005638" y="239713"/>
            <a:ext cx="1933575" cy="406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solidFill>
                  <a:srgbClr val="FF0000"/>
                </a:solidFill>
              </a:rPr>
              <a:t>16</a:t>
            </a:r>
            <a:r>
              <a:rPr lang="en-US" altLang="en-US" sz="2000"/>
              <a:t> FEBRUARY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8326"/>
                                        </p:tgtEl>
                                        <p:attrNameLst>
                                          <p:attrName>style.visibility</p:attrName>
                                        </p:attrNameLst>
                                      </p:cBhvr>
                                      <p:to>
                                        <p:strVal val="visible"/>
                                      </p:to>
                                    </p:set>
                                    <p:animEffect transition="in" filter="dissolve">
                                      <p:cBhvr>
                                        <p:cTn id="7" dur="500"/>
                                        <p:tgtEl>
                                          <p:spTgt spid="1783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78304"/>
                                        </p:tgtEl>
                                        <p:attrNameLst>
                                          <p:attrName>style.visibility</p:attrName>
                                        </p:attrNameLst>
                                      </p:cBhvr>
                                      <p:to>
                                        <p:strVal val="visible"/>
                                      </p:to>
                                    </p:set>
                                    <p:animEffect transition="in" filter="dissolve">
                                      <p:cBhvr>
                                        <p:cTn id="12" dur="500"/>
                                        <p:tgtEl>
                                          <p:spTgt spid="178304"/>
                                        </p:tgtEl>
                                      </p:cBhvr>
                                    </p:animEffect>
                                  </p:childTnLst>
                                </p:cTn>
                              </p:par>
                              <p:par>
                                <p:cTn id="13" presetID="9" presetClass="entr" presetSubtype="0" fill="hold" nodeType="withEffect">
                                  <p:stCondLst>
                                    <p:cond delay="0"/>
                                  </p:stCondLst>
                                  <p:childTnLst>
                                    <p:set>
                                      <p:cBhvr>
                                        <p:cTn id="14" dur="1" fill="hold">
                                          <p:stCondLst>
                                            <p:cond delay="0"/>
                                          </p:stCondLst>
                                        </p:cTn>
                                        <p:tgtEl>
                                          <p:spTgt spid="178311"/>
                                        </p:tgtEl>
                                        <p:attrNameLst>
                                          <p:attrName>style.visibility</p:attrName>
                                        </p:attrNameLst>
                                      </p:cBhvr>
                                      <p:to>
                                        <p:strVal val="visible"/>
                                      </p:to>
                                    </p:set>
                                    <p:animEffect transition="in" filter="dissolve">
                                      <p:cBhvr>
                                        <p:cTn id="15" dur="500"/>
                                        <p:tgtEl>
                                          <p:spTgt spid="178311"/>
                                        </p:tgtEl>
                                      </p:cBhvr>
                                    </p:animEffect>
                                  </p:childTnLst>
                                </p:cTn>
                              </p:par>
                              <p:par>
                                <p:cTn id="16" presetID="9" presetClass="entr" presetSubtype="0" fill="hold" nodeType="withEffect">
                                  <p:stCondLst>
                                    <p:cond delay="0"/>
                                  </p:stCondLst>
                                  <p:childTnLst>
                                    <p:set>
                                      <p:cBhvr>
                                        <p:cTn id="17" dur="1" fill="hold">
                                          <p:stCondLst>
                                            <p:cond delay="0"/>
                                          </p:stCondLst>
                                        </p:cTn>
                                        <p:tgtEl>
                                          <p:spTgt spid="178316"/>
                                        </p:tgtEl>
                                        <p:attrNameLst>
                                          <p:attrName>style.visibility</p:attrName>
                                        </p:attrNameLst>
                                      </p:cBhvr>
                                      <p:to>
                                        <p:strVal val="visible"/>
                                      </p:to>
                                    </p:set>
                                    <p:animEffect transition="in" filter="dissolve">
                                      <p:cBhvr>
                                        <p:cTn id="18" dur="500"/>
                                        <p:tgtEl>
                                          <p:spTgt spid="178316"/>
                                        </p:tgtEl>
                                      </p:cBhvr>
                                    </p:animEffect>
                                  </p:childTnLst>
                                </p:cTn>
                              </p:par>
                              <p:par>
                                <p:cTn id="19" presetID="9" presetClass="entr" presetSubtype="0" fill="hold" nodeType="withEffect">
                                  <p:stCondLst>
                                    <p:cond delay="0"/>
                                  </p:stCondLst>
                                  <p:childTnLst>
                                    <p:set>
                                      <p:cBhvr>
                                        <p:cTn id="20" dur="1" fill="hold">
                                          <p:stCondLst>
                                            <p:cond delay="0"/>
                                          </p:stCondLst>
                                        </p:cTn>
                                        <p:tgtEl>
                                          <p:spTgt spid="178299"/>
                                        </p:tgtEl>
                                        <p:attrNameLst>
                                          <p:attrName>style.visibility</p:attrName>
                                        </p:attrNameLst>
                                      </p:cBhvr>
                                      <p:to>
                                        <p:strVal val="visible"/>
                                      </p:to>
                                    </p:set>
                                    <p:animEffect transition="in" filter="dissolve">
                                      <p:cBhvr>
                                        <p:cTn id="21" dur="500"/>
                                        <p:tgtEl>
                                          <p:spTgt spid="178299"/>
                                        </p:tgtEl>
                                      </p:cBhvr>
                                    </p:animEffect>
                                  </p:childTnLst>
                                </p:cTn>
                              </p:par>
                              <p:par>
                                <p:cTn id="22" presetID="9" presetClass="entr" presetSubtype="0" fill="hold" nodeType="withEffect">
                                  <p:stCondLst>
                                    <p:cond delay="0"/>
                                  </p:stCondLst>
                                  <p:childTnLst>
                                    <p:set>
                                      <p:cBhvr>
                                        <p:cTn id="23" dur="1" fill="hold">
                                          <p:stCondLst>
                                            <p:cond delay="0"/>
                                          </p:stCondLst>
                                        </p:cTn>
                                        <p:tgtEl>
                                          <p:spTgt spid="178295"/>
                                        </p:tgtEl>
                                        <p:attrNameLst>
                                          <p:attrName>style.visibility</p:attrName>
                                        </p:attrNameLst>
                                      </p:cBhvr>
                                      <p:to>
                                        <p:strVal val="visible"/>
                                      </p:to>
                                    </p:set>
                                    <p:animEffect transition="in" filter="dissolve">
                                      <p:cBhvr>
                                        <p:cTn id="24" dur="500"/>
                                        <p:tgtEl>
                                          <p:spTgt spid="17829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9" fill="hold" grpId="0" nodeType="clickEffect">
                                  <p:stCondLst>
                                    <p:cond delay="0"/>
                                  </p:stCondLst>
                                  <p:childTnLst>
                                    <p:set>
                                      <p:cBhvr>
                                        <p:cTn id="28" dur="1" fill="hold">
                                          <p:stCondLst>
                                            <p:cond delay="0"/>
                                          </p:stCondLst>
                                        </p:cTn>
                                        <p:tgtEl>
                                          <p:spTgt spid="178329"/>
                                        </p:tgtEl>
                                        <p:attrNameLst>
                                          <p:attrName>style.visibility</p:attrName>
                                        </p:attrNameLst>
                                      </p:cBhvr>
                                      <p:to>
                                        <p:strVal val="visible"/>
                                      </p:to>
                                    </p:set>
                                    <p:anim calcmode="lin" valueType="num">
                                      <p:cBhvr additive="base">
                                        <p:cTn id="29" dur="1000" fill="hold"/>
                                        <p:tgtEl>
                                          <p:spTgt spid="178329"/>
                                        </p:tgtEl>
                                        <p:attrNameLst>
                                          <p:attrName>ppt_x</p:attrName>
                                        </p:attrNameLst>
                                      </p:cBhvr>
                                      <p:tavLst>
                                        <p:tav tm="0">
                                          <p:val>
                                            <p:strVal val="0-#ppt_w/2"/>
                                          </p:val>
                                        </p:tav>
                                        <p:tav tm="100000">
                                          <p:val>
                                            <p:strVal val="#ppt_x"/>
                                          </p:val>
                                        </p:tav>
                                      </p:tavLst>
                                    </p:anim>
                                    <p:anim calcmode="lin" valueType="num">
                                      <p:cBhvr additive="base">
                                        <p:cTn id="30" dur="1000" fill="hold"/>
                                        <p:tgtEl>
                                          <p:spTgt spid="178329"/>
                                        </p:tgtEl>
                                        <p:attrNameLst>
                                          <p:attrName>ppt_y</p:attrName>
                                        </p:attrNameLst>
                                      </p:cBhvr>
                                      <p:tavLst>
                                        <p:tav tm="0">
                                          <p:val>
                                            <p:strVal val="0-#ppt_h/2"/>
                                          </p:val>
                                        </p:tav>
                                        <p:tav tm="100000">
                                          <p:val>
                                            <p:strVal val="#ppt_y"/>
                                          </p:val>
                                        </p:tav>
                                      </p:tavLst>
                                    </p:anim>
                                  </p:childTnLst>
                                </p:cTn>
                              </p:par>
                              <p:par>
                                <p:cTn id="31" presetID="22" presetClass="entr" presetSubtype="8" fill="hold" grpId="0" nodeType="withEffect">
                                  <p:stCondLst>
                                    <p:cond delay="0"/>
                                  </p:stCondLst>
                                  <p:childTnLst>
                                    <p:set>
                                      <p:cBhvr>
                                        <p:cTn id="32" dur="1" fill="hold">
                                          <p:stCondLst>
                                            <p:cond delay="0"/>
                                          </p:stCondLst>
                                        </p:cTn>
                                        <p:tgtEl>
                                          <p:spTgt spid="178330"/>
                                        </p:tgtEl>
                                        <p:attrNameLst>
                                          <p:attrName>style.visibility</p:attrName>
                                        </p:attrNameLst>
                                      </p:cBhvr>
                                      <p:to>
                                        <p:strVal val="visible"/>
                                      </p:to>
                                    </p:set>
                                    <p:animEffect transition="in" filter="wipe(left)">
                                      <p:cBhvr>
                                        <p:cTn id="33" dur="1000"/>
                                        <p:tgtEl>
                                          <p:spTgt spid="17833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0" presetClass="path" presetSubtype="0" accel="50000" decel="50000" fill="hold" nodeType="clickEffect">
                                  <p:stCondLst>
                                    <p:cond delay="0"/>
                                  </p:stCondLst>
                                  <p:childTnLst>
                                    <p:animMotion origin="layout" path="M 7.77778E-6 -2.96296E-6 L 0.13056 0.11297 " pathEditMode="relative" ptsTypes="AA">
                                      <p:cBhvr>
                                        <p:cTn id="37" dur="2000" fill="hold"/>
                                        <p:tgtEl>
                                          <p:spTgt spid="178304"/>
                                        </p:tgtEl>
                                        <p:attrNameLst>
                                          <p:attrName>ppt_x</p:attrName>
                                          <p:attrName>ppt_y</p:attrName>
                                        </p:attrNameLst>
                                      </p:cBhvr>
                                    </p:animMotion>
                                  </p:childTnLst>
                                </p:cTn>
                              </p:par>
                              <p:par>
                                <p:cTn id="38" presetID="0" presetClass="path" presetSubtype="0" accel="50000" decel="50000" fill="hold" nodeType="withEffect">
                                  <p:stCondLst>
                                    <p:cond delay="0"/>
                                  </p:stCondLst>
                                  <p:childTnLst>
                                    <p:animMotion origin="layout" path="M 2.22222E-6 -1.48148E-6 L 0.07708 0.06574 " pathEditMode="relative" ptsTypes="AA">
                                      <p:cBhvr>
                                        <p:cTn id="39" dur="2000" fill="hold"/>
                                        <p:tgtEl>
                                          <p:spTgt spid="178299"/>
                                        </p:tgtEl>
                                        <p:attrNameLst>
                                          <p:attrName>ppt_x</p:attrName>
                                          <p:attrName>ppt_y</p:attrName>
                                        </p:attrNameLst>
                                      </p:cBhvr>
                                    </p:animMotion>
                                  </p:childTnLst>
                                </p:cTn>
                              </p:par>
                              <p:par>
                                <p:cTn id="40" presetID="0" presetClass="path" presetSubtype="0" accel="50000" decel="50000" fill="hold" nodeType="withEffect">
                                  <p:stCondLst>
                                    <p:cond delay="0"/>
                                  </p:stCondLst>
                                  <p:childTnLst>
                                    <p:animMotion origin="layout" path="M 5E-6 2.59259E-6 L 0.09723 0.06759 " pathEditMode="relative" ptsTypes="AA">
                                      <p:cBhvr>
                                        <p:cTn id="41" dur="2000" fill="hold"/>
                                        <p:tgtEl>
                                          <p:spTgt spid="178311"/>
                                        </p:tgtEl>
                                        <p:attrNameLst>
                                          <p:attrName>ppt_x</p:attrName>
                                          <p:attrName>ppt_y</p:attrName>
                                        </p:attrNameLst>
                                      </p:cBhvr>
                                    </p:animMotion>
                                  </p:childTnLst>
                                </p:cTn>
                              </p:par>
                              <p:par>
                                <p:cTn id="42" presetID="0" presetClass="path" presetSubtype="0" accel="50000" decel="50000" fill="hold" nodeType="withEffect">
                                  <p:stCondLst>
                                    <p:cond delay="0"/>
                                  </p:stCondLst>
                                  <p:childTnLst>
                                    <p:animMotion origin="layout" path="M 2.77778E-7 -1.11111E-6 L 0.1507 0.13519 " pathEditMode="relative" ptsTypes="AA">
                                      <p:cBhvr>
                                        <p:cTn id="43" dur="2000" fill="hold"/>
                                        <p:tgtEl>
                                          <p:spTgt spid="178316"/>
                                        </p:tgtEl>
                                        <p:attrNameLst>
                                          <p:attrName>ppt_x</p:attrName>
                                          <p:attrName>ppt_y</p:attrName>
                                        </p:attrNameLst>
                                      </p:cBhvr>
                                    </p:animMotion>
                                  </p:childTnLst>
                                </p:cTn>
                              </p:par>
                              <p:par>
                                <p:cTn id="44" presetID="0" presetClass="path" presetSubtype="0" accel="50000" decel="50000" fill="hold" nodeType="withEffect">
                                  <p:stCondLst>
                                    <p:cond delay="0"/>
                                  </p:stCondLst>
                                  <p:childTnLst>
                                    <p:animMotion origin="layout" path="M -3.33333E-6 5.92593E-6 L 0.16042 0.11945 " pathEditMode="relative" ptsTypes="AA">
                                      <p:cBhvr>
                                        <p:cTn id="45" dur="2000" fill="hold"/>
                                        <p:tgtEl>
                                          <p:spTgt spid="178295"/>
                                        </p:tgtEl>
                                        <p:attrNameLst>
                                          <p:attrName>ppt_x</p:attrName>
                                          <p:attrName>ppt_y</p:attrName>
                                        </p:attrNameLst>
                                      </p:cBhvr>
                                    </p:animMotion>
                                  </p:childTnLst>
                                </p:cTn>
                              </p:par>
                            </p:childTnLst>
                          </p:cTn>
                        </p:par>
                        <p:par>
                          <p:cTn id="46" fill="hold" nodeType="afterGroup">
                            <p:stCondLst>
                              <p:cond delay="2000"/>
                            </p:stCondLst>
                            <p:childTnLst>
                              <p:par>
                                <p:cTn id="47" presetID="1" presetClass="entr" presetSubtype="0" fill="hold" grpId="0" nodeType="afterEffect">
                                  <p:stCondLst>
                                    <p:cond delay="0"/>
                                  </p:stCondLst>
                                  <p:childTnLst>
                                    <p:set>
                                      <p:cBhvr>
                                        <p:cTn id="48" dur="1" fill="hold">
                                          <p:stCondLst>
                                            <p:cond delay="0"/>
                                          </p:stCondLst>
                                        </p:cTn>
                                        <p:tgtEl>
                                          <p:spTgt spid="1783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3" name="explode.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xit" presetSubtype="10" fill="hold" grpId="1" nodeType="clickEffect">
                                  <p:stCondLst>
                                    <p:cond delay="0"/>
                                  </p:stCondLst>
                                  <p:childTnLst>
                                    <p:animEffect transition="out" filter="blinds(horizontal)">
                                      <p:cBhvr>
                                        <p:cTn id="52" dur="500"/>
                                        <p:tgtEl>
                                          <p:spTgt spid="178327"/>
                                        </p:tgtEl>
                                      </p:cBhvr>
                                    </p:animEffect>
                                    <p:set>
                                      <p:cBhvr>
                                        <p:cTn id="53" dur="1" fill="hold">
                                          <p:stCondLst>
                                            <p:cond delay="499"/>
                                          </p:stCondLst>
                                        </p:cTn>
                                        <p:tgtEl>
                                          <p:spTgt spid="178327"/>
                                        </p:tgtEl>
                                        <p:attrNameLst>
                                          <p:attrName>style.visibility</p:attrName>
                                        </p:attrNameLst>
                                      </p:cBhvr>
                                      <p:to>
                                        <p:strVal val="hidden"/>
                                      </p:to>
                                    </p:set>
                                  </p:childTnLst>
                                </p:cTn>
                              </p:par>
                              <p:par>
                                <p:cTn id="54" presetID="0" presetClass="path" presetSubtype="0" accel="50000" decel="50000" fill="hold" nodeType="withEffect">
                                  <p:stCondLst>
                                    <p:cond delay="0"/>
                                  </p:stCondLst>
                                  <p:childTnLst>
                                    <p:animMotion origin="layout" path="M 5.55556E-7 2.59259E-6 L 0.025 -0.08704 " pathEditMode="relative" ptsTypes="AA">
                                      <p:cBhvr>
                                        <p:cTn id="55" dur="2000" fill="hold"/>
                                        <p:tgtEl>
                                          <p:spTgt spid="178271"/>
                                        </p:tgtEl>
                                        <p:attrNameLst>
                                          <p:attrName>ppt_x</p:attrName>
                                          <p:attrName>ppt_y</p:attrName>
                                        </p:attrNameLst>
                                      </p:cBhvr>
                                    </p:animMotion>
                                  </p:childTnLst>
                                </p:cTn>
                              </p:par>
                              <p:par>
                                <p:cTn id="56" presetID="0" presetClass="path" presetSubtype="0" accel="50000" decel="50000" fill="hold" nodeType="withEffect">
                                  <p:stCondLst>
                                    <p:cond delay="0"/>
                                  </p:stCondLst>
                                  <p:childTnLst>
                                    <p:animMotion origin="layout" path="M 4.16667E-6 7.03704E-6 L -0.07639 -0.06296 L -0.12292 -0.14907 L -0.14792 -0.08703 " pathEditMode="relative" ptsTypes="AAAA">
                                      <p:cBhvr>
                                        <p:cTn id="57" dur="2000" fill="hold"/>
                                        <p:tgtEl>
                                          <p:spTgt spid="178265"/>
                                        </p:tgtEl>
                                        <p:attrNameLst>
                                          <p:attrName>ppt_x</p:attrName>
                                          <p:attrName>ppt_y</p:attrName>
                                        </p:attrNameLst>
                                      </p:cBhvr>
                                    </p:animMotion>
                                  </p:childTnLst>
                                </p:cTn>
                              </p:par>
                              <p:par>
                                <p:cTn id="58" presetID="0" presetClass="path" presetSubtype="0" accel="50000" decel="50000" fill="hold" nodeType="withEffect">
                                  <p:stCondLst>
                                    <p:cond delay="0"/>
                                  </p:stCondLst>
                                  <p:childTnLst>
                                    <p:animMotion origin="layout" path="M 0.15868 0.11829 C 0.16806 0.11343 0.19757 0.09977 0.21458 0.08866 L 0.26042 0.05162 " pathEditMode="relative" rAng="0" ptsTypes="aAa">
                                      <p:cBhvr>
                                        <p:cTn id="59" dur="2000" fill="hold"/>
                                        <p:tgtEl>
                                          <p:spTgt spid="178295"/>
                                        </p:tgtEl>
                                        <p:attrNameLst>
                                          <p:attrName>ppt_x</p:attrName>
                                          <p:attrName>ppt_y</p:attrName>
                                        </p:attrNameLst>
                                      </p:cBhvr>
                                      <p:rCtr x="5087" y="-3333"/>
                                    </p:animMotion>
                                  </p:childTnLst>
                                </p:cTn>
                              </p:par>
                            </p:childTnLst>
                          </p:cTn>
                        </p:par>
                        <p:par>
                          <p:cTn id="60" fill="hold" nodeType="afterGroup">
                            <p:stCondLst>
                              <p:cond delay="2000"/>
                            </p:stCondLst>
                            <p:childTnLst>
                              <p:par>
                                <p:cTn id="61" presetID="1" presetClass="entr" presetSubtype="0" fill="hold" grpId="0" nodeType="afterEffect">
                                  <p:stCondLst>
                                    <p:cond delay="0"/>
                                  </p:stCondLst>
                                  <p:childTnLst>
                                    <p:set>
                                      <p:cBhvr>
                                        <p:cTn id="62" dur="1" fill="hold">
                                          <p:stCondLst>
                                            <p:cond delay="0"/>
                                          </p:stCondLst>
                                        </p:cTn>
                                        <p:tgtEl>
                                          <p:spTgt spid="178328"/>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3" name="explode.wav"/>
                                        </p:tgtEl>
                                      </p:cMediaNode>
                                    </p:audio>
                                  </p:subTnLst>
                                </p:cTn>
                              </p:par>
                              <p:par>
                                <p:cTn id="63" presetID="1" presetClass="entr" presetSubtype="0" fill="hold" grpId="0" nodeType="withEffect">
                                  <p:stCondLst>
                                    <p:cond delay="0"/>
                                  </p:stCondLst>
                                  <p:childTnLst>
                                    <p:set>
                                      <p:cBhvr>
                                        <p:cTn id="64" dur="1" fill="hold">
                                          <p:stCondLst>
                                            <p:cond delay="0"/>
                                          </p:stCondLst>
                                        </p:cTn>
                                        <p:tgtEl>
                                          <p:spTgt spid="178331"/>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3" presetClass="exit" presetSubtype="10" fill="hold" grpId="1" nodeType="clickEffect">
                                  <p:stCondLst>
                                    <p:cond delay="0"/>
                                  </p:stCondLst>
                                  <p:childTnLst>
                                    <p:animEffect transition="out" filter="blinds(horizontal)">
                                      <p:cBhvr>
                                        <p:cTn id="68" dur="500"/>
                                        <p:tgtEl>
                                          <p:spTgt spid="178328"/>
                                        </p:tgtEl>
                                      </p:cBhvr>
                                    </p:animEffect>
                                    <p:set>
                                      <p:cBhvr>
                                        <p:cTn id="69" dur="1" fill="hold">
                                          <p:stCondLst>
                                            <p:cond delay="499"/>
                                          </p:stCondLst>
                                        </p:cTn>
                                        <p:tgtEl>
                                          <p:spTgt spid="178328"/>
                                        </p:tgtEl>
                                        <p:attrNameLst>
                                          <p:attrName>style.visibility</p:attrName>
                                        </p:attrNameLst>
                                      </p:cBhvr>
                                      <p:to>
                                        <p:strVal val="hidden"/>
                                      </p:to>
                                    </p:set>
                                  </p:childTnLst>
                                </p:cTn>
                              </p:par>
                            </p:childTnLst>
                          </p:cTn>
                        </p:par>
                        <p:par>
                          <p:cTn id="70" fill="hold" nodeType="afterGroup">
                            <p:stCondLst>
                              <p:cond delay="500"/>
                            </p:stCondLst>
                            <p:childTnLst>
                              <p:par>
                                <p:cTn id="71" presetID="3" presetClass="exit" presetSubtype="10" fill="hold" nodeType="afterEffect">
                                  <p:stCondLst>
                                    <p:cond delay="0"/>
                                  </p:stCondLst>
                                  <p:childTnLst>
                                    <p:animEffect transition="out" filter="blinds(horizontal)">
                                      <p:cBhvr>
                                        <p:cTn id="72" dur="500"/>
                                        <p:tgtEl>
                                          <p:spTgt spid="178304"/>
                                        </p:tgtEl>
                                      </p:cBhvr>
                                    </p:animEffect>
                                    <p:set>
                                      <p:cBhvr>
                                        <p:cTn id="73" dur="1" fill="hold">
                                          <p:stCondLst>
                                            <p:cond delay="499"/>
                                          </p:stCondLst>
                                        </p:cTn>
                                        <p:tgtEl>
                                          <p:spTgt spid="178304"/>
                                        </p:tgtEl>
                                        <p:attrNameLst>
                                          <p:attrName>style.visibility</p:attrName>
                                        </p:attrNameLst>
                                      </p:cBhvr>
                                      <p:to>
                                        <p:strVal val="hidden"/>
                                      </p:to>
                                    </p:set>
                                  </p:childTnLst>
                                </p:cTn>
                              </p:par>
                              <p:par>
                                <p:cTn id="74" presetID="3" presetClass="exit" presetSubtype="10" fill="hold" grpId="1" nodeType="withEffect">
                                  <p:stCondLst>
                                    <p:cond delay="0"/>
                                  </p:stCondLst>
                                  <p:childTnLst>
                                    <p:animEffect transition="out" filter="blinds(horizontal)">
                                      <p:cBhvr>
                                        <p:cTn id="75" dur="500"/>
                                        <p:tgtEl>
                                          <p:spTgt spid="178331"/>
                                        </p:tgtEl>
                                      </p:cBhvr>
                                    </p:animEffect>
                                    <p:set>
                                      <p:cBhvr>
                                        <p:cTn id="76" dur="1" fill="hold">
                                          <p:stCondLst>
                                            <p:cond delay="499"/>
                                          </p:stCondLst>
                                        </p:cTn>
                                        <p:tgtEl>
                                          <p:spTgt spid="178331"/>
                                        </p:tgtEl>
                                        <p:attrNameLst>
                                          <p:attrName>style.visibility</p:attrName>
                                        </p:attrNameLst>
                                      </p:cBhvr>
                                      <p:to>
                                        <p:strVal val="hidden"/>
                                      </p:to>
                                    </p:set>
                                  </p:childTnLst>
                                </p:cTn>
                              </p:par>
                              <p:par>
                                <p:cTn id="77" presetID="3" presetClass="exit" presetSubtype="10" fill="hold" nodeType="withEffect">
                                  <p:stCondLst>
                                    <p:cond delay="0"/>
                                  </p:stCondLst>
                                  <p:childTnLst>
                                    <p:animEffect transition="out" filter="blinds(horizontal)">
                                      <p:cBhvr>
                                        <p:cTn id="78" dur="500"/>
                                        <p:tgtEl>
                                          <p:spTgt spid="178295"/>
                                        </p:tgtEl>
                                      </p:cBhvr>
                                    </p:animEffect>
                                    <p:set>
                                      <p:cBhvr>
                                        <p:cTn id="79" dur="1" fill="hold">
                                          <p:stCondLst>
                                            <p:cond delay="499"/>
                                          </p:stCondLst>
                                        </p:cTn>
                                        <p:tgtEl>
                                          <p:spTgt spid="178295"/>
                                        </p:tgtEl>
                                        <p:attrNameLst>
                                          <p:attrName>style.visibility</p:attrName>
                                        </p:attrNameLst>
                                      </p:cBhvr>
                                      <p:to>
                                        <p:strVal val="hidden"/>
                                      </p:to>
                                    </p:set>
                                  </p:childTnLst>
                                </p:cTn>
                              </p:par>
                            </p:childTnLst>
                          </p:cTn>
                        </p:par>
                        <p:par>
                          <p:cTn id="80" fill="hold" nodeType="afterGroup">
                            <p:stCondLst>
                              <p:cond delay="1000"/>
                            </p:stCondLst>
                            <p:childTnLst>
                              <p:par>
                                <p:cTn id="81" presetID="0" presetClass="path" presetSubtype="0" accel="50000" decel="50000" fill="hold" nodeType="afterEffect">
                                  <p:stCondLst>
                                    <p:cond delay="0"/>
                                  </p:stCondLst>
                                  <p:childTnLst>
                                    <p:animMotion origin="layout" path="M 0.1507 0.13519 L 0.04584 -0.05463 " pathEditMode="relative" ptsTypes="AA">
                                      <p:cBhvr>
                                        <p:cTn id="82" dur="2000" fill="hold"/>
                                        <p:tgtEl>
                                          <p:spTgt spid="178316"/>
                                        </p:tgtEl>
                                        <p:attrNameLst>
                                          <p:attrName>ppt_x</p:attrName>
                                          <p:attrName>ppt_y</p:attrName>
                                        </p:attrNameLst>
                                      </p:cBhvr>
                                    </p:animMotion>
                                  </p:childTnLst>
                                </p:cTn>
                              </p:par>
                              <p:par>
                                <p:cTn id="83" presetID="0" presetClass="path" presetSubtype="0" accel="50000" decel="50000" fill="hold" nodeType="withEffect">
                                  <p:stCondLst>
                                    <p:cond delay="0"/>
                                  </p:stCondLst>
                                  <p:childTnLst>
                                    <p:animMotion origin="layout" path="M 0.07709 0.06574 L 0.04445 -0.03796 " pathEditMode="relative" ptsTypes="AA">
                                      <p:cBhvr>
                                        <p:cTn id="84" dur="2000" fill="hold"/>
                                        <p:tgtEl>
                                          <p:spTgt spid="178299"/>
                                        </p:tgtEl>
                                        <p:attrNameLst>
                                          <p:attrName>ppt_x</p:attrName>
                                          <p:attrName>ppt_y</p:attrName>
                                        </p:attrNameLst>
                                      </p:cBhvr>
                                    </p:animMotion>
                                  </p:childTnLst>
                                </p:cTn>
                              </p:par>
                              <p:par>
                                <p:cTn id="85" presetID="0" presetClass="path" presetSubtype="0" accel="50000" decel="50000" fill="hold" nodeType="withEffect">
                                  <p:stCondLst>
                                    <p:cond delay="0"/>
                                  </p:stCondLst>
                                  <p:childTnLst>
                                    <p:animMotion origin="layout" path="M 0.09723 0.06759 L 0.02848 -0.0713 " pathEditMode="relative" ptsTypes="AA">
                                      <p:cBhvr>
                                        <p:cTn id="86" dur="2000" fill="hold"/>
                                        <p:tgtEl>
                                          <p:spTgt spid="178311"/>
                                        </p:tgtEl>
                                        <p:attrNameLst>
                                          <p:attrName>ppt_x</p:attrName>
                                          <p:attrName>ppt_y</p:attrName>
                                        </p:attrNameLst>
                                      </p:cBhvr>
                                    </p:animMotion>
                                  </p:childTnLst>
                                </p:cTn>
                              </p:par>
                            </p:childTnLst>
                          </p:cTn>
                        </p:par>
                        <p:par>
                          <p:cTn id="87" fill="hold" nodeType="afterGroup">
                            <p:stCondLst>
                              <p:cond delay="3000"/>
                            </p:stCondLst>
                            <p:childTnLst>
                              <p:par>
                                <p:cTn id="88" presetID="22" presetClass="exit" presetSubtype="4" fill="hold" nodeType="afterEffect">
                                  <p:stCondLst>
                                    <p:cond delay="0"/>
                                  </p:stCondLst>
                                  <p:childTnLst>
                                    <p:animEffect transition="out" filter="wipe(down)">
                                      <p:cBhvr>
                                        <p:cTn id="89" dur="500"/>
                                        <p:tgtEl>
                                          <p:spTgt spid="178316"/>
                                        </p:tgtEl>
                                      </p:cBhvr>
                                    </p:animEffect>
                                    <p:set>
                                      <p:cBhvr>
                                        <p:cTn id="90" dur="1" fill="hold">
                                          <p:stCondLst>
                                            <p:cond delay="499"/>
                                          </p:stCondLst>
                                        </p:cTn>
                                        <p:tgtEl>
                                          <p:spTgt spid="178316"/>
                                        </p:tgtEl>
                                        <p:attrNameLst>
                                          <p:attrName>style.visibility</p:attrName>
                                        </p:attrNameLst>
                                      </p:cBhvr>
                                      <p:to>
                                        <p:strVal val="hidden"/>
                                      </p:to>
                                    </p:set>
                                  </p:childTnLst>
                                </p:cTn>
                              </p:par>
                              <p:par>
                                <p:cTn id="91" presetID="22" presetClass="exit" presetSubtype="4" fill="hold" nodeType="withEffect">
                                  <p:stCondLst>
                                    <p:cond delay="0"/>
                                  </p:stCondLst>
                                  <p:childTnLst>
                                    <p:animEffect transition="out" filter="wipe(down)">
                                      <p:cBhvr>
                                        <p:cTn id="92" dur="500"/>
                                        <p:tgtEl>
                                          <p:spTgt spid="178311"/>
                                        </p:tgtEl>
                                      </p:cBhvr>
                                    </p:animEffect>
                                    <p:set>
                                      <p:cBhvr>
                                        <p:cTn id="93" dur="1" fill="hold">
                                          <p:stCondLst>
                                            <p:cond delay="499"/>
                                          </p:stCondLst>
                                        </p:cTn>
                                        <p:tgtEl>
                                          <p:spTgt spid="178311"/>
                                        </p:tgtEl>
                                        <p:attrNameLst>
                                          <p:attrName>style.visibility</p:attrName>
                                        </p:attrNameLst>
                                      </p:cBhvr>
                                      <p:to>
                                        <p:strVal val="hidden"/>
                                      </p:to>
                                    </p:set>
                                  </p:childTnLst>
                                </p:cTn>
                              </p:par>
                              <p:par>
                                <p:cTn id="94" presetID="22" presetClass="exit" presetSubtype="4" fill="hold" nodeType="withEffect">
                                  <p:stCondLst>
                                    <p:cond delay="0"/>
                                  </p:stCondLst>
                                  <p:childTnLst>
                                    <p:animEffect transition="out" filter="wipe(down)">
                                      <p:cBhvr>
                                        <p:cTn id="95" dur="500"/>
                                        <p:tgtEl>
                                          <p:spTgt spid="178299"/>
                                        </p:tgtEl>
                                      </p:cBhvr>
                                    </p:animEffect>
                                    <p:set>
                                      <p:cBhvr>
                                        <p:cTn id="96" dur="1" fill="hold">
                                          <p:stCondLst>
                                            <p:cond delay="499"/>
                                          </p:stCondLst>
                                        </p:cTn>
                                        <p:tgtEl>
                                          <p:spTgt spid="178299"/>
                                        </p:tgtEl>
                                        <p:attrNameLst>
                                          <p:attrName>style.visibility</p:attrName>
                                        </p:attrNameLst>
                                      </p:cBhvr>
                                      <p:to>
                                        <p:strVal val="hidden"/>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0" presetClass="path" presetSubtype="0" accel="50000" decel="50000" fill="hold" nodeType="clickEffect">
                                  <p:stCondLst>
                                    <p:cond delay="0"/>
                                  </p:stCondLst>
                                  <p:childTnLst>
                                    <p:animMotion origin="layout" path="M 7.77778E-6 3.7037E-6 L -0.16458 -0.09167 L -0.33749 -0.06389 " pathEditMode="relative" ptsTypes="AAA">
                                      <p:cBhvr>
                                        <p:cTn id="100" dur="2000" fill="hold"/>
                                        <p:tgtEl>
                                          <p:spTgt spid="178277"/>
                                        </p:tgtEl>
                                        <p:attrNameLst>
                                          <p:attrName>ppt_x</p:attrName>
                                          <p:attrName>ppt_y</p:attrName>
                                        </p:attrNameLst>
                                      </p:cBhvr>
                                    </p:animMotion>
                                  </p:childTnLst>
                                </p:cTn>
                              </p:par>
                              <p:par>
                                <p:cTn id="101" presetID="6" presetClass="emph" presetSubtype="0" fill="hold" nodeType="withEffect">
                                  <p:stCondLst>
                                    <p:cond delay="0"/>
                                  </p:stCondLst>
                                  <p:childTnLst>
                                    <p:animScale>
                                      <p:cBhvr>
                                        <p:cTn id="102" dur="2000" fill="hold"/>
                                        <p:tgtEl>
                                          <p:spTgt spid="178277"/>
                                        </p:tgtEl>
                                      </p:cBhvr>
                                      <p:by x="50000" y="50000"/>
                                    </p:animScale>
                                  </p:childTnLst>
                                </p:cTn>
                              </p:par>
                            </p:childTnLst>
                          </p:cTn>
                        </p:par>
                        <p:par>
                          <p:cTn id="103" fill="hold" nodeType="afterGroup">
                            <p:stCondLst>
                              <p:cond delay="2000"/>
                            </p:stCondLst>
                            <p:childTnLst>
                              <p:par>
                                <p:cTn id="104" presetID="22" presetClass="entr" presetSubtype="1" fill="hold" grpId="0" nodeType="afterEffect">
                                  <p:stCondLst>
                                    <p:cond delay="0"/>
                                  </p:stCondLst>
                                  <p:childTnLst>
                                    <p:set>
                                      <p:cBhvr>
                                        <p:cTn id="105" dur="1" fill="hold">
                                          <p:stCondLst>
                                            <p:cond delay="0"/>
                                          </p:stCondLst>
                                        </p:cTn>
                                        <p:tgtEl>
                                          <p:spTgt spid="178347"/>
                                        </p:tgtEl>
                                        <p:attrNameLst>
                                          <p:attrName>style.visibility</p:attrName>
                                        </p:attrNameLst>
                                      </p:cBhvr>
                                      <p:to>
                                        <p:strVal val="visible"/>
                                      </p:to>
                                    </p:set>
                                    <p:animEffect transition="in" filter="wipe(up)">
                                      <p:cBhvr>
                                        <p:cTn id="106" dur="1000"/>
                                        <p:tgtEl>
                                          <p:spTgt spid="178347"/>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0" presetClass="path" presetSubtype="0" accel="50000" decel="50000" fill="hold" nodeType="clickEffect">
                                  <p:stCondLst>
                                    <p:cond delay="0"/>
                                  </p:stCondLst>
                                  <p:childTnLst>
                                    <p:animMotion origin="layout" path="M 1.11111E-6 3.7037E-7 L -0.12274 -0.15 L -0.19549 -0.22662 " pathEditMode="relative" rAng="0" ptsTypes="AAA">
                                      <p:cBhvr>
                                        <p:cTn id="110" dur="2000" fill="hold"/>
                                        <p:tgtEl>
                                          <p:spTgt spid="178335"/>
                                        </p:tgtEl>
                                        <p:attrNameLst>
                                          <p:attrName>ppt_x</p:attrName>
                                          <p:attrName>ppt_y</p:attrName>
                                        </p:attrNameLst>
                                      </p:cBhvr>
                                      <p:rCtr x="-9774" y="-11343"/>
                                    </p:animMotion>
                                  </p:childTnLst>
                                </p:cTn>
                              </p:par>
                              <p:par>
                                <p:cTn id="111" presetID="0" presetClass="path" presetSubtype="0" accel="50000" decel="50000" fill="hold" nodeType="withEffect">
                                  <p:stCondLst>
                                    <p:cond delay="0"/>
                                  </p:stCondLst>
                                  <p:childTnLst>
                                    <p:animMotion origin="layout" path="M 3.61111E-6 1.48148E-6 L -0.07917 -0.09861 L -0.16563 -0.20555 " pathEditMode="relative" ptsTypes="AAA">
                                      <p:cBhvr>
                                        <p:cTn id="112" dur="2000" fill="hold"/>
                                        <p:tgtEl>
                                          <p:spTgt spid="178286"/>
                                        </p:tgtEl>
                                        <p:attrNameLst>
                                          <p:attrName>ppt_x</p:attrName>
                                          <p:attrName>ppt_y</p:attrName>
                                        </p:attrNameLst>
                                      </p:cBhvr>
                                    </p:animMotion>
                                  </p:childTnLst>
                                </p:cTn>
                              </p:par>
                            </p:childTnLst>
                          </p:cTn>
                        </p:par>
                        <p:par>
                          <p:cTn id="113" fill="hold" nodeType="afterGroup">
                            <p:stCondLst>
                              <p:cond delay="2000"/>
                            </p:stCondLst>
                            <p:childTnLst>
                              <p:par>
                                <p:cTn id="114" presetID="12" presetClass="entr" presetSubtype="4" fill="hold" nodeType="afterEffect">
                                  <p:stCondLst>
                                    <p:cond delay="0"/>
                                  </p:stCondLst>
                                  <p:childTnLst>
                                    <p:set>
                                      <p:cBhvr>
                                        <p:cTn id="115" dur="1" fill="hold">
                                          <p:stCondLst>
                                            <p:cond delay="0"/>
                                          </p:stCondLst>
                                        </p:cTn>
                                        <p:tgtEl>
                                          <p:spTgt spid="178344"/>
                                        </p:tgtEl>
                                        <p:attrNameLst>
                                          <p:attrName>style.visibility</p:attrName>
                                        </p:attrNameLst>
                                      </p:cBhvr>
                                      <p:to>
                                        <p:strVal val="visible"/>
                                      </p:to>
                                    </p:set>
                                    <p:animEffect transition="in" filter="slide(fromBottom)">
                                      <p:cBhvr>
                                        <p:cTn id="116" dur="500"/>
                                        <p:tgtEl>
                                          <p:spTgt spid="178344"/>
                                        </p:tgtEl>
                                      </p:cBhvr>
                                    </p:animEffect>
                                  </p:childTnLst>
                                </p:cTn>
                              </p:par>
                              <p:par>
                                <p:cTn id="117" presetID="12" presetClass="entr" presetSubtype="4" fill="hold" nodeType="withEffect">
                                  <p:stCondLst>
                                    <p:cond delay="0"/>
                                  </p:stCondLst>
                                  <p:childTnLst>
                                    <p:set>
                                      <p:cBhvr>
                                        <p:cTn id="118" dur="1" fill="hold">
                                          <p:stCondLst>
                                            <p:cond delay="0"/>
                                          </p:stCondLst>
                                        </p:cTn>
                                        <p:tgtEl>
                                          <p:spTgt spid="178332"/>
                                        </p:tgtEl>
                                        <p:attrNameLst>
                                          <p:attrName>style.visibility</p:attrName>
                                        </p:attrNameLst>
                                      </p:cBhvr>
                                      <p:to>
                                        <p:strVal val="visible"/>
                                      </p:to>
                                    </p:set>
                                    <p:animEffect transition="in" filter="slide(fromBottom)">
                                      <p:cBhvr>
                                        <p:cTn id="119" dur="500"/>
                                        <p:tgtEl>
                                          <p:spTgt spid="178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326" grpId="0" animBg="1"/>
      <p:bldP spid="178327" grpId="0" animBg="1"/>
      <p:bldP spid="178327" grpId="1" animBg="1"/>
      <p:bldP spid="178328" grpId="0" animBg="1"/>
      <p:bldP spid="178328" grpId="1" animBg="1"/>
      <p:bldP spid="178329" grpId="0" animBg="1"/>
      <p:bldP spid="178330" grpId="0"/>
      <p:bldP spid="178331" grpId="0" animBg="1"/>
      <p:bldP spid="178331" grpId="1" animBg="1"/>
      <p:bldP spid="1783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Slide Number Placeholder 2"/>
          <p:cNvSpPr>
            <a:spLocks noGrp="1"/>
          </p:cNvSpPr>
          <p:nvPr>
            <p:ph type="sldNum" sz="quarter" idx="11"/>
          </p:nvPr>
        </p:nvSpPr>
        <p:spPr/>
        <p:txBody>
          <a:bodyPr/>
          <a:lstStyle/>
          <a:p>
            <a:fld id="{11AC1356-A008-4CFA-94C5-57F3F24B2CE7}" type="slidenum">
              <a:rPr lang="en-US" altLang="en-US"/>
              <a:pPr/>
              <a:t>43</a:t>
            </a:fld>
            <a:endParaRPr lang="en-US" altLang="en-US"/>
          </a:p>
        </p:txBody>
      </p:sp>
      <p:grpSp>
        <p:nvGrpSpPr>
          <p:cNvPr id="180226" name="Group 2"/>
          <p:cNvGrpSpPr>
            <a:grpSpLocks/>
          </p:cNvGrpSpPr>
          <p:nvPr/>
        </p:nvGrpSpPr>
        <p:grpSpPr bwMode="auto">
          <a:xfrm>
            <a:off x="1744663" y="2787650"/>
            <a:ext cx="1552575" cy="1849438"/>
            <a:chOff x="1099" y="1756"/>
            <a:chExt cx="978" cy="1165"/>
          </a:xfrm>
        </p:grpSpPr>
        <p:sp>
          <p:nvSpPr>
            <p:cNvPr id="180227" name="Rectangle 3"/>
            <p:cNvSpPr>
              <a:spLocks noChangeArrowheads="1"/>
            </p:cNvSpPr>
            <p:nvPr/>
          </p:nvSpPr>
          <p:spPr bwMode="auto">
            <a:xfrm>
              <a:off x="1115" y="1756"/>
              <a:ext cx="960" cy="1151"/>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228" name="Text Box 4"/>
            <p:cNvSpPr txBox="1">
              <a:spLocks noChangeArrowheads="1"/>
            </p:cNvSpPr>
            <p:nvPr/>
          </p:nvSpPr>
          <p:spPr bwMode="auto">
            <a:xfrm>
              <a:off x="1116" y="1831"/>
              <a:ext cx="96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u="sng"/>
                <a:t>CC A Reserve</a:t>
              </a:r>
            </a:p>
            <a:p>
              <a:r>
                <a:rPr lang="en-US" altLang="en-US" sz="1200"/>
                <a:t>LTC Hightower</a:t>
              </a:r>
            </a:p>
          </p:txBody>
        </p:sp>
        <p:grpSp>
          <p:nvGrpSpPr>
            <p:cNvPr id="180229" name="Group 5"/>
            <p:cNvGrpSpPr>
              <a:grpSpLocks/>
            </p:cNvGrpSpPr>
            <p:nvPr/>
          </p:nvGrpSpPr>
          <p:grpSpPr bwMode="auto">
            <a:xfrm>
              <a:off x="1170" y="2156"/>
              <a:ext cx="811" cy="423"/>
              <a:chOff x="1170" y="2156"/>
              <a:chExt cx="811" cy="423"/>
            </a:xfrm>
          </p:grpSpPr>
          <p:grpSp>
            <p:nvGrpSpPr>
              <p:cNvPr id="180230" name="Group 6"/>
              <p:cNvGrpSpPr>
                <a:grpSpLocks/>
              </p:cNvGrpSpPr>
              <p:nvPr/>
            </p:nvGrpSpPr>
            <p:grpSpPr bwMode="auto">
              <a:xfrm>
                <a:off x="1170" y="2156"/>
                <a:ext cx="811" cy="272"/>
                <a:chOff x="1170" y="2156"/>
                <a:chExt cx="811" cy="272"/>
              </a:xfrm>
            </p:grpSpPr>
            <p:grpSp>
              <p:nvGrpSpPr>
                <p:cNvPr id="180231" name="Group 7"/>
                <p:cNvGrpSpPr>
                  <a:grpSpLocks/>
                </p:cNvGrpSpPr>
                <p:nvPr/>
              </p:nvGrpSpPr>
              <p:grpSpPr bwMode="auto">
                <a:xfrm>
                  <a:off x="1547" y="2156"/>
                  <a:ext cx="284" cy="260"/>
                  <a:chOff x="3337" y="1980"/>
                  <a:chExt cx="284" cy="260"/>
                </a:xfrm>
              </p:grpSpPr>
              <p:sp>
                <p:nvSpPr>
                  <p:cNvPr id="180232" name="Rectangle 8"/>
                  <p:cNvSpPr>
                    <a:spLocks noChangeArrowheads="1"/>
                  </p:cNvSpPr>
                  <p:nvPr/>
                </p:nvSpPr>
                <p:spPr bwMode="auto">
                  <a:xfrm>
                    <a:off x="3337" y="2030"/>
                    <a:ext cx="284" cy="210"/>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233" name="Oval 9"/>
                  <p:cNvSpPr>
                    <a:spLocks noChangeArrowheads="1"/>
                  </p:cNvSpPr>
                  <p:nvPr/>
                </p:nvSpPr>
                <p:spPr bwMode="auto">
                  <a:xfrm>
                    <a:off x="3397" y="2092"/>
                    <a:ext cx="164" cy="86"/>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234" name="Line 10"/>
                  <p:cNvSpPr>
                    <a:spLocks noChangeShapeType="1"/>
                  </p:cNvSpPr>
                  <p:nvPr/>
                </p:nvSpPr>
                <p:spPr bwMode="auto">
                  <a:xfrm>
                    <a:off x="3460" y="1980"/>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235" name="Line 11"/>
                  <p:cNvSpPr>
                    <a:spLocks noChangeShapeType="1"/>
                  </p:cNvSpPr>
                  <p:nvPr/>
                </p:nvSpPr>
                <p:spPr bwMode="auto">
                  <a:xfrm>
                    <a:off x="3510" y="1980"/>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0236" name="Text Box 12"/>
                <p:cNvSpPr txBox="1">
                  <a:spLocks noChangeArrowheads="1"/>
                </p:cNvSpPr>
                <p:nvPr/>
              </p:nvSpPr>
              <p:spPr bwMode="auto">
                <a:xfrm>
                  <a:off x="1170" y="2197"/>
                  <a:ext cx="3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b="1"/>
                    <a:t>3 (-)</a:t>
                  </a:r>
                </a:p>
              </p:txBody>
            </p:sp>
            <p:sp>
              <p:nvSpPr>
                <p:cNvPr id="180237" name="Text Box 13"/>
                <p:cNvSpPr txBox="1">
                  <a:spLocks noChangeArrowheads="1"/>
                </p:cNvSpPr>
                <p:nvPr/>
              </p:nvSpPr>
              <p:spPr bwMode="auto">
                <a:xfrm>
                  <a:off x="1785" y="219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a:t>
                  </a:r>
                </a:p>
              </p:txBody>
            </p:sp>
          </p:grpSp>
          <p:sp>
            <p:nvSpPr>
              <p:cNvPr id="180238" name="Text Box 14"/>
              <p:cNvSpPr txBox="1">
                <a:spLocks noChangeArrowheads="1"/>
              </p:cNvSpPr>
              <p:nvPr/>
            </p:nvSpPr>
            <p:spPr bwMode="auto">
              <a:xfrm>
                <a:off x="1484" y="2425"/>
                <a:ext cx="42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Char char="≈"/>
                </a:pPr>
                <a:r>
                  <a:rPr lang="en-US" altLang="en-US" sz="1000" b="1"/>
                  <a:t>40 M4s</a:t>
                </a:r>
              </a:p>
            </p:txBody>
          </p:sp>
        </p:grpSp>
        <p:grpSp>
          <p:nvGrpSpPr>
            <p:cNvPr id="180239" name="Group 15"/>
            <p:cNvGrpSpPr>
              <a:grpSpLocks/>
            </p:cNvGrpSpPr>
            <p:nvPr/>
          </p:nvGrpSpPr>
          <p:grpSpPr bwMode="auto">
            <a:xfrm>
              <a:off x="1099" y="2568"/>
              <a:ext cx="768" cy="353"/>
              <a:chOff x="1099" y="2568"/>
              <a:chExt cx="768" cy="353"/>
            </a:xfrm>
          </p:grpSpPr>
          <p:sp>
            <p:nvSpPr>
              <p:cNvPr id="180240" name="Text Box 16"/>
              <p:cNvSpPr txBox="1">
                <a:spLocks noChangeArrowheads="1"/>
              </p:cNvSpPr>
              <p:nvPr/>
            </p:nvSpPr>
            <p:spPr bwMode="auto">
              <a:xfrm>
                <a:off x="1486" y="2767"/>
                <a:ext cx="38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Char char="≈"/>
                </a:pPr>
                <a:r>
                  <a:rPr lang="en-US" altLang="en-US" sz="1000" b="1"/>
                  <a:t>8 M3s</a:t>
                </a:r>
              </a:p>
            </p:txBody>
          </p:sp>
          <p:sp>
            <p:nvSpPr>
              <p:cNvPr id="180241" name="Text Box 17"/>
              <p:cNvSpPr txBox="1">
                <a:spLocks noChangeArrowheads="1"/>
              </p:cNvSpPr>
              <p:nvPr/>
            </p:nvSpPr>
            <p:spPr bwMode="auto">
              <a:xfrm>
                <a:off x="1099" y="2602"/>
                <a:ext cx="61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b="1"/>
                  <a:t>A/701 (-)  </a:t>
                </a:r>
              </a:p>
            </p:txBody>
          </p:sp>
          <p:grpSp>
            <p:nvGrpSpPr>
              <p:cNvPr id="180242" name="Group 18"/>
              <p:cNvGrpSpPr>
                <a:grpSpLocks/>
              </p:cNvGrpSpPr>
              <p:nvPr/>
            </p:nvGrpSpPr>
            <p:grpSpPr bwMode="auto">
              <a:xfrm>
                <a:off x="1615" y="2568"/>
                <a:ext cx="194" cy="206"/>
                <a:chOff x="911" y="3770"/>
                <a:chExt cx="194" cy="206"/>
              </a:xfrm>
            </p:grpSpPr>
            <p:sp>
              <p:nvSpPr>
                <p:cNvPr id="180243" name="Rectangle 19"/>
                <p:cNvSpPr>
                  <a:spLocks noChangeArrowheads="1"/>
                </p:cNvSpPr>
                <p:nvPr/>
              </p:nvSpPr>
              <p:spPr bwMode="auto">
                <a:xfrm>
                  <a:off x="911" y="3820"/>
                  <a:ext cx="194" cy="156"/>
                </a:xfrm>
                <a:prstGeom prst="rect">
                  <a:avLst/>
                </a:prstGeom>
                <a:solidFill>
                  <a:srgbClr val="3366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244" name="Line 20"/>
                <p:cNvSpPr>
                  <a:spLocks noChangeShapeType="1"/>
                </p:cNvSpPr>
                <p:nvPr/>
              </p:nvSpPr>
              <p:spPr bwMode="auto">
                <a:xfrm>
                  <a:off x="1008" y="3770"/>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245" name="Line 21"/>
                <p:cNvSpPr>
                  <a:spLocks noChangeShapeType="1"/>
                </p:cNvSpPr>
                <p:nvPr/>
              </p:nvSpPr>
              <p:spPr bwMode="auto">
                <a:xfrm flipV="1">
                  <a:off x="916" y="3818"/>
                  <a:ext cx="88" cy="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246" name="Line 22"/>
                <p:cNvSpPr>
                  <a:spLocks noChangeShapeType="1"/>
                </p:cNvSpPr>
                <p:nvPr/>
              </p:nvSpPr>
              <p:spPr bwMode="auto">
                <a:xfrm flipH="1" flipV="1">
                  <a:off x="1012" y="3822"/>
                  <a:ext cx="90" cy="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sp>
        <p:nvSpPr>
          <p:cNvPr id="180247" name="Line 23"/>
          <p:cNvSpPr>
            <a:spLocks noChangeShapeType="1"/>
          </p:cNvSpPr>
          <p:nvPr/>
        </p:nvSpPr>
        <p:spPr bwMode="auto">
          <a:xfrm>
            <a:off x="4724400" y="52388"/>
            <a:ext cx="0" cy="6858000"/>
          </a:xfrm>
          <a:prstGeom prst="line">
            <a:avLst/>
          </a:prstGeom>
          <a:noFill/>
          <a:ln w="508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248" name="Text Box 24"/>
          <p:cNvSpPr txBox="1">
            <a:spLocks noChangeArrowheads="1"/>
          </p:cNvSpPr>
          <p:nvPr/>
        </p:nvSpPr>
        <p:spPr bwMode="auto">
          <a:xfrm>
            <a:off x="5711825" y="519113"/>
            <a:ext cx="2720975" cy="3762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u="sng"/>
              <a:t>10</a:t>
            </a:r>
            <a:r>
              <a:rPr lang="en-US" altLang="en-US" b="1" u="sng" baseline="30000"/>
              <a:t>TH</a:t>
            </a:r>
            <a:r>
              <a:rPr lang="en-US" altLang="en-US" b="1" u="sng"/>
              <a:t> PANZER DIVISION</a:t>
            </a:r>
          </a:p>
        </p:txBody>
      </p:sp>
      <p:grpSp>
        <p:nvGrpSpPr>
          <p:cNvPr id="180249" name="Group 25"/>
          <p:cNvGrpSpPr>
            <a:grpSpLocks/>
          </p:cNvGrpSpPr>
          <p:nvPr/>
        </p:nvGrpSpPr>
        <p:grpSpPr bwMode="auto">
          <a:xfrm>
            <a:off x="5635625" y="957263"/>
            <a:ext cx="2560638" cy="1316037"/>
            <a:chOff x="3550" y="603"/>
            <a:chExt cx="1613" cy="829"/>
          </a:xfrm>
        </p:grpSpPr>
        <p:grpSp>
          <p:nvGrpSpPr>
            <p:cNvPr id="180250" name="Group 26"/>
            <p:cNvGrpSpPr>
              <a:grpSpLocks/>
            </p:cNvGrpSpPr>
            <p:nvPr/>
          </p:nvGrpSpPr>
          <p:grpSpPr bwMode="auto">
            <a:xfrm>
              <a:off x="4969" y="888"/>
              <a:ext cx="194" cy="206"/>
              <a:chOff x="3849" y="1340"/>
              <a:chExt cx="194" cy="206"/>
            </a:xfrm>
          </p:grpSpPr>
          <p:sp>
            <p:nvSpPr>
              <p:cNvPr id="180251" name="Rectangle 27"/>
              <p:cNvSpPr>
                <a:spLocks noChangeArrowheads="1"/>
              </p:cNvSpPr>
              <p:nvPr/>
            </p:nvSpPr>
            <p:spPr bwMode="auto">
              <a:xfrm>
                <a:off x="3849" y="1390"/>
                <a:ext cx="194" cy="156"/>
              </a:xfrm>
              <a:prstGeom prst="rect">
                <a:avLst/>
              </a:prstGeom>
              <a:solidFill>
                <a:srgbClr val="3366FF"/>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252" name="Line 28"/>
              <p:cNvSpPr>
                <a:spLocks noChangeShapeType="1"/>
              </p:cNvSpPr>
              <p:nvPr/>
            </p:nvSpPr>
            <p:spPr bwMode="auto">
              <a:xfrm>
                <a:off x="3946" y="1340"/>
                <a:ext cx="0" cy="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253" name="Line 29"/>
              <p:cNvSpPr>
                <a:spLocks noChangeShapeType="1"/>
              </p:cNvSpPr>
              <p:nvPr/>
            </p:nvSpPr>
            <p:spPr bwMode="auto">
              <a:xfrm flipV="1">
                <a:off x="3854" y="1388"/>
                <a:ext cx="88" cy="15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254" name="Line 30"/>
              <p:cNvSpPr>
                <a:spLocks noChangeShapeType="1"/>
              </p:cNvSpPr>
              <p:nvPr/>
            </p:nvSpPr>
            <p:spPr bwMode="auto">
              <a:xfrm flipH="1" flipV="1">
                <a:off x="3950" y="1392"/>
                <a:ext cx="90" cy="15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0255" name="Text Box 31"/>
            <p:cNvSpPr txBox="1">
              <a:spLocks noChangeArrowheads="1"/>
            </p:cNvSpPr>
            <p:nvPr/>
          </p:nvSpPr>
          <p:spPr bwMode="auto">
            <a:xfrm>
              <a:off x="3962" y="603"/>
              <a:ext cx="986" cy="237"/>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u="sng"/>
                <a:t>KG Gerhardt</a:t>
              </a:r>
            </a:p>
          </p:txBody>
        </p:sp>
        <p:grpSp>
          <p:nvGrpSpPr>
            <p:cNvPr id="180256" name="Group 32"/>
            <p:cNvGrpSpPr>
              <a:grpSpLocks/>
            </p:cNvGrpSpPr>
            <p:nvPr/>
          </p:nvGrpSpPr>
          <p:grpSpPr bwMode="auto">
            <a:xfrm>
              <a:off x="3550" y="881"/>
              <a:ext cx="644" cy="272"/>
              <a:chOff x="3550" y="801"/>
              <a:chExt cx="644" cy="272"/>
            </a:xfrm>
          </p:grpSpPr>
          <p:grpSp>
            <p:nvGrpSpPr>
              <p:cNvPr id="180257" name="Group 33"/>
              <p:cNvGrpSpPr>
                <a:grpSpLocks/>
              </p:cNvGrpSpPr>
              <p:nvPr/>
            </p:nvGrpSpPr>
            <p:grpSpPr bwMode="auto">
              <a:xfrm>
                <a:off x="3724" y="801"/>
                <a:ext cx="284" cy="260"/>
                <a:chOff x="3036" y="450"/>
                <a:chExt cx="284" cy="260"/>
              </a:xfrm>
            </p:grpSpPr>
            <p:sp>
              <p:nvSpPr>
                <p:cNvPr id="180258" name="Rectangle 34"/>
                <p:cNvSpPr>
                  <a:spLocks noChangeArrowheads="1"/>
                </p:cNvSpPr>
                <p:nvPr/>
              </p:nvSpPr>
              <p:spPr bwMode="auto">
                <a:xfrm>
                  <a:off x="3036" y="500"/>
                  <a:ext cx="284" cy="210"/>
                </a:xfrm>
                <a:prstGeom prst="rect">
                  <a:avLst/>
                </a:prstGeom>
                <a:solidFill>
                  <a:srgbClr val="FFFF00"/>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259" name="Oval 35"/>
                <p:cNvSpPr>
                  <a:spLocks noChangeArrowheads="1"/>
                </p:cNvSpPr>
                <p:nvPr/>
              </p:nvSpPr>
              <p:spPr bwMode="auto">
                <a:xfrm>
                  <a:off x="3096" y="562"/>
                  <a:ext cx="164" cy="86"/>
                </a:xfrm>
                <a:prstGeom prst="ellipse">
                  <a:avLst/>
                </a:prstGeom>
                <a:solidFill>
                  <a:srgbClr val="FFFF0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260" name="Line 36"/>
                <p:cNvSpPr>
                  <a:spLocks noChangeShapeType="1"/>
                </p:cNvSpPr>
                <p:nvPr/>
              </p:nvSpPr>
              <p:spPr bwMode="auto">
                <a:xfrm>
                  <a:off x="3159" y="450"/>
                  <a:ext cx="0" cy="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261" name="Line 37"/>
                <p:cNvSpPr>
                  <a:spLocks noChangeShapeType="1"/>
                </p:cNvSpPr>
                <p:nvPr/>
              </p:nvSpPr>
              <p:spPr bwMode="auto">
                <a:xfrm>
                  <a:off x="3209" y="450"/>
                  <a:ext cx="0" cy="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0262" name="Text Box 38"/>
              <p:cNvSpPr txBox="1">
                <a:spLocks noChangeArrowheads="1"/>
              </p:cNvSpPr>
              <p:nvPr/>
            </p:nvSpPr>
            <p:spPr bwMode="auto">
              <a:xfrm>
                <a:off x="3550" y="84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FF0000"/>
                    </a:solidFill>
                  </a:rPr>
                  <a:t>1</a:t>
                </a:r>
              </a:p>
            </p:txBody>
          </p:sp>
          <p:sp>
            <p:nvSpPr>
              <p:cNvPr id="180263" name="Text Box 39"/>
              <p:cNvSpPr txBox="1">
                <a:spLocks noChangeArrowheads="1"/>
              </p:cNvSpPr>
              <p:nvPr/>
            </p:nvSpPr>
            <p:spPr bwMode="auto">
              <a:xfrm>
                <a:off x="3998" y="84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FF0000"/>
                    </a:solidFill>
                  </a:rPr>
                  <a:t>7</a:t>
                </a:r>
              </a:p>
            </p:txBody>
          </p:sp>
        </p:grpSp>
        <p:grpSp>
          <p:nvGrpSpPr>
            <p:cNvPr id="180264" name="Group 40"/>
            <p:cNvGrpSpPr>
              <a:grpSpLocks/>
            </p:cNvGrpSpPr>
            <p:nvPr/>
          </p:nvGrpSpPr>
          <p:grpSpPr bwMode="auto">
            <a:xfrm>
              <a:off x="4182" y="858"/>
              <a:ext cx="680" cy="295"/>
              <a:chOff x="4182" y="795"/>
              <a:chExt cx="680" cy="295"/>
            </a:xfrm>
          </p:grpSpPr>
          <p:grpSp>
            <p:nvGrpSpPr>
              <p:cNvPr id="180265" name="Group 41"/>
              <p:cNvGrpSpPr>
                <a:grpSpLocks/>
              </p:cNvGrpSpPr>
              <p:nvPr/>
            </p:nvGrpSpPr>
            <p:grpSpPr bwMode="auto">
              <a:xfrm>
                <a:off x="4346" y="795"/>
                <a:ext cx="285" cy="295"/>
                <a:chOff x="3274" y="972"/>
                <a:chExt cx="285" cy="295"/>
              </a:xfrm>
            </p:grpSpPr>
            <p:sp>
              <p:nvSpPr>
                <p:cNvPr id="180266" name="Rectangle 42"/>
                <p:cNvSpPr>
                  <a:spLocks noChangeArrowheads="1"/>
                </p:cNvSpPr>
                <p:nvPr/>
              </p:nvSpPr>
              <p:spPr bwMode="auto">
                <a:xfrm>
                  <a:off x="3275" y="1024"/>
                  <a:ext cx="284" cy="210"/>
                </a:xfrm>
                <a:prstGeom prst="rect">
                  <a:avLst/>
                </a:prstGeom>
                <a:solidFill>
                  <a:srgbClr val="3366FF"/>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267" name="Line 43"/>
                <p:cNvSpPr>
                  <a:spLocks noChangeShapeType="1"/>
                </p:cNvSpPr>
                <p:nvPr/>
              </p:nvSpPr>
              <p:spPr bwMode="auto">
                <a:xfrm>
                  <a:off x="3390" y="972"/>
                  <a:ext cx="0" cy="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268" name="Line 44"/>
                <p:cNvSpPr>
                  <a:spLocks noChangeShapeType="1"/>
                </p:cNvSpPr>
                <p:nvPr/>
              </p:nvSpPr>
              <p:spPr bwMode="auto">
                <a:xfrm>
                  <a:off x="3440" y="972"/>
                  <a:ext cx="0" cy="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269" name="Oval 45"/>
                <p:cNvSpPr>
                  <a:spLocks noChangeArrowheads="1"/>
                </p:cNvSpPr>
                <p:nvPr/>
              </p:nvSpPr>
              <p:spPr bwMode="auto">
                <a:xfrm>
                  <a:off x="3335" y="1088"/>
                  <a:ext cx="164" cy="86"/>
                </a:xfrm>
                <a:prstGeom prst="ellipse">
                  <a:avLst/>
                </a:prstGeom>
                <a:solidFill>
                  <a:srgbClr val="3366FF"/>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270" name="Line 46"/>
                <p:cNvSpPr>
                  <a:spLocks noChangeShapeType="1"/>
                </p:cNvSpPr>
                <p:nvPr/>
              </p:nvSpPr>
              <p:spPr bwMode="auto">
                <a:xfrm flipH="1">
                  <a:off x="3274" y="1026"/>
                  <a:ext cx="282" cy="20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271" name="Line 47"/>
                <p:cNvSpPr>
                  <a:spLocks noChangeShapeType="1"/>
                </p:cNvSpPr>
                <p:nvPr/>
              </p:nvSpPr>
              <p:spPr bwMode="auto">
                <a:xfrm rot="15011593" flipH="1">
                  <a:off x="3272" y="1025"/>
                  <a:ext cx="286" cy="197"/>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0272" name="Text Box 48"/>
              <p:cNvSpPr txBox="1">
                <a:spLocks noChangeArrowheads="1"/>
              </p:cNvSpPr>
              <p:nvPr/>
            </p:nvSpPr>
            <p:spPr bwMode="auto">
              <a:xfrm>
                <a:off x="4182" y="839"/>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FF0000"/>
                    </a:solidFill>
                  </a:rPr>
                  <a:t>2</a:t>
                </a:r>
              </a:p>
            </p:txBody>
          </p:sp>
          <p:sp>
            <p:nvSpPr>
              <p:cNvPr id="180273" name="Text Box 49"/>
              <p:cNvSpPr txBox="1">
                <a:spLocks noChangeArrowheads="1"/>
              </p:cNvSpPr>
              <p:nvPr/>
            </p:nvSpPr>
            <p:spPr bwMode="auto">
              <a:xfrm>
                <a:off x="4586" y="839"/>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FF0000"/>
                    </a:solidFill>
                  </a:rPr>
                  <a:t>69</a:t>
                </a:r>
              </a:p>
            </p:txBody>
          </p:sp>
        </p:grpSp>
        <p:sp>
          <p:nvSpPr>
            <p:cNvPr id="180274" name="Text Box 50"/>
            <p:cNvSpPr txBox="1">
              <a:spLocks noChangeArrowheads="1"/>
            </p:cNvSpPr>
            <p:nvPr/>
          </p:nvSpPr>
          <p:spPr bwMode="auto">
            <a:xfrm>
              <a:off x="3656" y="1164"/>
              <a:ext cx="4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Char char="≈"/>
              </a:pPr>
              <a:r>
                <a:rPr lang="en-US" altLang="en-US" sz="1000" b="1">
                  <a:solidFill>
                    <a:srgbClr val="FF0000"/>
                  </a:solidFill>
                </a:rPr>
                <a:t>22 Pz IV</a:t>
              </a:r>
            </a:p>
          </p:txBody>
        </p:sp>
        <p:sp>
          <p:nvSpPr>
            <p:cNvPr id="180275" name="Text Box 51"/>
            <p:cNvSpPr txBox="1">
              <a:spLocks noChangeArrowheads="1"/>
            </p:cNvSpPr>
            <p:nvPr/>
          </p:nvSpPr>
          <p:spPr bwMode="auto">
            <a:xfrm>
              <a:off x="3656" y="1278"/>
              <a:ext cx="45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Char char="≈"/>
              </a:pPr>
              <a:r>
                <a:rPr lang="en-US" altLang="en-US" sz="1000" b="1">
                  <a:solidFill>
                    <a:srgbClr val="FF0000"/>
                  </a:solidFill>
                </a:rPr>
                <a:t>66 Pz III</a:t>
              </a:r>
            </a:p>
          </p:txBody>
        </p:sp>
      </p:grpSp>
      <p:sp>
        <p:nvSpPr>
          <p:cNvPr id="180276" name="Text Box 52"/>
          <p:cNvSpPr txBox="1">
            <a:spLocks noChangeArrowheads="1"/>
          </p:cNvSpPr>
          <p:nvPr/>
        </p:nvSpPr>
        <p:spPr bwMode="auto">
          <a:xfrm>
            <a:off x="5745163" y="3594100"/>
            <a:ext cx="2652712" cy="3762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u="sng"/>
              <a:t>21</a:t>
            </a:r>
            <a:r>
              <a:rPr lang="en-US" altLang="en-US" b="1" u="sng" baseline="30000"/>
              <a:t>st</a:t>
            </a:r>
            <a:r>
              <a:rPr lang="en-US" altLang="en-US" b="1" u="sng"/>
              <a:t> PANZER DIVISION</a:t>
            </a:r>
          </a:p>
        </p:txBody>
      </p:sp>
      <p:grpSp>
        <p:nvGrpSpPr>
          <p:cNvPr id="180277" name="Group 53"/>
          <p:cNvGrpSpPr>
            <a:grpSpLocks/>
          </p:cNvGrpSpPr>
          <p:nvPr/>
        </p:nvGrpSpPr>
        <p:grpSpPr bwMode="auto">
          <a:xfrm>
            <a:off x="6351588" y="4021138"/>
            <a:ext cx="1668462" cy="1262062"/>
            <a:chOff x="4001" y="2533"/>
            <a:chExt cx="1051" cy="795"/>
          </a:xfrm>
        </p:grpSpPr>
        <p:sp>
          <p:nvSpPr>
            <p:cNvPr id="180278" name="Text Box 54"/>
            <p:cNvSpPr txBox="1">
              <a:spLocks noChangeArrowheads="1"/>
            </p:cNvSpPr>
            <p:nvPr/>
          </p:nvSpPr>
          <p:spPr bwMode="auto">
            <a:xfrm>
              <a:off x="4001" y="2533"/>
              <a:ext cx="986" cy="237"/>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u="sng"/>
                <a:t>KG Schuette</a:t>
              </a:r>
            </a:p>
          </p:txBody>
        </p:sp>
        <p:grpSp>
          <p:nvGrpSpPr>
            <p:cNvPr id="180279" name="Group 55"/>
            <p:cNvGrpSpPr>
              <a:grpSpLocks/>
            </p:cNvGrpSpPr>
            <p:nvPr/>
          </p:nvGrpSpPr>
          <p:grpSpPr bwMode="auto">
            <a:xfrm>
              <a:off x="4706" y="2787"/>
              <a:ext cx="284" cy="260"/>
              <a:chOff x="3036" y="450"/>
              <a:chExt cx="284" cy="260"/>
            </a:xfrm>
          </p:grpSpPr>
          <p:sp>
            <p:nvSpPr>
              <p:cNvPr id="180280" name="Rectangle 56"/>
              <p:cNvSpPr>
                <a:spLocks noChangeArrowheads="1"/>
              </p:cNvSpPr>
              <p:nvPr/>
            </p:nvSpPr>
            <p:spPr bwMode="auto">
              <a:xfrm>
                <a:off x="3036" y="500"/>
                <a:ext cx="284" cy="210"/>
              </a:xfrm>
              <a:prstGeom prst="rect">
                <a:avLst/>
              </a:prstGeom>
              <a:solidFill>
                <a:srgbClr val="FFFF00"/>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281" name="Oval 57"/>
              <p:cNvSpPr>
                <a:spLocks noChangeArrowheads="1"/>
              </p:cNvSpPr>
              <p:nvPr/>
            </p:nvSpPr>
            <p:spPr bwMode="auto">
              <a:xfrm>
                <a:off x="3096" y="562"/>
                <a:ext cx="164" cy="86"/>
              </a:xfrm>
              <a:prstGeom prst="ellipse">
                <a:avLst/>
              </a:prstGeom>
              <a:solidFill>
                <a:srgbClr val="FFFF0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282" name="Line 58"/>
              <p:cNvSpPr>
                <a:spLocks noChangeShapeType="1"/>
              </p:cNvSpPr>
              <p:nvPr/>
            </p:nvSpPr>
            <p:spPr bwMode="auto">
              <a:xfrm>
                <a:off x="3159" y="450"/>
                <a:ext cx="0" cy="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283" name="Line 59"/>
              <p:cNvSpPr>
                <a:spLocks noChangeShapeType="1"/>
              </p:cNvSpPr>
              <p:nvPr/>
            </p:nvSpPr>
            <p:spPr bwMode="auto">
              <a:xfrm>
                <a:off x="3209" y="450"/>
                <a:ext cx="0" cy="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0284" name="Group 60"/>
            <p:cNvGrpSpPr>
              <a:grpSpLocks/>
            </p:cNvGrpSpPr>
            <p:nvPr/>
          </p:nvGrpSpPr>
          <p:grpSpPr bwMode="auto">
            <a:xfrm>
              <a:off x="4056" y="2795"/>
              <a:ext cx="596" cy="295"/>
              <a:chOff x="4026" y="2580"/>
              <a:chExt cx="596" cy="295"/>
            </a:xfrm>
          </p:grpSpPr>
          <p:grpSp>
            <p:nvGrpSpPr>
              <p:cNvPr id="180285" name="Group 61"/>
              <p:cNvGrpSpPr>
                <a:grpSpLocks/>
              </p:cNvGrpSpPr>
              <p:nvPr/>
            </p:nvGrpSpPr>
            <p:grpSpPr bwMode="auto">
              <a:xfrm>
                <a:off x="4026" y="2580"/>
                <a:ext cx="285" cy="295"/>
                <a:chOff x="3274" y="972"/>
                <a:chExt cx="285" cy="295"/>
              </a:xfrm>
            </p:grpSpPr>
            <p:sp>
              <p:nvSpPr>
                <p:cNvPr id="180286" name="Rectangle 62"/>
                <p:cNvSpPr>
                  <a:spLocks noChangeArrowheads="1"/>
                </p:cNvSpPr>
                <p:nvPr/>
              </p:nvSpPr>
              <p:spPr bwMode="auto">
                <a:xfrm>
                  <a:off x="3275" y="1024"/>
                  <a:ext cx="284" cy="210"/>
                </a:xfrm>
                <a:prstGeom prst="rect">
                  <a:avLst/>
                </a:prstGeom>
                <a:solidFill>
                  <a:srgbClr val="3366FF"/>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287" name="Line 63"/>
                <p:cNvSpPr>
                  <a:spLocks noChangeShapeType="1"/>
                </p:cNvSpPr>
                <p:nvPr/>
              </p:nvSpPr>
              <p:spPr bwMode="auto">
                <a:xfrm>
                  <a:off x="3390" y="972"/>
                  <a:ext cx="0" cy="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288" name="Line 64"/>
                <p:cNvSpPr>
                  <a:spLocks noChangeShapeType="1"/>
                </p:cNvSpPr>
                <p:nvPr/>
              </p:nvSpPr>
              <p:spPr bwMode="auto">
                <a:xfrm>
                  <a:off x="3440" y="972"/>
                  <a:ext cx="0" cy="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289" name="Oval 65"/>
                <p:cNvSpPr>
                  <a:spLocks noChangeArrowheads="1"/>
                </p:cNvSpPr>
                <p:nvPr/>
              </p:nvSpPr>
              <p:spPr bwMode="auto">
                <a:xfrm>
                  <a:off x="3335" y="1088"/>
                  <a:ext cx="164" cy="86"/>
                </a:xfrm>
                <a:prstGeom prst="ellipse">
                  <a:avLst/>
                </a:prstGeom>
                <a:solidFill>
                  <a:srgbClr val="3366FF"/>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290" name="Line 66"/>
                <p:cNvSpPr>
                  <a:spLocks noChangeShapeType="1"/>
                </p:cNvSpPr>
                <p:nvPr/>
              </p:nvSpPr>
              <p:spPr bwMode="auto">
                <a:xfrm flipH="1">
                  <a:off x="3274" y="1026"/>
                  <a:ext cx="282" cy="20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291" name="Line 67"/>
                <p:cNvSpPr>
                  <a:spLocks noChangeShapeType="1"/>
                </p:cNvSpPr>
                <p:nvPr/>
              </p:nvSpPr>
              <p:spPr bwMode="auto">
                <a:xfrm rot="15011593" flipH="1">
                  <a:off x="3272" y="1025"/>
                  <a:ext cx="286" cy="197"/>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0292" name="Text Box 68"/>
              <p:cNvSpPr txBox="1">
                <a:spLocks noChangeArrowheads="1"/>
              </p:cNvSpPr>
              <p:nvPr/>
            </p:nvSpPr>
            <p:spPr bwMode="auto">
              <a:xfrm>
                <a:off x="4266" y="2633"/>
                <a:ext cx="3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FF0000"/>
                    </a:solidFill>
                  </a:rPr>
                  <a:t>104</a:t>
                </a:r>
              </a:p>
            </p:txBody>
          </p:sp>
        </p:grpSp>
        <p:sp>
          <p:nvSpPr>
            <p:cNvPr id="180293" name="Text Box 69"/>
            <p:cNvSpPr txBox="1">
              <a:spLocks noChangeArrowheads="1"/>
            </p:cNvSpPr>
            <p:nvPr/>
          </p:nvSpPr>
          <p:spPr bwMode="auto">
            <a:xfrm>
              <a:off x="4592" y="3068"/>
              <a:ext cx="4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Char char="≈"/>
              </a:pPr>
              <a:r>
                <a:rPr lang="en-US" altLang="en-US" sz="1000" b="1">
                  <a:solidFill>
                    <a:srgbClr val="FF0000"/>
                  </a:solidFill>
                </a:rPr>
                <a:t>10 Pz IV</a:t>
              </a:r>
            </a:p>
          </p:txBody>
        </p:sp>
        <p:sp>
          <p:nvSpPr>
            <p:cNvPr id="180294" name="Text Box 70"/>
            <p:cNvSpPr txBox="1">
              <a:spLocks noChangeArrowheads="1"/>
            </p:cNvSpPr>
            <p:nvPr/>
          </p:nvSpPr>
          <p:spPr bwMode="auto">
            <a:xfrm>
              <a:off x="4592" y="3174"/>
              <a:ext cx="45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Char char="≈"/>
              </a:pPr>
              <a:r>
                <a:rPr lang="en-US" altLang="en-US" sz="1000" b="1">
                  <a:solidFill>
                    <a:srgbClr val="FF0000"/>
                  </a:solidFill>
                </a:rPr>
                <a:t>20 Pz III</a:t>
              </a:r>
            </a:p>
          </p:txBody>
        </p:sp>
      </p:grpSp>
      <p:pic>
        <p:nvPicPr>
          <p:cNvPr id="180295" name="Picture 71" descr="nazi_flag_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6863" y="42863"/>
            <a:ext cx="703262" cy="527050"/>
          </a:xfrm>
          <a:prstGeom prst="rect">
            <a:avLst/>
          </a:prstGeom>
          <a:noFill/>
          <a:extLst>
            <a:ext uri="{909E8E84-426E-40DD-AFC4-6F175D3DCCD1}">
              <a14:hiddenFill xmlns:a14="http://schemas.microsoft.com/office/drawing/2010/main">
                <a:solidFill>
                  <a:srgbClr val="FFFFFF"/>
                </a:solidFill>
              </a14:hiddenFill>
            </a:ext>
          </a:extLst>
        </p:spPr>
      </p:pic>
      <p:pic>
        <p:nvPicPr>
          <p:cNvPr id="180296" name="Picture 72" descr="us-flag-stars-top-r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1188" y="85725"/>
            <a:ext cx="712787" cy="431800"/>
          </a:xfrm>
          <a:prstGeom prst="rect">
            <a:avLst/>
          </a:prstGeom>
          <a:noFill/>
          <a:extLst>
            <a:ext uri="{909E8E84-426E-40DD-AFC4-6F175D3DCCD1}">
              <a14:hiddenFill xmlns:a14="http://schemas.microsoft.com/office/drawing/2010/main">
                <a:solidFill>
                  <a:srgbClr val="FFFFFF"/>
                </a:solidFill>
              </a14:hiddenFill>
            </a:ext>
          </a:extLst>
        </p:spPr>
      </p:pic>
      <p:sp>
        <p:nvSpPr>
          <p:cNvPr id="180297" name="Text Box 73"/>
          <p:cNvSpPr txBox="1">
            <a:spLocks noChangeArrowheads="1"/>
          </p:cNvSpPr>
          <p:nvPr/>
        </p:nvSpPr>
        <p:spPr bwMode="auto">
          <a:xfrm>
            <a:off x="2817813" y="574675"/>
            <a:ext cx="147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u="sng"/>
              <a:t>14 Feb 1943</a:t>
            </a:r>
          </a:p>
        </p:txBody>
      </p:sp>
      <p:grpSp>
        <p:nvGrpSpPr>
          <p:cNvPr id="180298" name="Group 74"/>
          <p:cNvGrpSpPr>
            <a:grpSpLocks/>
          </p:cNvGrpSpPr>
          <p:nvPr/>
        </p:nvGrpSpPr>
        <p:grpSpPr bwMode="auto">
          <a:xfrm>
            <a:off x="5673725" y="5380038"/>
            <a:ext cx="2949575" cy="1349375"/>
            <a:chOff x="3574" y="3389"/>
            <a:chExt cx="1858" cy="850"/>
          </a:xfrm>
        </p:grpSpPr>
        <p:sp>
          <p:nvSpPr>
            <p:cNvPr id="180299" name="Text Box 75"/>
            <p:cNvSpPr txBox="1">
              <a:spLocks noChangeArrowheads="1"/>
            </p:cNvSpPr>
            <p:nvPr/>
          </p:nvSpPr>
          <p:spPr bwMode="auto">
            <a:xfrm>
              <a:off x="3933" y="3389"/>
              <a:ext cx="1042" cy="237"/>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u="sng"/>
                <a:t>KG Stenkhoff</a:t>
              </a:r>
            </a:p>
          </p:txBody>
        </p:sp>
        <p:grpSp>
          <p:nvGrpSpPr>
            <p:cNvPr id="180300" name="Group 76"/>
            <p:cNvGrpSpPr>
              <a:grpSpLocks/>
            </p:cNvGrpSpPr>
            <p:nvPr/>
          </p:nvGrpSpPr>
          <p:grpSpPr bwMode="auto">
            <a:xfrm>
              <a:off x="4836" y="3679"/>
              <a:ext cx="596" cy="295"/>
              <a:chOff x="4383" y="3468"/>
              <a:chExt cx="596" cy="295"/>
            </a:xfrm>
          </p:grpSpPr>
          <p:grpSp>
            <p:nvGrpSpPr>
              <p:cNvPr id="180301" name="Group 77"/>
              <p:cNvGrpSpPr>
                <a:grpSpLocks/>
              </p:cNvGrpSpPr>
              <p:nvPr/>
            </p:nvGrpSpPr>
            <p:grpSpPr bwMode="auto">
              <a:xfrm>
                <a:off x="4383" y="3468"/>
                <a:ext cx="285" cy="295"/>
                <a:chOff x="3274" y="972"/>
                <a:chExt cx="285" cy="295"/>
              </a:xfrm>
            </p:grpSpPr>
            <p:sp>
              <p:nvSpPr>
                <p:cNvPr id="180302" name="Rectangle 78"/>
                <p:cNvSpPr>
                  <a:spLocks noChangeArrowheads="1"/>
                </p:cNvSpPr>
                <p:nvPr/>
              </p:nvSpPr>
              <p:spPr bwMode="auto">
                <a:xfrm>
                  <a:off x="3275" y="1024"/>
                  <a:ext cx="284" cy="210"/>
                </a:xfrm>
                <a:prstGeom prst="rect">
                  <a:avLst/>
                </a:prstGeom>
                <a:solidFill>
                  <a:srgbClr val="3366FF"/>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303" name="Line 79"/>
                <p:cNvSpPr>
                  <a:spLocks noChangeShapeType="1"/>
                </p:cNvSpPr>
                <p:nvPr/>
              </p:nvSpPr>
              <p:spPr bwMode="auto">
                <a:xfrm>
                  <a:off x="3390" y="972"/>
                  <a:ext cx="0" cy="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304" name="Line 80"/>
                <p:cNvSpPr>
                  <a:spLocks noChangeShapeType="1"/>
                </p:cNvSpPr>
                <p:nvPr/>
              </p:nvSpPr>
              <p:spPr bwMode="auto">
                <a:xfrm>
                  <a:off x="3440" y="972"/>
                  <a:ext cx="0" cy="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305" name="Oval 81"/>
                <p:cNvSpPr>
                  <a:spLocks noChangeArrowheads="1"/>
                </p:cNvSpPr>
                <p:nvPr/>
              </p:nvSpPr>
              <p:spPr bwMode="auto">
                <a:xfrm>
                  <a:off x="3335" y="1088"/>
                  <a:ext cx="164" cy="86"/>
                </a:xfrm>
                <a:prstGeom prst="ellipse">
                  <a:avLst/>
                </a:prstGeom>
                <a:solidFill>
                  <a:srgbClr val="3366FF"/>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306" name="Line 82"/>
                <p:cNvSpPr>
                  <a:spLocks noChangeShapeType="1"/>
                </p:cNvSpPr>
                <p:nvPr/>
              </p:nvSpPr>
              <p:spPr bwMode="auto">
                <a:xfrm flipH="1">
                  <a:off x="3274" y="1026"/>
                  <a:ext cx="282" cy="20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307" name="Line 83"/>
                <p:cNvSpPr>
                  <a:spLocks noChangeShapeType="1"/>
                </p:cNvSpPr>
                <p:nvPr/>
              </p:nvSpPr>
              <p:spPr bwMode="auto">
                <a:xfrm rot="15011593" flipH="1">
                  <a:off x="3272" y="1025"/>
                  <a:ext cx="286" cy="197"/>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0308" name="Text Box 84"/>
              <p:cNvSpPr txBox="1">
                <a:spLocks noChangeArrowheads="1"/>
              </p:cNvSpPr>
              <p:nvPr/>
            </p:nvSpPr>
            <p:spPr bwMode="auto">
              <a:xfrm>
                <a:off x="4623" y="3521"/>
                <a:ext cx="3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FF0000"/>
                    </a:solidFill>
                  </a:rPr>
                  <a:t>104</a:t>
                </a:r>
              </a:p>
            </p:txBody>
          </p:sp>
        </p:grpSp>
        <p:sp>
          <p:nvSpPr>
            <p:cNvPr id="180309" name="Text Box 85"/>
            <p:cNvSpPr txBox="1">
              <a:spLocks noChangeArrowheads="1"/>
            </p:cNvSpPr>
            <p:nvPr/>
          </p:nvSpPr>
          <p:spPr bwMode="auto">
            <a:xfrm>
              <a:off x="3969" y="3979"/>
              <a:ext cx="4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Char char="≈"/>
              </a:pPr>
              <a:r>
                <a:rPr lang="en-US" altLang="en-US" sz="1000" b="1">
                  <a:solidFill>
                    <a:srgbClr val="FF0000"/>
                  </a:solidFill>
                </a:rPr>
                <a:t>20 Pz IV</a:t>
              </a:r>
            </a:p>
          </p:txBody>
        </p:sp>
        <p:sp>
          <p:nvSpPr>
            <p:cNvPr id="180310" name="Text Box 86"/>
            <p:cNvSpPr txBox="1">
              <a:spLocks noChangeArrowheads="1"/>
            </p:cNvSpPr>
            <p:nvPr/>
          </p:nvSpPr>
          <p:spPr bwMode="auto">
            <a:xfrm>
              <a:off x="3969" y="4085"/>
              <a:ext cx="45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Char char="≈"/>
              </a:pPr>
              <a:r>
                <a:rPr lang="en-US" altLang="en-US" sz="1000" b="1">
                  <a:solidFill>
                    <a:srgbClr val="FF0000"/>
                  </a:solidFill>
                </a:rPr>
                <a:t>40 Pz III</a:t>
              </a:r>
            </a:p>
          </p:txBody>
        </p:sp>
        <p:grpSp>
          <p:nvGrpSpPr>
            <p:cNvPr id="180311" name="Group 87"/>
            <p:cNvGrpSpPr>
              <a:grpSpLocks/>
            </p:cNvGrpSpPr>
            <p:nvPr/>
          </p:nvGrpSpPr>
          <p:grpSpPr bwMode="auto">
            <a:xfrm>
              <a:off x="3574" y="3698"/>
              <a:ext cx="630" cy="276"/>
              <a:chOff x="3376" y="3515"/>
              <a:chExt cx="630" cy="276"/>
            </a:xfrm>
          </p:grpSpPr>
          <p:grpSp>
            <p:nvGrpSpPr>
              <p:cNvPr id="180312" name="Group 88"/>
              <p:cNvGrpSpPr>
                <a:grpSpLocks/>
              </p:cNvGrpSpPr>
              <p:nvPr/>
            </p:nvGrpSpPr>
            <p:grpSpPr bwMode="auto">
              <a:xfrm>
                <a:off x="3552" y="3515"/>
                <a:ext cx="284" cy="260"/>
                <a:chOff x="3036" y="450"/>
                <a:chExt cx="284" cy="260"/>
              </a:xfrm>
            </p:grpSpPr>
            <p:sp>
              <p:nvSpPr>
                <p:cNvPr id="180313" name="Rectangle 89"/>
                <p:cNvSpPr>
                  <a:spLocks noChangeArrowheads="1"/>
                </p:cNvSpPr>
                <p:nvPr/>
              </p:nvSpPr>
              <p:spPr bwMode="auto">
                <a:xfrm>
                  <a:off x="3036" y="500"/>
                  <a:ext cx="284" cy="210"/>
                </a:xfrm>
                <a:prstGeom prst="rect">
                  <a:avLst/>
                </a:prstGeom>
                <a:solidFill>
                  <a:srgbClr val="FFFF00"/>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314" name="Oval 90"/>
                <p:cNvSpPr>
                  <a:spLocks noChangeArrowheads="1"/>
                </p:cNvSpPr>
                <p:nvPr/>
              </p:nvSpPr>
              <p:spPr bwMode="auto">
                <a:xfrm>
                  <a:off x="3096" y="562"/>
                  <a:ext cx="164" cy="86"/>
                </a:xfrm>
                <a:prstGeom prst="ellipse">
                  <a:avLst/>
                </a:prstGeom>
                <a:solidFill>
                  <a:srgbClr val="FFFF0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315" name="Line 91"/>
                <p:cNvSpPr>
                  <a:spLocks noChangeShapeType="1"/>
                </p:cNvSpPr>
                <p:nvPr/>
              </p:nvSpPr>
              <p:spPr bwMode="auto">
                <a:xfrm>
                  <a:off x="3159" y="450"/>
                  <a:ext cx="0" cy="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316" name="Line 92"/>
                <p:cNvSpPr>
                  <a:spLocks noChangeShapeType="1"/>
                </p:cNvSpPr>
                <p:nvPr/>
              </p:nvSpPr>
              <p:spPr bwMode="auto">
                <a:xfrm>
                  <a:off x="3209" y="450"/>
                  <a:ext cx="0" cy="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0317" name="Text Box 93"/>
              <p:cNvSpPr txBox="1">
                <a:spLocks noChangeArrowheads="1"/>
              </p:cNvSpPr>
              <p:nvPr/>
            </p:nvSpPr>
            <p:spPr bwMode="auto">
              <a:xfrm>
                <a:off x="3376" y="3560"/>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FF0000"/>
                    </a:solidFill>
                  </a:rPr>
                  <a:t>1</a:t>
                </a:r>
              </a:p>
            </p:txBody>
          </p:sp>
          <p:sp>
            <p:nvSpPr>
              <p:cNvPr id="180318" name="Text Box 94"/>
              <p:cNvSpPr txBox="1">
                <a:spLocks noChangeArrowheads="1"/>
              </p:cNvSpPr>
              <p:nvPr/>
            </p:nvSpPr>
            <p:spPr bwMode="auto">
              <a:xfrm>
                <a:off x="3810" y="3559"/>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FF0000"/>
                    </a:solidFill>
                  </a:rPr>
                  <a:t>5</a:t>
                </a:r>
              </a:p>
            </p:txBody>
          </p:sp>
        </p:grpSp>
        <p:grpSp>
          <p:nvGrpSpPr>
            <p:cNvPr id="180319" name="Group 95"/>
            <p:cNvGrpSpPr>
              <a:grpSpLocks/>
            </p:cNvGrpSpPr>
            <p:nvPr/>
          </p:nvGrpSpPr>
          <p:grpSpPr bwMode="auto">
            <a:xfrm>
              <a:off x="4177" y="3695"/>
              <a:ext cx="603" cy="279"/>
              <a:chOff x="3979" y="3512"/>
              <a:chExt cx="603" cy="279"/>
            </a:xfrm>
          </p:grpSpPr>
          <p:grpSp>
            <p:nvGrpSpPr>
              <p:cNvPr id="180320" name="Group 96"/>
              <p:cNvGrpSpPr>
                <a:grpSpLocks/>
              </p:cNvGrpSpPr>
              <p:nvPr/>
            </p:nvGrpSpPr>
            <p:grpSpPr bwMode="auto">
              <a:xfrm>
                <a:off x="4134" y="3512"/>
                <a:ext cx="284" cy="260"/>
                <a:chOff x="3036" y="450"/>
                <a:chExt cx="284" cy="260"/>
              </a:xfrm>
            </p:grpSpPr>
            <p:sp>
              <p:nvSpPr>
                <p:cNvPr id="180321" name="Rectangle 97"/>
                <p:cNvSpPr>
                  <a:spLocks noChangeArrowheads="1"/>
                </p:cNvSpPr>
                <p:nvPr/>
              </p:nvSpPr>
              <p:spPr bwMode="auto">
                <a:xfrm>
                  <a:off x="3036" y="500"/>
                  <a:ext cx="284" cy="210"/>
                </a:xfrm>
                <a:prstGeom prst="rect">
                  <a:avLst/>
                </a:prstGeom>
                <a:solidFill>
                  <a:srgbClr val="FFFF00"/>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322" name="Oval 98"/>
                <p:cNvSpPr>
                  <a:spLocks noChangeArrowheads="1"/>
                </p:cNvSpPr>
                <p:nvPr/>
              </p:nvSpPr>
              <p:spPr bwMode="auto">
                <a:xfrm>
                  <a:off x="3096" y="562"/>
                  <a:ext cx="164" cy="86"/>
                </a:xfrm>
                <a:prstGeom prst="ellipse">
                  <a:avLst/>
                </a:prstGeom>
                <a:solidFill>
                  <a:srgbClr val="FFFF0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323" name="Line 99"/>
                <p:cNvSpPr>
                  <a:spLocks noChangeShapeType="1"/>
                </p:cNvSpPr>
                <p:nvPr/>
              </p:nvSpPr>
              <p:spPr bwMode="auto">
                <a:xfrm>
                  <a:off x="3159" y="450"/>
                  <a:ext cx="0" cy="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324" name="Line 100"/>
                <p:cNvSpPr>
                  <a:spLocks noChangeShapeType="1"/>
                </p:cNvSpPr>
                <p:nvPr/>
              </p:nvSpPr>
              <p:spPr bwMode="auto">
                <a:xfrm>
                  <a:off x="3209" y="450"/>
                  <a:ext cx="0" cy="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0325" name="Text Box 101"/>
              <p:cNvSpPr txBox="1">
                <a:spLocks noChangeArrowheads="1"/>
              </p:cNvSpPr>
              <p:nvPr/>
            </p:nvSpPr>
            <p:spPr bwMode="auto">
              <a:xfrm>
                <a:off x="3979" y="3559"/>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FF0000"/>
                    </a:solidFill>
                  </a:rPr>
                  <a:t>2</a:t>
                </a:r>
              </a:p>
            </p:txBody>
          </p:sp>
          <p:sp>
            <p:nvSpPr>
              <p:cNvPr id="180326" name="Text Box 102"/>
              <p:cNvSpPr txBox="1">
                <a:spLocks noChangeArrowheads="1"/>
              </p:cNvSpPr>
              <p:nvPr/>
            </p:nvSpPr>
            <p:spPr bwMode="auto">
              <a:xfrm>
                <a:off x="4386" y="3560"/>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FF0000"/>
                    </a:solidFill>
                  </a:rPr>
                  <a:t>5</a:t>
                </a:r>
              </a:p>
            </p:txBody>
          </p:sp>
        </p:grpSp>
      </p:grpSp>
      <p:grpSp>
        <p:nvGrpSpPr>
          <p:cNvPr id="180327" name="Group 103"/>
          <p:cNvGrpSpPr>
            <a:grpSpLocks/>
          </p:cNvGrpSpPr>
          <p:nvPr/>
        </p:nvGrpSpPr>
        <p:grpSpPr bwMode="auto">
          <a:xfrm>
            <a:off x="3201988" y="5159375"/>
            <a:ext cx="1438275" cy="898525"/>
            <a:chOff x="2080" y="3250"/>
            <a:chExt cx="906" cy="566"/>
          </a:xfrm>
        </p:grpSpPr>
        <p:sp>
          <p:nvSpPr>
            <p:cNvPr id="180328" name="Rectangle 104"/>
            <p:cNvSpPr>
              <a:spLocks noChangeArrowheads="1"/>
            </p:cNvSpPr>
            <p:nvPr/>
          </p:nvSpPr>
          <p:spPr bwMode="auto">
            <a:xfrm>
              <a:off x="2080" y="3250"/>
              <a:ext cx="906" cy="56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329" name="Text Box 105"/>
            <p:cNvSpPr txBox="1">
              <a:spLocks noChangeArrowheads="1"/>
            </p:cNvSpPr>
            <p:nvPr/>
          </p:nvSpPr>
          <p:spPr bwMode="auto">
            <a:xfrm>
              <a:off x="2087" y="3277"/>
              <a:ext cx="7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u="sng"/>
                <a:t>DJ Ksaira</a:t>
              </a:r>
            </a:p>
          </p:txBody>
        </p:sp>
        <p:grpSp>
          <p:nvGrpSpPr>
            <p:cNvPr id="180330" name="Group 106"/>
            <p:cNvGrpSpPr>
              <a:grpSpLocks/>
            </p:cNvGrpSpPr>
            <p:nvPr/>
          </p:nvGrpSpPr>
          <p:grpSpPr bwMode="auto">
            <a:xfrm>
              <a:off x="2153" y="3489"/>
              <a:ext cx="799" cy="295"/>
              <a:chOff x="2081" y="2814"/>
              <a:chExt cx="799" cy="295"/>
            </a:xfrm>
          </p:grpSpPr>
          <p:grpSp>
            <p:nvGrpSpPr>
              <p:cNvPr id="180331" name="Group 107"/>
              <p:cNvGrpSpPr>
                <a:grpSpLocks/>
              </p:cNvGrpSpPr>
              <p:nvPr/>
            </p:nvGrpSpPr>
            <p:grpSpPr bwMode="auto">
              <a:xfrm>
                <a:off x="2249" y="2814"/>
                <a:ext cx="285" cy="295"/>
                <a:chOff x="1500" y="3236"/>
                <a:chExt cx="285" cy="295"/>
              </a:xfrm>
            </p:grpSpPr>
            <p:sp>
              <p:nvSpPr>
                <p:cNvPr id="180332" name="Rectangle 108"/>
                <p:cNvSpPr>
                  <a:spLocks noChangeArrowheads="1"/>
                </p:cNvSpPr>
                <p:nvPr/>
              </p:nvSpPr>
              <p:spPr bwMode="auto">
                <a:xfrm>
                  <a:off x="1501" y="3288"/>
                  <a:ext cx="284" cy="210"/>
                </a:xfrm>
                <a:prstGeom prst="rect">
                  <a:avLst/>
                </a:prstGeom>
                <a:solidFill>
                  <a:srgbClr val="3366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333" name="Line 109"/>
                <p:cNvSpPr>
                  <a:spLocks noChangeShapeType="1"/>
                </p:cNvSpPr>
                <p:nvPr/>
              </p:nvSpPr>
              <p:spPr bwMode="auto">
                <a:xfrm>
                  <a:off x="1616" y="3236"/>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334" name="Line 110"/>
                <p:cNvSpPr>
                  <a:spLocks noChangeShapeType="1"/>
                </p:cNvSpPr>
                <p:nvPr/>
              </p:nvSpPr>
              <p:spPr bwMode="auto">
                <a:xfrm>
                  <a:off x="1666" y="3236"/>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335" name="Line 111"/>
                <p:cNvSpPr>
                  <a:spLocks noChangeShapeType="1"/>
                </p:cNvSpPr>
                <p:nvPr/>
              </p:nvSpPr>
              <p:spPr bwMode="auto">
                <a:xfrm flipH="1">
                  <a:off x="1500" y="3290"/>
                  <a:ext cx="282" cy="20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336" name="Line 112"/>
                <p:cNvSpPr>
                  <a:spLocks noChangeShapeType="1"/>
                </p:cNvSpPr>
                <p:nvPr/>
              </p:nvSpPr>
              <p:spPr bwMode="auto">
                <a:xfrm rot="15011593" flipH="1">
                  <a:off x="1498" y="3289"/>
                  <a:ext cx="286" cy="19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0337" name="Text Box 113"/>
              <p:cNvSpPr txBox="1">
                <a:spLocks noChangeArrowheads="1"/>
              </p:cNvSpPr>
              <p:nvPr/>
            </p:nvSpPr>
            <p:spPr bwMode="auto">
              <a:xfrm>
                <a:off x="2081" y="2859"/>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3</a:t>
                </a:r>
              </a:p>
            </p:txBody>
          </p:sp>
          <p:sp>
            <p:nvSpPr>
              <p:cNvPr id="180338" name="Text Box 114"/>
              <p:cNvSpPr txBox="1">
                <a:spLocks noChangeArrowheads="1"/>
              </p:cNvSpPr>
              <p:nvPr/>
            </p:nvSpPr>
            <p:spPr bwMode="auto">
              <a:xfrm>
                <a:off x="2524" y="2845"/>
                <a:ext cx="3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168</a:t>
                </a:r>
              </a:p>
            </p:txBody>
          </p:sp>
        </p:grpSp>
      </p:grpSp>
      <p:sp>
        <p:nvSpPr>
          <p:cNvPr id="180339" name="Line 115"/>
          <p:cNvSpPr>
            <a:spLocks noChangeShapeType="1"/>
          </p:cNvSpPr>
          <p:nvPr/>
        </p:nvSpPr>
        <p:spPr bwMode="auto">
          <a:xfrm>
            <a:off x="4800600" y="0"/>
            <a:ext cx="0" cy="685800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340" name="Line 116"/>
          <p:cNvSpPr>
            <a:spLocks noChangeShapeType="1"/>
          </p:cNvSpPr>
          <p:nvPr/>
        </p:nvSpPr>
        <p:spPr bwMode="auto">
          <a:xfrm>
            <a:off x="1614488" y="500063"/>
            <a:ext cx="0" cy="6175375"/>
          </a:xfrm>
          <a:prstGeom prst="line">
            <a:avLst/>
          </a:prstGeom>
          <a:noFill/>
          <a:ln w="38100">
            <a:solidFill>
              <a:srgbClr val="0000FF"/>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341" name="Line 117"/>
          <p:cNvSpPr>
            <a:spLocks noChangeShapeType="1"/>
          </p:cNvSpPr>
          <p:nvPr/>
        </p:nvSpPr>
        <p:spPr bwMode="auto">
          <a:xfrm flipH="1">
            <a:off x="4814888" y="3429000"/>
            <a:ext cx="4329112" cy="0"/>
          </a:xfrm>
          <a:prstGeom prst="line">
            <a:avLst/>
          </a:prstGeom>
          <a:noFill/>
          <a:ln w="38100">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342" name="Text Box 118"/>
          <p:cNvSpPr txBox="1">
            <a:spLocks noChangeArrowheads="1"/>
          </p:cNvSpPr>
          <p:nvPr/>
        </p:nvSpPr>
        <p:spPr bwMode="auto">
          <a:xfrm>
            <a:off x="2867025" y="0"/>
            <a:ext cx="3581400" cy="531813"/>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800">
                <a:latin typeface="Book Antiqua" panose="02040602050305030304" pitchFamily="18" charset="0"/>
              </a:rPr>
              <a:t>OUTCOME</a:t>
            </a:r>
          </a:p>
        </p:txBody>
      </p:sp>
      <p:grpSp>
        <p:nvGrpSpPr>
          <p:cNvPr id="180343" name="Group 119"/>
          <p:cNvGrpSpPr>
            <a:grpSpLocks/>
          </p:cNvGrpSpPr>
          <p:nvPr/>
        </p:nvGrpSpPr>
        <p:grpSpPr bwMode="auto">
          <a:xfrm>
            <a:off x="2859088" y="1376363"/>
            <a:ext cx="1809750" cy="1497012"/>
            <a:chOff x="1801" y="867"/>
            <a:chExt cx="1140" cy="943"/>
          </a:xfrm>
        </p:grpSpPr>
        <p:sp>
          <p:nvSpPr>
            <p:cNvPr id="180344" name="Rectangle 120"/>
            <p:cNvSpPr>
              <a:spLocks noChangeArrowheads="1"/>
            </p:cNvSpPr>
            <p:nvPr/>
          </p:nvSpPr>
          <p:spPr bwMode="auto">
            <a:xfrm>
              <a:off x="1801" y="869"/>
              <a:ext cx="1134" cy="94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0345" name="Group 121"/>
            <p:cNvGrpSpPr>
              <a:grpSpLocks/>
            </p:cNvGrpSpPr>
            <p:nvPr/>
          </p:nvGrpSpPr>
          <p:grpSpPr bwMode="auto">
            <a:xfrm>
              <a:off x="1942" y="1406"/>
              <a:ext cx="194" cy="202"/>
              <a:chOff x="1419" y="3714"/>
              <a:chExt cx="194" cy="202"/>
            </a:xfrm>
          </p:grpSpPr>
          <p:sp>
            <p:nvSpPr>
              <p:cNvPr id="180346" name="Rectangle 122"/>
              <p:cNvSpPr>
                <a:spLocks noChangeArrowheads="1"/>
              </p:cNvSpPr>
              <p:nvPr/>
            </p:nvSpPr>
            <p:spPr bwMode="auto">
              <a:xfrm>
                <a:off x="1419" y="3760"/>
                <a:ext cx="194" cy="156"/>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347" name="Line 123"/>
              <p:cNvSpPr>
                <a:spLocks noChangeShapeType="1"/>
              </p:cNvSpPr>
              <p:nvPr/>
            </p:nvSpPr>
            <p:spPr bwMode="auto">
              <a:xfrm>
                <a:off x="1518" y="3714"/>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348" name="Oval 124"/>
              <p:cNvSpPr>
                <a:spLocks noChangeArrowheads="1"/>
              </p:cNvSpPr>
              <p:nvPr/>
            </p:nvSpPr>
            <p:spPr bwMode="auto">
              <a:xfrm>
                <a:off x="1459" y="3810"/>
                <a:ext cx="114" cy="56"/>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0349" name="Group 125"/>
            <p:cNvGrpSpPr>
              <a:grpSpLocks/>
            </p:cNvGrpSpPr>
            <p:nvPr/>
          </p:nvGrpSpPr>
          <p:grpSpPr bwMode="auto">
            <a:xfrm>
              <a:off x="2289" y="1405"/>
              <a:ext cx="194" cy="205"/>
              <a:chOff x="1882" y="1186"/>
              <a:chExt cx="194" cy="205"/>
            </a:xfrm>
          </p:grpSpPr>
          <p:sp>
            <p:nvSpPr>
              <p:cNvPr id="180350" name="Rectangle 126"/>
              <p:cNvSpPr>
                <a:spLocks noChangeArrowheads="1"/>
              </p:cNvSpPr>
              <p:nvPr/>
            </p:nvSpPr>
            <p:spPr bwMode="auto">
              <a:xfrm>
                <a:off x="1882" y="1235"/>
                <a:ext cx="194" cy="156"/>
              </a:xfrm>
              <a:prstGeom prst="rect">
                <a:avLst/>
              </a:prstGeom>
              <a:solidFill>
                <a:srgbClr val="3366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351" name="Line 127"/>
              <p:cNvSpPr>
                <a:spLocks noChangeShapeType="1"/>
              </p:cNvSpPr>
              <p:nvPr/>
            </p:nvSpPr>
            <p:spPr bwMode="auto">
              <a:xfrm flipV="1">
                <a:off x="1887" y="1233"/>
                <a:ext cx="88" cy="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352" name="Line 128"/>
              <p:cNvSpPr>
                <a:spLocks noChangeShapeType="1"/>
              </p:cNvSpPr>
              <p:nvPr/>
            </p:nvSpPr>
            <p:spPr bwMode="auto">
              <a:xfrm flipH="1" flipV="1">
                <a:off x="1983" y="1237"/>
                <a:ext cx="90" cy="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353" name="Oval 129"/>
              <p:cNvSpPr>
                <a:spLocks noChangeArrowheads="1"/>
              </p:cNvSpPr>
              <p:nvPr/>
            </p:nvSpPr>
            <p:spPr bwMode="auto">
              <a:xfrm>
                <a:off x="1922" y="1186"/>
                <a:ext cx="27" cy="27"/>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354" name="Oval 130"/>
              <p:cNvSpPr>
                <a:spLocks noChangeArrowheads="1"/>
              </p:cNvSpPr>
              <p:nvPr/>
            </p:nvSpPr>
            <p:spPr bwMode="auto">
              <a:xfrm>
                <a:off x="1963" y="1186"/>
                <a:ext cx="27" cy="27"/>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355" name="Oval 131"/>
              <p:cNvSpPr>
                <a:spLocks noChangeArrowheads="1"/>
              </p:cNvSpPr>
              <p:nvPr/>
            </p:nvSpPr>
            <p:spPr bwMode="auto">
              <a:xfrm>
                <a:off x="2004" y="1186"/>
                <a:ext cx="27" cy="27"/>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0356" name="Text Box 132"/>
            <p:cNvSpPr txBox="1">
              <a:spLocks noChangeArrowheads="1"/>
            </p:cNvSpPr>
            <p:nvPr/>
          </p:nvSpPr>
          <p:spPr bwMode="auto">
            <a:xfrm>
              <a:off x="1929" y="867"/>
              <a:ext cx="10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u="sng"/>
                <a:t>DJ Lassouda</a:t>
              </a:r>
            </a:p>
          </p:txBody>
        </p:sp>
        <p:grpSp>
          <p:nvGrpSpPr>
            <p:cNvPr id="180357" name="Group 133"/>
            <p:cNvGrpSpPr>
              <a:grpSpLocks/>
            </p:cNvGrpSpPr>
            <p:nvPr/>
          </p:nvGrpSpPr>
          <p:grpSpPr bwMode="auto">
            <a:xfrm>
              <a:off x="2058" y="1079"/>
              <a:ext cx="799" cy="295"/>
              <a:chOff x="1923" y="1079"/>
              <a:chExt cx="799" cy="295"/>
            </a:xfrm>
          </p:grpSpPr>
          <p:grpSp>
            <p:nvGrpSpPr>
              <p:cNvPr id="180358" name="Group 134"/>
              <p:cNvGrpSpPr>
                <a:grpSpLocks/>
              </p:cNvGrpSpPr>
              <p:nvPr/>
            </p:nvGrpSpPr>
            <p:grpSpPr bwMode="auto">
              <a:xfrm>
                <a:off x="2091" y="1079"/>
                <a:ext cx="285" cy="295"/>
                <a:chOff x="1500" y="3236"/>
                <a:chExt cx="285" cy="295"/>
              </a:xfrm>
            </p:grpSpPr>
            <p:sp>
              <p:nvSpPr>
                <p:cNvPr id="180359" name="Rectangle 135"/>
                <p:cNvSpPr>
                  <a:spLocks noChangeArrowheads="1"/>
                </p:cNvSpPr>
                <p:nvPr/>
              </p:nvSpPr>
              <p:spPr bwMode="auto">
                <a:xfrm>
                  <a:off x="1501" y="3288"/>
                  <a:ext cx="284" cy="210"/>
                </a:xfrm>
                <a:prstGeom prst="rect">
                  <a:avLst/>
                </a:prstGeom>
                <a:solidFill>
                  <a:srgbClr val="3366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360" name="Line 136"/>
                <p:cNvSpPr>
                  <a:spLocks noChangeShapeType="1"/>
                </p:cNvSpPr>
                <p:nvPr/>
              </p:nvSpPr>
              <p:spPr bwMode="auto">
                <a:xfrm>
                  <a:off x="1616" y="3236"/>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361" name="Line 137"/>
                <p:cNvSpPr>
                  <a:spLocks noChangeShapeType="1"/>
                </p:cNvSpPr>
                <p:nvPr/>
              </p:nvSpPr>
              <p:spPr bwMode="auto">
                <a:xfrm>
                  <a:off x="1666" y="3236"/>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362" name="Line 138"/>
                <p:cNvSpPr>
                  <a:spLocks noChangeShapeType="1"/>
                </p:cNvSpPr>
                <p:nvPr/>
              </p:nvSpPr>
              <p:spPr bwMode="auto">
                <a:xfrm flipH="1">
                  <a:off x="1500" y="3290"/>
                  <a:ext cx="282" cy="20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363" name="Line 139"/>
                <p:cNvSpPr>
                  <a:spLocks noChangeShapeType="1"/>
                </p:cNvSpPr>
                <p:nvPr/>
              </p:nvSpPr>
              <p:spPr bwMode="auto">
                <a:xfrm rot="15011593" flipH="1">
                  <a:off x="1498" y="3289"/>
                  <a:ext cx="286" cy="19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0364" name="Text Box 140"/>
              <p:cNvSpPr txBox="1">
                <a:spLocks noChangeArrowheads="1"/>
              </p:cNvSpPr>
              <p:nvPr/>
            </p:nvSpPr>
            <p:spPr bwMode="auto">
              <a:xfrm>
                <a:off x="1923" y="1124"/>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2</a:t>
                </a:r>
              </a:p>
            </p:txBody>
          </p:sp>
          <p:sp>
            <p:nvSpPr>
              <p:cNvPr id="180365" name="Text Box 141"/>
              <p:cNvSpPr txBox="1">
                <a:spLocks noChangeArrowheads="1"/>
              </p:cNvSpPr>
              <p:nvPr/>
            </p:nvSpPr>
            <p:spPr bwMode="auto">
              <a:xfrm>
                <a:off x="2366" y="1110"/>
                <a:ext cx="3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168</a:t>
                </a:r>
              </a:p>
            </p:txBody>
          </p:sp>
        </p:grpSp>
        <p:grpSp>
          <p:nvGrpSpPr>
            <p:cNvPr id="180366" name="Group 142"/>
            <p:cNvGrpSpPr>
              <a:grpSpLocks/>
            </p:cNvGrpSpPr>
            <p:nvPr/>
          </p:nvGrpSpPr>
          <p:grpSpPr bwMode="auto">
            <a:xfrm>
              <a:off x="2605" y="1410"/>
              <a:ext cx="194" cy="202"/>
              <a:chOff x="2344" y="1266"/>
              <a:chExt cx="194" cy="202"/>
            </a:xfrm>
          </p:grpSpPr>
          <p:sp>
            <p:nvSpPr>
              <p:cNvPr id="180367" name="Rectangle 143"/>
              <p:cNvSpPr>
                <a:spLocks noChangeArrowheads="1"/>
              </p:cNvSpPr>
              <p:nvPr/>
            </p:nvSpPr>
            <p:spPr bwMode="auto">
              <a:xfrm>
                <a:off x="2344" y="1312"/>
                <a:ext cx="194" cy="156"/>
              </a:xfrm>
              <a:prstGeom prst="rect">
                <a:avLst/>
              </a:prstGeom>
              <a:solidFill>
                <a:srgbClr val="FF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368" name="Line 144"/>
              <p:cNvSpPr>
                <a:spLocks noChangeShapeType="1"/>
              </p:cNvSpPr>
              <p:nvPr/>
            </p:nvSpPr>
            <p:spPr bwMode="auto">
              <a:xfrm>
                <a:off x="2443" y="1266"/>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369" name="Oval 145"/>
              <p:cNvSpPr>
                <a:spLocks noChangeArrowheads="1"/>
              </p:cNvSpPr>
              <p:nvPr/>
            </p:nvSpPr>
            <p:spPr bwMode="auto">
              <a:xfrm>
                <a:off x="2384" y="1362"/>
                <a:ext cx="114" cy="56"/>
              </a:xfrm>
              <a:prstGeom prst="ellipse">
                <a:avLst/>
              </a:prstGeom>
              <a:solidFill>
                <a:srgbClr val="FF0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370" name="Oval 146"/>
              <p:cNvSpPr>
                <a:spLocks noChangeArrowheads="1"/>
              </p:cNvSpPr>
              <p:nvPr/>
            </p:nvSpPr>
            <p:spPr bwMode="auto">
              <a:xfrm>
                <a:off x="2424" y="1374"/>
                <a:ext cx="35" cy="29"/>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0371" name="Text Box 147"/>
            <p:cNvSpPr txBox="1">
              <a:spLocks noChangeArrowheads="1"/>
            </p:cNvSpPr>
            <p:nvPr/>
          </p:nvSpPr>
          <p:spPr bwMode="auto">
            <a:xfrm>
              <a:off x="1810" y="1647"/>
              <a:ext cx="42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Char char="≈"/>
              </a:pPr>
              <a:r>
                <a:rPr lang="en-US" altLang="en-US" sz="1000" b="1"/>
                <a:t>10 M4s</a:t>
              </a:r>
            </a:p>
          </p:txBody>
        </p:sp>
        <p:sp>
          <p:nvSpPr>
            <p:cNvPr id="180372" name="Text Box 148"/>
            <p:cNvSpPr txBox="1">
              <a:spLocks noChangeArrowheads="1"/>
            </p:cNvSpPr>
            <p:nvPr/>
          </p:nvSpPr>
          <p:spPr bwMode="auto">
            <a:xfrm>
              <a:off x="2172" y="1647"/>
              <a:ext cx="38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Char char="≈"/>
              </a:pPr>
              <a:r>
                <a:rPr lang="en-US" altLang="en-US" sz="1000" b="1"/>
                <a:t>4 M3s</a:t>
              </a:r>
            </a:p>
          </p:txBody>
        </p:sp>
      </p:grpSp>
      <p:grpSp>
        <p:nvGrpSpPr>
          <p:cNvPr id="180373" name="Group 149"/>
          <p:cNvGrpSpPr>
            <a:grpSpLocks/>
          </p:cNvGrpSpPr>
          <p:nvPr/>
        </p:nvGrpSpPr>
        <p:grpSpPr bwMode="auto">
          <a:xfrm>
            <a:off x="5553075" y="2384425"/>
            <a:ext cx="2230438" cy="1033463"/>
            <a:chOff x="3498" y="1502"/>
            <a:chExt cx="1405" cy="651"/>
          </a:xfrm>
        </p:grpSpPr>
        <p:sp>
          <p:nvSpPr>
            <p:cNvPr id="180374" name="Text Box 150"/>
            <p:cNvSpPr txBox="1">
              <a:spLocks noChangeArrowheads="1"/>
            </p:cNvSpPr>
            <p:nvPr/>
          </p:nvSpPr>
          <p:spPr bwMode="auto">
            <a:xfrm>
              <a:off x="3917" y="1502"/>
              <a:ext cx="986" cy="237"/>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u="sng"/>
                <a:t>KG Reimann</a:t>
              </a:r>
            </a:p>
          </p:txBody>
        </p:sp>
        <p:grpSp>
          <p:nvGrpSpPr>
            <p:cNvPr id="180375" name="Group 151"/>
            <p:cNvGrpSpPr>
              <a:grpSpLocks/>
            </p:cNvGrpSpPr>
            <p:nvPr/>
          </p:nvGrpSpPr>
          <p:grpSpPr bwMode="auto">
            <a:xfrm>
              <a:off x="4231" y="1790"/>
              <a:ext cx="194" cy="202"/>
              <a:chOff x="3762" y="1046"/>
              <a:chExt cx="194" cy="202"/>
            </a:xfrm>
          </p:grpSpPr>
          <p:sp>
            <p:nvSpPr>
              <p:cNvPr id="180376" name="Rectangle 152"/>
              <p:cNvSpPr>
                <a:spLocks noChangeArrowheads="1"/>
              </p:cNvSpPr>
              <p:nvPr/>
            </p:nvSpPr>
            <p:spPr bwMode="auto">
              <a:xfrm>
                <a:off x="3762" y="1092"/>
                <a:ext cx="194" cy="156"/>
              </a:xfrm>
              <a:prstGeom prst="rect">
                <a:avLst/>
              </a:prstGeom>
              <a:solidFill>
                <a:srgbClr val="FFFF00"/>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377" name="Line 153"/>
              <p:cNvSpPr>
                <a:spLocks noChangeShapeType="1"/>
              </p:cNvSpPr>
              <p:nvPr/>
            </p:nvSpPr>
            <p:spPr bwMode="auto">
              <a:xfrm>
                <a:off x="3861" y="1046"/>
                <a:ext cx="0" cy="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378" name="Oval 154"/>
              <p:cNvSpPr>
                <a:spLocks noChangeArrowheads="1"/>
              </p:cNvSpPr>
              <p:nvPr/>
            </p:nvSpPr>
            <p:spPr bwMode="auto">
              <a:xfrm>
                <a:off x="3802" y="1142"/>
                <a:ext cx="114" cy="56"/>
              </a:xfrm>
              <a:prstGeom prst="ellipse">
                <a:avLst/>
              </a:prstGeom>
              <a:solidFill>
                <a:srgbClr val="FFFF0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0379" name="Text Box 155"/>
            <p:cNvSpPr txBox="1">
              <a:spLocks noChangeArrowheads="1"/>
            </p:cNvSpPr>
            <p:nvPr/>
          </p:nvSpPr>
          <p:spPr bwMode="auto">
            <a:xfrm>
              <a:off x="3930" y="1999"/>
              <a:ext cx="89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Char char="≈"/>
              </a:pPr>
              <a:r>
                <a:rPr lang="en-US" altLang="en-US" sz="1000" b="1">
                  <a:solidFill>
                    <a:srgbClr val="FF0000"/>
                  </a:solidFill>
                </a:rPr>
                <a:t>10 Tigers/10 Pzr IIIs</a:t>
              </a:r>
            </a:p>
          </p:txBody>
        </p:sp>
        <p:grpSp>
          <p:nvGrpSpPr>
            <p:cNvPr id="180380" name="Group 156"/>
            <p:cNvGrpSpPr>
              <a:grpSpLocks/>
            </p:cNvGrpSpPr>
            <p:nvPr/>
          </p:nvGrpSpPr>
          <p:grpSpPr bwMode="auto">
            <a:xfrm>
              <a:off x="4626" y="1780"/>
              <a:ext cx="194" cy="206"/>
              <a:chOff x="3849" y="1340"/>
              <a:chExt cx="194" cy="206"/>
            </a:xfrm>
          </p:grpSpPr>
          <p:sp>
            <p:nvSpPr>
              <p:cNvPr id="180381" name="Rectangle 157"/>
              <p:cNvSpPr>
                <a:spLocks noChangeArrowheads="1"/>
              </p:cNvSpPr>
              <p:nvPr/>
            </p:nvSpPr>
            <p:spPr bwMode="auto">
              <a:xfrm>
                <a:off x="3849" y="1390"/>
                <a:ext cx="194" cy="156"/>
              </a:xfrm>
              <a:prstGeom prst="rect">
                <a:avLst/>
              </a:prstGeom>
              <a:solidFill>
                <a:srgbClr val="3366FF"/>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382" name="Line 158"/>
              <p:cNvSpPr>
                <a:spLocks noChangeShapeType="1"/>
              </p:cNvSpPr>
              <p:nvPr/>
            </p:nvSpPr>
            <p:spPr bwMode="auto">
              <a:xfrm>
                <a:off x="3946" y="1340"/>
                <a:ext cx="0" cy="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383" name="Line 159"/>
              <p:cNvSpPr>
                <a:spLocks noChangeShapeType="1"/>
              </p:cNvSpPr>
              <p:nvPr/>
            </p:nvSpPr>
            <p:spPr bwMode="auto">
              <a:xfrm flipV="1">
                <a:off x="3854" y="1388"/>
                <a:ext cx="88" cy="15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384" name="Line 160"/>
              <p:cNvSpPr>
                <a:spLocks noChangeShapeType="1"/>
              </p:cNvSpPr>
              <p:nvPr/>
            </p:nvSpPr>
            <p:spPr bwMode="auto">
              <a:xfrm flipH="1" flipV="1">
                <a:off x="3950" y="1392"/>
                <a:ext cx="90" cy="15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0385" name="Group 161"/>
            <p:cNvGrpSpPr>
              <a:grpSpLocks/>
            </p:cNvGrpSpPr>
            <p:nvPr/>
          </p:nvGrpSpPr>
          <p:grpSpPr bwMode="auto">
            <a:xfrm>
              <a:off x="3498" y="1760"/>
              <a:ext cx="710" cy="295"/>
              <a:chOff x="3498" y="1760"/>
              <a:chExt cx="710" cy="295"/>
            </a:xfrm>
          </p:grpSpPr>
          <p:grpSp>
            <p:nvGrpSpPr>
              <p:cNvPr id="180386" name="Group 162"/>
              <p:cNvGrpSpPr>
                <a:grpSpLocks/>
              </p:cNvGrpSpPr>
              <p:nvPr/>
            </p:nvGrpSpPr>
            <p:grpSpPr bwMode="auto">
              <a:xfrm>
                <a:off x="3692" y="1760"/>
                <a:ext cx="516" cy="295"/>
                <a:chOff x="3692" y="1697"/>
                <a:chExt cx="516" cy="295"/>
              </a:xfrm>
            </p:grpSpPr>
            <p:grpSp>
              <p:nvGrpSpPr>
                <p:cNvPr id="180387" name="Group 163"/>
                <p:cNvGrpSpPr>
                  <a:grpSpLocks/>
                </p:cNvGrpSpPr>
                <p:nvPr/>
              </p:nvGrpSpPr>
              <p:grpSpPr bwMode="auto">
                <a:xfrm>
                  <a:off x="3692" y="1697"/>
                  <a:ext cx="285" cy="295"/>
                  <a:chOff x="3274" y="972"/>
                  <a:chExt cx="285" cy="295"/>
                </a:xfrm>
              </p:grpSpPr>
              <p:sp>
                <p:nvSpPr>
                  <p:cNvPr id="180388" name="Rectangle 164"/>
                  <p:cNvSpPr>
                    <a:spLocks noChangeArrowheads="1"/>
                  </p:cNvSpPr>
                  <p:nvPr/>
                </p:nvSpPr>
                <p:spPr bwMode="auto">
                  <a:xfrm>
                    <a:off x="3275" y="1024"/>
                    <a:ext cx="284" cy="210"/>
                  </a:xfrm>
                  <a:prstGeom prst="rect">
                    <a:avLst/>
                  </a:prstGeom>
                  <a:solidFill>
                    <a:srgbClr val="3366FF"/>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389" name="Line 165"/>
                  <p:cNvSpPr>
                    <a:spLocks noChangeShapeType="1"/>
                  </p:cNvSpPr>
                  <p:nvPr/>
                </p:nvSpPr>
                <p:spPr bwMode="auto">
                  <a:xfrm>
                    <a:off x="3390" y="972"/>
                    <a:ext cx="0" cy="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390" name="Line 166"/>
                  <p:cNvSpPr>
                    <a:spLocks noChangeShapeType="1"/>
                  </p:cNvSpPr>
                  <p:nvPr/>
                </p:nvSpPr>
                <p:spPr bwMode="auto">
                  <a:xfrm>
                    <a:off x="3440" y="972"/>
                    <a:ext cx="0" cy="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391" name="Oval 167"/>
                  <p:cNvSpPr>
                    <a:spLocks noChangeArrowheads="1"/>
                  </p:cNvSpPr>
                  <p:nvPr/>
                </p:nvSpPr>
                <p:spPr bwMode="auto">
                  <a:xfrm>
                    <a:off x="3335" y="1088"/>
                    <a:ext cx="164" cy="86"/>
                  </a:xfrm>
                  <a:prstGeom prst="ellipse">
                    <a:avLst/>
                  </a:prstGeom>
                  <a:solidFill>
                    <a:srgbClr val="3366FF"/>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392" name="Line 168"/>
                  <p:cNvSpPr>
                    <a:spLocks noChangeShapeType="1"/>
                  </p:cNvSpPr>
                  <p:nvPr/>
                </p:nvSpPr>
                <p:spPr bwMode="auto">
                  <a:xfrm flipH="1">
                    <a:off x="3274" y="1026"/>
                    <a:ext cx="282" cy="20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393" name="Line 169"/>
                  <p:cNvSpPr>
                    <a:spLocks noChangeShapeType="1"/>
                  </p:cNvSpPr>
                  <p:nvPr/>
                </p:nvSpPr>
                <p:spPr bwMode="auto">
                  <a:xfrm rot="15011593" flipH="1">
                    <a:off x="3272" y="1025"/>
                    <a:ext cx="286" cy="197"/>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0394" name="Text Box 170"/>
                <p:cNvSpPr txBox="1">
                  <a:spLocks noChangeArrowheads="1"/>
                </p:cNvSpPr>
                <p:nvPr/>
              </p:nvSpPr>
              <p:spPr bwMode="auto">
                <a:xfrm>
                  <a:off x="3932" y="1750"/>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FF0000"/>
                      </a:solidFill>
                    </a:rPr>
                    <a:t>86</a:t>
                  </a:r>
                </a:p>
              </p:txBody>
            </p:sp>
          </p:grpSp>
          <p:sp>
            <p:nvSpPr>
              <p:cNvPr id="180395" name="Text Box 171"/>
              <p:cNvSpPr txBox="1">
                <a:spLocks noChangeArrowheads="1"/>
              </p:cNvSpPr>
              <p:nvPr/>
            </p:nvSpPr>
            <p:spPr bwMode="auto">
              <a:xfrm>
                <a:off x="3498" y="1814"/>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FF0000"/>
                    </a:solidFill>
                  </a:rPr>
                  <a:t>2</a:t>
                </a:r>
              </a:p>
            </p:txBody>
          </p:sp>
        </p:grpSp>
      </p:grpSp>
      <p:sp>
        <p:nvSpPr>
          <p:cNvPr id="180396" name="Text Box 172"/>
          <p:cNvSpPr txBox="1">
            <a:spLocks noChangeArrowheads="1"/>
          </p:cNvSpPr>
          <p:nvPr/>
        </p:nvSpPr>
        <p:spPr bwMode="auto">
          <a:xfrm>
            <a:off x="3227388" y="6489700"/>
            <a:ext cx="3043237" cy="3143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 Not Complete Task Organizations</a:t>
            </a:r>
          </a:p>
        </p:txBody>
      </p:sp>
      <p:grpSp>
        <p:nvGrpSpPr>
          <p:cNvPr id="180397" name="Group 173"/>
          <p:cNvGrpSpPr>
            <a:grpSpLocks/>
          </p:cNvGrpSpPr>
          <p:nvPr/>
        </p:nvGrpSpPr>
        <p:grpSpPr bwMode="auto">
          <a:xfrm>
            <a:off x="-42863" y="641350"/>
            <a:ext cx="1608138" cy="4589463"/>
            <a:chOff x="-27" y="404"/>
            <a:chExt cx="1013" cy="2891"/>
          </a:xfrm>
        </p:grpSpPr>
        <p:sp>
          <p:nvSpPr>
            <p:cNvPr id="180398" name="Text Box 174"/>
            <p:cNvSpPr txBox="1">
              <a:spLocks noChangeArrowheads="1"/>
            </p:cNvSpPr>
            <p:nvPr/>
          </p:nvSpPr>
          <p:spPr bwMode="auto">
            <a:xfrm>
              <a:off x="230" y="895"/>
              <a:ext cx="474" cy="237"/>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u="sng"/>
                <a:t>CC C</a:t>
              </a:r>
            </a:p>
          </p:txBody>
        </p:sp>
        <p:sp>
          <p:nvSpPr>
            <p:cNvPr id="180399" name="Text Box 175"/>
            <p:cNvSpPr txBox="1">
              <a:spLocks noChangeArrowheads="1"/>
            </p:cNvSpPr>
            <p:nvPr/>
          </p:nvSpPr>
          <p:spPr bwMode="auto">
            <a:xfrm>
              <a:off x="54" y="404"/>
              <a:ext cx="9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u="sng"/>
                <a:t>15 Feb 1943</a:t>
              </a:r>
            </a:p>
          </p:txBody>
        </p:sp>
        <p:grpSp>
          <p:nvGrpSpPr>
            <p:cNvPr id="180400" name="Group 176"/>
            <p:cNvGrpSpPr>
              <a:grpSpLocks/>
            </p:cNvGrpSpPr>
            <p:nvPr/>
          </p:nvGrpSpPr>
          <p:grpSpPr bwMode="auto">
            <a:xfrm>
              <a:off x="162" y="1439"/>
              <a:ext cx="604" cy="272"/>
              <a:chOff x="162" y="800"/>
              <a:chExt cx="604" cy="272"/>
            </a:xfrm>
          </p:grpSpPr>
          <p:grpSp>
            <p:nvGrpSpPr>
              <p:cNvPr id="180401" name="Group 177"/>
              <p:cNvGrpSpPr>
                <a:grpSpLocks/>
              </p:cNvGrpSpPr>
              <p:nvPr/>
            </p:nvGrpSpPr>
            <p:grpSpPr bwMode="auto">
              <a:xfrm>
                <a:off x="332" y="800"/>
                <a:ext cx="284" cy="260"/>
                <a:chOff x="3337" y="1980"/>
                <a:chExt cx="284" cy="260"/>
              </a:xfrm>
            </p:grpSpPr>
            <p:sp>
              <p:nvSpPr>
                <p:cNvPr id="180402" name="Rectangle 178"/>
                <p:cNvSpPr>
                  <a:spLocks noChangeArrowheads="1"/>
                </p:cNvSpPr>
                <p:nvPr/>
              </p:nvSpPr>
              <p:spPr bwMode="auto">
                <a:xfrm>
                  <a:off x="3337" y="2030"/>
                  <a:ext cx="284" cy="210"/>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403" name="Oval 179"/>
                <p:cNvSpPr>
                  <a:spLocks noChangeArrowheads="1"/>
                </p:cNvSpPr>
                <p:nvPr/>
              </p:nvSpPr>
              <p:spPr bwMode="auto">
                <a:xfrm>
                  <a:off x="3397" y="2092"/>
                  <a:ext cx="164" cy="86"/>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404" name="Line 180"/>
                <p:cNvSpPr>
                  <a:spLocks noChangeShapeType="1"/>
                </p:cNvSpPr>
                <p:nvPr/>
              </p:nvSpPr>
              <p:spPr bwMode="auto">
                <a:xfrm>
                  <a:off x="3460" y="1980"/>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405" name="Line 181"/>
                <p:cNvSpPr>
                  <a:spLocks noChangeShapeType="1"/>
                </p:cNvSpPr>
                <p:nvPr/>
              </p:nvSpPr>
              <p:spPr bwMode="auto">
                <a:xfrm>
                  <a:off x="3510" y="1980"/>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0406" name="Text Box 182"/>
              <p:cNvSpPr txBox="1">
                <a:spLocks noChangeArrowheads="1"/>
              </p:cNvSpPr>
              <p:nvPr/>
            </p:nvSpPr>
            <p:spPr bwMode="auto">
              <a:xfrm>
                <a:off x="162" y="841"/>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2</a:t>
                </a:r>
              </a:p>
            </p:txBody>
          </p:sp>
          <p:sp>
            <p:nvSpPr>
              <p:cNvPr id="180407" name="Text Box 183"/>
              <p:cNvSpPr txBox="1">
                <a:spLocks noChangeArrowheads="1"/>
              </p:cNvSpPr>
              <p:nvPr/>
            </p:nvSpPr>
            <p:spPr bwMode="auto">
              <a:xfrm>
                <a:off x="570" y="841"/>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a:t>
                </a:r>
              </a:p>
            </p:txBody>
          </p:sp>
        </p:grpSp>
        <p:grpSp>
          <p:nvGrpSpPr>
            <p:cNvPr id="180408" name="Group 184"/>
            <p:cNvGrpSpPr>
              <a:grpSpLocks/>
            </p:cNvGrpSpPr>
            <p:nvPr/>
          </p:nvGrpSpPr>
          <p:grpSpPr bwMode="auto">
            <a:xfrm>
              <a:off x="173" y="1847"/>
              <a:ext cx="604" cy="295"/>
              <a:chOff x="173" y="1208"/>
              <a:chExt cx="604" cy="295"/>
            </a:xfrm>
          </p:grpSpPr>
          <p:grpSp>
            <p:nvGrpSpPr>
              <p:cNvPr id="180409" name="Group 185"/>
              <p:cNvGrpSpPr>
                <a:grpSpLocks/>
              </p:cNvGrpSpPr>
              <p:nvPr/>
            </p:nvGrpSpPr>
            <p:grpSpPr bwMode="auto">
              <a:xfrm>
                <a:off x="337" y="1208"/>
                <a:ext cx="285" cy="295"/>
                <a:chOff x="630" y="3368"/>
                <a:chExt cx="285" cy="295"/>
              </a:xfrm>
            </p:grpSpPr>
            <p:sp>
              <p:nvSpPr>
                <p:cNvPr id="180410" name="Rectangle 186"/>
                <p:cNvSpPr>
                  <a:spLocks noChangeArrowheads="1"/>
                </p:cNvSpPr>
                <p:nvPr/>
              </p:nvSpPr>
              <p:spPr bwMode="auto">
                <a:xfrm>
                  <a:off x="631" y="3420"/>
                  <a:ext cx="284" cy="210"/>
                </a:xfrm>
                <a:prstGeom prst="rect">
                  <a:avLst/>
                </a:prstGeom>
                <a:solidFill>
                  <a:srgbClr val="3366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411" name="Line 187"/>
                <p:cNvSpPr>
                  <a:spLocks noChangeShapeType="1"/>
                </p:cNvSpPr>
                <p:nvPr/>
              </p:nvSpPr>
              <p:spPr bwMode="auto">
                <a:xfrm>
                  <a:off x="746" y="3368"/>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412" name="Line 188"/>
                <p:cNvSpPr>
                  <a:spLocks noChangeShapeType="1"/>
                </p:cNvSpPr>
                <p:nvPr/>
              </p:nvSpPr>
              <p:spPr bwMode="auto">
                <a:xfrm>
                  <a:off x="796" y="3368"/>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413" name="Oval 189"/>
                <p:cNvSpPr>
                  <a:spLocks noChangeArrowheads="1"/>
                </p:cNvSpPr>
                <p:nvPr/>
              </p:nvSpPr>
              <p:spPr bwMode="auto">
                <a:xfrm>
                  <a:off x="691" y="3484"/>
                  <a:ext cx="164" cy="86"/>
                </a:xfrm>
                <a:prstGeom prst="ellipse">
                  <a:avLst/>
                </a:prstGeom>
                <a:solidFill>
                  <a:srgbClr val="3366FF"/>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414" name="Line 190"/>
                <p:cNvSpPr>
                  <a:spLocks noChangeShapeType="1"/>
                </p:cNvSpPr>
                <p:nvPr/>
              </p:nvSpPr>
              <p:spPr bwMode="auto">
                <a:xfrm flipH="1">
                  <a:off x="630" y="3422"/>
                  <a:ext cx="282" cy="20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415" name="Line 191"/>
                <p:cNvSpPr>
                  <a:spLocks noChangeShapeType="1"/>
                </p:cNvSpPr>
                <p:nvPr/>
              </p:nvSpPr>
              <p:spPr bwMode="auto">
                <a:xfrm rot="15011593" flipH="1">
                  <a:off x="628" y="3421"/>
                  <a:ext cx="286" cy="19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0416" name="Text Box 192"/>
              <p:cNvSpPr txBox="1">
                <a:spLocks noChangeArrowheads="1"/>
              </p:cNvSpPr>
              <p:nvPr/>
            </p:nvSpPr>
            <p:spPr bwMode="auto">
              <a:xfrm>
                <a:off x="173" y="1268"/>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3</a:t>
                </a:r>
              </a:p>
            </p:txBody>
          </p:sp>
          <p:sp>
            <p:nvSpPr>
              <p:cNvPr id="180417" name="Text Box 193"/>
              <p:cNvSpPr txBox="1">
                <a:spLocks noChangeArrowheads="1"/>
              </p:cNvSpPr>
              <p:nvPr/>
            </p:nvSpPr>
            <p:spPr bwMode="auto">
              <a:xfrm>
                <a:off x="581" y="1268"/>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6</a:t>
                </a:r>
              </a:p>
            </p:txBody>
          </p:sp>
        </p:grpSp>
        <p:grpSp>
          <p:nvGrpSpPr>
            <p:cNvPr id="180418" name="Group 194"/>
            <p:cNvGrpSpPr>
              <a:grpSpLocks/>
            </p:cNvGrpSpPr>
            <p:nvPr/>
          </p:nvGrpSpPr>
          <p:grpSpPr bwMode="auto">
            <a:xfrm>
              <a:off x="204" y="2274"/>
              <a:ext cx="194" cy="202"/>
              <a:chOff x="2344" y="1266"/>
              <a:chExt cx="194" cy="202"/>
            </a:xfrm>
          </p:grpSpPr>
          <p:sp>
            <p:nvSpPr>
              <p:cNvPr id="180419" name="Rectangle 195"/>
              <p:cNvSpPr>
                <a:spLocks noChangeArrowheads="1"/>
              </p:cNvSpPr>
              <p:nvPr/>
            </p:nvSpPr>
            <p:spPr bwMode="auto">
              <a:xfrm>
                <a:off x="2344" y="1312"/>
                <a:ext cx="194" cy="156"/>
              </a:xfrm>
              <a:prstGeom prst="rect">
                <a:avLst/>
              </a:prstGeom>
              <a:solidFill>
                <a:srgbClr val="FF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420" name="Line 196"/>
              <p:cNvSpPr>
                <a:spLocks noChangeShapeType="1"/>
              </p:cNvSpPr>
              <p:nvPr/>
            </p:nvSpPr>
            <p:spPr bwMode="auto">
              <a:xfrm>
                <a:off x="2443" y="1266"/>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421" name="Oval 197"/>
              <p:cNvSpPr>
                <a:spLocks noChangeArrowheads="1"/>
              </p:cNvSpPr>
              <p:nvPr/>
            </p:nvSpPr>
            <p:spPr bwMode="auto">
              <a:xfrm>
                <a:off x="2384" y="1362"/>
                <a:ext cx="114" cy="56"/>
              </a:xfrm>
              <a:prstGeom prst="ellipse">
                <a:avLst/>
              </a:prstGeom>
              <a:solidFill>
                <a:srgbClr val="FF0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422" name="Oval 198"/>
              <p:cNvSpPr>
                <a:spLocks noChangeArrowheads="1"/>
              </p:cNvSpPr>
              <p:nvPr/>
            </p:nvSpPr>
            <p:spPr bwMode="auto">
              <a:xfrm>
                <a:off x="2424" y="1374"/>
                <a:ext cx="35" cy="29"/>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0423" name="Group 199"/>
            <p:cNvGrpSpPr>
              <a:grpSpLocks/>
            </p:cNvGrpSpPr>
            <p:nvPr/>
          </p:nvGrpSpPr>
          <p:grpSpPr bwMode="auto">
            <a:xfrm>
              <a:off x="520" y="2269"/>
              <a:ext cx="194" cy="202"/>
              <a:chOff x="2344" y="1266"/>
              <a:chExt cx="194" cy="202"/>
            </a:xfrm>
          </p:grpSpPr>
          <p:sp>
            <p:nvSpPr>
              <p:cNvPr id="180424" name="Rectangle 200"/>
              <p:cNvSpPr>
                <a:spLocks noChangeArrowheads="1"/>
              </p:cNvSpPr>
              <p:nvPr/>
            </p:nvSpPr>
            <p:spPr bwMode="auto">
              <a:xfrm>
                <a:off x="2344" y="1312"/>
                <a:ext cx="194" cy="156"/>
              </a:xfrm>
              <a:prstGeom prst="rect">
                <a:avLst/>
              </a:prstGeom>
              <a:solidFill>
                <a:srgbClr val="FF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425" name="Line 201"/>
              <p:cNvSpPr>
                <a:spLocks noChangeShapeType="1"/>
              </p:cNvSpPr>
              <p:nvPr/>
            </p:nvSpPr>
            <p:spPr bwMode="auto">
              <a:xfrm>
                <a:off x="2443" y="1266"/>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426" name="Oval 202"/>
              <p:cNvSpPr>
                <a:spLocks noChangeArrowheads="1"/>
              </p:cNvSpPr>
              <p:nvPr/>
            </p:nvSpPr>
            <p:spPr bwMode="auto">
              <a:xfrm>
                <a:off x="2384" y="1362"/>
                <a:ext cx="114" cy="56"/>
              </a:xfrm>
              <a:prstGeom prst="ellipse">
                <a:avLst/>
              </a:prstGeom>
              <a:solidFill>
                <a:srgbClr val="FF0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427" name="Oval 203"/>
              <p:cNvSpPr>
                <a:spLocks noChangeArrowheads="1"/>
              </p:cNvSpPr>
              <p:nvPr/>
            </p:nvSpPr>
            <p:spPr bwMode="auto">
              <a:xfrm>
                <a:off x="2424" y="1374"/>
                <a:ext cx="35" cy="29"/>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0428" name="Group 204"/>
            <p:cNvGrpSpPr>
              <a:grpSpLocks/>
            </p:cNvGrpSpPr>
            <p:nvPr/>
          </p:nvGrpSpPr>
          <p:grpSpPr bwMode="auto">
            <a:xfrm>
              <a:off x="350" y="2597"/>
              <a:ext cx="194" cy="202"/>
              <a:chOff x="1419" y="3714"/>
              <a:chExt cx="194" cy="202"/>
            </a:xfrm>
          </p:grpSpPr>
          <p:sp>
            <p:nvSpPr>
              <p:cNvPr id="180429" name="Rectangle 205"/>
              <p:cNvSpPr>
                <a:spLocks noChangeArrowheads="1"/>
              </p:cNvSpPr>
              <p:nvPr/>
            </p:nvSpPr>
            <p:spPr bwMode="auto">
              <a:xfrm>
                <a:off x="1419" y="3760"/>
                <a:ext cx="194" cy="156"/>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430" name="Line 206"/>
              <p:cNvSpPr>
                <a:spLocks noChangeShapeType="1"/>
              </p:cNvSpPr>
              <p:nvPr/>
            </p:nvSpPr>
            <p:spPr bwMode="auto">
              <a:xfrm>
                <a:off x="1518" y="3714"/>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431" name="Oval 207"/>
              <p:cNvSpPr>
                <a:spLocks noChangeArrowheads="1"/>
              </p:cNvSpPr>
              <p:nvPr/>
            </p:nvSpPr>
            <p:spPr bwMode="auto">
              <a:xfrm>
                <a:off x="1459" y="3810"/>
                <a:ext cx="114" cy="56"/>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0432" name="Group 208"/>
            <p:cNvGrpSpPr>
              <a:grpSpLocks/>
            </p:cNvGrpSpPr>
            <p:nvPr/>
          </p:nvGrpSpPr>
          <p:grpSpPr bwMode="auto">
            <a:xfrm>
              <a:off x="334" y="2929"/>
              <a:ext cx="194" cy="206"/>
              <a:chOff x="911" y="3770"/>
              <a:chExt cx="194" cy="206"/>
            </a:xfrm>
          </p:grpSpPr>
          <p:sp>
            <p:nvSpPr>
              <p:cNvPr id="180433" name="Rectangle 209"/>
              <p:cNvSpPr>
                <a:spLocks noChangeArrowheads="1"/>
              </p:cNvSpPr>
              <p:nvPr/>
            </p:nvSpPr>
            <p:spPr bwMode="auto">
              <a:xfrm>
                <a:off x="911" y="3820"/>
                <a:ext cx="194" cy="156"/>
              </a:xfrm>
              <a:prstGeom prst="rect">
                <a:avLst/>
              </a:prstGeom>
              <a:solidFill>
                <a:srgbClr val="3366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434" name="Line 210"/>
              <p:cNvSpPr>
                <a:spLocks noChangeShapeType="1"/>
              </p:cNvSpPr>
              <p:nvPr/>
            </p:nvSpPr>
            <p:spPr bwMode="auto">
              <a:xfrm>
                <a:off x="1008" y="3770"/>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435" name="Line 211"/>
              <p:cNvSpPr>
                <a:spLocks noChangeShapeType="1"/>
              </p:cNvSpPr>
              <p:nvPr/>
            </p:nvSpPr>
            <p:spPr bwMode="auto">
              <a:xfrm flipV="1">
                <a:off x="916" y="3818"/>
                <a:ext cx="88" cy="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436" name="Line 212"/>
              <p:cNvSpPr>
                <a:spLocks noChangeShapeType="1"/>
              </p:cNvSpPr>
              <p:nvPr/>
            </p:nvSpPr>
            <p:spPr bwMode="auto">
              <a:xfrm flipH="1" flipV="1">
                <a:off x="1012" y="3822"/>
                <a:ext cx="90" cy="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0437" name="Text Box 213"/>
            <p:cNvSpPr txBox="1">
              <a:spLocks noChangeArrowheads="1"/>
            </p:cNvSpPr>
            <p:nvPr/>
          </p:nvSpPr>
          <p:spPr bwMode="auto">
            <a:xfrm>
              <a:off x="266" y="1708"/>
              <a:ext cx="42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Char char="≈"/>
              </a:pPr>
              <a:r>
                <a:rPr lang="en-US" altLang="en-US" sz="1000" b="1"/>
                <a:t>50 M4s</a:t>
              </a:r>
            </a:p>
          </p:txBody>
        </p:sp>
        <p:sp>
          <p:nvSpPr>
            <p:cNvPr id="180438" name="Text Box 214"/>
            <p:cNvSpPr txBox="1">
              <a:spLocks noChangeArrowheads="1"/>
            </p:cNvSpPr>
            <p:nvPr/>
          </p:nvSpPr>
          <p:spPr bwMode="auto">
            <a:xfrm>
              <a:off x="234" y="2794"/>
              <a:ext cx="42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Char char="≈"/>
              </a:pPr>
              <a:r>
                <a:rPr lang="en-US" altLang="en-US" sz="1000" b="1"/>
                <a:t>17 M4s</a:t>
              </a:r>
            </a:p>
          </p:txBody>
        </p:sp>
        <p:sp>
          <p:nvSpPr>
            <p:cNvPr id="180439" name="Text Box 215"/>
            <p:cNvSpPr txBox="1">
              <a:spLocks noChangeArrowheads="1"/>
            </p:cNvSpPr>
            <p:nvPr/>
          </p:nvSpPr>
          <p:spPr bwMode="auto">
            <a:xfrm>
              <a:off x="239" y="3141"/>
              <a:ext cx="42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Char char="≈"/>
              </a:pPr>
              <a:r>
                <a:rPr lang="en-US" altLang="en-US" sz="1000" b="1"/>
                <a:t>12 M3s</a:t>
              </a:r>
            </a:p>
          </p:txBody>
        </p:sp>
        <p:sp>
          <p:nvSpPr>
            <p:cNvPr id="180440" name="Text Box 216"/>
            <p:cNvSpPr txBox="1">
              <a:spLocks noChangeArrowheads="1"/>
            </p:cNvSpPr>
            <p:nvPr/>
          </p:nvSpPr>
          <p:spPr bwMode="auto">
            <a:xfrm>
              <a:off x="-27" y="2963"/>
              <a:ext cx="41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b="1"/>
                <a:t>B/701</a:t>
              </a:r>
            </a:p>
            <a:p>
              <a:pPr algn="ctr"/>
              <a:r>
                <a:rPr lang="en-US" altLang="en-US" sz="1400" b="1"/>
                <a:t>  </a:t>
              </a:r>
            </a:p>
          </p:txBody>
        </p:sp>
        <p:sp>
          <p:nvSpPr>
            <p:cNvPr id="180441" name="Text Box 217"/>
            <p:cNvSpPr txBox="1">
              <a:spLocks noChangeArrowheads="1"/>
            </p:cNvSpPr>
            <p:nvPr/>
          </p:nvSpPr>
          <p:spPr bwMode="auto">
            <a:xfrm>
              <a:off x="186" y="2638"/>
              <a:ext cx="203"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b="1"/>
                <a:t>G</a:t>
              </a:r>
            </a:p>
            <a:p>
              <a:pPr algn="ctr"/>
              <a:r>
                <a:rPr lang="en-US" altLang="en-US" sz="1400" b="1"/>
                <a:t>  </a:t>
              </a:r>
            </a:p>
          </p:txBody>
        </p:sp>
        <p:sp>
          <p:nvSpPr>
            <p:cNvPr id="180442" name="Text Box 218"/>
            <p:cNvSpPr txBox="1">
              <a:spLocks noChangeArrowheads="1"/>
            </p:cNvSpPr>
            <p:nvPr/>
          </p:nvSpPr>
          <p:spPr bwMode="auto">
            <a:xfrm>
              <a:off x="510" y="2633"/>
              <a:ext cx="240"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b="1"/>
                <a:t>13</a:t>
              </a:r>
            </a:p>
            <a:p>
              <a:pPr algn="ctr"/>
              <a:r>
                <a:rPr lang="en-US" altLang="en-US" sz="1400" b="1"/>
                <a:t>  </a:t>
              </a:r>
            </a:p>
          </p:txBody>
        </p:sp>
      </p:grpSp>
      <p:grpSp>
        <p:nvGrpSpPr>
          <p:cNvPr id="180443" name="Group 219"/>
          <p:cNvGrpSpPr>
            <a:grpSpLocks/>
          </p:cNvGrpSpPr>
          <p:nvPr/>
        </p:nvGrpSpPr>
        <p:grpSpPr bwMode="auto">
          <a:xfrm>
            <a:off x="1619250" y="890588"/>
            <a:ext cx="1547813" cy="1884362"/>
            <a:chOff x="1020" y="561"/>
            <a:chExt cx="975" cy="1187"/>
          </a:xfrm>
        </p:grpSpPr>
        <p:grpSp>
          <p:nvGrpSpPr>
            <p:cNvPr id="180444" name="Group 220"/>
            <p:cNvGrpSpPr>
              <a:grpSpLocks/>
            </p:cNvGrpSpPr>
            <p:nvPr/>
          </p:nvGrpSpPr>
          <p:grpSpPr bwMode="auto">
            <a:xfrm>
              <a:off x="1055" y="561"/>
              <a:ext cx="940" cy="1033"/>
              <a:chOff x="1055" y="561"/>
              <a:chExt cx="940" cy="1033"/>
            </a:xfrm>
          </p:grpSpPr>
          <p:grpSp>
            <p:nvGrpSpPr>
              <p:cNvPr id="180445" name="Group 221"/>
              <p:cNvGrpSpPr>
                <a:grpSpLocks/>
              </p:cNvGrpSpPr>
              <p:nvPr/>
            </p:nvGrpSpPr>
            <p:grpSpPr bwMode="auto">
              <a:xfrm>
                <a:off x="1173" y="783"/>
                <a:ext cx="604" cy="295"/>
                <a:chOff x="948" y="2600"/>
                <a:chExt cx="604" cy="295"/>
              </a:xfrm>
            </p:grpSpPr>
            <p:grpSp>
              <p:nvGrpSpPr>
                <p:cNvPr id="180446" name="Group 222"/>
                <p:cNvGrpSpPr>
                  <a:grpSpLocks/>
                </p:cNvGrpSpPr>
                <p:nvPr/>
              </p:nvGrpSpPr>
              <p:grpSpPr bwMode="auto">
                <a:xfrm>
                  <a:off x="1112" y="2600"/>
                  <a:ext cx="285" cy="295"/>
                  <a:chOff x="630" y="3368"/>
                  <a:chExt cx="285" cy="295"/>
                </a:xfrm>
              </p:grpSpPr>
              <p:sp>
                <p:nvSpPr>
                  <p:cNvPr id="180447" name="Rectangle 223"/>
                  <p:cNvSpPr>
                    <a:spLocks noChangeArrowheads="1"/>
                  </p:cNvSpPr>
                  <p:nvPr/>
                </p:nvSpPr>
                <p:spPr bwMode="auto">
                  <a:xfrm>
                    <a:off x="631" y="3420"/>
                    <a:ext cx="284" cy="210"/>
                  </a:xfrm>
                  <a:prstGeom prst="rect">
                    <a:avLst/>
                  </a:prstGeom>
                  <a:solidFill>
                    <a:srgbClr val="3366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448" name="Line 224"/>
                  <p:cNvSpPr>
                    <a:spLocks noChangeShapeType="1"/>
                  </p:cNvSpPr>
                  <p:nvPr/>
                </p:nvSpPr>
                <p:spPr bwMode="auto">
                  <a:xfrm>
                    <a:off x="746" y="3368"/>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449" name="Line 225"/>
                  <p:cNvSpPr>
                    <a:spLocks noChangeShapeType="1"/>
                  </p:cNvSpPr>
                  <p:nvPr/>
                </p:nvSpPr>
                <p:spPr bwMode="auto">
                  <a:xfrm>
                    <a:off x="796" y="3368"/>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450" name="Oval 226"/>
                  <p:cNvSpPr>
                    <a:spLocks noChangeArrowheads="1"/>
                  </p:cNvSpPr>
                  <p:nvPr/>
                </p:nvSpPr>
                <p:spPr bwMode="auto">
                  <a:xfrm>
                    <a:off x="691" y="3484"/>
                    <a:ext cx="164" cy="86"/>
                  </a:xfrm>
                  <a:prstGeom prst="ellipse">
                    <a:avLst/>
                  </a:prstGeom>
                  <a:solidFill>
                    <a:srgbClr val="3366FF"/>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451" name="Line 227"/>
                  <p:cNvSpPr>
                    <a:spLocks noChangeShapeType="1"/>
                  </p:cNvSpPr>
                  <p:nvPr/>
                </p:nvSpPr>
                <p:spPr bwMode="auto">
                  <a:xfrm flipH="1">
                    <a:off x="630" y="3422"/>
                    <a:ext cx="282" cy="20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452" name="Line 228"/>
                  <p:cNvSpPr>
                    <a:spLocks noChangeShapeType="1"/>
                  </p:cNvSpPr>
                  <p:nvPr/>
                </p:nvSpPr>
                <p:spPr bwMode="auto">
                  <a:xfrm rot="15011593" flipH="1">
                    <a:off x="628" y="3421"/>
                    <a:ext cx="286" cy="19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0453" name="Text Box 229"/>
                <p:cNvSpPr txBox="1">
                  <a:spLocks noChangeArrowheads="1"/>
                </p:cNvSpPr>
                <p:nvPr/>
              </p:nvSpPr>
              <p:spPr bwMode="auto">
                <a:xfrm>
                  <a:off x="948" y="2660"/>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a:t>
                  </a:r>
                </a:p>
              </p:txBody>
            </p:sp>
            <p:sp>
              <p:nvSpPr>
                <p:cNvPr id="180454" name="Text Box 230"/>
                <p:cNvSpPr txBox="1">
                  <a:spLocks noChangeArrowheads="1"/>
                </p:cNvSpPr>
                <p:nvPr/>
              </p:nvSpPr>
              <p:spPr bwMode="auto">
                <a:xfrm>
                  <a:off x="1356" y="2660"/>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6</a:t>
                  </a:r>
                </a:p>
              </p:txBody>
            </p:sp>
          </p:grpSp>
          <p:sp>
            <p:nvSpPr>
              <p:cNvPr id="180455" name="Text Box 231"/>
              <p:cNvSpPr txBox="1">
                <a:spLocks noChangeArrowheads="1"/>
              </p:cNvSpPr>
              <p:nvPr/>
            </p:nvSpPr>
            <p:spPr bwMode="auto">
              <a:xfrm>
                <a:off x="1055" y="561"/>
                <a:ext cx="9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u="sng"/>
                  <a:t>Div Reserve</a:t>
                </a:r>
              </a:p>
            </p:txBody>
          </p:sp>
          <p:grpSp>
            <p:nvGrpSpPr>
              <p:cNvPr id="180456" name="Group 232"/>
              <p:cNvGrpSpPr>
                <a:grpSpLocks/>
              </p:cNvGrpSpPr>
              <p:nvPr/>
            </p:nvGrpSpPr>
            <p:grpSpPr bwMode="auto">
              <a:xfrm>
                <a:off x="1337" y="1082"/>
                <a:ext cx="284" cy="260"/>
                <a:chOff x="3337" y="1980"/>
                <a:chExt cx="284" cy="260"/>
              </a:xfrm>
            </p:grpSpPr>
            <p:sp>
              <p:nvSpPr>
                <p:cNvPr id="180457" name="Rectangle 233"/>
                <p:cNvSpPr>
                  <a:spLocks noChangeArrowheads="1"/>
                </p:cNvSpPr>
                <p:nvPr/>
              </p:nvSpPr>
              <p:spPr bwMode="auto">
                <a:xfrm>
                  <a:off x="3337" y="2030"/>
                  <a:ext cx="284" cy="210"/>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458" name="Oval 234"/>
                <p:cNvSpPr>
                  <a:spLocks noChangeArrowheads="1"/>
                </p:cNvSpPr>
                <p:nvPr/>
              </p:nvSpPr>
              <p:spPr bwMode="auto">
                <a:xfrm>
                  <a:off x="3397" y="2092"/>
                  <a:ext cx="164" cy="86"/>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459" name="Line 235"/>
                <p:cNvSpPr>
                  <a:spLocks noChangeShapeType="1"/>
                </p:cNvSpPr>
                <p:nvPr/>
              </p:nvSpPr>
              <p:spPr bwMode="auto">
                <a:xfrm>
                  <a:off x="3460" y="1980"/>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460" name="Line 236"/>
                <p:cNvSpPr>
                  <a:spLocks noChangeShapeType="1"/>
                </p:cNvSpPr>
                <p:nvPr/>
              </p:nvSpPr>
              <p:spPr bwMode="auto">
                <a:xfrm>
                  <a:off x="3510" y="1980"/>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0461" name="Text Box 237"/>
              <p:cNvSpPr txBox="1">
                <a:spLocks noChangeArrowheads="1"/>
              </p:cNvSpPr>
              <p:nvPr/>
            </p:nvSpPr>
            <p:spPr bwMode="auto">
              <a:xfrm>
                <a:off x="1154" y="1123"/>
                <a:ext cx="19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b="1"/>
                  <a:t>1</a:t>
                </a:r>
              </a:p>
              <a:p>
                <a:pPr algn="ctr"/>
                <a:endParaRPr lang="en-US" altLang="en-US" b="1"/>
              </a:p>
            </p:txBody>
          </p:sp>
          <p:sp>
            <p:nvSpPr>
              <p:cNvPr id="180462" name="Text Box 238"/>
              <p:cNvSpPr txBox="1">
                <a:spLocks noChangeArrowheads="1"/>
              </p:cNvSpPr>
              <p:nvPr/>
            </p:nvSpPr>
            <p:spPr bwMode="auto">
              <a:xfrm>
                <a:off x="1557" y="1123"/>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13</a:t>
                </a:r>
              </a:p>
            </p:txBody>
          </p:sp>
          <p:grpSp>
            <p:nvGrpSpPr>
              <p:cNvPr id="180463" name="Group 239"/>
              <p:cNvGrpSpPr>
                <a:grpSpLocks/>
              </p:cNvGrpSpPr>
              <p:nvPr/>
            </p:nvGrpSpPr>
            <p:grpSpPr bwMode="auto">
              <a:xfrm>
                <a:off x="1381" y="1388"/>
                <a:ext cx="194" cy="206"/>
                <a:chOff x="911" y="3770"/>
                <a:chExt cx="194" cy="206"/>
              </a:xfrm>
            </p:grpSpPr>
            <p:sp>
              <p:nvSpPr>
                <p:cNvPr id="180464" name="Rectangle 240"/>
                <p:cNvSpPr>
                  <a:spLocks noChangeArrowheads="1"/>
                </p:cNvSpPr>
                <p:nvPr/>
              </p:nvSpPr>
              <p:spPr bwMode="auto">
                <a:xfrm>
                  <a:off x="911" y="3820"/>
                  <a:ext cx="194" cy="156"/>
                </a:xfrm>
                <a:prstGeom prst="rect">
                  <a:avLst/>
                </a:prstGeom>
                <a:solidFill>
                  <a:srgbClr val="3366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465" name="Line 241"/>
                <p:cNvSpPr>
                  <a:spLocks noChangeShapeType="1"/>
                </p:cNvSpPr>
                <p:nvPr/>
              </p:nvSpPr>
              <p:spPr bwMode="auto">
                <a:xfrm>
                  <a:off x="1008" y="3770"/>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466" name="Line 242"/>
                <p:cNvSpPr>
                  <a:spLocks noChangeShapeType="1"/>
                </p:cNvSpPr>
                <p:nvPr/>
              </p:nvSpPr>
              <p:spPr bwMode="auto">
                <a:xfrm flipV="1">
                  <a:off x="916" y="3818"/>
                  <a:ext cx="88" cy="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467" name="Line 243"/>
                <p:cNvSpPr>
                  <a:spLocks noChangeShapeType="1"/>
                </p:cNvSpPr>
                <p:nvPr/>
              </p:nvSpPr>
              <p:spPr bwMode="auto">
                <a:xfrm flipH="1" flipV="1">
                  <a:off x="1012" y="3822"/>
                  <a:ext cx="90" cy="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80468" name="Text Box 244"/>
            <p:cNvSpPr txBox="1">
              <a:spLocks noChangeArrowheads="1"/>
            </p:cNvSpPr>
            <p:nvPr/>
          </p:nvSpPr>
          <p:spPr bwMode="auto">
            <a:xfrm>
              <a:off x="1020" y="1422"/>
              <a:ext cx="41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b="1"/>
                <a:t>C/701</a:t>
              </a:r>
            </a:p>
            <a:p>
              <a:pPr algn="ctr"/>
              <a:r>
                <a:rPr lang="en-US" altLang="en-US" sz="1400" b="1"/>
                <a:t>  </a:t>
              </a:r>
            </a:p>
          </p:txBody>
        </p:sp>
      </p:grpSp>
      <p:grpSp>
        <p:nvGrpSpPr>
          <p:cNvPr id="180469" name="Group 245"/>
          <p:cNvGrpSpPr>
            <a:grpSpLocks/>
          </p:cNvGrpSpPr>
          <p:nvPr/>
        </p:nvGrpSpPr>
        <p:grpSpPr bwMode="auto">
          <a:xfrm>
            <a:off x="3390900" y="3119438"/>
            <a:ext cx="1171575" cy="1655762"/>
            <a:chOff x="2136" y="1965"/>
            <a:chExt cx="738" cy="1043"/>
          </a:xfrm>
        </p:grpSpPr>
        <p:sp>
          <p:nvSpPr>
            <p:cNvPr id="180470" name="Rectangle 246"/>
            <p:cNvSpPr>
              <a:spLocks noChangeArrowheads="1"/>
            </p:cNvSpPr>
            <p:nvPr/>
          </p:nvSpPr>
          <p:spPr bwMode="auto">
            <a:xfrm>
              <a:off x="2170" y="1965"/>
              <a:ext cx="658" cy="1043"/>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471" name="Text Box 247"/>
            <p:cNvSpPr txBox="1">
              <a:spLocks noChangeArrowheads="1"/>
            </p:cNvSpPr>
            <p:nvPr/>
          </p:nvSpPr>
          <p:spPr bwMode="auto">
            <a:xfrm>
              <a:off x="2249" y="1969"/>
              <a:ext cx="474" cy="231"/>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u="sng"/>
                <a:t>CC A</a:t>
              </a:r>
            </a:p>
          </p:txBody>
        </p:sp>
        <p:grpSp>
          <p:nvGrpSpPr>
            <p:cNvPr id="180472" name="Group 248"/>
            <p:cNvGrpSpPr>
              <a:grpSpLocks/>
            </p:cNvGrpSpPr>
            <p:nvPr/>
          </p:nvGrpSpPr>
          <p:grpSpPr bwMode="auto">
            <a:xfrm>
              <a:off x="2136" y="2276"/>
              <a:ext cx="639" cy="272"/>
              <a:chOff x="3077" y="2651"/>
              <a:chExt cx="639" cy="272"/>
            </a:xfrm>
          </p:grpSpPr>
          <p:sp>
            <p:nvSpPr>
              <p:cNvPr id="180473" name="Text Box 249"/>
              <p:cNvSpPr txBox="1">
                <a:spLocks noChangeArrowheads="1"/>
              </p:cNvSpPr>
              <p:nvPr/>
            </p:nvSpPr>
            <p:spPr bwMode="auto">
              <a:xfrm>
                <a:off x="3077" y="2692"/>
                <a:ext cx="4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91(-)</a:t>
                </a:r>
              </a:p>
            </p:txBody>
          </p:sp>
          <p:grpSp>
            <p:nvGrpSpPr>
              <p:cNvPr id="180474" name="Group 250"/>
              <p:cNvGrpSpPr>
                <a:grpSpLocks/>
              </p:cNvGrpSpPr>
              <p:nvPr/>
            </p:nvGrpSpPr>
            <p:grpSpPr bwMode="auto">
              <a:xfrm>
                <a:off x="3432" y="2651"/>
                <a:ext cx="284" cy="260"/>
                <a:chOff x="3432" y="2651"/>
                <a:chExt cx="284" cy="260"/>
              </a:xfrm>
            </p:grpSpPr>
            <p:sp>
              <p:nvSpPr>
                <p:cNvPr id="180475" name="Rectangle 251"/>
                <p:cNvSpPr>
                  <a:spLocks noChangeArrowheads="1"/>
                </p:cNvSpPr>
                <p:nvPr/>
              </p:nvSpPr>
              <p:spPr bwMode="auto">
                <a:xfrm>
                  <a:off x="3432" y="2701"/>
                  <a:ext cx="284" cy="210"/>
                </a:xfrm>
                <a:prstGeom prst="rect">
                  <a:avLst/>
                </a:prstGeom>
                <a:solidFill>
                  <a:srgbClr val="FF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476" name="Oval 252"/>
                <p:cNvSpPr>
                  <a:spLocks noChangeArrowheads="1"/>
                </p:cNvSpPr>
                <p:nvPr/>
              </p:nvSpPr>
              <p:spPr bwMode="auto">
                <a:xfrm>
                  <a:off x="3492" y="2763"/>
                  <a:ext cx="164" cy="86"/>
                </a:xfrm>
                <a:prstGeom prst="ellipse">
                  <a:avLst/>
                </a:prstGeom>
                <a:solidFill>
                  <a:srgbClr val="FF0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477" name="Line 253"/>
                <p:cNvSpPr>
                  <a:spLocks noChangeShapeType="1"/>
                </p:cNvSpPr>
                <p:nvPr/>
              </p:nvSpPr>
              <p:spPr bwMode="auto">
                <a:xfrm>
                  <a:off x="3555" y="2651"/>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478" name="Line 254"/>
                <p:cNvSpPr>
                  <a:spLocks noChangeShapeType="1"/>
                </p:cNvSpPr>
                <p:nvPr/>
              </p:nvSpPr>
              <p:spPr bwMode="auto">
                <a:xfrm>
                  <a:off x="3605" y="2651"/>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479" name="Oval 255"/>
                <p:cNvSpPr>
                  <a:spLocks noChangeArrowheads="1"/>
                </p:cNvSpPr>
                <p:nvPr/>
              </p:nvSpPr>
              <p:spPr bwMode="auto">
                <a:xfrm>
                  <a:off x="3547" y="2778"/>
                  <a:ext cx="56" cy="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80480" name="Group 256"/>
            <p:cNvGrpSpPr>
              <a:grpSpLocks/>
            </p:cNvGrpSpPr>
            <p:nvPr/>
          </p:nvGrpSpPr>
          <p:grpSpPr bwMode="auto">
            <a:xfrm>
              <a:off x="2174" y="2675"/>
              <a:ext cx="700" cy="272"/>
              <a:chOff x="265" y="3753"/>
              <a:chExt cx="700" cy="272"/>
            </a:xfrm>
          </p:grpSpPr>
          <p:sp>
            <p:nvSpPr>
              <p:cNvPr id="180481" name="Rectangle 257"/>
              <p:cNvSpPr>
                <a:spLocks noChangeArrowheads="1"/>
              </p:cNvSpPr>
              <p:nvPr/>
            </p:nvSpPr>
            <p:spPr bwMode="auto">
              <a:xfrm>
                <a:off x="427" y="3803"/>
                <a:ext cx="284" cy="210"/>
              </a:xfrm>
              <a:prstGeom prst="rect">
                <a:avLst/>
              </a:prstGeom>
              <a:solidFill>
                <a:srgbClr val="FF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482" name="Line 258"/>
              <p:cNvSpPr>
                <a:spLocks noChangeShapeType="1"/>
              </p:cNvSpPr>
              <p:nvPr/>
            </p:nvSpPr>
            <p:spPr bwMode="auto">
              <a:xfrm>
                <a:off x="550" y="3753"/>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483" name="Line 259"/>
              <p:cNvSpPr>
                <a:spLocks noChangeShapeType="1"/>
              </p:cNvSpPr>
              <p:nvPr/>
            </p:nvSpPr>
            <p:spPr bwMode="auto">
              <a:xfrm>
                <a:off x="600" y="3753"/>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484" name="Text Box 260"/>
              <p:cNvSpPr txBox="1">
                <a:spLocks noChangeArrowheads="1"/>
              </p:cNvSpPr>
              <p:nvPr/>
            </p:nvSpPr>
            <p:spPr bwMode="auto">
              <a:xfrm>
                <a:off x="265" y="3794"/>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2</a:t>
                </a:r>
              </a:p>
            </p:txBody>
          </p:sp>
          <p:sp>
            <p:nvSpPr>
              <p:cNvPr id="180485" name="Oval 261"/>
              <p:cNvSpPr>
                <a:spLocks noChangeArrowheads="1"/>
              </p:cNvSpPr>
              <p:nvPr/>
            </p:nvSpPr>
            <p:spPr bwMode="auto">
              <a:xfrm>
                <a:off x="542" y="3880"/>
                <a:ext cx="56" cy="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486" name="Text Box 262"/>
              <p:cNvSpPr txBox="1">
                <a:spLocks noChangeArrowheads="1"/>
              </p:cNvSpPr>
              <p:nvPr/>
            </p:nvSpPr>
            <p:spPr bwMode="auto">
              <a:xfrm>
                <a:off x="689" y="3792"/>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17</a:t>
                </a:r>
              </a:p>
            </p:txBody>
          </p:sp>
        </p:grpSp>
      </p:grpSp>
      <p:grpSp>
        <p:nvGrpSpPr>
          <p:cNvPr id="180487" name="Group 263"/>
          <p:cNvGrpSpPr>
            <a:grpSpLocks/>
          </p:cNvGrpSpPr>
          <p:nvPr/>
        </p:nvGrpSpPr>
        <p:grpSpPr bwMode="auto">
          <a:xfrm>
            <a:off x="3292475" y="5114925"/>
            <a:ext cx="1055688" cy="1062038"/>
            <a:chOff x="3968" y="320"/>
            <a:chExt cx="247" cy="229"/>
          </a:xfrm>
        </p:grpSpPr>
        <p:sp>
          <p:nvSpPr>
            <p:cNvPr id="180488" name="Oval 264"/>
            <p:cNvSpPr>
              <a:spLocks noChangeArrowheads="1"/>
            </p:cNvSpPr>
            <p:nvPr/>
          </p:nvSpPr>
          <p:spPr bwMode="auto">
            <a:xfrm>
              <a:off x="3968" y="320"/>
              <a:ext cx="247" cy="229"/>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489" name="Line 265"/>
            <p:cNvSpPr>
              <a:spLocks noChangeShapeType="1"/>
            </p:cNvSpPr>
            <p:nvPr/>
          </p:nvSpPr>
          <p:spPr bwMode="auto">
            <a:xfrm>
              <a:off x="4014" y="348"/>
              <a:ext cx="155" cy="164"/>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0490" name="Group 266"/>
          <p:cNvGrpSpPr>
            <a:grpSpLocks/>
          </p:cNvGrpSpPr>
          <p:nvPr/>
        </p:nvGrpSpPr>
        <p:grpSpPr bwMode="auto">
          <a:xfrm>
            <a:off x="3606800" y="4140200"/>
            <a:ext cx="620713" cy="623888"/>
            <a:chOff x="3968" y="320"/>
            <a:chExt cx="247" cy="229"/>
          </a:xfrm>
        </p:grpSpPr>
        <p:sp>
          <p:nvSpPr>
            <p:cNvPr id="180491" name="Oval 267"/>
            <p:cNvSpPr>
              <a:spLocks noChangeArrowheads="1"/>
            </p:cNvSpPr>
            <p:nvPr/>
          </p:nvSpPr>
          <p:spPr bwMode="auto">
            <a:xfrm>
              <a:off x="3968" y="320"/>
              <a:ext cx="247" cy="229"/>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492" name="Line 268"/>
            <p:cNvSpPr>
              <a:spLocks noChangeShapeType="1"/>
            </p:cNvSpPr>
            <p:nvPr/>
          </p:nvSpPr>
          <p:spPr bwMode="auto">
            <a:xfrm>
              <a:off x="4014" y="348"/>
              <a:ext cx="155" cy="164"/>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0493" name="Group 269"/>
          <p:cNvGrpSpPr>
            <a:grpSpLocks/>
          </p:cNvGrpSpPr>
          <p:nvPr/>
        </p:nvGrpSpPr>
        <p:grpSpPr bwMode="auto">
          <a:xfrm>
            <a:off x="3576638" y="2224088"/>
            <a:ext cx="446087" cy="447675"/>
            <a:chOff x="3968" y="320"/>
            <a:chExt cx="247" cy="229"/>
          </a:xfrm>
        </p:grpSpPr>
        <p:sp>
          <p:nvSpPr>
            <p:cNvPr id="180494" name="Oval 270"/>
            <p:cNvSpPr>
              <a:spLocks noChangeArrowheads="1"/>
            </p:cNvSpPr>
            <p:nvPr/>
          </p:nvSpPr>
          <p:spPr bwMode="auto">
            <a:xfrm>
              <a:off x="3968" y="320"/>
              <a:ext cx="247" cy="229"/>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495" name="Line 271"/>
            <p:cNvSpPr>
              <a:spLocks noChangeShapeType="1"/>
            </p:cNvSpPr>
            <p:nvPr/>
          </p:nvSpPr>
          <p:spPr bwMode="auto">
            <a:xfrm>
              <a:off x="4014" y="348"/>
              <a:ext cx="155" cy="164"/>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0496" name="Group 272"/>
          <p:cNvGrpSpPr>
            <a:grpSpLocks/>
          </p:cNvGrpSpPr>
          <p:nvPr/>
        </p:nvGrpSpPr>
        <p:grpSpPr bwMode="auto">
          <a:xfrm>
            <a:off x="4062413" y="2216150"/>
            <a:ext cx="446087" cy="447675"/>
            <a:chOff x="3968" y="320"/>
            <a:chExt cx="247" cy="229"/>
          </a:xfrm>
        </p:grpSpPr>
        <p:sp>
          <p:nvSpPr>
            <p:cNvPr id="180497" name="Oval 273"/>
            <p:cNvSpPr>
              <a:spLocks noChangeArrowheads="1"/>
            </p:cNvSpPr>
            <p:nvPr/>
          </p:nvSpPr>
          <p:spPr bwMode="auto">
            <a:xfrm>
              <a:off x="3968" y="320"/>
              <a:ext cx="247" cy="229"/>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498" name="Line 274"/>
            <p:cNvSpPr>
              <a:spLocks noChangeShapeType="1"/>
            </p:cNvSpPr>
            <p:nvPr/>
          </p:nvSpPr>
          <p:spPr bwMode="auto">
            <a:xfrm>
              <a:off x="4014" y="348"/>
              <a:ext cx="155" cy="164"/>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0499" name="Group 275"/>
          <p:cNvGrpSpPr>
            <a:grpSpLocks/>
          </p:cNvGrpSpPr>
          <p:nvPr/>
        </p:nvGrpSpPr>
        <p:grpSpPr bwMode="auto">
          <a:xfrm>
            <a:off x="477838" y="4625975"/>
            <a:ext cx="446087" cy="447675"/>
            <a:chOff x="3968" y="320"/>
            <a:chExt cx="247" cy="229"/>
          </a:xfrm>
        </p:grpSpPr>
        <p:sp>
          <p:nvSpPr>
            <p:cNvPr id="180500" name="Oval 276"/>
            <p:cNvSpPr>
              <a:spLocks noChangeArrowheads="1"/>
            </p:cNvSpPr>
            <p:nvPr/>
          </p:nvSpPr>
          <p:spPr bwMode="auto">
            <a:xfrm>
              <a:off x="3968" y="320"/>
              <a:ext cx="247" cy="229"/>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501" name="Line 277"/>
            <p:cNvSpPr>
              <a:spLocks noChangeShapeType="1"/>
            </p:cNvSpPr>
            <p:nvPr/>
          </p:nvSpPr>
          <p:spPr bwMode="auto">
            <a:xfrm>
              <a:off x="4014" y="348"/>
              <a:ext cx="155" cy="164"/>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0502" name="Group 278"/>
          <p:cNvGrpSpPr>
            <a:grpSpLocks/>
          </p:cNvGrpSpPr>
          <p:nvPr/>
        </p:nvGrpSpPr>
        <p:grpSpPr bwMode="auto">
          <a:xfrm>
            <a:off x="3009900" y="2224088"/>
            <a:ext cx="446088" cy="447675"/>
            <a:chOff x="3968" y="320"/>
            <a:chExt cx="247" cy="229"/>
          </a:xfrm>
        </p:grpSpPr>
        <p:sp>
          <p:nvSpPr>
            <p:cNvPr id="180503" name="Oval 279"/>
            <p:cNvSpPr>
              <a:spLocks noChangeArrowheads="1"/>
            </p:cNvSpPr>
            <p:nvPr/>
          </p:nvSpPr>
          <p:spPr bwMode="auto">
            <a:xfrm>
              <a:off x="3968" y="320"/>
              <a:ext cx="247" cy="229"/>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504" name="Line 280"/>
            <p:cNvSpPr>
              <a:spLocks noChangeShapeType="1"/>
            </p:cNvSpPr>
            <p:nvPr/>
          </p:nvSpPr>
          <p:spPr bwMode="auto">
            <a:xfrm>
              <a:off x="4014" y="348"/>
              <a:ext cx="155" cy="164"/>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0505" name="Group 281"/>
          <p:cNvGrpSpPr>
            <a:grpSpLocks/>
          </p:cNvGrpSpPr>
          <p:nvPr/>
        </p:nvGrpSpPr>
        <p:grpSpPr bwMode="auto">
          <a:xfrm>
            <a:off x="434975" y="2217738"/>
            <a:ext cx="620713" cy="623887"/>
            <a:chOff x="3968" y="320"/>
            <a:chExt cx="247" cy="229"/>
          </a:xfrm>
        </p:grpSpPr>
        <p:sp>
          <p:nvSpPr>
            <p:cNvPr id="180506" name="Oval 282"/>
            <p:cNvSpPr>
              <a:spLocks noChangeArrowheads="1"/>
            </p:cNvSpPr>
            <p:nvPr/>
          </p:nvSpPr>
          <p:spPr bwMode="auto">
            <a:xfrm>
              <a:off x="3968" y="320"/>
              <a:ext cx="247" cy="229"/>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507" name="Line 283"/>
            <p:cNvSpPr>
              <a:spLocks noChangeShapeType="1"/>
            </p:cNvSpPr>
            <p:nvPr/>
          </p:nvSpPr>
          <p:spPr bwMode="auto">
            <a:xfrm>
              <a:off x="4014" y="348"/>
              <a:ext cx="155" cy="164"/>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0508" name="Group 284"/>
          <p:cNvGrpSpPr>
            <a:grpSpLocks/>
          </p:cNvGrpSpPr>
          <p:nvPr/>
        </p:nvGrpSpPr>
        <p:grpSpPr bwMode="auto">
          <a:xfrm>
            <a:off x="485775" y="4110038"/>
            <a:ext cx="446088" cy="447675"/>
            <a:chOff x="3968" y="320"/>
            <a:chExt cx="247" cy="229"/>
          </a:xfrm>
        </p:grpSpPr>
        <p:sp>
          <p:nvSpPr>
            <p:cNvPr id="180509" name="Oval 285"/>
            <p:cNvSpPr>
              <a:spLocks noChangeArrowheads="1"/>
            </p:cNvSpPr>
            <p:nvPr/>
          </p:nvSpPr>
          <p:spPr bwMode="auto">
            <a:xfrm>
              <a:off x="3968" y="320"/>
              <a:ext cx="247" cy="229"/>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510" name="Line 286"/>
            <p:cNvSpPr>
              <a:spLocks noChangeShapeType="1"/>
            </p:cNvSpPr>
            <p:nvPr/>
          </p:nvSpPr>
          <p:spPr bwMode="auto">
            <a:xfrm>
              <a:off x="4014" y="348"/>
              <a:ext cx="155" cy="164"/>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0511" name="Group 287"/>
          <p:cNvGrpSpPr>
            <a:grpSpLocks/>
          </p:cNvGrpSpPr>
          <p:nvPr/>
        </p:nvGrpSpPr>
        <p:grpSpPr bwMode="auto">
          <a:xfrm>
            <a:off x="2390775" y="3341688"/>
            <a:ext cx="620713" cy="623887"/>
            <a:chOff x="3968" y="320"/>
            <a:chExt cx="247" cy="229"/>
          </a:xfrm>
        </p:grpSpPr>
        <p:sp>
          <p:nvSpPr>
            <p:cNvPr id="180512" name="Oval 288"/>
            <p:cNvSpPr>
              <a:spLocks noChangeArrowheads="1"/>
            </p:cNvSpPr>
            <p:nvPr/>
          </p:nvSpPr>
          <p:spPr bwMode="auto">
            <a:xfrm>
              <a:off x="3968" y="320"/>
              <a:ext cx="247" cy="229"/>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513" name="Line 289"/>
            <p:cNvSpPr>
              <a:spLocks noChangeShapeType="1"/>
            </p:cNvSpPr>
            <p:nvPr/>
          </p:nvSpPr>
          <p:spPr bwMode="auto">
            <a:xfrm>
              <a:off x="4014" y="348"/>
              <a:ext cx="155" cy="164"/>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0514" name="Group 290"/>
          <p:cNvGrpSpPr>
            <a:grpSpLocks/>
          </p:cNvGrpSpPr>
          <p:nvPr/>
        </p:nvGrpSpPr>
        <p:grpSpPr bwMode="auto">
          <a:xfrm>
            <a:off x="2501900" y="4081463"/>
            <a:ext cx="446088" cy="447675"/>
            <a:chOff x="3968" y="320"/>
            <a:chExt cx="247" cy="229"/>
          </a:xfrm>
        </p:grpSpPr>
        <p:sp>
          <p:nvSpPr>
            <p:cNvPr id="180515" name="Oval 291"/>
            <p:cNvSpPr>
              <a:spLocks noChangeArrowheads="1"/>
            </p:cNvSpPr>
            <p:nvPr/>
          </p:nvSpPr>
          <p:spPr bwMode="auto">
            <a:xfrm>
              <a:off x="3968" y="320"/>
              <a:ext cx="247" cy="229"/>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516" name="Line 292"/>
            <p:cNvSpPr>
              <a:spLocks noChangeShapeType="1"/>
            </p:cNvSpPr>
            <p:nvPr/>
          </p:nvSpPr>
          <p:spPr bwMode="auto">
            <a:xfrm>
              <a:off x="4014" y="348"/>
              <a:ext cx="155" cy="164"/>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0517" name="Group 293"/>
          <p:cNvGrpSpPr>
            <a:grpSpLocks/>
          </p:cNvGrpSpPr>
          <p:nvPr/>
        </p:nvGrpSpPr>
        <p:grpSpPr bwMode="auto">
          <a:xfrm>
            <a:off x="1657350" y="5113338"/>
            <a:ext cx="1479550" cy="1563687"/>
            <a:chOff x="1107" y="3221"/>
            <a:chExt cx="932" cy="985"/>
          </a:xfrm>
        </p:grpSpPr>
        <p:sp>
          <p:nvSpPr>
            <p:cNvPr id="180518" name="Rectangle 294"/>
            <p:cNvSpPr>
              <a:spLocks noChangeArrowheads="1"/>
            </p:cNvSpPr>
            <p:nvPr/>
          </p:nvSpPr>
          <p:spPr bwMode="auto">
            <a:xfrm>
              <a:off x="1143" y="3237"/>
              <a:ext cx="869" cy="96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0519" name="Group 295"/>
            <p:cNvGrpSpPr>
              <a:grpSpLocks/>
            </p:cNvGrpSpPr>
            <p:nvPr/>
          </p:nvGrpSpPr>
          <p:grpSpPr bwMode="auto">
            <a:xfrm>
              <a:off x="1763" y="3864"/>
              <a:ext cx="201" cy="230"/>
              <a:chOff x="905" y="3333"/>
              <a:chExt cx="201" cy="230"/>
            </a:xfrm>
          </p:grpSpPr>
          <p:sp>
            <p:nvSpPr>
              <p:cNvPr id="180520" name="Rectangle 296"/>
              <p:cNvSpPr>
                <a:spLocks noChangeArrowheads="1"/>
              </p:cNvSpPr>
              <p:nvPr/>
            </p:nvSpPr>
            <p:spPr bwMode="auto">
              <a:xfrm>
                <a:off x="905" y="3384"/>
                <a:ext cx="201" cy="149"/>
              </a:xfrm>
              <a:prstGeom prst="rect">
                <a:avLst/>
              </a:prstGeom>
              <a:solidFill>
                <a:srgbClr val="3366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521" name="Line 297"/>
              <p:cNvSpPr>
                <a:spLocks noChangeShapeType="1"/>
              </p:cNvSpPr>
              <p:nvPr/>
            </p:nvSpPr>
            <p:spPr bwMode="auto">
              <a:xfrm flipH="1">
                <a:off x="905" y="3384"/>
                <a:ext cx="198" cy="15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522" name="Line 298"/>
              <p:cNvSpPr>
                <a:spLocks noChangeShapeType="1"/>
              </p:cNvSpPr>
              <p:nvPr/>
            </p:nvSpPr>
            <p:spPr bwMode="auto">
              <a:xfrm rot="15011593" flipH="1">
                <a:off x="906" y="3390"/>
                <a:ext cx="21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523" name="Line 299"/>
              <p:cNvSpPr>
                <a:spLocks noChangeShapeType="1"/>
              </p:cNvSpPr>
              <p:nvPr/>
            </p:nvSpPr>
            <p:spPr bwMode="auto">
              <a:xfrm>
                <a:off x="1009" y="3333"/>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0524" name="Group 300"/>
            <p:cNvGrpSpPr>
              <a:grpSpLocks/>
            </p:cNvGrpSpPr>
            <p:nvPr/>
          </p:nvGrpSpPr>
          <p:grpSpPr bwMode="auto">
            <a:xfrm>
              <a:off x="1435" y="3867"/>
              <a:ext cx="201" cy="230"/>
              <a:chOff x="905" y="3333"/>
              <a:chExt cx="201" cy="230"/>
            </a:xfrm>
          </p:grpSpPr>
          <p:sp>
            <p:nvSpPr>
              <p:cNvPr id="180525" name="Rectangle 301"/>
              <p:cNvSpPr>
                <a:spLocks noChangeArrowheads="1"/>
              </p:cNvSpPr>
              <p:nvPr/>
            </p:nvSpPr>
            <p:spPr bwMode="auto">
              <a:xfrm>
                <a:off x="905" y="3384"/>
                <a:ext cx="201" cy="149"/>
              </a:xfrm>
              <a:prstGeom prst="rect">
                <a:avLst/>
              </a:prstGeom>
              <a:solidFill>
                <a:srgbClr val="3366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526" name="Line 302"/>
              <p:cNvSpPr>
                <a:spLocks noChangeShapeType="1"/>
              </p:cNvSpPr>
              <p:nvPr/>
            </p:nvSpPr>
            <p:spPr bwMode="auto">
              <a:xfrm flipH="1">
                <a:off x="905" y="3384"/>
                <a:ext cx="198" cy="15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527" name="Line 303"/>
              <p:cNvSpPr>
                <a:spLocks noChangeShapeType="1"/>
              </p:cNvSpPr>
              <p:nvPr/>
            </p:nvSpPr>
            <p:spPr bwMode="auto">
              <a:xfrm rot="15011593" flipH="1">
                <a:off x="906" y="3390"/>
                <a:ext cx="21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528" name="Line 304"/>
              <p:cNvSpPr>
                <a:spLocks noChangeShapeType="1"/>
              </p:cNvSpPr>
              <p:nvPr/>
            </p:nvSpPr>
            <p:spPr bwMode="auto">
              <a:xfrm>
                <a:off x="1009" y="3333"/>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0529" name="Text Box 305"/>
            <p:cNvSpPr txBox="1">
              <a:spLocks noChangeArrowheads="1"/>
            </p:cNvSpPr>
            <p:nvPr/>
          </p:nvSpPr>
          <p:spPr bwMode="auto">
            <a:xfrm>
              <a:off x="1107" y="3221"/>
              <a:ext cx="9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u="sng"/>
                <a:t>Garet Hadid</a:t>
              </a:r>
            </a:p>
          </p:txBody>
        </p:sp>
        <p:grpSp>
          <p:nvGrpSpPr>
            <p:cNvPr id="180530" name="Group 306"/>
            <p:cNvGrpSpPr>
              <a:grpSpLocks/>
            </p:cNvGrpSpPr>
            <p:nvPr/>
          </p:nvGrpSpPr>
          <p:grpSpPr bwMode="auto">
            <a:xfrm>
              <a:off x="1334" y="3435"/>
              <a:ext cx="631" cy="423"/>
              <a:chOff x="212" y="3447"/>
              <a:chExt cx="631" cy="423"/>
            </a:xfrm>
          </p:grpSpPr>
          <p:sp>
            <p:nvSpPr>
              <p:cNvPr id="180531" name="Text Box 307"/>
              <p:cNvSpPr txBox="1">
                <a:spLocks noChangeArrowheads="1"/>
              </p:cNvSpPr>
              <p:nvPr/>
            </p:nvSpPr>
            <p:spPr bwMode="auto">
              <a:xfrm>
                <a:off x="487" y="3478"/>
                <a:ext cx="3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168</a:t>
                </a:r>
              </a:p>
            </p:txBody>
          </p:sp>
          <p:grpSp>
            <p:nvGrpSpPr>
              <p:cNvPr id="180532" name="Group 308"/>
              <p:cNvGrpSpPr>
                <a:grpSpLocks/>
              </p:cNvGrpSpPr>
              <p:nvPr/>
            </p:nvGrpSpPr>
            <p:grpSpPr bwMode="auto">
              <a:xfrm>
                <a:off x="212" y="3447"/>
                <a:ext cx="285" cy="423"/>
                <a:chOff x="212" y="3447"/>
                <a:chExt cx="285" cy="423"/>
              </a:xfrm>
            </p:grpSpPr>
            <p:sp>
              <p:nvSpPr>
                <p:cNvPr id="180533" name="Rectangle 309"/>
                <p:cNvSpPr>
                  <a:spLocks noChangeArrowheads="1"/>
                </p:cNvSpPr>
                <p:nvPr/>
              </p:nvSpPr>
              <p:spPr bwMode="auto">
                <a:xfrm>
                  <a:off x="213" y="3499"/>
                  <a:ext cx="284" cy="210"/>
                </a:xfrm>
                <a:prstGeom prst="rect">
                  <a:avLst/>
                </a:prstGeom>
                <a:solidFill>
                  <a:srgbClr val="3366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534" name="Line 310"/>
                <p:cNvSpPr>
                  <a:spLocks noChangeShapeType="1"/>
                </p:cNvSpPr>
                <p:nvPr/>
              </p:nvSpPr>
              <p:spPr bwMode="auto">
                <a:xfrm>
                  <a:off x="319" y="3447"/>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535" name="Line 311"/>
                <p:cNvSpPr>
                  <a:spLocks noChangeShapeType="1"/>
                </p:cNvSpPr>
                <p:nvPr/>
              </p:nvSpPr>
              <p:spPr bwMode="auto">
                <a:xfrm>
                  <a:off x="387" y="3447"/>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536" name="Line 312"/>
                <p:cNvSpPr>
                  <a:spLocks noChangeShapeType="1"/>
                </p:cNvSpPr>
                <p:nvPr/>
              </p:nvSpPr>
              <p:spPr bwMode="auto">
                <a:xfrm flipH="1">
                  <a:off x="212" y="3501"/>
                  <a:ext cx="282" cy="20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537" name="Line 313"/>
                <p:cNvSpPr>
                  <a:spLocks noChangeShapeType="1"/>
                </p:cNvSpPr>
                <p:nvPr/>
              </p:nvSpPr>
              <p:spPr bwMode="auto">
                <a:xfrm rot="15011593" flipH="1">
                  <a:off x="210" y="3500"/>
                  <a:ext cx="286" cy="19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538" name="Line 314"/>
                <p:cNvSpPr>
                  <a:spLocks noChangeShapeType="1"/>
                </p:cNvSpPr>
                <p:nvPr/>
              </p:nvSpPr>
              <p:spPr bwMode="auto">
                <a:xfrm>
                  <a:off x="354" y="3447"/>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539" name="Line 315"/>
                <p:cNvSpPr>
                  <a:spLocks noChangeShapeType="1"/>
                </p:cNvSpPr>
                <p:nvPr/>
              </p:nvSpPr>
              <p:spPr bwMode="auto">
                <a:xfrm>
                  <a:off x="213" y="3711"/>
                  <a:ext cx="0" cy="15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180540" name="Group 316"/>
          <p:cNvGrpSpPr>
            <a:grpSpLocks/>
          </p:cNvGrpSpPr>
          <p:nvPr/>
        </p:nvGrpSpPr>
        <p:grpSpPr bwMode="auto">
          <a:xfrm>
            <a:off x="1919288" y="5462588"/>
            <a:ext cx="1055687" cy="1062037"/>
            <a:chOff x="3968" y="320"/>
            <a:chExt cx="247" cy="229"/>
          </a:xfrm>
        </p:grpSpPr>
        <p:sp>
          <p:nvSpPr>
            <p:cNvPr id="180541" name="Oval 317"/>
            <p:cNvSpPr>
              <a:spLocks noChangeArrowheads="1"/>
            </p:cNvSpPr>
            <p:nvPr/>
          </p:nvSpPr>
          <p:spPr bwMode="auto">
            <a:xfrm>
              <a:off x="3968" y="320"/>
              <a:ext cx="247" cy="229"/>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542" name="Line 318"/>
            <p:cNvSpPr>
              <a:spLocks noChangeShapeType="1"/>
            </p:cNvSpPr>
            <p:nvPr/>
          </p:nvSpPr>
          <p:spPr bwMode="auto">
            <a:xfrm>
              <a:off x="4014" y="348"/>
              <a:ext cx="155" cy="164"/>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80508"/>
                                        </p:tgtEl>
                                        <p:attrNameLst>
                                          <p:attrName>style.visibility</p:attrName>
                                        </p:attrNameLst>
                                      </p:cBhvr>
                                      <p:to>
                                        <p:strVal val="visible"/>
                                      </p:to>
                                    </p:set>
                                    <p:animEffect transition="in" filter="wheel(4)">
                                      <p:cBhvr>
                                        <p:cTn id="7" dur="2000"/>
                                        <p:tgtEl>
                                          <p:spTgt spid="180508"/>
                                        </p:tgtEl>
                                      </p:cBhvr>
                                    </p:animEffect>
                                  </p:childTnLst>
                                </p:cTn>
                              </p:par>
                              <p:par>
                                <p:cTn id="8" presetID="21" presetClass="entr" presetSubtype="4" fill="hold" nodeType="withEffect">
                                  <p:stCondLst>
                                    <p:cond delay="0"/>
                                  </p:stCondLst>
                                  <p:childTnLst>
                                    <p:set>
                                      <p:cBhvr>
                                        <p:cTn id="9" dur="1" fill="hold">
                                          <p:stCondLst>
                                            <p:cond delay="0"/>
                                          </p:stCondLst>
                                        </p:cTn>
                                        <p:tgtEl>
                                          <p:spTgt spid="180511"/>
                                        </p:tgtEl>
                                        <p:attrNameLst>
                                          <p:attrName>style.visibility</p:attrName>
                                        </p:attrNameLst>
                                      </p:cBhvr>
                                      <p:to>
                                        <p:strVal val="visible"/>
                                      </p:to>
                                    </p:set>
                                    <p:animEffect transition="in" filter="wheel(4)">
                                      <p:cBhvr>
                                        <p:cTn id="10" dur="2000"/>
                                        <p:tgtEl>
                                          <p:spTgt spid="180511"/>
                                        </p:tgtEl>
                                      </p:cBhvr>
                                    </p:animEffect>
                                  </p:childTnLst>
                                </p:cTn>
                              </p:par>
                              <p:par>
                                <p:cTn id="11" presetID="21" presetClass="entr" presetSubtype="4" fill="hold" nodeType="withEffect">
                                  <p:stCondLst>
                                    <p:cond delay="0"/>
                                  </p:stCondLst>
                                  <p:childTnLst>
                                    <p:set>
                                      <p:cBhvr>
                                        <p:cTn id="12" dur="1" fill="hold">
                                          <p:stCondLst>
                                            <p:cond delay="0"/>
                                          </p:stCondLst>
                                        </p:cTn>
                                        <p:tgtEl>
                                          <p:spTgt spid="180505"/>
                                        </p:tgtEl>
                                        <p:attrNameLst>
                                          <p:attrName>style.visibility</p:attrName>
                                        </p:attrNameLst>
                                      </p:cBhvr>
                                      <p:to>
                                        <p:strVal val="visible"/>
                                      </p:to>
                                    </p:set>
                                    <p:animEffect transition="in" filter="wheel(4)">
                                      <p:cBhvr>
                                        <p:cTn id="13" dur="2000"/>
                                        <p:tgtEl>
                                          <p:spTgt spid="180505"/>
                                        </p:tgtEl>
                                      </p:cBhvr>
                                    </p:animEffect>
                                  </p:childTnLst>
                                </p:cTn>
                              </p:par>
                              <p:par>
                                <p:cTn id="14" presetID="21" presetClass="entr" presetSubtype="4" fill="hold" nodeType="withEffect">
                                  <p:stCondLst>
                                    <p:cond delay="0"/>
                                  </p:stCondLst>
                                  <p:childTnLst>
                                    <p:set>
                                      <p:cBhvr>
                                        <p:cTn id="15" dur="1" fill="hold">
                                          <p:stCondLst>
                                            <p:cond delay="0"/>
                                          </p:stCondLst>
                                        </p:cTn>
                                        <p:tgtEl>
                                          <p:spTgt spid="180502"/>
                                        </p:tgtEl>
                                        <p:attrNameLst>
                                          <p:attrName>style.visibility</p:attrName>
                                        </p:attrNameLst>
                                      </p:cBhvr>
                                      <p:to>
                                        <p:strVal val="visible"/>
                                      </p:to>
                                    </p:set>
                                    <p:animEffect transition="in" filter="wheel(4)">
                                      <p:cBhvr>
                                        <p:cTn id="16" dur="2000"/>
                                        <p:tgtEl>
                                          <p:spTgt spid="18050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1" presetClass="entr" presetSubtype="4" fill="hold" nodeType="clickEffect">
                                  <p:stCondLst>
                                    <p:cond delay="0"/>
                                  </p:stCondLst>
                                  <p:childTnLst>
                                    <p:set>
                                      <p:cBhvr>
                                        <p:cTn id="20" dur="1" fill="hold">
                                          <p:stCondLst>
                                            <p:cond delay="0"/>
                                          </p:stCondLst>
                                        </p:cTn>
                                        <p:tgtEl>
                                          <p:spTgt spid="180499"/>
                                        </p:tgtEl>
                                        <p:attrNameLst>
                                          <p:attrName>style.visibility</p:attrName>
                                        </p:attrNameLst>
                                      </p:cBhvr>
                                      <p:to>
                                        <p:strVal val="visible"/>
                                      </p:to>
                                    </p:set>
                                    <p:animEffect transition="in" filter="wheel(4)">
                                      <p:cBhvr>
                                        <p:cTn id="21" dur="2000"/>
                                        <p:tgtEl>
                                          <p:spTgt spid="180499"/>
                                        </p:tgtEl>
                                      </p:cBhvr>
                                    </p:animEffect>
                                  </p:childTnLst>
                                </p:cTn>
                              </p:par>
                              <p:par>
                                <p:cTn id="22" presetID="21" presetClass="entr" presetSubtype="4" fill="hold" nodeType="withEffect">
                                  <p:stCondLst>
                                    <p:cond delay="0"/>
                                  </p:stCondLst>
                                  <p:childTnLst>
                                    <p:set>
                                      <p:cBhvr>
                                        <p:cTn id="23" dur="1" fill="hold">
                                          <p:stCondLst>
                                            <p:cond delay="0"/>
                                          </p:stCondLst>
                                        </p:cTn>
                                        <p:tgtEl>
                                          <p:spTgt spid="180514"/>
                                        </p:tgtEl>
                                        <p:attrNameLst>
                                          <p:attrName>style.visibility</p:attrName>
                                        </p:attrNameLst>
                                      </p:cBhvr>
                                      <p:to>
                                        <p:strVal val="visible"/>
                                      </p:to>
                                    </p:set>
                                    <p:animEffect transition="in" filter="wheel(4)">
                                      <p:cBhvr>
                                        <p:cTn id="24" dur="2000"/>
                                        <p:tgtEl>
                                          <p:spTgt spid="180514"/>
                                        </p:tgtEl>
                                      </p:cBhvr>
                                    </p:animEffect>
                                  </p:childTnLst>
                                </p:cTn>
                              </p:par>
                              <p:par>
                                <p:cTn id="25" presetID="21" presetClass="entr" presetSubtype="4" fill="hold" nodeType="withEffect">
                                  <p:stCondLst>
                                    <p:cond delay="0"/>
                                  </p:stCondLst>
                                  <p:childTnLst>
                                    <p:set>
                                      <p:cBhvr>
                                        <p:cTn id="26" dur="1" fill="hold">
                                          <p:stCondLst>
                                            <p:cond delay="0"/>
                                          </p:stCondLst>
                                        </p:cTn>
                                        <p:tgtEl>
                                          <p:spTgt spid="180493"/>
                                        </p:tgtEl>
                                        <p:attrNameLst>
                                          <p:attrName>style.visibility</p:attrName>
                                        </p:attrNameLst>
                                      </p:cBhvr>
                                      <p:to>
                                        <p:strVal val="visible"/>
                                      </p:to>
                                    </p:set>
                                    <p:animEffect transition="in" filter="wheel(4)">
                                      <p:cBhvr>
                                        <p:cTn id="27" dur="2000"/>
                                        <p:tgtEl>
                                          <p:spTgt spid="18049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1" presetClass="entr" presetSubtype="4" fill="hold" nodeType="clickEffect">
                                  <p:stCondLst>
                                    <p:cond delay="0"/>
                                  </p:stCondLst>
                                  <p:childTnLst>
                                    <p:set>
                                      <p:cBhvr>
                                        <p:cTn id="31" dur="1" fill="hold">
                                          <p:stCondLst>
                                            <p:cond delay="0"/>
                                          </p:stCondLst>
                                        </p:cTn>
                                        <p:tgtEl>
                                          <p:spTgt spid="180540"/>
                                        </p:tgtEl>
                                        <p:attrNameLst>
                                          <p:attrName>style.visibility</p:attrName>
                                        </p:attrNameLst>
                                      </p:cBhvr>
                                      <p:to>
                                        <p:strVal val="visible"/>
                                      </p:to>
                                    </p:set>
                                    <p:animEffect transition="in" filter="wheel(4)">
                                      <p:cBhvr>
                                        <p:cTn id="32" dur="2000"/>
                                        <p:tgtEl>
                                          <p:spTgt spid="180540"/>
                                        </p:tgtEl>
                                      </p:cBhvr>
                                    </p:animEffect>
                                  </p:childTnLst>
                                </p:cTn>
                              </p:par>
                              <p:par>
                                <p:cTn id="33" presetID="21" presetClass="entr" presetSubtype="4" fill="hold" nodeType="withEffect">
                                  <p:stCondLst>
                                    <p:cond delay="0"/>
                                  </p:stCondLst>
                                  <p:childTnLst>
                                    <p:set>
                                      <p:cBhvr>
                                        <p:cTn id="34" dur="1" fill="hold">
                                          <p:stCondLst>
                                            <p:cond delay="0"/>
                                          </p:stCondLst>
                                        </p:cTn>
                                        <p:tgtEl>
                                          <p:spTgt spid="180487"/>
                                        </p:tgtEl>
                                        <p:attrNameLst>
                                          <p:attrName>style.visibility</p:attrName>
                                        </p:attrNameLst>
                                      </p:cBhvr>
                                      <p:to>
                                        <p:strVal val="visible"/>
                                      </p:to>
                                    </p:set>
                                    <p:animEffect transition="in" filter="wheel(4)">
                                      <p:cBhvr>
                                        <p:cTn id="35" dur="2000"/>
                                        <p:tgtEl>
                                          <p:spTgt spid="18048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1" presetClass="entr" presetSubtype="4" fill="hold" nodeType="clickEffect">
                                  <p:stCondLst>
                                    <p:cond delay="0"/>
                                  </p:stCondLst>
                                  <p:childTnLst>
                                    <p:set>
                                      <p:cBhvr>
                                        <p:cTn id="39" dur="1" fill="hold">
                                          <p:stCondLst>
                                            <p:cond delay="0"/>
                                          </p:stCondLst>
                                        </p:cTn>
                                        <p:tgtEl>
                                          <p:spTgt spid="180490"/>
                                        </p:tgtEl>
                                        <p:attrNameLst>
                                          <p:attrName>style.visibility</p:attrName>
                                        </p:attrNameLst>
                                      </p:cBhvr>
                                      <p:to>
                                        <p:strVal val="visible"/>
                                      </p:to>
                                    </p:set>
                                    <p:animEffect transition="in" filter="wheel(4)">
                                      <p:cBhvr>
                                        <p:cTn id="40" dur="2000"/>
                                        <p:tgtEl>
                                          <p:spTgt spid="180490"/>
                                        </p:tgtEl>
                                      </p:cBhvr>
                                    </p:animEffect>
                                  </p:childTnLst>
                                </p:cTn>
                              </p:par>
                              <p:par>
                                <p:cTn id="41" presetID="21" presetClass="entr" presetSubtype="4" fill="hold" nodeType="withEffect">
                                  <p:stCondLst>
                                    <p:cond delay="0"/>
                                  </p:stCondLst>
                                  <p:childTnLst>
                                    <p:set>
                                      <p:cBhvr>
                                        <p:cTn id="42" dur="1" fill="hold">
                                          <p:stCondLst>
                                            <p:cond delay="0"/>
                                          </p:stCondLst>
                                        </p:cTn>
                                        <p:tgtEl>
                                          <p:spTgt spid="180496"/>
                                        </p:tgtEl>
                                        <p:attrNameLst>
                                          <p:attrName>style.visibility</p:attrName>
                                        </p:attrNameLst>
                                      </p:cBhvr>
                                      <p:to>
                                        <p:strVal val="visible"/>
                                      </p:to>
                                    </p:set>
                                    <p:animEffect transition="in" filter="wheel(4)">
                                      <p:cBhvr>
                                        <p:cTn id="43" dur="2000"/>
                                        <p:tgtEl>
                                          <p:spTgt spid="180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2"/>
          <p:cNvSpPr>
            <a:spLocks noGrp="1"/>
          </p:cNvSpPr>
          <p:nvPr>
            <p:ph type="sldNum" sz="quarter" idx="11"/>
          </p:nvPr>
        </p:nvSpPr>
        <p:spPr/>
        <p:txBody>
          <a:bodyPr/>
          <a:lstStyle/>
          <a:p>
            <a:fld id="{408BE345-CD82-45AD-8475-31EBB465A1F2}" type="slidenum">
              <a:rPr lang="en-US" altLang="en-US"/>
              <a:pPr/>
              <a:t>44</a:t>
            </a:fld>
            <a:endParaRPr lang="en-US" altLang="en-US"/>
          </a:p>
        </p:txBody>
      </p:sp>
      <p:pic>
        <p:nvPicPr>
          <p:cNvPr id="152578" name="Picture 2" descr="ww2%20map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8763000" cy="6691313"/>
          </a:xfrm>
          <a:prstGeom prst="rect">
            <a:avLst/>
          </a:prstGeom>
          <a:noFill/>
          <a:extLst>
            <a:ext uri="{909E8E84-426E-40DD-AFC4-6F175D3DCCD1}">
              <a14:hiddenFill xmlns:a14="http://schemas.microsoft.com/office/drawing/2010/main">
                <a:solidFill>
                  <a:srgbClr val="FFFFFF"/>
                </a:solidFill>
              </a14:hiddenFill>
            </a:ext>
          </a:extLst>
        </p:spPr>
      </p:pic>
      <p:sp>
        <p:nvSpPr>
          <p:cNvPr id="152579" name="Freeform 3"/>
          <p:cNvSpPr>
            <a:spLocks/>
          </p:cNvSpPr>
          <p:nvPr/>
        </p:nvSpPr>
        <p:spPr bwMode="auto">
          <a:xfrm>
            <a:off x="4743450" y="2905125"/>
            <a:ext cx="1009650" cy="519113"/>
          </a:xfrm>
          <a:custGeom>
            <a:avLst/>
            <a:gdLst>
              <a:gd name="T0" fmla="*/ 636 w 636"/>
              <a:gd name="T1" fmla="*/ 327 h 327"/>
              <a:gd name="T2" fmla="*/ 270 w 636"/>
              <a:gd name="T3" fmla="*/ 165 h 327"/>
              <a:gd name="T4" fmla="*/ 0 w 636"/>
              <a:gd name="T5" fmla="*/ 0 h 327"/>
            </a:gdLst>
            <a:ahLst/>
            <a:cxnLst>
              <a:cxn ang="0">
                <a:pos x="T0" y="T1"/>
              </a:cxn>
              <a:cxn ang="0">
                <a:pos x="T2" y="T3"/>
              </a:cxn>
              <a:cxn ang="0">
                <a:pos x="T4" y="T5"/>
              </a:cxn>
            </a:cxnLst>
            <a:rect l="0" t="0" r="r" b="b"/>
            <a:pathLst>
              <a:path w="636" h="327">
                <a:moveTo>
                  <a:pt x="636" y="327"/>
                </a:moveTo>
                <a:lnTo>
                  <a:pt x="270" y="165"/>
                </a:lnTo>
                <a:cubicBezTo>
                  <a:pt x="164" y="110"/>
                  <a:pt x="56" y="34"/>
                  <a:pt x="0" y="0"/>
                </a:cubicBezTo>
              </a:path>
            </a:pathLst>
          </a:custGeom>
          <a:noFill/>
          <a:ln w="76200" cmpd="tri">
            <a:solidFill>
              <a:srgbClr val="FF00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2580" name="Freeform 4"/>
          <p:cNvSpPr>
            <a:spLocks/>
          </p:cNvSpPr>
          <p:nvPr/>
        </p:nvSpPr>
        <p:spPr bwMode="auto">
          <a:xfrm>
            <a:off x="5872163" y="2990850"/>
            <a:ext cx="647700" cy="466725"/>
          </a:xfrm>
          <a:custGeom>
            <a:avLst/>
            <a:gdLst>
              <a:gd name="T0" fmla="*/ 408 w 408"/>
              <a:gd name="T1" fmla="*/ 294 h 294"/>
              <a:gd name="T2" fmla="*/ 297 w 408"/>
              <a:gd name="T3" fmla="*/ 216 h 294"/>
              <a:gd name="T4" fmla="*/ 246 w 408"/>
              <a:gd name="T5" fmla="*/ 57 h 294"/>
              <a:gd name="T6" fmla="*/ 147 w 408"/>
              <a:gd name="T7" fmla="*/ 3 h 294"/>
              <a:gd name="T8" fmla="*/ 51 w 408"/>
              <a:gd name="T9" fmla="*/ 42 h 294"/>
              <a:gd name="T10" fmla="*/ 0 w 408"/>
              <a:gd name="T11" fmla="*/ 255 h 294"/>
            </a:gdLst>
            <a:ahLst/>
            <a:cxnLst>
              <a:cxn ang="0">
                <a:pos x="T0" y="T1"/>
              </a:cxn>
              <a:cxn ang="0">
                <a:pos x="T2" y="T3"/>
              </a:cxn>
              <a:cxn ang="0">
                <a:pos x="T4" y="T5"/>
              </a:cxn>
              <a:cxn ang="0">
                <a:pos x="T6" y="T7"/>
              </a:cxn>
              <a:cxn ang="0">
                <a:pos x="T8" y="T9"/>
              </a:cxn>
              <a:cxn ang="0">
                <a:pos x="T10" y="T11"/>
              </a:cxn>
            </a:cxnLst>
            <a:rect l="0" t="0" r="r" b="b"/>
            <a:pathLst>
              <a:path w="408" h="294">
                <a:moveTo>
                  <a:pt x="408" y="294"/>
                </a:moveTo>
                <a:lnTo>
                  <a:pt x="297" y="216"/>
                </a:lnTo>
                <a:cubicBezTo>
                  <a:pt x="270" y="177"/>
                  <a:pt x="271" y="92"/>
                  <a:pt x="246" y="57"/>
                </a:cubicBezTo>
                <a:cubicBezTo>
                  <a:pt x="221" y="22"/>
                  <a:pt x="179" y="5"/>
                  <a:pt x="147" y="3"/>
                </a:cubicBezTo>
                <a:cubicBezTo>
                  <a:pt x="115" y="1"/>
                  <a:pt x="75" y="0"/>
                  <a:pt x="51" y="42"/>
                </a:cubicBezTo>
                <a:cubicBezTo>
                  <a:pt x="27" y="84"/>
                  <a:pt x="11" y="211"/>
                  <a:pt x="0" y="255"/>
                </a:cubicBezTo>
              </a:path>
            </a:pathLst>
          </a:custGeom>
          <a:noFill/>
          <a:ln w="76200" cmpd="tri">
            <a:solidFill>
              <a:srgbClr val="FF00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2581" name="Freeform 5"/>
          <p:cNvSpPr>
            <a:spLocks/>
          </p:cNvSpPr>
          <p:nvPr/>
        </p:nvSpPr>
        <p:spPr bwMode="auto">
          <a:xfrm>
            <a:off x="6024563" y="3481388"/>
            <a:ext cx="581025" cy="138112"/>
          </a:xfrm>
          <a:custGeom>
            <a:avLst/>
            <a:gdLst>
              <a:gd name="T0" fmla="*/ 366 w 366"/>
              <a:gd name="T1" fmla="*/ 84 h 87"/>
              <a:gd name="T2" fmla="*/ 294 w 366"/>
              <a:gd name="T3" fmla="*/ 87 h 87"/>
              <a:gd name="T4" fmla="*/ 174 w 366"/>
              <a:gd name="T5" fmla="*/ 57 h 87"/>
              <a:gd name="T6" fmla="*/ 0 w 366"/>
              <a:gd name="T7" fmla="*/ 0 h 87"/>
            </a:gdLst>
            <a:ahLst/>
            <a:cxnLst>
              <a:cxn ang="0">
                <a:pos x="T0" y="T1"/>
              </a:cxn>
              <a:cxn ang="0">
                <a:pos x="T2" y="T3"/>
              </a:cxn>
              <a:cxn ang="0">
                <a:pos x="T4" y="T5"/>
              </a:cxn>
              <a:cxn ang="0">
                <a:pos x="T6" y="T7"/>
              </a:cxn>
            </a:cxnLst>
            <a:rect l="0" t="0" r="r" b="b"/>
            <a:pathLst>
              <a:path w="366" h="87">
                <a:moveTo>
                  <a:pt x="366" y="84"/>
                </a:moveTo>
                <a:lnTo>
                  <a:pt x="294" y="87"/>
                </a:lnTo>
                <a:cubicBezTo>
                  <a:pt x="262" y="83"/>
                  <a:pt x="223" y="71"/>
                  <a:pt x="174" y="57"/>
                </a:cubicBezTo>
                <a:cubicBezTo>
                  <a:pt x="125" y="43"/>
                  <a:pt x="36" y="12"/>
                  <a:pt x="0" y="0"/>
                </a:cubicBezTo>
              </a:path>
            </a:pathLst>
          </a:custGeom>
          <a:noFill/>
          <a:ln w="76200" cmpd="tri">
            <a:solidFill>
              <a:srgbClr val="FF00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2582" name="Freeform 6"/>
          <p:cNvSpPr>
            <a:spLocks/>
          </p:cNvSpPr>
          <p:nvPr/>
        </p:nvSpPr>
        <p:spPr bwMode="auto">
          <a:xfrm>
            <a:off x="5991225" y="3719513"/>
            <a:ext cx="185738" cy="971550"/>
          </a:xfrm>
          <a:custGeom>
            <a:avLst/>
            <a:gdLst>
              <a:gd name="T0" fmla="*/ 117 w 117"/>
              <a:gd name="T1" fmla="*/ 612 h 612"/>
              <a:gd name="T2" fmla="*/ 27 w 117"/>
              <a:gd name="T3" fmla="*/ 477 h 612"/>
              <a:gd name="T4" fmla="*/ 12 w 117"/>
              <a:gd name="T5" fmla="*/ 333 h 612"/>
              <a:gd name="T6" fmla="*/ 78 w 117"/>
              <a:gd name="T7" fmla="*/ 216 h 612"/>
              <a:gd name="T8" fmla="*/ 0 w 117"/>
              <a:gd name="T9" fmla="*/ 0 h 612"/>
            </a:gdLst>
            <a:ahLst/>
            <a:cxnLst>
              <a:cxn ang="0">
                <a:pos x="T0" y="T1"/>
              </a:cxn>
              <a:cxn ang="0">
                <a:pos x="T2" y="T3"/>
              </a:cxn>
              <a:cxn ang="0">
                <a:pos x="T4" y="T5"/>
              </a:cxn>
              <a:cxn ang="0">
                <a:pos x="T6" y="T7"/>
              </a:cxn>
              <a:cxn ang="0">
                <a:pos x="T8" y="T9"/>
              </a:cxn>
            </a:cxnLst>
            <a:rect l="0" t="0" r="r" b="b"/>
            <a:pathLst>
              <a:path w="117" h="612">
                <a:moveTo>
                  <a:pt x="117" y="612"/>
                </a:moveTo>
                <a:lnTo>
                  <a:pt x="27" y="477"/>
                </a:lnTo>
                <a:cubicBezTo>
                  <a:pt x="10" y="431"/>
                  <a:pt x="4" y="376"/>
                  <a:pt x="12" y="333"/>
                </a:cubicBezTo>
                <a:cubicBezTo>
                  <a:pt x="20" y="290"/>
                  <a:pt x="80" y="271"/>
                  <a:pt x="78" y="216"/>
                </a:cubicBezTo>
                <a:cubicBezTo>
                  <a:pt x="76" y="161"/>
                  <a:pt x="16" y="45"/>
                  <a:pt x="0" y="0"/>
                </a:cubicBezTo>
              </a:path>
            </a:pathLst>
          </a:custGeom>
          <a:noFill/>
          <a:ln w="76200" cmpd="tri">
            <a:solidFill>
              <a:srgbClr val="FF00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2583" name="Freeform 7"/>
          <p:cNvSpPr>
            <a:spLocks/>
          </p:cNvSpPr>
          <p:nvPr/>
        </p:nvSpPr>
        <p:spPr bwMode="auto">
          <a:xfrm>
            <a:off x="4991100" y="3767138"/>
            <a:ext cx="1143000" cy="1081087"/>
          </a:xfrm>
          <a:custGeom>
            <a:avLst/>
            <a:gdLst>
              <a:gd name="T0" fmla="*/ 720 w 720"/>
              <a:gd name="T1" fmla="*/ 681 h 681"/>
              <a:gd name="T2" fmla="*/ 630 w 720"/>
              <a:gd name="T3" fmla="*/ 546 h 681"/>
              <a:gd name="T4" fmla="*/ 369 w 720"/>
              <a:gd name="T5" fmla="*/ 444 h 681"/>
              <a:gd name="T6" fmla="*/ 3 w 720"/>
              <a:gd name="T7" fmla="*/ 216 h 681"/>
              <a:gd name="T8" fmla="*/ 384 w 720"/>
              <a:gd name="T9" fmla="*/ 0 h 681"/>
            </a:gdLst>
            <a:ahLst/>
            <a:cxnLst>
              <a:cxn ang="0">
                <a:pos x="T0" y="T1"/>
              </a:cxn>
              <a:cxn ang="0">
                <a:pos x="T2" y="T3"/>
              </a:cxn>
              <a:cxn ang="0">
                <a:pos x="T4" y="T5"/>
              </a:cxn>
              <a:cxn ang="0">
                <a:pos x="T6" y="T7"/>
              </a:cxn>
              <a:cxn ang="0">
                <a:pos x="T8" y="T9"/>
              </a:cxn>
            </a:cxnLst>
            <a:rect l="0" t="0" r="r" b="b"/>
            <a:pathLst>
              <a:path w="720" h="681">
                <a:moveTo>
                  <a:pt x="720" y="681"/>
                </a:moveTo>
                <a:lnTo>
                  <a:pt x="630" y="546"/>
                </a:lnTo>
                <a:cubicBezTo>
                  <a:pt x="572" y="507"/>
                  <a:pt x="473" y="499"/>
                  <a:pt x="369" y="444"/>
                </a:cubicBezTo>
                <a:cubicBezTo>
                  <a:pt x="265" y="389"/>
                  <a:pt x="0" y="290"/>
                  <a:pt x="3" y="216"/>
                </a:cubicBezTo>
                <a:cubicBezTo>
                  <a:pt x="6" y="142"/>
                  <a:pt x="305" y="45"/>
                  <a:pt x="384" y="0"/>
                </a:cubicBezTo>
              </a:path>
            </a:pathLst>
          </a:custGeom>
          <a:noFill/>
          <a:ln w="76200" cmpd="tri">
            <a:solidFill>
              <a:srgbClr val="FF00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2584" name="Freeform 8"/>
          <p:cNvSpPr>
            <a:spLocks/>
          </p:cNvSpPr>
          <p:nvPr/>
        </p:nvSpPr>
        <p:spPr bwMode="auto">
          <a:xfrm>
            <a:off x="4595813" y="3048000"/>
            <a:ext cx="723900" cy="676275"/>
          </a:xfrm>
          <a:custGeom>
            <a:avLst/>
            <a:gdLst>
              <a:gd name="T0" fmla="*/ 456 w 456"/>
              <a:gd name="T1" fmla="*/ 426 h 426"/>
              <a:gd name="T2" fmla="*/ 177 w 456"/>
              <a:gd name="T3" fmla="*/ 207 h 426"/>
              <a:gd name="T4" fmla="*/ 0 w 456"/>
              <a:gd name="T5" fmla="*/ 0 h 426"/>
            </a:gdLst>
            <a:ahLst/>
            <a:cxnLst>
              <a:cxn ang="0">
                <a:pos x="T0" y="T1"/>
              </a:cxn>
              <a:cxn ang="0">
                <a:pos x="T2" y="T3"/>
              </a:cxn>
              <a:cxn ang="0">
                <a:pos x="T4" y="T5"/>
              </a:cxn>
            </a:cxnLst>
            <a:rect l="0" t="0" r="r" b="b"/>
            <a:pathLst>
              <a:path w="456" h="426">
                <a:moveTo>
                  <a:pt x="456" y="426"/>
                </a:moveTo>
                <a:lnTo>
                  <a:pt x="177" y="207"/>
                </a:lnTo>
                <a:cubicBezTo>
                  <a:pt x="101" y="136"/>
                  <a:pt x="37" y="43"/>
                  <a:pt x="0" y="0"/>
                </a:cubicBezTo>
              </a:path>
            </a:pathLst>
          </a:custGeom>
          <a:noFill/>
          <a:ln w="76200" cmpd="tri">
            <a:solidFill>
              <a:srgbClr val="FF00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2585" name="Freeform 9"/>
          <p:cNvSpPr>
            <a:spLocks/>
          </p:cNvSpPr>
          <p:nvPr/>
        </p:nvSpPr>
        <p:spPr bwMode="auto">
          <a:xfrm>
            <a:off x="4510088" y="1666875"/>
            <a:ext cx="192087" cy="1023938"/>
          </a:xfrm>
          <a:custGeom>
            <a:avLst/>
            <a:gdLst>
              <a:gd name="T0" fmla="*/ 30 w 121"/>
              <a:gd name="T1" fmla="*/ 645 h 645"/>
              <a:gd name="T2" fmla="*/ 0 w 121"/>
              <a:gd name="T3" fmla="*/ 522 h 645"/>
              <a:gd name="T4" fmla="*/ 42 w 121"/>
              <a:gd name="T5" fmla="*/ 363 h 645"/>
              <a:gd name="T6" fmla="*/ 117 w 121"/>
              <a:gd name="T7" fmla="*/ 207 h 645"/>
              <a:gd name="T8" fmla="*/ 66 w 121"/>
              <a:gd name="T9" fmla="*/ 0 h 645"/>
            </a:gdLst>
            <a:ahLst/>
            <a:cxnLst>
              <a:cxn ang="0">
                <a:pos x="T0" y="T1"/>
              </a:cxn>
              <a:cxn ang="0">
                <a:pos x="T2" y="T3"/>
              </a:cxn>
              <a:cxn ang="0">
                <a:pos x="T4" y="T5"/>
              </a:cxn>
              <a:cxn ang="0">
                <a:pos x="T6" y="T7"/>
              </a:cxn>
              <a:cxn ang="0">
                <a:pos x="T8" y="T9"/>
              </a:cxn>
            </a:cxnLst>
            <a:rect l="0" t="0" r="r" b="b"/>
            <a:pathLst>
              <a:path w="121" h="645">
                <a:moveTo>
                  <a:pt x="30" y="645"/>
                </a:moveTo>
                <a:lnTo>
                  <a:pt x="0" y="522"/>
                </a:lnTo>
                <a:cubicBezTo>
                  <a:pt x="2" y="475"/>
                  <a:pt x="23" y="415"/>
                  <a:pt x="42" y="363"/>
                </a:cubicBezTo>
                <a:cubicBezTo>
                  <a:pt x="61" y="311"/>
                  <a:pt x="113" y="268"/>
                  <a:pt x="117" y="207"/>
                </a:cubicBezTo>
                <a:cubicBezTo>
                  <a:pt x="121" y="146"/>
                  <a:pt x="77" y="43"/>
                  <a:pt x="66" y="0"/>
                </a:cubicBezTo>
              </a:path>
            </a:pathLst>
          </a:custGeom>
          <a:noFill/>
          <a:ln w="76200" cmpd="tri">
            <a:solidFill>
              <a:srgbClr val="FF00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2586" name="Freeform 10"/>
          <p:cNvSpPr>
            <a:spLocks/>
          </p:cNvSpPr>
          <p:nvPr/>
        </p:nvSpPr>
        <p:spPr bwMode="auto">
          <a:xfrm>
            <a:off x="3262313" y="1528763"/>
            <a:ext cx="800100" cy="1576387"/>
          </a:xfrm>
          <a:custGeom>
            <a:avLst/>
            <a:gdLst>
              <a:gd name="T0" fmla="*/ 504 w 504"/>
              <a:gd name="T1" fmla="*/ 975 h 993"/>
              <a:gd name="T2" fmla="*/ 282 w 504"/>
              <a:gd name="T3" fmla="*/ 993 h 993"/>
              <a:gd name="T4" fmla="*/ 147 w 504"/>
              <a:gd name="T5" fmla="*/ 846 h 993"/>
              <a:gd name="T6" fmla="*/ 30 w 504"/>
              <a:gd name="T7" fmla="*/ 612 h 993"/>
              <a:gd name="T8" fmla="*/ 66 w 504"/>
              <a:gd name="T9" fmla="*/ 390 h 993"/>
              <a:gd name="T10" fmla="*/ 135 w 504"/>
              <a:gd name="T11" fmla="*/ 219 h 993"/>
              <a:gd name="T12" fmla="*/ 0 w 504"/>
              <a:gd name="T13" fmla="*/ 0 h 993"/>
            </a:gdLst>
            <a:ahLst/>
            <a:cxnLst>
              <a:cxn ang="0">
                <a:pos x="T0" y="T1"/>
              </a:cxn>
              <a:cxn ang="0">
                <a:pos x="T2" y="T3"/>
              </a:cxn>
              <a:cxn ang="0">
                <a:pos x="T4" y="T5"/>
              </a:cxn>
              <a:cxn ang="0">
                <a:pos x="T6" y="T7"/>
              </a:cxn>
              <a:cxn ang="0">
                <a:pos x="T8" y="T9"/>
              </a:cxn>
              <a:cxn ang="0">
                <a:pos x="T10" y="T11"/>
              </a:cxn>
              <a:cxn ang="0">
                <a:pos x="T12" y="T13"/>
              </a:cxn>
            </a:cxnLst>
            <a:rect l="0" t="0" r="r" b="b"/>
            <a:pathLst>
              <a:path w="504" h="993">
                <a:moveTo>
                  <a:pt x="504" y="975"/>
                </a:moveTo>
                <a:lnTo>
                  <a:pt x="282" y="993"/>
                </a:lnTo>
                <a:cubicBezTo>
                  <a:pt x="223" y="972"/>
                  <a:pt x="189" y="909"/>
                  <a:pt x="147" y="846"/>
                </a:cubicBezTo>
                <a:cubicBezTo>
                  <a:pt x="105" y="783"/>
                  <a:pt x="43" y="688"/>
                  <a:pt x="30" y="612"/>
                </a:cubicBezTo>
                <a:cubicBezTo>
                  <a:pt x="17" y="536"/>
                  <a:pt x="49" y="455"/>
                  <a:pt x="66" y="390"/>
                </a:cubicBezTo>
                <a:cubicBezTo>
                  <a:pt x="83" y="325"/>
                  <a:pt x="146" y="284"/>
                  <a:pt x="135" y="219"/>
                </a:cubicBezTo>
                <a:cubicBezTo>
                  <a:pt x="124" y="154"/>
                  <a:pt x="28" y="46"/>
                  <a:pt x="0" y="0"/>
                </a:cubicBezTo>
              </a:path>
            </a:pathLst>
          </a:custGeom>
          <a:noFill/>
          <a:ln w="76200" cmpd="tri">
            <a:solidFill>
              <a:srgbClr val="FF00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2587" name="Freeform 11"/>
          <p:cNvSpPr>
            <a:spLocks/>
          </p:cNvSpPr>
          <p:nvPr/>
        </p:nvSpPr>
        <p:spPr bwMode="auto">
          <a:xfrm>
            <a:off x="2614613" y="2343150"/>
            <a:ext cx="1419225" cy="752475"/>
          </a:xfrm>
          <a:custGeom>
            <a:avLst/>
            <a:gdLst>
              <a:gd name="T0" fmla="*/ 894 w 894"/>
              <a:gd name="T1" fmla="*/ 465 h 474"/>
              <a:gd name="T2" fmla="*/ 680 w 894"/>
              <a:gd name="T3" fmla="*/ 474 h 474"/>
              <a:gd name="T4" fmla="*/ 618 w 894"/>
              <a:gd name="T5" fmla="*/ 423 h 474"/>
              <a:gd name="T6" fmla="*/ 570 w 894"/>
              <a:gd name="T7" fmla="*/ 354 h 474"/>
              <a:gd name="T8" fmla="*/ 480 w 894"/>
              <a:gd name="T9" fmla="*/ 201 h 474"/>
              <a:gd name="T10" fmla="*/ 288 w 894"/>
              <a:gd name="T11" fmla="*/ 132 h 474"/>
              <a:gd name="T12" fmla="*/ 180 w 894"/>
              <a:gd name="T13" fmla="*/ 69 h 474"/>
              <a:gd name="T14" fmla="*/ 0 w 894"/>
              <a:gd name="T15" fmla="*/ 0 h 4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4" h="474">
                <a:moveTo>
                  <a:pt x="894" y="465"/>
                </a:moveTo>
                <a:lnTo>
                  <a:pt x="680" y="474"/>
                </a:lnTo>
                <a:lnTo>
                  <a:pt x="618" y="423"/>
                </a:lnTo>
                <a:lnTo>
                  <a:pt x="570" y="354"/>
                </a:lnTo>
                <a:lnTo>
                  <a:pt x="480" y="201"/>
                </a:lnTo>
                <a:lnTo>
                  <a:pt x="288" y="132"/>
                </a:lnTo>
                <a:cubicBezTo>
                  <a:pt x="238" y="110"/>
                  <a:pt x="228" y="91"/>
                  <a:pt x="180" y="69"/>
                </a:cubicBezTo>
                <a:cubicBezTo>
                  <a:pt x="132" y="47"/>
                  <a:pt x="37" y="14"/>
                  <a:pt x="0" y="0"/>
                </a:cubicBezTo>
              </a:path>
            </a:pathLst>
          </a:custGeom>
          <a:noFill/>
          <a:ln w="76200" cmpd="tri">
            <a:solidFill>
              <a:srgbClr val="FF00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52580"/>
                                        </p:tgtEl>
                                        <p:attrNameLst>
                                          <p:attrName>style.visibility</p:attrName>
                                        </p:attrNameLst>
                                      </p:cBhvr>
                                      <p:to>
                                        <p:strVal val="visible"/>
                                      </p:to>
                                    </p:set>
                                    <p:animEffect transition="in" filter="wipe(right)">
                                      <p:cBhvr>
                                        <p:cTn id="7" dur="1000"/>
                                        <p:tgtEl>
                                          <p:spTgt spid="15258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52581"/>
                                        </p:tgtEl>
                                        <p:attrNameLst>
                                          <p:attrName>style.visibility</p:attrName>
                                        </p:attrNameLst>
                                      </p:cBhvr>
                                      <p:to>
                                        <p:strVal val="visible"/>
                                      </p:to>
                                    </p:set>
                                    <p:animEffect transition="in" filter="wipe(right)">
                                      <p:cBhvr>
                                        <p:cTn id="10" dur="1000"/>
                                        <p:tgtEl>
                                          <p:spTgt spid="15258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52582"/>
                                        </p:tgtEl>
                                        <p:attrNameLst>
                                          <p:attrName>style.visibility</p:attrName>
                                        </p:attrNameLst>
                                      </p:cBhvr>
                                      <p:to>
                                        <p:strVal val="visible"/>
                                      </p:to>
                                    </p:set>
                                    <p:animEffect transition="in" filter="wipe(down)">
                                      <p:cBhvr>
                                        <p:cTn id="13" dur="1000"/>
                                        <p:tgtEl>
                                          <p:spTgt spid="15258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52583"/>
                                        </p:tgtEl>
                                        <p:attrNameLst>
                                          <p:attrName>style.visibility</p:attrName>
                                        </p:attrNameLst>
                                      </p:cBhvr>
                                      <p:to>
                                        <p:strVal val="visible"/>
                                      </p:to>
                                    </p:set>
                                    <p:animEffect transition="in" filter="wipe(down)">
                                      <p:cBhvr>
                                        <p:cTn id="16" dur="1000"/>
                                        <p:tgtEl>
                                          <p:spTgt spid="152583"/>
                                        </p:tgtEl>
                                      </p:cBhvr>
                                    </p:animEffect>
                                  </p:childTnLst>
                                </p:cTn>
                              </p:par>
                            </p:childTnLst>
                          </p:cTn>
                        </p:par>
                        <p:par>
                          <p:cTn id="17" fill="hold" nodeType="afterGroup">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52579"/>
                                        </p:tgtEl>
                                        <p:attrNameLst>
                                          <p:attrName>style.visibility</p:attrName>
                                        </p:attrNameLst>
                                      </p:cBhvr>
                                      <p:to>
                                        <p:strVal val="visible"/>
                                      </p:to>
                                    </p:set>
                                    <p:animEffect transition="in" filter="wipe(down)">
                                      <p:cBhvr>
                                        <p:cTn id="20" dur="1000"/>
                                        <p:tgtEl>
                                          <p:spTgt spid="152579"/>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52584"/>
                                        </p:tgtEl>
                                        <p:attrNameLst>
                                          <p:attrName>style.visibility</p:attrName>
                                        </p:attrNameLst>
                                      </p:cBhvr>
                                      <p:to>
                                        <p:strVal val="visible"/>
                                      </p:to>
                                    </p:set>
                                    <p:animEffect transition="in" filter="wipe(down)">
                                      <p:cBhvr>
                                        <p:cTn id="23" dur="1000"/>
                                        <p:tgtEl>
                                          <p:spTgt spid="152584"/>
                                        </p:tgtEl>
                                      </p:cBhvr>
                                    </p:animEffect>
                                  </p:childTnLst>
                                </p:cTn>
                              </p:par>
                            </p:childTnLst>
                          </p:cTn>
                        </p:par>
                        <p:par>
                          <p:cTn id="24" fill="hold" nodeType="afterGroup">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2585"/>
                                        </p:tgtEl>
                                        <p:attrNameLst>
                                          <p:attrName>style.visibility</p:attrName>
                                        </p:attrNameLst>
                                      </p:cBhvr>
                                      <p:to>
                                        <p:strVal val="visible"/>
                                      </p:to>
                                    </p:set>
                                    <p:animEffect transition="in" filter="wipe(down)">
                                      <p:cBhvr>
                                        <p:cTn id="27" dur="1000"/>
                                        <p:tgtEl>
                                          <p:spTgt spid="15258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52586"/>
                                        </p:tgtEl>
                                        <p:attrNameLst>
                                          <p:attrName>style.visibility</p:attrName>
                                        </p:attrNameLst>
                                      </p:cBhvr>
                                      <p:to>
                                        <p:strVal val="visible"/>
                                      </p:to>
                                    </p:set>
                                    <p:animEffect transition="in" filter="wipe(down)">
                                      <p:cBhvr>
                                        <p:cTn id="30" dur="1000"/>
                                        <p:tgtEl>
                                          <p:spTgt spid="15258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52587"/>
                                        </p:tgtEl>
                                        <p:attrNameLst>
                                          <p:attrName>style.visibility</p:attrName>
                                        </p:attrNameLst>
                                      </p:cBhvr>
                                      <p:to>
                                        <p:strVal val="visible"/>
                                      </p:to>
                                    </p:set>
                                    <p:animEffect transition="in" filter="wipe(down)">
                                      <p:cBhvr>
                                        <p:cTn id="33" dur="1000"/>
                                        <p:tgtEl>
                                          <p:spTgt spid="152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animBg="1"/>
      <p:bldP spid="152580" grpId="0" animBg="1"/>
      <p:bldP spid="152581" grpId="0" animBg="1"/>
      <p:bldP spid="152582" grpId="0" animBg="1"/>
      <p:bldP spid="152583" grpId="0" animBg="1"/>
      <p:bldP spid="152584" grpId="0" animBg="1"/>
      <p:bldP spid="152585" grpId="0" animBg="1"/>
      <p:bldP spid="152586" grpId="0" animBg="1"/>
      <p:bldP spid="15258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D0264B00-7C6F-45E9-9174-400D5FEB67AD}" type="slidenum">
              <a:rPr lang="en-US" altLang="en-US"/>
              <a:pPr/>
              <a:t>45</a:t>
            </a:fld>
            <a:endParaRPr lang="en-US" altLang="en-US"/>
          </a:p>
        </p:txBody>
      </p:sp>
      <p:sp>
        <p:nvSpPr>
          <p:cNvPr id="78850" name="Rectangle 2"/>
          <p:cNvSpPr>
            <a:spLocks noGrp="1" noChangeArrowheads="1"/>
          </p:cNvSpPr>
          <p:nvPr>
            <p:ph type="title"/>
          </p:nvPr>
        </p:nvSpPr>
        <p:spPr>
          <a:xfrm>
            <a:off x="4876800" y="609600"/>
            <a:ext cx="3810000" cy="533400"/>
          </a:xfrm>
        </p:spPr>
        <p:txBody>
          <a:bodyPr/>
          <a:lstStyle/>
          <a:p>
            <a:r>
              <a:rPr lang="en-US" altLang="en-US" sz="2800" b="1" i="1"/>
              <a:t>Basic Battle Analysis</a:t>
            </a:r>
          </a:p>
        </p:txBody>
      </p:sp>
      <p:sp>
        <p:nvSpPr>
          <p:cNvPr id="78851" name="Rectangle 3"/>
          <p:cNvSpPr>
            <a:spLocks noGrp="1" noChangeArrowheads="1"/>
          </p:cNvSpPr>
          <p:nvPr>
            <p:ph type="body" idx="1"/>
          </p:nvPr>
        </p:nvSpPr>
        <p:spPr>
          <a:xfrm>
            <a:off x="457200" y="2941638"/>
            <a:ext cx="8229600" cy="2765425"/>
          </a:xfrm>
        </p:spPr>
        <p:txBody>
          <a:bodyPr/>
          <a:lstStyle/>
          <a:p>
            <a:pPr>
              <a:lnSpc>
                <a:spcPct val="110000"/>
              </a:lnSpc>
            </a:pPr>
            <a:r>
              <a:rPr lang="en-US" altLang="en-US">
                <a:latin typeface="Book Antiqua" panose="02040602050305030304" pitchFamily="18" charset="0"/>
              </a:rPr>
              <a:t>Cause and Effect</a:t>
            </a:r>
          </a:p>
          <a:p>
            <a:pPr lvl="1">
              <a:lnSpc>
                <a:spcPct val="110000"/>
              </a:lnSpc>
            </a:pPr>
            <a:r>
              <a:rPr lang="en-US" altLang="en-US" sz="2400">
                <a:latin typeface="Book Antiqua" panose="02040602050305030304" pitchFamily="18" charset="0"/>
              </a:rPr>
              <a:t>Why did events turn out the way they did?</a:t>
            </a:r>
          </a:p>
          <a:p>
            <a:pPr>
              <a:lnSpc>
                <a:spcPct val="110000"/>
              </a:lnSpc>
            </a:pPr>
            <a:r>
              <a:rPr lang="en-US" altLang="en-US">
                <a:latin typeface="Book Antiqua" panose="02040602050305030304" pitchFamily="18" charset="0"/>
              </a:rPr>
              <a:t>Relevance</a:t>
            </a:r>
          </a:p>
          <a:p>
            <a:pPr lvl="1">
              <a:lnSpc>
                <a:spcPct val="110000"/>
              </a:lnSpc>
            </a:pPr>
            <a:r>
              <a:rPr lang="en-US" altLang="en-US" sz="2400">
                <a:latin typeface="Book Antiqua" panose="02040602050305030304" pitchFamily="18" charset="0"/>
              </a:rPr>
              <a:t>What is relevant about this study to current operations?</a:t>
            </a:r>
          </a:p>
        </p:txBody>
      </p:sp>
      <p:sp>
        <p:nvSpPr>
          <p:cNvPr id="78852" name="Text Box 4"/>
          <p:cNvSpPr txBox="1">
            <a:spLocks noChangeArrowheads="1"/>
          </p:cNvSpPr>
          <p:nvPr/>
        </p:nvSpPr>
        <p:spPr bwMode="auto">
          <a:xfrm>
            <a:off x="685800" y="1752600"/>
            <a:ext cx="7772400"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70000"/>
              </a:lnSpc>
              <a:spcBef>
                <a:spcPct val="50000"/>
              </a:spcBef>
            </a:pPr>
            <a:r>
              <a:rPr lang="en-US" altLang="en-US" sz="3200" b="1">
                <a:latin typeface="Book Antiqua" panose="02040602050305030304" pitchFamily="18" charset="0"/>
              </a:rPr>
              <a:t>Step 4—Assess the Significance</a:t>
            </a:r>
            <a:endParaRPr lang="en-US" altLang="en-US" sz="2200" b="1" i="1">
              <a:latin typeface="Book Antiqua" panose="02040602050305030304"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C45C1AE2-E249-4586-A4D6-14C348F6A217}" type="slidenum">
              <a:rPr lang="en-US" altLang="en-US"/>
              <a:pPr/>
              <a:t>46</a:t>
            </a:fld>
            <a:endParaRPr lang="en-US" altLang="en-US"/>
          </a:p>
        </p:txBody>
      </p:sp>
      <p:sp>
        <p:nvSpPr>
          <p:cNvPr id="79874" name="Rectangle 2"/>
          <p:cNvSpPr>
            <a:spLocks noGrp="1" noChangeArrowheads="1"/>
          </p:cNvSpPr>
          <p:nvPr>
            <p:ph type="title"/>
          </p:nvPr>
        </p:nvSpPr>
        <p:spPr>
          <a:xfrm>
            <a:off x="4876800" y="609600"/>
            <a:ext cx="3810000" cy="533400"/>
          </a:xfrm>
        </p:spPr>
        <p:txBody>
          <a:bodyPr/>
          <a:lstStyle/>
          <a:p>
            <a:r>
              <a:rPr lang="en-US" altLang="en-US" sz="2800" b="1" i="1"/>
              <a:t>Basic Battle Analysis</a:t>
            </a:r>
          </a:p>
        </p:txBody>
      </p:sp>
      <p:sp>
        <p:nvSpPr>
          <p:cNvPr id="79875" name="Rectangle 3"/>
          <p:cNvSpPr>
            <a:spLocks noGrp="1" noChangeArrowheads="1"/>
          </p:cNvSpPr>
          <p:nvPr>
            <p:ph type="body" idx="1"/>
          </p:nvPr>
        </p:nvSpPr>
        <p:spPr>
          <a:xfrm>
            <a:off x="457200" y="3360738"/>
            <a:ext cx="8229600" cy="2346325"/>
          </a:xfrm>
        </p:spPr>
        <p:txBody>
          <a:bodyPr/>
          <a:lstStyle/>
          <a:p>
            <a:pPr>
              <a:lnSpc>
                <a:spcPct val="120000"/>
              </a:lnSpc>
            </a:pPr>
            <a:r>
              <a:rPr lang="en-US" altLang="en-US">
                <a:latin typeface="Book Antiqua" panose="02040602050305030304" pitchFamily="18" charset="0"/>
              </a:rPr>
              <a:t>Who won?  Who lost?</a:t>
            </a:r>
          </a:p>
          <a:p>
            <a:pPr>
              <a:lnSpc>
                <a:spcPct val="120000"/>
              </a:lnSpc>
            </a:pPr>
            <a:r>
              <a:rPr lang="en-US" altLang="en-US">
                <a:latin typeface="Book Antiqua" panose="02040602050305030304" pitchFamily="18" charset="0"/>
              </a:rPr>
              <a:t>What were the constants that affected the outcome?</a:t>
            </a:r>
          </a:p>
        </p:txBody>
      </p:sp>
      <p:sp>
        <p:nvSpPr>
          <p:cNvPr id="79876" name="Text Box 4"/>
          <p:cNvSpPr txBox="1">
            <a:spLocks noChangeArrowheads="1"/>
          </p:cNvSpPr>
          <p:nvPr/>
        </p:nvSpPr>
        <p:spPr bwMode="auto">
          <a:xfrm>
            <a:off x="685800" y="19050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50000"/>
              </a:lnSpc>
              <a:spcBef>
                <a:spcPct val="50000"/>
              </a:spcBef>
            </a:pPr>
            <a:r>
              <a:rPr lang="en-US" altLang="en-US" sz="3200" b="1">
                <a:latin typeface="Book Antiqua" panose="02040602050305030304" pitchFamily="18" charset="0"/>
              </a:rPr>
              <a:t>Step 4—Assess the Significance-</a:t>
            </a:r>
          </a:p>
          <a:p>
            <a:pPr algn="ctr" eaLnBrk="0" hangingPunct="0">
              <a:lnSpc>
                <a:spcPct val="50000"/>
              </a:lnSpc>
              <a:spcBef>
                <a:spcPct val="50000"/>
              </a:spcBef>
            </a:pPr>
            <a:r>
              <a:rPr lang="en-US" altLang="en-US" sz="3200" b="1">
                <a:latin typeface="Book Antiqua" panose="02040602050305030304" pitchFamily="18" charset="0"/>
              </a:rPr>
              <a:t>Cause &amp; Effect</a:t>
            </a:r>
            <a:endParaRPr lang="en-US" altLang="en-US" sz="2200" b="1" i="1">
              <a:latin typeface="Book Antiqua" panose="02040602050305030304"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229EE69B-E9E2-4661-8E2B-5AC7501E4219}" type="slidenum">
              <a:rPr lang="en-US" altLang="en-US"/>
              <a:pPr/>
              <a:t>47</a:t>
            </a:fld>
            <a:endParaRPr lang="en-US" altLang="en-US"/>
          </a:p>
        </p:txBody>
      </p:sp>
      <p:sp>
        <p:nvSpPr>
          <p:cNvPr id="80898" name="Rectangle 2"/>
          <p:cNvSpPr>
            <a:spLocks noGrp="1" noChangeArrowheads="1"/>
          </p:cNvSpPr>
          <p:nvPr>
            <p:ph type="title"/>
          </p:nvPr>
        </p:nvSpPr>
        <p:spPr>
          <a:xfrm>
            <a:off x="4876800" y="609600"/>
            <a:ext cx="3810000" cy="533400"/>
          </a:xfrm>
        </p:spPr>
        <p:txBody>
          <a:bodyPr/>
          <a:lstStyle/>
          <a:p>
            <a:r>
              <a:rPr lang="en-US" altLang="en-US" sz="2800" b="1" i="1"/>
              <a:t>Basic Battle Analysis</a:t>
            </a:r>
          </a:p>
        </p:txBody>
      </p:sp>
      <p:sp>
        <p:nvSpPr>
          <p:cNvPr id="80899" name="Rectangle 3"/>
          <p:cNvSpPr>
            <a:spLocks noGrp="1" noChangeArrowheads="1"/>
          </p:cNvSpPr>
          <p:nvPr>
            <p:ph type="body" idx="1"/>
          </p:nvPr>
        </p:nvSpPr>
        <p:spPr>
          <a:xfrm>
            <a:off x="1577975" y="3443288"/>
            <a:ext cx="7261225" cy="2346325"/>
          </a:xfrm>
        </p:spPr>
        <p:txBody>
          <a:bodyPr/>
          <a:lstStyle/>
          <a:p>
            <a:pPr>
              <a:lnSpc>
                <a:spcPct val="120000"/>
              </a:lnSpc>
            </a:pPr>
            <a:r>
              <a:rPr lang="en-US" altLang="en-US">
                <a:latin typeface="Book Antiqua" panose="02040602050305030304" pitchFamily="18" charset="0"/>
              </a:rPr>
              <a:t>Principles of War</a:t>
            </a:r>
          </a:p>
          <a:p>
            <a:pPr>
              <a:lnSpc>
                <a:spcPct val="120000"/>
              </a:lnSpc>
            </a:pPr>
            <a:r>
              <a:rPr lang="en-US" altLang="en-US">
                <a:latin typeface="Book Antiqua" panose="02040602050305030304" pitchFamily="18" charset="0"/>
              </a:rPr>
              <a:t>Threads Of Continuity</a:t>
            </a:r>
          </a:p>
          <a:p>
            <a:pPr>
              <a:lnSpc>
                <a:spcPct val="120000"/>
              </a:lnSpc>
            </a:pPr>
            <a:r>
              <a:rPr lang="en-US" altLang="en-US">
                <a:latin typeface="Book Antiqua" panose="02040602050305030304" pitchFamily="18" charset="0"/>
              </a:rPr>
              <a:t>Warfighting Functions</a:t>
            </a:r>
          </a:p>
        </p:txBody>
      </p:sp>
      <p:sp>
        <p:nvSpPr>
          <p:cNvPr id="80900" name="Text Box 4"/>
          <p:cNvSpPr txBox="1">
            <a:spLocks noChangeArrowheads="1"/>
          </p:cNvSpPr>
          <p:nvPr/>
        </p:nvSpPr>
        <p:spPr bwMode="auto">
          <a:xfrm>
            <a:off x="685800" y="19050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50000"/>
              </a:lnSpc>
              <a:spcBef>
                <a:spcPct val="50000"/>
              </a:spcBef>
            </a:pPr>
            <a:r>
              <a:rPr lang="en-US" altLang="en-US" sz="3200" b="1">
                <a:latin typeface="Book Antiqua" panose="02040602050305030304" pitchFamily="18" charset="0"/>
              </a:rPr>
              <a:t>Step 4—Assess the Significance-</a:t>
            </a:r>
          </a:p>
          <a:p>
            <a:pPr algn="ctr" eaLnBrk="0" hangingPunct="0">
              <a:lnSpc>
                <a:spcPct val="50000"/>
              </a:lnSpc>
              <a:spcBef>
                <a:spcPct val="50000"/>
              </a:spcBef>
            </a:pPr>
            <a:r>
              <a:rPr lang="en-US" altLang="en-US" sz="3200" b="1">
                <a:latin typeface="Book Antiqua" panose="02040602050305030304" pitchFamily="18" charset="0"/>
              </a:rPr>
              <a:t>Relevance/Military Lessons</a:t>
            </a:r>
            <a:endParaRPr lang="en-US" altLang="en-US" sz="2200" b="1" i="1">
              <a:latin typeface="Book Antiqua" panose="02040602050305030304"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Slide Number Placeholder 2"/>
          <p:cNvSpPr>
            <a:spLocks noGrp="1"/>
          </p:cNvSpPr>
          <p:nvPr>
            <p:ph type="sldNum" sz="quarter" idx="11"/>
          </p:nvPr>
        </p:nvSpPr>
        <p:spPr/>
        <p:txBody>
          <a:bodyPr/>
          <a:lstStyle/>
          <a:p>
            <a:fld id="{7E3C1753-A9A2-4C3A-A1B9-3733D9A6A089}" type="slidenum">
              <a:rPr lang="en-US" altLang="en-US"/>
              <a:pPr/>
              <a:t>48</a:t>
            </a:fld>
            <a:endParaRPr lang="en-US" altLang="en-US"/>
          </a:p>
        </p:txBody>
      </p:sp>
      <p:sp>
        <p:nvSpPr>
          <p:cNvPr id="182274" name="Rectangle 2"/>
          <p:cNvSpPr>
            <a:spLocks noChangeArrowheads="1"/>
          </p:cNvSpPr>
          <p:nvPr/>
        </p:nvSpPr>
        <p:spPr bwMode="auto">
          <a:xfrm>
            <a:off x="4876800" y="123825"/>
            <a:ext cx="381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2800" b="1" i="1">
                <a:solidFill>
                  <a:srgbClr val="0000FF"/>
                </a:solidFill>
              </a:rPr>
              <a:t>Kasserine Pass</a:t>
            </a:r>
          </a:p>
        </p:txBody>
      </p:sp>
      <p:sp>
        <p:nvSpPr>
          <p:cNvPr id="182275" name="Text Box 3"/>
          <p:cNvSpPr txBox="1">
            <a:spLocks noChangeArrowheads="1"/>
          </p:cNvSpPr>
          <p:nvPr/>
        </p:nvSpPr>
        <p:spPr bwMode="auto">
          <a:xfrm>
            <a:off x="1322388" y="109538"/>
            <a:ext cx="2038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u="sng"/>
              <a:t>Doctrine</a:t>
            </a:r>
          </a:p>
        </p:txBody>
      </p:sp>
      <p:sp>
        <p:nvSpPr>
          <p:cNvPr id="182276" name="Line 4"/>
          <p:cNvSpPr>
            <a:spLocks noChangeShapeType="1"/>
          </p:cNvSpPr>
          <p:nvPr/>
        </p:nvSpPr>
        <p:spPr bwMode="auto">
          <a:xfrm flipH="1">
            <a:off x="4340225" y="0"/>
            <a:ext cx="14288" cy="6858000"/>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277" name="Text Box 5"/>
          <p:cNvSpPr txBox="1">
            <a:spLocks noChangeArrowheads="1"/>
          </p:cNvSpPr>
          <p:nvPr/>
        </p:nvSpPr>
        <p:spPr bwMode="auto">
          <a:xfrm>
            <a:off x="434975" y="784225"/>
            <a:ext cx="3622675" cy="376238"/>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US Tank/Tank Destroyer Doctrine</a:t>
            </a:r>
          </a:p>
        </p:txBody>
      </p:sp>
      <p:sp>
        <p:nvSpPr>
          <p:cNvPr id="182278" name="Freeform 6"/>
          <p:cNvSpPr>
            <a:spLocks/>
          </p:cNvSpPr>
          <p:nvPr/>
        </p:nvSpPr>
        <p:spPr bwMode="auto">
          <a:xfrm rot="-4062863">
            <a:off x="2327276" y="3281362"/>
            <a:ext cx="214312" cy="792163"/>
          </a:xfrm>
          <a:custGeom>
            <a:avLst/>
            <a:gdLst>
              <a:gd name="T0" fmla="*/ 135 w 135"/>
              <a:gd name="T1" fmla="*/ 0 h 499"/>
              <a:gd name="T2" fmla="*/ 35 w 135"/>
              <a:gd name="T3" fmla="*/ 261 h 499"/>
              <a:gd name="T4" fmla="*/ 117 w 135"/>
              <a:gd name="T5" fmla="*/ 228 h 499"/>
              <a:gd name="T6" fmla="*/ 0 w 135"/>
              <a:gd name="T7" fmla="*/ 499 h 499"/>
            </a:gdLst>
            <a:ahLst/>
            <a:cxnLst>
              <a:cxn ang="0">
                <a:pos x="T0" y="T1"/>
              </a:cxn>
              <a:cxn ang="0">
                <a:pos x="T2" y="T3"/>
              </a:cxn>
              <a:cxn ang="0">
                <a:pos x="T4" y="T5"/>
              </a:cxn>
              <a:cxn ang="0">
                <a:pos x="T6" y="T7"/>
              </a:cxn>
            </a:cxnLst>
            <a:rect l="0" t="0" r="r" b="b"/>
            <a:pathLst>
              <a:path w="135" h="499">
                <a:moveTo>
                  <a:pt x="135" y="0"/>
                </a:moveTo>
                <a:lnTo>
                  <a:pt x="35" y="261"/>
                </a:lnTo>
                <a:lnTo>
                  <a:pt x="117" y="228"/>
                </a:lnTo>
                <a:lnTo>
                  <a:pt x="0" y="499"/>
                </a:lnTo>
              </a:path>
            </a:pathLst>
          </a:custGeom>
          <a:noFill/>
          <a:ln w="38100" cap="flat" cmpd="sng">
            <a:solidFill>
              <a:srgbClr val="0000FF"/>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82279" name="Group 7"/>
          <p:cNvGrpSpPr>
            <a:grpSpLocks/>
          </p:cNvGrpSpPr>
          <p:nvPr/>
        </p:nvGrpSpPr>
        <p:grpSpPr bwMode="auto">
          <a:xfrm>
            <a:off x="1716088" y="3128963"/>
            <a:ext cx="307975" cy="325437"/>
            <a:chOff x="3743" y="1944"/>
            <a:chExt cx="194" cy="205"/>
          </a:xfrm>
        </p:grpSpPr>
        <p:sp>
          <p:nvSpPr>
            <p:cNvPr id="182280" name="Rectangle 8"/>
            <p:cNvSpPr>
              <a:spLocks noChangeArrowheads="1"/>
            </p:cNvSpPr>
            <p:nvPr/>
          </p:nvSpPr>
          <p:spPr bwMode="auto">
            <a:xfrm>
              <a:off x="3743" y="1993"/>
              <a:ext cx="194" cy="156"/>
            </a:xfrm>
            <a:prstGeom prst="rect">
              <a:avLst/>
            </a:prstGeom>
            <a:solidFill>
              <a:srgbClr val="3366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81" name="Line 9"/>
            <p:cNvSpPr>
              <a:spLocks noChangeShapeType="1"/>
            </p:cNvSpPr>
            <p:nvPr/>
          </p:nvSpPr>
          <p:spPr bwMode="auto">
            <a:xfrm flipV="1">
              <a:off x="3748" y="1994"/>
              <a:ext cx="187" cy="14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282" name="Oval 10"/>
            <p:cNvSpPr>
              <a:spLocks noChangeArrowheads="1"/>
            </p:cNvSpPr>
            <p:nvPr/>
          </p:nvSpPr>
          <p:spPr bwMode="auto">
            <a:xfrm>
              <a:off x="3783" y="1944"/>
              <a:ext cx="27" cy="27"/>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83" name="Oval 11"/>
            <p:cNvSpPr>
              <a:spLocks noChangeArrowheads="1"/>
            </p:cNvSpPr>
            <p:nvPr/>
          </p:nvSpPr>
          <p:spPr bwMode="auto">
            <a:xfrm>
              <a:off x="3824" y="1944"/>
              <a:ext cx="27" cy="27"/>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84" name="Oval 12"/>
            <p:cNvSpPr>
              <a:spLocks noChangeArrowheads="1"/>
            </p:cNvSpPr>
            <p:nvPr/>
          </p:nvSpPr>
          <p:spPr bwMode="auto">
            <a:xfrm>
              <a:off x="3865" y="1944"/>
              <a:ext cx="27" cy="27"/>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285" name="Oval 13"/>
            <p:cNvSpPr>
              <a:spLocks noChangeArrowheads="1"/>
            </p:cNvSpPr>
            <p:nvPr/>
          </p:nvSpPr>
          <p:spPr bwMode="auto">
            <a:xfrm>
              <a:off x="3784" y="2044"/>
              <a:ext cx="114" cy="56"/>
            </a:xfrm>
            <a:prstGeom prst="ellipse">
              <a:avLst/>
            </a:prstGeom>
            <a:noFill/>
            <a:ln w="19050">
              <a:solidFill>
                <a:schemeClr val="tx1"/>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2286" name="Freeform 14"/>
          <p:cNvSpPr>
            <a:spLocks/>
          </p:cNvSpPr>
          <p:nvPr/>
        </p:nvSpPr>
        <p:spPr bwMode="auto">
          <a:xfrm rot="20028516" flipV="1">
            <a:off x="1231900" y="2509838"/>
            <a:ext cx="214313" cy="792162"/>
          </a:xfrm>
          <a:custGeom>
            <a:avLst/>
            <a:gdLst>
              <a:gd name="T0" fmla="*/ 135 w 135"/>
              <a:gd name="T1" fmla="*/ 0 h 499"/>
              <a:gd name="T2" fmla="*/ 35 w 135"/>
              <a:gd name="T3" fmla="*/ 261 h 499"/>
              <a:gd name="T4" fmla="*/ 117 w 135"/>
              <a:gd name="T5" fmla="*/ 228 h 499"/>
              <a:gd name="T6" fmla="*/ 0 w 135"/>
              <a:gd name="T7" fmla="*/ 499 h 499"/>
            </a:gdLst>
            <a:ahLst/>
            <a:cxnLst>
              <a:cxn ang="0">
                <a:pos x="T0" y="T1"/>
              </a:cxn>
              <a:cxn ang="0">
                <a:pos x="T2" y="T3"/>
              </a:cxn>
              <a:cxn ang="0">
                <a:pos x="T4" y="T5"/>
              </a:cxn>
              <a:cxn ang="0">
                <a:pos x="T6" y="T7"/>
              </a:cxn>
            </a:cxnLst>
            <a:rect l="0" t="0" r="r" b="b"/>
            <a:pathLst>
              <a:path w="135" h="499">
                <a:moveTo>
                  <a:pt x="135" y="0"/>
                </a:moveTo>
                <a:lnTo>
                  <a:pt x="35" y="261"/>
                </a:lnTo>
                <a:lnTo>
                  <a:pt x="117" y="228"/>
                </a:lnTo>
                <a:lnTo>
                  <a:pt x="0" y="499"/>
                </a:lnTo>
              </a:path>
            </a:pathLst>
          </a:custGeom>
          <a:noFill/>
          <a:ln w="38100" cap="flat" cmpd="sng">
            <a:solidFill>
              <a:srgbClr val="0000FF"/>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82287" name="Group 15"/>
          <p:cNvGrpSpPr>
            <a:grpSpLocks/>
          </p:cNvGrpSpPr>
          <p:nvPr/>
        </p:nvGrpSpPr>
        <p:grpSpPr bwMode="auto">
          <a:xfrm rot="9038535">
            <a:off x="355600" y="5324475"/>
            <a:ext cx="520700" cy="236538"/>
            <a:chOff x="951" y="1390"/>
            <a:chExt cx="4105" cy="1865"/>
          </a:xfrm>
        </p:grpSpPr>
        <p:sp>
          <p:nvSpPr>
            <p:cNvPr id="182288" name="Freeform 16"/>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289" name="Freeform 17"/>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290" name="Freeform 18"/>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2291" name="Group 19"/>
          <p:cNvGrpSpPr>
            <a:grpSpLocks/>
          </p:cNvGrpSpPr>
          <p:nvPr/>
        </p:nvGrpSpPr>
        <p:grpSpPr bwMode="auto">
          <a:xfrm rot="-2516532">
            <a:off x="46038" y="3687763"/>
            <a:ext cx="547687" cy="184150"/>
            <a:chOff x="1445" y="1563"/>
            <a:chExt cx="3437" cy="1152"/>
          </a:xfrm>
        </p:grpSpPr>
        <p:sp>
          <p:nvSpPr>
            <p:cNvPr id="182292" name="Freeform 20"/>
            <p:cNvSpPr>
              <a:spLocks/>
            </p:cNvSpPr>
            <p:nvPr/>
          </p:nvSpPr>
          <p:spPr bwMode="auto">
            <a:xfrm>
              <a:off x="1445" y="1563"/>
              <a:ext cx="3437" cy="1152"/>
            </a:xfrm>
            <a:custGeom>
              <a:avLst/>
              <a:gdLst>
                <a:gd name="T0" fmla="*/ 9 w 3437"/>
                <a:gd name="T1" fmla="*/ 0 h 1152"/>
                <a:gd name="T2" fmla="*/ 0 w 3437"/>
                <a:gd name="T3" fmla="*/ 1134 h 1152"/>
                <a:gd name="T4" fmla="*/ 3154 w 3437"/>
                <a:gd name="T5" fmla="*/ 1152 h 1152"/>
                <a:gd name="T6" fmla="*/ 3154 w 3437"/>
                <a:gd name="T7" fmla="*/ 860 h 1152"/>
                <a:gd name="T8" fmla="*/ 3437 w 3437"/>
                <a:gd name="T9" fmla="*/ 860 h 1152"/>
                <a:gd name="T10" fmla="*/ 3437 w 3437"/>
                <a:gd name="T11" fmla="*/ 284 h 1152"/>
                <a:gd name="T12" fmla="*/ 3145 w 3437"/>
                <a:gd name="T13" fmla="*/ 275 h 1152"/>
                <a:gd name="T14" fmla="*/ 3145 w 3437"/>
                <a:gd name="T15" fmla="*/ 28 h 1152"/>
                <a:gd name="T16" fmla="*/ 9 w 3437"/>
                <a:gd name="T17" fmla="*/ 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7" h="1152">
                  <a:moveTo>
                    <a:pt x="9" y="0"/>
                  </a:moveTo>
                  <a:lnTo>
                    <a:pt x="0" y="1134"/>
                  </a:lnTo>
                  <a:lnTo>
                    <a:pt x="3154" y="1152"/>
                  </a:lnTo>
                  <a:lnTo>
                    <a:pt x="3154" y="860"/>
                  </a:lnTo>
                  <a:lnTo>
                    <a:pt x="3437" y="860"/>
                  </a:lnTo>
                  <a:lnTo>
                    <a:pt x="3437" y="284"/>
                  </a:lnTo>
                  <a:lnTo>
                    <a:pt x="3145" y="275"/>
                  </a:lnTo>
                  <a:lnTo>
                    <a:pt x="3145" y="28"/>
                  </a:lnTo>
                  <a:lnTo>
                    <a:pt x="9" y="0"/>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293" name="Freeform 21"/>
            <p:cNvSpPr>
              <a:spLocks/>
            </p:cNvSpPr>
            <p:nvPr/>
          </p:nvSpPr>
          <p:spPr bwMode="auto">
            <a:xfrm>
              <a:off x="3468" y="1656"/>
              <a:ext cx="1212" cy="990"/>
            </a:xfrm>
            <a:custGeom>
              <a:avLst/>
              <a:gdLst>
                <a:gd name="T0" fmla="*/ 12 w 1212"/>
                <a:gd name="T1" fmla="*/ 0 h 990"/>
                <a:gd name="T2" fmla="*/ 0 w 1212"/>
                <a:gd name="T3" fmla="*/ 990 h 990"/>
                <a:gd name="T4" fmla="*/ 1206 w 1212"/>
                <a:gd name="T5" fmla="*/ 750 h 990"/>
                <a:gd name="T6" fmla="*/ 1212 w 1212"/>
                <a:gd name="T7" fmla="*/ 198 h 990"/>
                <a:gd name="T8" fmla="*/ 12 w 1212"/>
                <a:gd name="T9" fmla="*/ 0 h 990"/>
              </a:gdLst>
              <a:ahLst/>
              <a:cxnLst>
                <a:cxn ang="0">
                  <a:pos x="T0" y="T1"/>
                </a:cxn>
                <a:cxn ang="0">
                  <a:pos x="T2" y="T3"/>
                </a:cxn>
                <a:cxn ang="0">
                  <a:pos x="T4" y="T5"/>
                </a:cxn>
                <a:cxn ang="0">
                  <a:pos x="T6" y="T7"/>
                </a:cxn>
                <a:cxn ang="0">
                  <a:pos x="T8" y="T9"/>
                </a:cxn>
              </a:cxnLst>
              <a:rect l="0" t="0" r="r" b="b"/>
              <a:pathLst>
                <a:path w="1212" h="990">
                  <a:moveTo>
                    <a:pt x="12" y="0"/>
                  </a:moveTo>
                  <a:lnTo>
                    <a:pt x="0" y="990"/>
                  </a:lnTo>
                  <a:lnTo>
                    <a:pt x="1206" y="750"/>
                  </a:lnTo>
                  <a:lnTo>
                    <a:pt x="1212" y="198"/>
                  </a:lnTo>
                  <a:lnTo>
                    <a:pt x="12" y="0"/>
                  </a:lnTo>
                  <a:close/>
                </a:path>
              </a:pathLst>
            </a:custGeom>
            <a:solidFill>
              <a:srgbClr val="008000"/>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294" name="Freeform 22"/>
            <p:cNvSpPr>
              <a:spLocks/>
            </p:cNvSpPr>
            <p:nvPr/>
          </p:nvSpPr>
          <p:spPr bwMode="auto">
            <a:xfrm>
              <a:off x="1476" y="1590"/>
              <a:ext cx="1998" cy="1098"/>
            </a:xfrm>
            <a:custGeom>
              <a:avLst/>
              <a:gdLst>
                <a:gd name="T0" fmla="*/ 6 w 1998"/>
                <a:gd name="T1" fmla="*/ 0 h 1098"/>
                <a:gd name="T2" fmla="*/ 0 w 1998"/>
                <a:gd name="T3" fmla="*/ 1080 h 1098"/>
                <a:gd name="T4" fmla="*/ 1812 w 1998"/>
                <a:gd name="T5" fmla="*/ 1098 h 1098"/>
                <a:gd name="T6" fmla="*/ 1986 w 1998"/>
                <a:gd name="T7" fmla="*/ 1068 h 1098"/>
                <a:gd name="T8" fmla="*/ 1998 w 1998"/>
                <a:gd name="T9" fmla="*/ 61 h 1098"/>
                <a:gd name="T10" fmla="*/ 1818 w 1998"/>
                <a:gd name="T11" fmla="*/ 12 h 1098"/>
                <a:gd name="T12" fmla="*/ 6 w 1998"/>
                <a:gd name="T13" fmla="*/ 0 h 1098"/>
              </a:gdLst>
              <a:ahLst/>
              <a:cxnLst>
                <a:cxn ang="0">
                  <a:pos x="T0" y="T1"/>
                </a:cxn>
                <a:cxn ang="0">
                  <a:pos x="T2" y="T3"/>
                </a:cxn>
                <a:cxn ang="0">
                  <a:pos x="T4" y="T5"/>
                </a:cxn>
                <a:cxn ang="0">
                  <a:pos x="T6" y="T7"/>
                </a:cxn>
                <a:cxn ang="0">
                  <a:pos x="T8" y="T9"/>
                </a:cxn>
                <a:cxn ang="0">
                  <a:pos x="T10" y="T11"/>
                </a:cxn>
                <a:cxn ang="0">
                  <a:pos x="T12" y="T13"/>
                </a:cxn>
              </a:cxnLst>
              <a:rect l="0" t="0" r="r" b="b"/>
              <a:pathLst>
                <a:path w="1998" h="1098">
                  <a:moveTo>
                    <a:pt x="6" y="0"/>
                  </a:moveTo>
                  <a:lnTo>
                    <a:pt x="0" y="1080"/>
                  </a:lnTo>
                  <a:lnTo>
                    <a:pt x="1812" y="1098"/>
                  </a:lnTo>
                  <a:lnTo>
                    <a:pt x="1986" y="1068"/>
                  </a:lnTo>
                  <a:lnTo>
                    <a:pt x="1998" y="61"/>
                  </a:lnTo>
                  <a:lnTo>
                    <a:pt x="1818" y="12"/>
                  </a:lnTo>
                  <a:lnTo>
                    <a:pt x="6" y="0"/>
                  </a:lnTo>
                  <a:close/>
                </a:path>
              </a:pathLst>
            </a:custGeom>
            <a:solidFill>
              <a:srgbClr val="99CC00"/>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295" name="Freeform 23"/>
            <p:cNvSpPr>
              <a:spLocks/>
            </p:cNvSpPr>
            <p:nvPr/>
          </p:nvSpPr>
          <p:spPr bwMode="auto">
            <a:xfrm>
              <a:off x="2921" y="2076"/>
              <a:ext cx="1285" cy="150"/>
            </a:xfrm>
            <a:custGeom>
              <a:avLst/>
              <a:gdLst>
                <a:gd name="T0" fmla="*/ 67 w 1285"/>
                <a:gd name="T1" fmla="*/ 0 h 150"/>
                <a:gd name="T2" fmla="*/ 235 w 1285"/>
                <a:gd name="T3" fmla="*/ 6 h 150"/>
                <a:gd name="T4" fmla="*/ 301 w 1285"/>
                <a:gd name="T5" fmla="*/ 24 h 150"/>
                <a:gd name="T6" fmla="*/ 949 w 1285"/>
                <a:gd name="T7" fmla="*/ 30 h 150"/>
                <a:gd name="T8" fmla="*/ 1285 w 1285"/>
                <a:gd name="T9" fmla="*/ 48 h 150"/>
                <a:gd name="T10" fmla="*/ 1285 w 1285"/>
                <a:gd name="T11" fmla="*/ 126 h 150"/>
                <a:gd name="T12" fmla="*/ 945 w 1285"/>
                <a:gd name="T13" fmla="*/ 134 h 150"/>
                <a:gd name="T14" fmla="*/ 295 w 1285"/>
                <a:gd name="T15" fmla="*/ 126 h 150"/>
                <a:gd name="T16" fmla="*/ 223 w 1285"/>
                <a:gd name="T17" fmla="*/ 150 h 150"/>
                <a:gd name="T18" fmla="*/ 73 w 1285"/>
                <a:gd name="T19" fmla="*/ 150 h 150"/>
                <a:gd name="T20" fmla="*/ 23 w 1285"/>
                <a:gd name="T21" fmla="*/ 126 h 150"/>
                <a:gd name="T22" fmla="*/ 1 w 1285"/>
                <a:gd name="T23" fmla="*/ 78 h 150"/>
                <a:gd name="T24" fmla="*/ 27 w 1285"/>
                <a:gd name="T25" fmla="*/ 26 h 150"/>
                <a:gd name="T26" fmla="*/ 67 w 1285"/>
                <a:gd name="T27"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5" h="150">
                  <a:moveTo>
                    <a:pt x="67" y="0"/>
                  </a:moveTo>
                  <a:lnTo>
                    <a:pt x="235" y="6"/>
                  </a:lnTo>
                  <a:lnTo>
                    <a:pt x="301" y="24"/>
                  </a:lnTo>
                  <a:lnTo>
                    <a:pt x="949" y="30"/>
                  </a:lnTo>
                  <a:lnTo>
                    <a:pt x="1285" y="48"/>
                  </a:lnTo>
                  <a:lnTo>
                    <a:pt x="1285" y="126"/>
                  </a:lnTo>
                  <a:cubicBezTo>
                    <a:pt x="1173" y="128"/>
                    <a:pt x="1110" y="134"/>
                    <a:pt x="945" y="134"/>
                  </a:cubicBezTo>
                  <a:lnTo>
                    <a:pt x="295" y="126"/>
                  </a:lnTo>
                  <a:lnTo>
                    <a:pt x="223" y="150"/>
                  </a:lnTo>
                  <a:lnTo>
                    <a:pt x="73" y="150"/>
                  </a:lnTo>
                  <a:cubicBezTo>
                    <a:pt x="40" y="146"/>
                    <a:pt x="35" y="138"/>
                    <a:pt x="23" y="126"/>
                  </a:cubicBezTo>
                  <a:cubicBezTo>
                    <a:pt x="11" y="114"/>
                    <a:pt x="0" y="95"/>
                    <a:pt x="1" y="78"/>
                  </a:cubicBezTo>
                  <a:cubicBezTo>
                    <a:pt x="2" y="61"/>
                    <a:pt x="16" y="39"/>
                    <a:pt x="27" y="26"/>
                  </a:cubicBezTo>
                  <a:cubicBezTo>
                    <a:pt x="38" y="13"/>
                    <a:pt x="59" y="5"/>
                    <a:pt x="67" y="0"/>
                  </a:cubicBezTo>
                  <a:close/>
                </a:path>
              </a:pathLst>
            </a:custGeom>
            <a:solidFill>
              <a:srgbClr val="003300"/>
            </a:solidFill>
            <a:ln w="9525">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2296" name="Group 24"/>
          <p:cNvGrpSpPr>
            <a:grpSpLocks/>
          </p:cNvGrpSpPr>
          <p:nvPr/>
        </p:nvGrpSpPr>
        <p:grpSpPr bwMode="auto">
          <a:xfrm>
            <a:off x="3868738" y="2181225"/>
            <a:ext cx="590550" cy="266700"/>
            <a:chOff x="5034" y="943"/>
            <a:chExt cx="319" cy="144"/>
          </a:xfrm>
        </p:grpSpPr>
        <p:sp>
          <p:nvSpPr>
            <p:cNvPr id="182297" name="Freeform 25"/>
            <p:cNvSpPr>
              <a:spLocks/>
            </p:cNvSpPr>
            <p:nvPr/>
          </p:nvSpPr>
          <p:spPr bwMode="auto">
            <a:xfrm>
              <a:off x="5061" y="943"/>
              <a:ext cx="292" cy="144"/>
            </a:xfrm>
            <a:custGeom>
              <a:avLst/>
              <a:gdLst>
                <a:gd name="T0" fmla="*/ 9 w 4645"/>
                <a:gd name="T1" fmla="*/ 2286 h 2286"/>
                <a:gd name="T2" fmla="*/ 4645 w 4645"/>
                <a:gd name="T3" fmla="*/ 2277 h 2286"/>
                <a:gd name="T4" fmla="*/ 4645 w 4645"/>
                <a:gd name="T5" fmla="*/ 1838 h 2286"/>
                <a:gd name="T6" fmla="*/ 4242 w 4645"/>
                <a:gd name="T7" fmla="*/ 1838 h 2286"/>
                <a:gd name="T8" fmla="*/ 4215 w 4645"/>
                <a:gd name="T9" fmla="*/ 430 h 2286"/>
                <a:gd name="T10" fmla="*/ 4635 w 4645"/>
                <a:gd name="T11" fmla="*/ 430 h 2286"/>
                <a:gd name="T12" fmla="*/ 4635 w 4645"/>
                <a:gd name="T13" fmla="*/ 0 h 2286"/>
                <a:gd name="T14" fmla="*/ 0 w 4645"/>
                <a:gd name="T15" fmla="*/ 0 h 2286"/>
                <a:gd name="T16" fmla="*/ 0 w 4645"/>
                <a:gd name="T17" fmla="*/ 403 h 2286"/>
                <a:gd name="T18" fmla="*/ 165 w 4645"/>
                <a:gd name="T19" fmla="*/ 403 h 2286"/>
                <a:gd name="T20" fmla="*/ 174 w 4645"/>
                <a:gd name="T21" fmla="*/ 1875 h 2286"/>
                <a:gd name="T22" fmla="*/ 0 w 4645"/>
                <a:gd name="T23" fmla="*/ 1875 h 2286"/>
                <a:gd name="T24" fmla="*/ 9 w 4645"/>
                <a:gd name="T25" fmla="*/ 2286 h 2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45" h="2286">
                  <a:moveTo>
                    <a:pt x="9" y="2286"/>
                  </a:moveTo>
                  <a:lnTo>
                    <a:pt x="4645" y="2277"/>
                  </a:lnTo>
                  <a:lnTo>
                    <a:pt x="4645" y="1838"/>
                  </a:lnTo>
                  <a:lnTo>
                    <a:pt x="4242" y="1838"/>
                  </a:lnTo>
                  <a:lnTo>
                    <a:pt x="4215" y="430"/>
                  </a:lnTo>
                  <a:lnTo>
                    <a:pt x="4635" y="430"/>
                  </a:lnTo>
                  <a:lnTo>
                    <a:pt x="4635" y="0"/>
                  </a:lnTo>
                  <a:lnTo>
                    <a:pt x="0" y="0"/>
                  </a:lnTo>
                  <a:lnTo>
                    <a:pt x="0" y="403"/>
                  </a:lnTo>
                  <a:lnTo>
                    <a:pt x="165" y="403"/>
                  </a:lnTo>
                  <a:lnTo>
                    <a:pt x="174" y="1875"/>
                  </a:lnTo>
                  <a:lnTo>
                    <a:pt x="0" y="1875"/>
                  </a:lnTo>
                  <a:lnTo>
                    <a:pt x="9" y="2286"/>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298" name="Freeform 26"/>
            <p:cNvSpPr>
              <a:spLocks/>
            </p:cNvSpPr>
            <p:nvPr/>
          </p:nvSpPr>
          <p:spPr bwMode="auto">
            <a:xfrm>
              <a:off x="5159" y="967"/>
              <a:ext cx="131" cy="99"/>
            </a:xfrm>
            <a:custGeom>
              <a:avLst/>
              <a:gdLst>
                <a:gd name="T0" fmla="*/ 0 w 2077"/>
                <a:gd name="T1" fmla="*/ 531 h 1582"/>
                <a:gd name="T2" fmla="*/ 0 w 2077"/>
                <a:gd name="T3" fmla="*/ 1052 h 1582"/>
                <a:gd name="T4" fmla="*/ 128 w 2077"/>
                <a:gd name="T5" fmla="*/ 1408 h 1582"/>
                <a:gd name="T6" fmla="*/ 503 w 2077"/>
                <a:gd name="T7" fmla="*/ 1564 h 1582"/>
                <a:gd name="T8" fmla="*/ 805 w 2077"/>
                <a:gd name="T9" fmla="*/ 1582 h 1582"/>
                <a:gd name="T10" fmla="*/ 1399 w 2077"/>
                <a:gd name="T11" fmla="*/ 1445 h 1582"/>
                <a:gd name="T12" fmla="*/ 1509 w 2077"/>
                <a:gd name="T13" fmla="*/ 1225 h 1582"/>
                <a:gd name="T14" fmla="*/ 1911 w 2077"/>
                <a:gd name="T15" fmla="*/ 1235 h 1582"/>
                <a:gd name="T16" fmla="*/ 2076 w 2077"/>
                <a:gd name="T17" fmla="*/ 777 h 1582"/>
                <a:gd name="T18" fmla="*/ 1902 w 2077"/>
                <a:gd name="T19" fmla="*/ 366 h 1582"/>
                <a:gd name="T20" fmla="*/ 1491 w 2077"/>
                <a:gd name="T21" fmla="*/ 366 h 1582"/>
                <a:gd name="T22" fmla="*/ 1408 w 2077"/>
                <a:gd name="T23" fmla="*/ 128 h 1582"/>
                <a:gd name="T24" fmla="*/ 805 w 2077"/>
                <a:gd name="T25" fmla="*/ 0 h 1582"/>
                <a:gd name="T26" fmla="*/ 522 w 2077"/>
                <a:gd name="T27" fmla="*/ 0 h 1582"/>
                <a:gd name="T28" fmla="*/ 128 w 2077"/>
                <a:gd name="T29" fmla="*/ 183 h 1582"/>
                <a:gd name="T30" fmla="*/ 0 w 2077"/>
                <a:gd name="T31" fmla="*/ 531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77" h="1582">
                  <a:moveTo>
                    <a:pt x="0" y="531"/>
                  </a:moveTo>
                  <a:lnTo>
                    <a:pt x="0" y="1052"/>
                  </a:lnTo>
                  <a:lnTo>
                    <a:pt x="128" y="1408"/>
                  </a:lnTo>
                  <a:lnTo>
                    <a:pt x="503" y="1564"/>
                  </a:lnTo>
                  <a:lnTo>
                    <a:pt x="805" y="1582"/>
                  </a:lnTo>
                  <a:lnTo>
                    <a:pt x="1399" y="1445"/>
                  </a:lnTo>
                  <a:lnTo>
                    <a:pt x="1509" y="1225"/>
                  </a:lnTo>
                  <a:lnTo>
                    <a:pt x="1911" y="1235"/>
                  </a:lnTo>
                  <a:cubicBezTo>
                    <a:pt x="2005" y="1160"/>
                    <a:pt x="2077" y="922"/>
                    <a:pt x="2076" y="777"/>
                  </a:cubicBezTo>
                  <a:cubicBezTo>
                    <a:pt x="2075" y="632"/>
                    <a:pt x="2000" y="435"/>
                    <a:pt x="1902" y="366"/>
                  </a:cubicBezTo>
                  <a:lnTo>
                    <a:pt x="1491" y="366"/>
                  </a:lnTo>
                  <a:lnTo>
                    <a:pt x="1408" y="128"/>
                  </a:lnTo>
                  <a:lnTo>
                    <a:pt x="805" y="0"/>
                  </a:lnTo>
                  <a:lnTo>
                    <a:pt x="522" y="0"/>
                  </a:lnTo>
                  <a:lnTo>
                    <a:pt x="128" y="183"/>
                  </a:lnTo>
                  <a:lnTo>
                    <a:pt x="0" y="53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299" name="Freeform 27"/>
            <p:cNvSpPr>
              <a:spLocks/>
            </p:cNvSpPr>
            <p:nvPr/>
          </p:nvSpPr>
          <p:spPr bwMode="auto">
            <a:xfrm>
              <a:off x="5034" y="1004"/>
              <a:ext cx="125" cy="25"/>
            </a:xfrm>
            <a:custGeom>
              <a:avLst/>
              <a:gdLst>
                <a:gd name="T0" fmla="*/ 1976 w 1980"/>
                <a:gd name="T1" fmla="*/ 4 h 404"/>
                <a:gd name="T2" fmla="*/ 1660 w 1980"/>
                <a:gd name="T3" fmla="*/ 0 h 404"/>
                <a:gd name="T4" fmla="*/ 1664 w 1980"/>
                <a:gd name="T5" fmla="*/ 124 h 404"/>
                <a:gd name="T6" fmla="*/ 1236 w 1980"/>
                <a:gd name="T7" fmla="*/ 128 h 404"/>
                <a:gd name="T8" fmla="*/ 1236 w 1980"/>
                <a:gd name="T9" fmla="*/ 156 h 404"/>
                <a:gd name="T10" fmla="*/ 204 w 1980"/>
                <a:gd name="T11" fmla="*/ 164 h 404"/>
                <a:gd name="T12" fmla="*/ 96 w 1980"/>
                <a:gd name="T13" fmla="*/ 120 h 404"/>
                <a:gd name="T14" fmla="*/ 36 w 1980"/>
                <a:gd name="T15" fmla="*/ 120 h 404"/>
                <a:gd name="T16" fmla="*/ 0 w 1980"/>
                <a:gd name="T17" fmla="*/ 156 h 404"/>
                <a:gd name="T18" fmla="*/ 0 w 1980"/>
                <a:gd name="T19" fmla="*/ 256 h 404"/>
                <a:gd name="T20" fmla="*/ 40 w 1980"/>
                <a:gd name="T21" fmla="*/ 296 h 404"/>
                <a:gd name="T22" fmla="*/ 96 w 1980"/>
                <a:gd name="T23" fmla="*/ 296 h 404"/>
                <a:gd name="T24" fmla="*/ 212 w 1980"/>
                <a:gd name="T25" fmla="*/ 256 h 404"/>
                <a:gd name="T26" fmla="*/ 1236 w 1980"/>
                <a:gd name="T27" fmla="*/ 256 h 404"/>
                <a:gd name="T28" fmla="*/ 1240 w 1980"/>
                <a:gd name="T29" fmla="*/ 288 h 404"/>
                <a:gd name="T30" fmla="*/ 1660 w 1980"/>
                <a:gd name="T31" fmla="*/ 288 h 404"/>
                <a:gd name="T32" fmla="*/ 1672 w 1980"/>
                <a:gd name="T33" fmla="*/ 404 h 404"/>
                <a:gd name="T34" fmla="*/ 1980 w 1980"/>
                <a:gd name="T35" fmla="*/ 404 h 404"/>
                <a:gd name="T36" fmla="*/ 1976 w 1980"/>
                <a:gd name="T37" fmla="*/ 4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80" h="404">
                  <a:moveTo>
                    <a:pt x="1976" y="4"/>
                  </a:moveTo>
                  <a:lnTo>
                    <a:pt x="1660" y="0"/>
                  </a:lnTo>
                  <a:lnTo>
                    <a:pt x="1664" y="124"/>
                  </a:lnTo>
                  <a:lnTo>
                    <a:pt x="1236" y="128"/>
                  </a:lnTo>
                  <a:lnTo>
                    <a:pt x="1236" y="156"/>
                  </a:lnTo>
                  <a:lnTo>
                    <a:pt x="204" y="164"/>
                  </a:lnTo>
                  <a:lnTo>
                    <a:pt x="96" y="120"/>
                  </a:lnTo>
                  <a:lnTo>
                    <a:pt x="36" y="120"/>
                  </a:lnTo>
                  <a:lnTo>
                    <a:pt x="0" y="156"/>
                  </a:lnTo>
                  <a:lnTo>
                    <a:pt x="0" y="256"/>
                  </a:lnTo>
                  <a:lnTo>
                    <a:pt x="40" y="296"/>
                  </a:lnTo>
                  <a:lnTo>
                    <a:pt x="96" y="296"/>
                  </a:lnTo>
                  <a:lnTo>
                    <a:pt x="212" y="256"/>
                  </a:lnTo>
                  <a:lnTo>
                    <a:pt x="1236" y="256"/>
                  </a:lnTo>
                  <a:lnTo>
                    <a:pt x="1240" y="288"/>
                  </a:lnTo>
                  <a:lnTo>
                    <a:pt x="1660" y="288"/>
                  </a:lnTo>
                  <a:lnTo>
                    <a:pt x="1672" y="404"/>
                  </a:lnTo>
                  <a:lnTo>
                    <a:pt x="1980" y="404"/>
                  </a:lnTo>
                  <a:lnTo>
                    <a:pt x="1976" y="4"/>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2300" name="Group 28"/>
          <p:cNvGrpSpPr>
            <a:grpSpLocks/>
          </p:cNvGrpSpPr>
          <p:nvPr/>
        </p:nvGrpSpPr>
        <p:grpSpPr bwMode="auto">
          <a:xfrm>
            <a:off x="4408488" y="1792288"/>
            <a:ext cx="503237" cy="249237"/>
            <a:chOff x="5062" y="1268"/>
            <a:chExt cx="317" cy="157"/>
          </a:xfrm>
        </p:grpSpPr>
        <p:sp>
          <p:nvSpPr>
            <p:cNvPr id="182301" name="Freeform 29"/>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02" name="Freeform 30"/>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03" name="Freeform 31"/>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2304" name="Group 32"/>
          <p:cNvGrpSpPr>
            <a:grpSpLocks/>
          </p:cNvGrpSpPr>
          <p:nvPr/>
        </p:nvGrpSpPr>
        <p:grpSpPr bwMode="auto">
          <a:xfrm>
            <a:off x="4973638" y="2200275"/>
            <a:ext cx="503237" cy="249238"/>
            <a:chOff x="5062" y="1268"/>
            <a:chExt cx="317" cy="157"/>
          </a:xfrm>
        </p:grpSpPr>
        <p:sp>
          <p:nvSpPr>
            <p:cNvPr id="182305" name="Freeform 33"/>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06" name="Freeform 34"/>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07" name="Freeform 35"/>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2308" name="Group 36"/>
          <p:cNvGrpSpPr>
            <a:grpSpLocks/>
          </p:cNvGrpSpPr>
          <p:nvPr/>
        </p:nvGrpSpPr>
        <p:grpSpPr bwMode="auto">
          <a:xfrm>
            <a:off x="4373563" y="2630488"/>
            <a:ext cx="503237" cy="249237"/>
            <a:chOff x="5062" y="1268"/>
            <a:chExt cx="317" cy="157"/>
          </a:xfrm>
        </p:grpSpPr>
        <p:sp>
          <p:nvSpPr>
            <p:cNvPr id="182309" name="Freeform 37"/>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10" name="Freeform 38"/>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11" name="Freeform 39"/>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2312" name="Group 40"/>
          <p:cNvGrpSpPr>
            <a:grpSpLocks/>
          </p:cNvGrpSpPr>
          <p:nvPr/>
        </p:nvGrpSpPr>
        <p:grpSpPr bwMode="auto">
          <a:xfrm rot="-2516532">
            <a:off x="28575" y="4197350"/>
            <a:ext cx="547688" cy="184150"/>
            <a:chOff x="1445" y="1563"/>
            <a:chExt cx="3437" cy="1152"/>
          </a:xfrm>
        </p:grpSpPr>
        <p:sp>
          <p:nvSpPr>
            <p:cNvPr id="182313" name="Freeform 41"/>
            <p:cNvSpPr>
              <a:spLocks/>
            </p:cNvSpPr>
            <p:nvPr/>
          </p:nvSpPr>
          <p:spPr bwMode="auto">
            <a:xfrm>
              <a:off x="1445" y="1563"/>
              <a:ext cx="3437" cy="1152"/>
            </a:xfrm>
            <a:custGeom>
              <a:avLst/>
              <a:gdLst>
                <a:gd name="T0" fmla="*/ 9 w 3437"/>
                <a:gd name="T1" fmla="*/ 0 h 1152"/>
                <a:gd name="T2" fmla="*/ 0 w 3437"/>
                <a:gd name="T3" fmla="*/ 1134 h 1152"/>
                <a:gd name="T4" fmla="*/ 3154 w 3437"/>
                <a:gd name="T5" fmla="*/ 1152 h 1152"/>
                <a:gd name="T6" fmla="*/ 3154 w 3437"/>
                <a:gd name="T7" fmla="*/ 860 h 1152"/>
                <a:gd name="T8" fmla="*/ 3437 w 3437"/>
                <a:gd name="T9" fmla="*/ 860 h 1152"/>
                <a:gd name="T10" fmla="*/ 3437 w 3437"/>
                <a:gd name="T11" fmla="*/ 284 h 1152"/>
                <a:gd name="T12" fmla="*/ 3145 w 3437"/>
                <a:gd name="T13" fmla="*/ 275 h 1152"/>
                <a:gd name="T14" fmla="*/ 3145 w 3437"/>
                <a:gd name="T15" fmla="*/ 28 h 1152"/>
                <a:gd name="T16" fmla="*/ 9 w 3437"/>
                <a:gd name="T17" fmla="*/ 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7" h="1152">
                  <a:moveTo>
                    <a:pt x="9" y="0"/>
                  </a:moveTo>
                  <a:lnTo>
                    <a:pt x="0" y="1134"/>
                  </a:lnTo>
                  <a:lnTo>
                    <a:pt x="3154" y="1152"/>
                  </a:lnTo>
                  <a:lnTo>
                    <a:pt x="3154" y="860"/>
                  </a:lnTo>
                  <a:lnTo>
                    <a:pt x="3437" y="860"/>
                  </a:lnTo>
                  <a:lnTo>
                    <a:pt x="3437" y="284"/>
                  </a:lnTo>
                  <a:lnTo>
                    <a:pt x="3145" y="275"/>
                  </a:lnTo>
                  <a:lnTo>
                    <a:pt x="3145" y="28"/>
                  </a:lnTo>
                  <a:lnTo>
                    <a:pt x="9" y="0"/>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14" name="Freeform 42"/>
            <p:cNvSpPr>
              <a:spLocks/>
            </p:cNvSpPr>
            <p:nvPr/>
          </p:nvSpPr>
          <p:spPr bwMode="auto">
            <a:xfrm>
              <a:off x="3468" y="1656"/>
              <a:ext cx="1212" cy="990"/>
            </a:xfrm>
            <a:custGeom>
              <a:avLst/>
              <a:gdLst>
                <a:gd name="T0" fmla="*/ 12 w 1212"/>
                <a:gd name="T1" fmla="*/ 0 h 990"/>
                <a:gd name="T2" fmla="*/ 0 w 1212"/>
                <a:gd name="T3" fmla="*/ 990 h 990"/>
                <a:gd name="T4" fmla="*/ 1206 w 1212"/>
                <a:gd name="T5" fmla="*/ 750 h 990"/>
                <a:gd name="T6" fmla="*/ 1212 w 1212"/>
                <a:gd name="T7" fmla="*/ 198 h 990"/>
                <a:gd name="T8" fmla="*/ 12 w 1212"/>
                <a:gd name="T9" fmla="*/ 0 h 990"/>
              </a:gdLst>
              <a:ahLst/>
              <a:cxnLst>
                <a:cxn ang="0">
                  <a:pos x="T0" y="T1"/>
                </a:cxn>
                <a:cxn ang="0">
                  <a:pos x="T2" y="T3"/>
                </a:cxn>
                <a:cxn ang="0">
                  <a:pos x="T4" y="T5"/>
                </a:cxn>
                <a:cxn ang="0">
                  <a:pos x="T6" y="T7"/>
                </a:cxn>
                <a:cxn ang="0">
                  <a:pos x="T8" y="T9"/>
                </a:cxn>
              </a:cxnLst>
              <a:rect l="0" t="0" r="r" b="b"/>
              <a:pathLst>
                <a:path w="1212" h="990">
                  <a:moveTo>
                    <a:pt x="12" y="0"/>
                  </a:moveTo>
                  <a:lnTo>
                    <a:pt x="0" y="990"/>
                  </a:lnTo>
                  <a:lnTo>
                    <a:pt x="1206" y="750"/>
                  </a:lnTo>
                  <a:lnTo>
                    <a:pt x="1212" y="198"/>
                  </a:lnTo>
                  <a:lnTo>
                    <a:pt x="12" y="0"/>
                  </a:lnTo>
                  <a:close/>
                </a:path>
              </a:pathLst>
            </a:custGeom>
            <a:solidFill>
              <a:srgbClr val="008000"/>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15" name="Freeform 43"/>
            <p:cNvSpPr>
              <a:spLocks/>
            </p:cNvSpPr>
            <p:nvPr/>
          </p:nvSpPr>
          <p:spPr bwMode="auto">
            <a:xfrm>
              <a:off x="1476" y="1590"/>
              <a:ext cx="1998" cy="1098"/>
            </a:xfrm>
            <a:custGeom>
              <a:avLst/>
              <a:gdLst>
                <a:gd name="T0" fmla="*/ 6 w 1998"/>
                <a:gd name="T1" fmla="*/ 0 h 1098"/>
                <a:gd name="T2" fmla="*/ 0 w 1998"/>
                <a:gd name="T3" fmla="*/ 1080 h 1098"/>
                <a:gd name="T4" fmla="*/ 1812 w 1998"/>
                <a:gd name="T5" fmla="*/ 1098 h 1098"/>
                <a:gd name="T6" fmla="*/ 1986 w 1998"/>
                <a:gd name="T7" fmla="*/ 1068 h 1098"/>
                <a:gd name="T8" fmla="*/ 1998 w 1998"/>
                <a:gd name="T9" fmla="*/ 61 h 1098"/>
                <a:gd name="T10" fmla="*/ 1818 w 1998"/>
                <a:gd name="T11" fmla="*/ 12 h 1098"/>
                <a:gd name="T12" fmla="*/ 6 w 1998"/>
                <a:gd name="T13" fmla="*/ 0 h 1098"/>
              </a:gdLst>
              <a:ahLst/>
              <a:cxnLst>
                <a:cxn ang="0">
                  <a:pos x="T0" y="T1"/>
                </a:cxn>
                <a:cxn ang="0">
                  <a:pos x="T2" y="T3"/>
                </a:cxn>
                <a:cxn ang="0">
                  <a:pos x="T4" y="T5"/>
                </a:cxn>
                <a:cxn ang="0">
                  <a:pos x="T6" y="T7"/>
                </a:cxn>
                <a:cxn ang="0">
                  <a:pos x="T8" y="T9"/>
                </a:cxn>
                <a:cxn ang="0">
                  <a:pos x="T10" y="T11"/>
                </a:cxn>
                <a:cxn ang="0">
                  <a:pos x="T12" y="T13"/>
                </a:cxn>
              </a:cxnLst>
              <a:rect l="0" t="0" r="r" b="b"/>
              <a:pathLst>
                <a:path w="1998" h="1098">
                  <a:moveTo>
                    <a:pt x="6" y="0"/>
                  </a:moveTo>
                  <a:lnTo>
                    <a:pt x="0" y="1080"/>
                  </a:lnTo>
                  <a:lnTo>
                    <a:pt x="1812" y="1098"/>
                  </a:lnTo>
                  <a:lnTo>
                    <a:pt x="1986" y="1068"/>
                  </a:lnTo>
                  <a:lnTo>
                    <a:pt x="1998" y="61"/>
                  </a:lnTo>
                  <a:lnTo>
                    <a:pt x="1818" y="12"/>
                  </a:lnTo>
                  <a:lnTo>
                    <a:pt x="6" y="0"/>
                  </a:lnTo>
                  <a:close/>
                </a:path>
              </a:pathLst>
            </a:custGeom>
            <a:solidFill>
              <a:srgbClr val="99CC00"/>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16" name="Freeform 44"/>
            <p:cNvSpPr>
              <a:spLocks/>
            </p:cNvSpPr>
            <p:nvPr/>
          </p:nvSpPr>
          <p:spPr bwMode="auto">
            <a:xfrm>
              <a:off x="2921" y="2076"/>
              <a:ext cx="1285" cy="150"/>
            </a:xfrm>
            <a:custGeom>
              <a:avLst/>
              <a:gdLst>
                <a:gd name="T0" fmla="*/ 67 w 1285"/>
                <a:gd name="T1" fmla="*/ 0 h 150"/>
                <a:gd name="T2" fmla="*/ 235 w 1285"/>
                <a:gd name="T3" fmla="*/ 6 h 150"/>
                <a:gd name="T4" fmla="*/ 301 w 1285"/>
                <a:gd name="T5" fmla="*/ 24 h 150"/>
                <a:gd name="T6" fmla="*/ 949 w 1285"/>
                <a:gd name="T7" fmla="*/ 30 h 150"/>
                <a:gd name="T8" fmla="*/ 1285 w 1285"/>
                <a:gd name="T9" fmla="*/ 48 h 150"/>
                <a:gd name="T10" fmla="*/ 1285 w 1285"/>
                <a:gd name="T11" fmla="*/ 126 h 150"/>
                <a:gd name="T12" fmla="*/ 945 w 1285"/>
                <a:gd name="T13" fmla="*/ 134 h 150"/>
                <a:gd name="T14" fmla="*/ 295 w 1285"/>
                <a:gd name="T15" fmla="*/ 126 h 150"/>
                <a:gd name="T16" fmla="*/ 223 w 1285"/>
                <a:gd name="T17" fmla="*/ 150 h 150"/>
                <a:gd name="T18" fmla="*/ 73 w 1285"/>
                <a:gd name="T19" fmla="*/ 150 h 150"/>
                <a:gd name="T20" fmla="*/ 23 w 1285"/>
                <a:gd name="T21" fmla="*/ 126 h 150"/>
                <a:gd name="T22" fmla="*/ 1 w 1285"/>
                <a:gd name="T23" fmla="*/ 78 h 150"/>
                <a:gd name="T24" fmla="*/ 27 w 1285"/>
                <a:gd name="T25" fmla="*/ 26 h 150"/>
                <a:gd name="T26" fmla="*/ 67 w 1285"/>
                <a:gd name="T27"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5" h="150">
                  <a:moveTo>
                    <a:pt x="67" y="0"/>
                  </a:moveTo>
                  <a:lnTo>
                    <a:pt x="235" y="6"/>
                  </a:lnTo>
                  <a:lnTo>
                    <a:pt x="301" y="24"/>
                  </a:lnTo>
                  <a:lnTo>
                    <a:pt x="949" y="30"/>
                  </a:lnTo>
                  <a:lnTo>
                    <a:pt x="1285" y="48"/>
                  </a:lnTo>
                  <a:lnTo>
                    <a:pt x="1285" y="126"/>
                  </a:lnTo>
                  <a:cubicBezTo>
                    <a:pt x="1173" y="128"/>
                    <a:pt x="1110" y="134"/>
                    <a:pt x="945" y="134"/>
                  </a:cubicBezTo>
                  <a:lnTo>
                    <a:pt x="295" y="126"/>
                  </a:lnTo>
                  <a:lnTo>
                    <a:pt x="223" y="150"/>
                  </a:lnTo>
                  <a:lnTo>
                    <a:pt x="73" y="150"/>
                  </a:lnTo>
                  <a:cubicBezTo>
                    <a:pt x="40" y="146"/>
                    <a:pt x="35" y="138"/>
                    <a:pt x="23" y="126"/>
                  </a:cubicBezTo>
                  <a:cubicBezTo>
                    <a:pt x="11" y="114"/>
                    <a:pt x="0" y="95"/>
                    <a:pt x="1" y="78"/>
                  </a:cubicBezTo>
                  <a:cubicBezTo>
                    <a:pt x="2" y="61"/>
                    <a:pt x="16" y="39"/>
                    <a:pt x="27" y="26"/>
                  </a:cubicBezTo>
                  <a:cubicBezTo>
                    <a:pt x="38" y="13"/>
                    <a:pt x="59" y="5"/>
                    <a:pt x="67" y="0"/>
                  </a:cubicBezTo>
                  <a:close/>
                </a:path>
              </a:pathLst>
            </a:custGeom>
            <a:solidFill>
              <a:srgbClr val="003300"/>
            </a:solidFill>
            <a:ln w="9525">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2317" name="Group 45"/>
          <p:cNvGrpSpPr>
            <a:grpSpLocks/>
          </p:cNvGrpSpPr>
          <p:nvPr/>
        </p:nvGrpSpPr>
        <p:grpSpPr bwMode="auto">
          <a:xfrm rot="-2516532">
            <a:off x="30163" y="4648200"/>
            <a:ext cx="547687" cy="184150"/>
            <a:chOff x="1445" y="1563"/>
            <a:chExt cx="3437" cy="1152"/>
          </a:xfrm>
        </p:grpSpPr>
        <p:sp>
          <p:nvSpPr>
            <p:cNvPr id="182318" name="Freeform 46"/>
            <p:cNvSpPr>
              <a:spLocks/>
            </p:cNvSpPr>
            <p:nvPr/>
          </p:nvSpPr>
          <p:spPr bwMode="auto">
            <a:xfrm>
              <a:off x="1445" y="1563"/>
              <a:ext cx="3437" cy="1152"/>
            </a:xfrm>
            <a:custGeom>
              <a:avLst/>
              <a:gdLst>
                <a:gd name="T0" fmla="*/ 9 w 3437"/>
                <a:gd name="T1" fmla="*/ 0 h 1152"/>
                <a:gd name="T2" fmla="*/ 0 w 3437"/>
                <a:gd name="T3" fmla="*/ 1134 h 1152"/>
                <a:gd name="T4" fmla="*/ 3154 w 3437"/>
                <a:gd name="T5" fmla="*/ 1152 h 1152"/>
                <a:gd name="T6" fmla="*/ 3154 w 3437"/>
                <a:gd name="T7" fmla="*/ 860 h 1152"/>
                <a:gd name="T8" fmla="*/ 3437 w 3437"/>
                <a:gd name="T9" fmla="*/ 860 h 1152"/>
                <a:gd name="T10" fmla="*/ 3437 w 3437"/>
                <a:gd name="T11" fmla="*/ 284 h 1152"/>
                <a:gd name="T12" fmla="*/ 3145 w 3437"/>
                <a:gd name="T13" fmla="*/ 275 h 1152"/>
                <a:gd name="T14" fmla="*/ 3145 w 3437"/>
                <a:gd name="T15" fmla="*/ 28 h 1152"/>
                <a:gd name="T16" fmla="*/ 9 w 3437"/>
                <a:gd name="T17" fmla="*/ 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7" h="1152">
                  <a:moveTo>
                    <a:pt x="9" y="0"/>
                  </a:moveTo>
                  <a:lnTo>
                    <a:pt x="0" y="1134"/>
                  </a:lnTo>
                  <a:lnTo>
                    <a:pt x="3154" y="1152"/>
                  </a:lnTo>
                  <a:lnTo>
                    <a:pt x="3154" y="860"/>
                  </a:lnTo>
                  <a:lnTo>
                    <a:pt x="3437" y="860"/>
                  </a:lnTo>
                  <a:lnTo>
                    <a:pt x="3437" y="284"/>
                  </a:lnTo>
                  <a:lnTo>
                    <a:pt x="3145" y="275"/>
                  </a:lnTo>
                  <a:lnTo>
                    <a:pt x="3145" y="28"/>
                  </a:lnTo>
                  <a:lnTo>
                    <a:pt x="9" y="0"/>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19" name="Freeform 47"/>
            <p:cNvSpPr>
              <a:spLocks/>
            </p:cNvSpPr>
            <p:nvPr/>
          </p:nvSpPr>
          <p:spPr bwMode="auto">
            <a:xfrm>
              <a:off x="3468" y="1656"/>
              <a:ext cx="1212" cy="990"/>
            </a:xfrm>
            <a:custGeom>
              <a:avLst/>
              <a:gdLst>
                <a:gd name="T0" fmla="*/ 12 w 1212"/>
                <a:gd name="T1" fmla="*/ 0 h 990"/>
                <a:gd name="T2" fmla="*/ 0 w 1212"/>
                <a:gd name="T3" fmla="*/ 990 h 990"/>
                <a:gd name="T4" fmla="*/ 1206 w 1212"/>
                <a:gd name="T5" fmla="*/ 750 h 990"/>
                <a:gd name="T6" fmla="*/ 1212 w 1212"/>
                <a:gd name="T7" fmla="*/ 198 h 990"/>
                <a:gd name="T8" fmla="*/ 12 w 1212"/>
                <a:gd name="T9" fmla="*/ 0 h 990"/>
              </a:gdLst>
              <a:ahLst/>
              <a:cxnLst>
                <a:cxn ang="0">
                  <a:pos x="T0" y="T1"/>
                </a:cxn>
                <a:cxn ang="0">
                  <a:pos x="T2" y="T3"/>
                </a:cxn>
                <a:cxn ang="0">
                  <a:pos x="T4" y="T5"/>
                </a:cxn>
                <a:cxn ang="0">
                  <a:pos x="T6" y="T7"/>
                </a:cxn>
                <a:cxn ang="0">
                  <a:pos x="T8" y="T9"/>
                </a:cxn>
              </a:cxnLst>
              <a:rect l="0" t="0" r="r" b="b"/>
              <a:pathLst>
                <a:path w="1212" h="990">
                  <a:moveTo>
                    <a:pt x="12" y="0"/>
                  </a:moveTo>
                  <a:lnTo>
                    <a:pt x="0" y="990"/>
                  </a:lnTo>
                  <a:lnTo>
                    <a:pt x="1206" y="750"/>
                  </a:lnTo>
                  <a:lnTo>
                    <a:pt x="1212" y="198"/>
                  </a:lnTo>
                  <a:lnTo>
                    <a:pt x="12" y="0"/>
                  </a:lnTo>
                  <a:close/>
                </a:path>
              </a:pathLst>
            </a:custGeom>
            <a:solidFill>
              <a:srgbClr val="008000"/>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20" name="Freeform 48"/>
            <p:cNvSpPr>
              <a:spLocks/>
            </p:cNvSpPr>
            <p:nvPr/>
          </p:nvSpPr>
          <p:spPr bwMode="auto">
            <a:xfrm>
              <a:off x="1476" y="1590"/>
              <a:ext cx="1998" cy="1098"/>
            </a:xfrm>
            <a:custGeom>
              <a:avLst/>
              <a:gdLst>
                <a:gd name="T0" fmla="*/ 6 w 1998"/>
                <a:gd name="T1" fmla="*/ 0 h 1098"/>
                <a:gd name="T2" fmla="*/ 0 w 1998"/>
                <a:gd name="T3" fmla="*/ 1080 h 1098"/>
                <a:gd name="T4" fmla="*/ 1812 w 1998"/>
                <a:gd name="T5" fmla="*/ 1098 h 1098"/>
                <a:gd name="T6" fmla="*/ 1986 w 1998"/>
                <a:gd name="T7" fmla="*/ 1068 h 1098"/>
                <a:gd name="T8" fmla="*/ 1998 w 1998"/>
                <a:gd name="T9" fmla="*/ 61 h 1098"/>
                <a:gd name="T10" fmla="*/ 1818 w 1998"/>
                <a:gd name="T11" fmla="*/ 12 h 1098"/>
                <a:gd name="T12" fmla="*/ 6 w 1998"/>
                <a:gd name="T13" fmla="*/ 0 h 1098"/>
              </a:gdLst>
              <a:ahLst/>
              <a:cxnLst>
                <a:cxn ang="0">
                  <a:pos x="T0" y="T1"/>
                </a:cxn>
                <a:cxn ang="0">
                  <a:pos x="T2" y="T3"/>
                </a:cxn>
                <a:cxn ang="0">
                  <a:pos x="T4" y="T5"/>
                </a:cxn>
                <a:cxn ang="0">
                  <a:pos x="T6" y="T7"/>
                </a:cxn>
                <a:cxn ang="0">
                  <a:pos x="T8" y="T9"/>
                </a:cxn>
                <a:cxn ang="0">
                  <a:pos x="T10" y="T11"/>
                </a:cxn>
                <a:cxn ang="0">
                  <a:pos x="T12" y="T13"/>
                </a:cxn>
              </a:cxnLst>
              <a:rect l="0" t="0" r="r" b="b"/>
              <a:pathLst>
                <a:path w="1998" h="1098">
                  <a:moveTo>
                    <a:pt x="6" y="0"/>
                  </a:moveTo>
                  <a:lnTo>
                    <a:pt x="0" y="1080"/>
                  </a:lnTo>
                  <a:lnTo>
                    <a:pt x="1812" y="1098"/>
                  </a:lnTo>
                  <a:lnTo>
                    <a:pt x="1986" y="1068"/>
                  </a:lnTo>
                  <a:lnTo>
                    <a:pt x="1998" y="61"/>
                  </a:lnTo>
                  <a:lnTo>
                    <a:pt x="1818" y="12"/>
                  </a:lnTo>
                  <a:lnTo>
                    <a:pt x="6" y="0"/>
                  </a:lnTo>
                  <a:close/>
                </a:path>
              </a:pathLst>
            </a:custGeom>
            <a:solidFill>
              <a:srgbClr val="99CC00"/>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21" name="Freeform 49"/>
            <p:cNvSpPr>
              <a:spLocks/>
            </p:cNvSpPr>
            <p:nvPr/>
          </p:nvSpPr>
          <p:spPr bwMode="auto">
            <a:xfrm>
              <a:off x="2921" y="2076"/>
              <a:ext cx="1285" cy="150"/>
            </a:xfrm>
            <a:custGeom>
              <a:avLst/>
              <a:gdLst>
                <a:gd name="T0" fmla="*/ 67 w 1285"/>
                <a:gd name="T1" fmla="*/ 0 h 150"/>
                <a:gd name="T2" fmla="*/ 235 w 1285"/>
                <a:gd name="T3" fmla="*/ 6 h 150"/>
                <a:gd name="T4" fmla="*/ 301 w 1285"/>
                <a:gd name="T5" fmla="*/ 24 h 150"/>
                <a:gd name="T6" fmla="*/ 949 w 1285"/>
                <a:gd name="T7" fmla="*/ 30 h 150"/>
                <a:gd name="T8" fmla="*/ 1285 w 1285"/>
                <a:gd name="T9" fmla="*/ 48 h 150"/>
                <a:gd name="T10" fmla="*/ 1285 w 1285"/>
                <a:gd name="T11" fmla="*/ 126 h 150"/>
                <a:gd name="T12" fmla="*/ 945 w 1285"/>
                <a:gd name="T13" fmla="*/ 134 h 150"/>
                <a:gd name="T14" fmla="*/ 295 w 1285"/>
                <a:gd name="T15" fmla="*/ 126 h 150"/>
                <a:gd name="T16" fmla="*/ 223 w 1285"/>
                <a:gd name="T17" fmla="*/ 150 h 150"/>
                <a:gd name="T18" fmla="*/ 73 w 1285"/>
                <a:gd name="T19" fmla="*/ 150 h 150"/>
                <a:gd name="T20" fmla="*/ 23 w 1285"/>
                <a:gd name="T21" fmla="*/ 126 h 150"/>
                <a:gd name="T22" fmla="*/ 1 w 1285"/>
                <a:gd name="T23" fmla="*/ 78 h 150"/>
                <a:gd name="T24" fmla="*/ 27 w 1285"/>
                <a:gd name="T25" fmla="*/ 26 h 150"/>
                <a:gd name="T26" fmla="*/ 67 w 1285"/>
                <a:gd name="T27"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5" h="150">
                  <a:moveTo>
                    <a:pt x="67" y="0"/>
                  </a:moveTo>
                  <a:lnTo>
                    <a:pt x="235" y="6"/>
                  </a:lnTo>
                  <a:lnTo>
                    <a:pt x="301" y="24"/>
                  </a:lnTo>
                  <a:lnTo>
                    <a:pt x="949" y="30"/>
                  </a:lnTo>
                  <a:lnTo>
                    <a:pt x="1285" y="48"/>
                  </a:lnTo>
                  <a:lnTo>
                    <a:pt x="1285" y="126"/>
                  </a:lnTo>
                  <a:cubicBezTo>
                    <a:pt x="1173" y="128"/>
                    <a:pt x="1110" y="134"/>
                    <a:pt x="945" y="134"/>
                  </a:cubicBezTo>
                  <a:lnTo>
                    <a:pt x="295" y="126"/>
                  </a:lnTo>
                  <a:lnTo>
                    <a:pt x="223" y="150"/>
                  </a:lnTo>
                  <a:lnTo>
                    <a:pt x="73" y="150"/>
                  </a:lnTo>
                  <a:cubicBezTo>
                    <a:pt x="40" y="146"/>
                    <a:pt x="35" y="138"/>
                    <a:pt x="23" y="126"/>
                  </a:cubicBezTo>
                  <a:cubicBezTo>
                    <a:pt x="11" y="114"/>
                    <a:pt x="0" y="95"/>
                    <a:pt x="1" y="78"/>
                  </a:cubicBezTo>
                  <a:cubicBezTo>
                    <a:pt x="2" y="61"/>
                    <a:pt x="16" y="39"/>
                    <a:pt x="27" y="26"/>
                  </a:cubicBezTo>
                  <a:cubicBezTo>
                    <a:pt x="38" y="13"/>
                    <a:pt x="59" y="5"/>
                    <a:pt x="67" y="0"/>
                  </a:cubicBezTo>
                  <a:close/>
                </a:path>
              </a:pathLst>
            </a:custGeom>
            <a:solidFill>
              <a:srgbClr val="003300"/>
            </a:solidFill>
            <a:ln w="9525">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2322" name="Group 50"/>
          <p:cNvGrpSpPr>
            <a:grpSpLocks/>
          </p:cNvGrpSpPr>
          <p:nvPr/>
        </p:nvGrpSpPr>
        <p:grpSpPr bwMode="auto">
          <a:xfrm rot="8974453">
            <a:off x="604838" y="6294438"/>
            <a:ext cx="520700" cy="236537"/>
            <a:chOff x="951" y="1390"/>
            <a:chExt cx="4105" cy="1865"/>
          </a:xfrm>
        </p:grpSpPr>
        <p:sp>
          <p:nvSpPr>
            <p:cNvPr id="182323" name="Freeform 51"/>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24" name="Freeform 52"/>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25" name="Freeform 53"/>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2326" name="Group 54"/>
          <p:cNvGrpSpPr>
            <a:grpSpLocks/>
          </p:cNvGrpSpPr>
          <p:nvPr/>
        </p:nvGrpSpPr>
        <p:grpSpPr bwMode="auto">
          <a:xfrm rot="8974453">
            <a:off x="977900" y="5529263"/>
            <a:ext cx="520700" cy="236537"/>
            <a:chOff x="951" y="1390"/>
            <a:chExt cx="4105" cy="1865"/>
          </a:xfrm>
        </p:grpSpPr>
        <p:sp>
          <p:nvSpPr>
            <p:cNvPr id="182327" name="Freeform 55"/>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28" name="Freeform 56"/>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29" name="Freeform 57"/>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2330" name="Text Box 58"/>
          <p:cNvSpPr txBox="1">
            <a:spLocks noChangeArrowheads="1"/>
          </p:cNvSpPr>
          <p:nvPr/>
        </p:nvSpPr>
        <p:spPr bwMode="auto">
          <a:xfrm>
            <a:off x="5449888" y="784225"/>
            <a:ext cx="3025775" cy="376238"/>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US Tank/TD Reality in 1943</a:t>
            </a:r>
          </a:p>
        </p:txBody>
      </p:sp>
      <p:grpSp>
        <p:nvGrpSpPr>
          <p:cNvPr id="182331" name="Group 59"/>
          <p:cNvGrpSpPr>
            <a:grpSpLocks/>
          </p:cNvGrpSpPr>
          <p:nvPr/>
        </p:nvGrpSpPr>
        <p:grpSpPr bwMode="auto">
          <a:xfrm rot="10232260">
            <a:off x="4424363" y="2027238"/>
            <a:ext cx="520700" cy="236537"/>
            <a:chOff x="951" y="1390"/>
            <a:chExt cx="4105" cy="1865"/>
          </a:xfrm>
        </p:grpSpPr>
        <p:sp>
          <p:nvSpPr>
            <p:cNvPr id="182332" name="Freeform 60"/>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33" name="Freeform 61"/>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34" name="Freeform 62"/>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2335" name="Group 63"/>
          <p:cNvGrpSpPr>
            <a:grpSpLocks/>
          </p:cNvGrpSpPr>
          <p:nvPr/>
        </p:nvGrpSpPr>
        <p:grpSpPr bwMode="auto">
          <a:xfrm rot="-411933">
            <a:off x="4419600" y="2520950"/>
            <a:ext cx="547688" cy="184150"/>
            <a:chOff x="1445" y="1563"/>
            <a:chExt cx="3437" cy="1152"/>
          </a:xfrm>
        </p:grpSpPr>
        <p:sp>
          <p:nvSpPr>
            <p:cNvPr id="182336" name="Freeform 64"/>
            <p:cNvSpPr>
              <a:spLocks/>
            </p:cNvSpPr>
            <p:nvPr/>
          </p:nvSpPr>
          <p:spPr bwMode="auto">
            <a:xfrm>
              <a:off x="1445" y="1563"/>
              <a:ext cx="3437" cy="1152"/>
            </a:xfrm>
            <a:custGeom>
              <a:avLst/>
              <a:gdLst>
                <a:gd name="T0" fmla="*/ 9 w 3437"/>
                <a:gd name="T1" fmla="*/ 0 h 1152"/>
                <a:gd name="T2" fmla="*/ 0 w 3437"/>
                <a:gd name="T3" fmla="*/ 1134 h 1152"/>
                <a:gd name="T4" fmla="*/ 3154 w 3437"/>
                <a:gd name="T5" fmla="*/ 1152 h 1152"/>
                <a:gd name="T6" fmla="*/ 3154 w 3437"/>
                <a:gd name="T7" fmla="*/ 860 h 1152"/>
                <a:gd name="T8" fmla="*/ 3437 w 3437"/>
                <a:gd name="T9" fmla="*/ 860 h 1152"/>
                <a:gd name="T10" fmla="*/ 3437 w 3437"/>
                <a:gd name="T11" fmla="*/ 284 h 1152"/>
                <a:gd name="T12" fmla="*/ 3145 w 3437"/>
                <a:gd name="T13" fmla="*/ 275 h 1152"/>
                <a:gd name="T14" fmla="*/ 3145 w 3437"/>
                <a:gd name="T15" fmla="*/ 28 h 1152"/>
                <a:gd name="T16" fmla="*/ 9 w 3437"/>
                <a:gd name="T17" fmla="*/ 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7" h="1152">
                  <a:moveTo>
                    <a:pt x="9" y="0"/>
                  </a:moveTo>
                  <a:lnTo>
                    <a:pt x="0" y="1134"/>
                  </a:lnTo>
                  <a:lnTo>
                    <a:pt x="3154" y="1152"/>
                  </a:lnTo>
                  <a:lnTo>
                    <a:pt x="3154" y="860"/>
                  </a:lnTo>
                  <a:lnTo>
                    <a:pt x="3437" y="860"/>
                  </a:lnTo>
                  <a:lnTo>
                    <a:pt x="3437" y="284"/>
                  </a:lnTo>
                  <a:lnTo>
                    <a:pt x="3145" y="275"/>
                  </a:lnTo>
                  <a:lnTo>
                    <a:pt x="3145" y="28"/>
                  </a:lnTo>
                  <a:lnTo>
                    <a:pt x="9" y="0"/>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37" name="Freeform 65"/>
            <p:cNvSpPr>
              <a:spLocks/>
            </p:cNvSpPr>
            <p:nvPr/>
          </p:nvSpPr>
          <p:spPr bwMode="auto">
            <a:xfrm>
              <a:off x="3468" y="1656"/>
              <a:ext cx="1212" cy="990"/>
            </a:xfrm>
            <a:custGeom>
              <a:avLst/>
              <a:gdLst>
                <a:gd name="T0" fmla="*/ 12 w 1212"/>
                <a:gd name="T1" fmla="*/ 0 h 990"/>
                <a:gd name="T2" fmla="*/ 0 w 1212"/>
                <a:gd name="T3" fmla="*/ 990 h 990"/>
                <a:gd name="T4" fmla="*/ 1206 w 1212"/>
                <a:gd name="T5" fmla="*/ 750 h 990"/>
                <a:gd name="T6" fmla="*/ 1212 w 1212"/>
                <a:gd name="T7" fmla="*/ 198 h 990"/>
                <a:gd name="T8" fmla="*/ 12 w 1212"/>
                <a:gd name="T9" fmla="*/ 0 h 990"/>
              </a:gdLst>
              <a:ahLst/>
              <a:cxnLst>
                <a:cxn ang="0">
                  <a:pos x="T0" y="T1"/>
                </a:cxn>
                <a:cxn ang="0">
                  <a:pos x="T2" y="T3"/>
                </a:cxn>
                <a:cxn ang="0">
                  <a:pos x="T4" y="T5"/>
                </a:cxn>
                <a:cxn ang="0">
                  <a:pos x="T6" y="T7"/>
                </a:cxn>
                <a:cxn ang="0">
                  <a:pos x="T8" y="T9"/>
                </a:cxn>
              </a:cxnLst>
              <a:rect l="0" t="0" r="r" b="b"/>
              <a:pathLst>
                <a:path w="1212" h="990">
                  <a:moveTo>
                    <a:pt x="12" y="0"/>
                  </a:moveTo>
                  <a:lnTo>
                    <a:pt x="0" y="990"/>
                  </a:lnTo>
                  <a:lnTo>
                    <a:pt x="1206" y="750"/>
                  </a:lnTo>
                  <a:lnTo>
                    <a:pt x="1212" y="198"/>
                  </a:lnTo>
                  <a:lnTo>
                    <a:pt x="12" y="0"/>
                  </a:lnTo>
                  <a:close/>
                </a:path>
              </a:pathLst>
            </a:custGeom>
            <a:solidFill>
              <a:srgbClr val="008000"/>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38" name="Freeform 66"/>
            <p:cNvSpPr>
              <a:spLocks/>
            </p:cNvSpPr>
            <p:nvPr/>
          </p:nvSpPr>
          <p:spPr bwMode="auto">
            <a:xfrm>
              <a:off x="1476" y="1590"/>
              <a:ext cx="1998" cy="1098"/>
            </a:xfrm>
            <a:custGeom>
              <a:avLst/>
              <a:gdLst>
                <a:gd name="T0" fmla="*/ 6 w 1998"/>
                <a:gd name="T1" fmla="*/ 0 h 1098"/>
                <a:gd name="T2" fmla="*/ 0 w 1998"/>
                <a:gd name="T3" fmla="*/ 1080 h 1098"/>
                <a:gd name="T4" fmla="*/ 1812 w 1998"/>
                <a:gd name="T5" fmla="*/ 1098 h 1098"/>
                <a:gd name="T6" fmla="*/ 1986 w 1998"/>
                <a:gd name="T7" fmla="*/ 1068 h 1098"/>
                <a:gd name="T8" fmla="*/ 1998 w 1998"/>
                <a:gd name="T9" fmla="*/ 61 h 1098"/>
                <a:gd name="T10" fmla="*/ 1818 w 1998"/>
                <a:gd name="T11" fmla="*/ 12 h 1098"/>
                <a:gd name="T12" fmla="*/ 6 w 1998"/>
                <a:gd name="T13" fmla="*/ 0 h 1098"/>
              </a:gdLst>
              <a:ahLst/>
              <a:cxnLst>
                <a:cxn ang="0">
                  <a:pos x="T0" y="T1"/>
                </a:cxn>
                <a:cxn ang="0">
                  <a:pos x="T2" y="T3"/>
                </a:cxn>
                <a:cxn ang="0">
                  <a:pos x="T4" y="T5"/>
                </a:cxn>
                <a:cxn ang="0">
                  <a:pos x="T6" y="T7"/>
                </a:cxn>
                <a:cxn ang="0">
                  <a:pos x="T8" y="T9"/>
                </a:cxn>
                <a:cxn ang="0">
                  <a:pos x="T10" y="T11"/>
                </a:cxn>
                <a:cxn ang="0">
                  <a:pos x="T12" y="T13"/>
                </a:cxn>
              </a:cxnLst>
              <a:rect l="0" t="0" r="r" b="b"/>
              <a:pathLst>
                <a:path w="1998" h="1098">
                  <a:moveTo>
                    <a:pt x="6" y="0"/>
                  </a:moveTo>
                  <a:lnTo>
                    <a:pt x="0" y="1080"/>
                  </a:lnTo>
                  <a:lnTo>
                    <a:pt x="1812" y="1098"/>
                  </a:lnTo>
                  <a:lnTo>
                    <a:pt x="1986" y="1068"/>
                  </a:lnTo>
                  <a:lnTo>
                    <a:pt x="1998" y="61"/>
                  </a:lnTo>
                  <a:lnTo>
                    <a:pt x="1818" y="12"/>
                  </a:lnTo>
                  <a:lnTo>
                    <a:pt x="6" y="0"/>
                  </a:lnTo>
                  <a:close/>
                </a:path>
              </a:pathLst>
            </a:custGeom>
            <a:solidFill>
              <a:srgbClr val="99CC00"/>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39" name="Freeform 67"/>
            <p:cNvSpPr>
              <a:spLocks/>
            </p:cNvSpPr>
            <p:nvPr/>
          </p:nvSpPr>
          <p:spPr bwMode="auto">
            <a:xfrm>
              <a:off x="2921" y="2076"/>
              <a:ext cx="1285" cy="150"/>
            </a:xfrm>
            <a:custGeom>
              <a:avLst/>
              <a:gdLst>
                <a:gd name="T0" fmla="*/ 67 w 1285"/>
                <a:gd name="T1" fmla="*/ 0 h 150"/>
                <a:gd name="T2" fmla="*/ 235 w 1285"/>
                <a:gd name="T3" fmla="*/ 6 h 150"/>
                <a:gd name="T4" fmla="*/ 301 w 1285"/>
                <a:gd name="T5" fmla="*/ 24 h 150"/>
                <a:gd name="T6" fmla="*/ 949 w 1285"/>
                <a:gd name="T7" fmla="*/ 30 h 150"/>
                <a:gd name="T8" fmla="*/ 1285 w 1285"/>
                <a:gd name="T9" fmla="*/ 48 h 150"/>
                <a:gd name="T10" fmla="*/ 1285 w 1285"/>
                <a:gd name="T11" fmla="*/ 126 h 150"/>
                <a:gd name="T12" fmla="*/ 945 w 1285"/>
                <a:gd name="T13" fmla="*/ 134 h 150"/>
                <a:gd name="T14" fmla="*/ 295 w 1285"/>
                <a:gd name="T15" fmla="*/ 126 h 150"/>
                <a:gd name="T16" fmla="*/ 223 w 1285"/>
                <a:gd name="T17" fmla="*/ 150 h 150"/>
                <a:gd name="T18" fmla="*/ 73 w 1285"/>
                <a:gd name="T19" fmla="*/ 150 h 150"/>
                <a:gd name="T20" fmla="*/ 23 w 1285"/>
                <a:gd name="T21" fmla="*/ 126 h 150"/>
                <a:gd name="T22" fmla="*/ 1 w 1285"/>
                <a:gd name="T23" fmla="*/ 78 h 150"/>
                <a:gd name="T24" fmla="*/ 27 w 1285"/>
                <a:gd name="T25" fmla="*/ 26 h 150"/>
                <a:gd name="T26" fmla="*/ 67 w 1285"/>
                <a:gd name="T27"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5" h="150">
                  <a:moveTo>
                    <a:pt x="67" y="0"/>
                  </a:moveTo>
                  <a:lnTo>
                    <a:pt x="235" y="6"/>
                  </a:lnTo>
                  <a:lnTo>
                    <a:pt x="301" y="24"/>
                  </a:lnTo>
                  <a:lnTo>
                    <a:pt x="949" y="30"/>
                  </a:lnTo>
                  <a:lnTo>
                    <a:pt x="1285" y="48"/>
                  </a:lnTo>
                  <a:lnTo>
                    <a:pt x="1285" y="126"/>
                  </a:lnTo>
                  <a:cubicBezTo>
                    <a:pt x="1173" y="128"/>
                    <a:pt x="1110" y="134"/>
                    <a:pt x="945" y="134"/>
                  </a:cubicBezTo>
                  <a:lnTo>
                    <a:pt x="295" y="126"/>
                  </a:lnTo>
                  <a:lnTo>
                    <a:pt x="223" y="150"/>
                  </a:lnTo>
                  <a:lnTo>
                    <a:pt x="73" y="150"/>
                  </a:lnTo>
                  <a:cubicBezTo>
                    <a:pt x="40" y="146"/>
                    <a:pt x="35" y="138"/>
                    <a:pt x="23" y="126"/>
                  </a:cubicBezTo>
                  <a:cubicBezTo>
                    <a:pt x="11" y="114"/>
                    <a:pt x="0" y="95"/>
                    <a:pt x="1" y="78"/>
                  </a:cubicBezTo>
                  <a:cubicBezTo>
                    <a:pt x="2" y="61"/>
                    <a:pt x="16" y="39"/>
                    <a:pt x="27" y="26"/>
                  </a:cubicBezTo>
                  <a:cubicBezTo>
                    <a:pt x="38" y="13"/>
                    <a:pt x="59" y="5"/>
                    <a:pt x="67" y="0"/>
                  </a:cubicBezTo>
                  <a:close/>
                </a:path>
              </a:pathLst>
            </a:custGeom>
            <a:solidFill>
              <a:srgbClr val="003300"/>
            </a:solidFill>
            <a:ln w="9525">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2340" name="Group 68"/>
          <p:cNvGrpSpPr>
            <a:grpSpLocks/>
          </p:cNvGrpSpPr>
          <p:nvPr/>
        </p:nvGrpSpPr>
        <p:grpSpPr bwMode="auto">
          <a:xfrm rot="10800000">
            <a:off x="4395788" y="3068638"/>
            <a:ext cx="520700" cy="236537"/>
            <a:chOff x="951" y="1390"/>
            <a:chExt cx="4105" cy="1865"/>
          </a:xfrm>
        </p:grpSpPr>
        <p:sp>
          <p:nvSpPr>
            <p:cNvPr id="182341" name="Freeform 69"/>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42" name="Freeform 70"/>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43" name="Freeform 71"/>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2344" name="Line 72"/>
          <p:cNvSpPr>
            <a:spLocks noChangeShapeType="1"/>
          </p:cNvSpPr>
          <p:nvPr/>
        </p:nvSpPr>
        <p:spPr bwMode="auto">
          <a:xfrm>
            <a:off x="4368800" y="3703638"/>
            <a:ext cx="4775200" cy="0"/>
          </a:xfrm>
          <a:prstGeom prst="line">
            <a:avLst/>
          </a:prstGeom>
          <a:noFill/>
          <a:ln w="31750">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82345" name="Group 73"/>
          <p:cNvGrpSpPr>
            <a:grpSpLocks/>
          </p:cNvGrpSpPr>
          <p:nvPr/>
        </p:nvGrpSpPr>
        <p:grpSpPr bwMode="auto">
          <a:xfrm rot="10800000">
            <a:off x="4545013" y="4908550"/>
            <a:ext cx="520700" cy="236538"/>
            <a:chOff x="951" y="1390"/>
            <a:chExt cx="4105" cy="1865"/>
          </a:xfrm>
        </p:grpSpPr>
        <p:sp>
          <p:nvSpPr>
            <p:cNvPr id="182346" name="Freeform 74"/>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47" name="Freeform 75"/>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48" name="Freeform 76"/>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2349" name="Group 77"/>
          <p:cNvGrpSpPr>
            <a:grpSpLocks/>
          </p:cNvGrpSpPr>
          <p:nvPr/>
        </p:nvGrpSpPr>
        <p:grpSpPr bwMode="auto">
          <a:xfrm rot="10800000">
            <a:off x="4800600" y="5189538"/>
            <a:ext cx="520700" cy="236537"/>
            <a:chOff x="951" y="1390"/>
            <a:chExt cx="4105" cy="1865"/>
          </a:xfrm>
        </p:grpSpPr>
        <p:sp>
          <p:nvSpPr>
            <p:cNvPr id="182350" name="Freeform 78"/>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51" name="Freeform 79"/>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52" name="Freeform 80"/>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2353" name="Group 81"/>
          <p:cNvGrpSpPr>
            <a:grpSpLocks/>
          </p:cNvGrpSpPr>
          <p:nvPr/>
        </p:nvGrpSpPr>
        <p:grpSpPr bwMode="auto">
          <a:xfrm rot="10800000">
            <a:off x="4457700" y="5486400"/>
            <a:ext cx="520700" cy="236538"/>
            <a:chOff x="951" y="1390"/>
            <a:chExt cx="4105" cy="1865"/>
          </a:xfrm>
        </p:grpSpPr>
        <p:sp>
          <p:nvSpPr>
            <p:cNvPr id="182354" name="Freeform 82"/>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55" name="Freeform 83"/>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56" name="Freeform 84"/>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2357" name="Group 85"/>
          <p:cNvGrpSpPr>
            <a:grpSpLocks/>
          </p:cNvGrpSpPr>
          <p:nvPr/>
        </p:nvGrpSpPr>
        <p:grpSpPr bwMode="auto">
          <a:xfrm>
            <a:off x="4445000" y="4581525"/>
            <a:ext cx="547688" cy="184150"/>
            <a:chOff x="1445" y="1563"/>
            <a:chExt cx="3437" cy="1152"/>
          </a:xfrm>
        </p:grpSpPr>
        <p:sp>
          <p:nvSpPr>
            <p:cNvPr id="182358" name="Freeform 86"/>
            <p:cNvSpPr>
              <a:spLocks/>
            </p:cNvSpPr>
            <p:nvPr/>
          </p:nvSpPr>
          <p:spPr bwMode="auto">
            <a:xfrm>
              <a:off x="1445" y="1563"/>
              <a:ext cx="3437" cy="1152"/>
            </a:xfrm>
            <a:custGeom>
              <a:avLst/>
              <a:gdLst>
                <a:gd name="T0" fmla="*/ 9 w 3437"/>
                <a:gd name="T1" fmla="*/ 0 h 1152"/>
                <a:gd name="T2" fmla="*/ 0 w 3437"/>
                <a:gd name="T3" fmla="*/ 1134 h 1152"/>
                <a:gd name="T4" fmla="*/ 3154 w 3437"/>
                <a:gd name="T5" fmla="*/ 1152 h 1152"/>
                <a:gd name="T6" fmla="*/ 3154 w 3437"/>
                <a:gd name="T7" fmla="*/ 860 h 1152"/>
                <a:gd name="T8" fmla="*/ 3437 w 3437"/>
                <a:gd name="T9" fmla="*/ 860 h 1152"/>
                <a:gd name="T10" fmla="*/ 3437 w 3437"/>
                <a:gd name="T11" fmla="*/ 284 h 1152"/>
                <a:gd name="T12" fmla="*/ 3145 w 3437"/>
                <a:gd name="T13" fmla="*/ 275 h 1152"/>
                <a:gd name="T14" fmla="*/ 3145 w 3437"/>
                <a:gd name="T15" fmla="*/ 28 h 1152"/>
                <a:gd name="T16" fmla="*/ 9 w 3437"/>
                <a:gd name="T17" fmla="*/ 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7" h="1152">
                  <a:moveTo>
                    <a:pt x="9" y="0"/>
                  </a:moveTo>
                  <a:lnTo>
                    <a:pt x="0" y="1134"/>
                  </a:lnTo>
                  <a:lnTo>
                    <a:pt x="3154" y="1152"/>
                  </a:lnTo>
                  <a:lnTo>
                    <a:pt x="3154" y="860"/>
                  </a:lnTo>
                  <a:lnTo>
                    <a:pt x="3437" y="860"/>
                  </a:lnTo>
                  <a:lnTo>
                    <a:pt x="3437" y="284"/>
                  </a:lnTo>
                  <a:lnTo>
                    <a:pt x="3145" y="275"/>
                  </a:lnTo>
                  <a:lnTo>
                    <a:pt x="3145" y="28"/>
                  </a:lnTo>
                  <a:lnTo>
                    <a:pt x="9" y="0"/>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59" name="Freeform 87"/>
            <p:cNvSpPr>
              <a:spLocks/>
            </p:cNvSpPr>
            <p:nvPr/>
          </p:nvSpPr>
          <p:spPr bwMode="auto">
            <a:xfrm>
              <a:off x="3468" y="1656"/>
              <a:ext cx="1212" cy="990"/>
            </a:xfrm>
            <a:custGeom>
              <a:avLst/>
              <a:gdLst>
                <a:gd name="T0" fmla="*/ 12 w 1212"/>
                <a:gd name="T1" fmla="*/ 0 h 990"/>
                <a:gd name="T2" fmla="*/ 0 w 1212"/>
                <a:gd name="T3" fmla="*/ 990 h 990"/>
                <a:gd name="T4" fmla="*/ 1206 w 1212"/>
                <a:gd name="T5" fmla="*/ 750 h 990"/>
                <a:gd name="T6" fmla="*/ 1212 w 1212"/>
                <a:gd name="T7" fmla="*/ 198 h 990"/>
                <a:gd name="T8" fmla="*/ 12 w 1212"/>
                <a:gd name="T9" fmla="*/ 0 h 990"/>
              </a:gdLst>
              <a:ahLst/>
              <a:cxnLst>
                <a:cxn ang="0">
                  <a:pos x="T0" y="T1"/>
                </a:cxn>
                <a:cxn ang="0">
                  <a:pos x="T2" y="T3"/>
                </a:cxn>
                <a:cxn ang="0">
                  <a:pos x="T4" y="T5"/>
                </a:cxn>
                <a:cxn ang="0">
                  <a:pos x="T6" y="T7"/>
                </a:cxn>
                <a:cxn ang="0">
                  <a:pos x="T8" y="T9"/>
                </a:cxn>
              </a:cxnLst>
              <a:rect l="0" t="0" r="r" b="b"/>
              <a:pathLst>
                <a:path w="1212" h="990">
                  <a:moveTo>
                    <a:pt x="12" y="0"/>
                  </a:moveTo>
                  <a:lnTo>
                    <a:pt x="0" y="990"/>
                  </a:lnTo>
                  <a:lnTo>
                    <a:pt x="1206" y="750"/>
                  </a:lnTo>
                  <a:lnTo>
                    <a:pt x="1212" y="198"/>
                  </a:lnTo>
                  <a:lnTo>
                    <a:pt x="12" y="0"/>
                  </a:lnTo>
                  <a:close/>
                </a:path>
              </a:pathLst>
            </a:custGeom>
            <a:solidFill>
              <a:srgbClr val="008000"/>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60" name="Freeform 88"/>
            <p:cNvSpPr>
              <a:spLocks/>
            </p:cNvSpPr>
            <p:nvPr/>
          </p:nvSpPr>
          <p:spPr bwMode="auto">
            <a:xfrm>
              <a:off x="1476" y="1590"/>
              <a:ext cx="1998" cy="1098"/>
            </a:xfrm>
            <a:custGeom>
              <a:avLst/>
              <a:gdLst>
                <a:gd name="T0" fmla="*/ 6 w 1998"/>
                <a:gd name="T1" fmla="*/ 0 h 1098"/>
                <a:gd name="T2" fmla="*/ 0 w 1998"/>
                <a:gd name="T3" fmla="*/ 1080 h 1098"/>
                <a:gd name="T4" fmla="*/ 1812 w 1998"/>
                <a:gd name="T5" fmla="*/ 1098 h 1098"/>
                <a:gd name="T6" fmla="*/ 1986 w 1998"/>
                <a:gd name="T7" fmla="*/ 1068 h 1098"/>
                <a:gd name="T8" fmla="*/ 1998 w 1998"/>
                <a:gd name="T9" fmla="*/ 61 h 1098"/>
                <a:gd name="T10" fmla="*/ 1818 w 1998"/>
                <a:gd name="T11" fmla="*/ 12 h 1098"/>
                <a:gd name="T12" fmla="*/ 6 w 1998"/>
                <a:gd name="T13" fmla="*/ 0 h 1098"/>
              </a:gdLst>
              <a:ahLst/>
              <a:cxnLst>
                <a:cxn ang="0">
                  <a:pos x="T0" y="T1"/>
                </a:cxn>
                <a:cxn ang="0">
                  <a:pos x="T2" y="T3"/>
                </a:cxn>
                <a:cxn ang="0">
                  <a:pos x="T4" y="T5"/>
                </a:cxn>
                <a:cxn ang="0">
                  <a:pos x="T6" y="T7"/>
                </a:cxn>
                <a:cxn ang="0">
                  <a:pos x="T8" y="T9"/>
                </a:cxn>
                <a:cxn ang="0">
                  <a:pos x="T10" y="T11"/>
                </a:cxn>
                <a:cxn ang="0">
                  <a:pos x="T12" y="T13"/>
                </a:cxn>
              </a:cxnLst>
              <a:rect l="0" t="0" r="r" b="b"/>
              <a:pathLst>
                <a:path w="1998" h="1098">
                  <a:moveTo>
                    <a:pt x="6" y="0"/>
                  </a:moveTo>
                  <a:lnTo>
                    <a:pt x="0" y="1080"/>
                  </a:lnTo>
                  <a:lnTo>
                    <a:pt x="1812" y="1098"/>
                  </a:lnTo>
                  <a:lnTo>
                    <a:pt x="1986" y="1068"/>
                  </a:lnTo>
                  <a:lnTo>
                    <a:pt x="1998" y="61"/>
                  </a:lnTo>
                  <a:lnTo>
                    <a:pt x="1818" y="12"/>
                  </a:lnTo>
                  <a:lnTo>
                    <a:pt x="6" y="0"/>
                  </a:lnTo>
                  <a:close/>
                </a:path>
              </a:pathLst>
            </a:custGeom>
            <a:solidFill>
              <a:srgbClr val="99CC00"/>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61" name="Freeform 89"/>
            <p:cNvSpPr>
              <a:spLocks/>
            </p:cNvSpPr>
            <p:nvPr/>
          </p:nvSpPr>
          <p:spPr bwMode="auto">
            <a:xfrm>
              <a:off x="2921" y="2076"/>
              <a:ext cx="1285" cy="150"/>
            </a:xfrm>
            <a:custGeom>
              <a:avLst/>
              <a:gdLst>
                <a:gd name="T0" fmla="*/ 67 w 1285"/>
                <a:gd name="T1" fmla="*/ 0 h 150"/>
                <a:gd name="T2" fmla="*/ 235 w 1285"/>
                <a:gd name="T3" fmla="*/ 6 h 150"/>
                <a:gd name="T4" fmla="*/ 301 w 1285"/>
                <a:gd name="T5" fmla="*/ 24 h 150"/>
                <a:gd name="T6" fmla="*/ 949 w 1285"/>
                <a:gd name="T7" fmla="*/ 30 h 150"/>
                <a:gd name="T8" fmla="*/ 1285 w 1285"/>
                <a:gd name="T9" fmla="*/ 48 h 150"/>
                <a:gd name="T10" fmla="*/ 1285 w 1285"/>
                <a:gd name="T11" fmla="*/ 126 h 150"/>
                <a:gd name="T12" fmla="*/ 945 w 1285"/>
                <a:gd name="T13" fmla="*/ 134 h 150"/>
                <a:gd name="T14" fmla="*/ 295 w 1285"/>
                <a:gd name="T15" fmla="*/ 126 h 150"/>
                <a:gd name="T16" fmla="*/ 223 w 1285"/>
                <a:gd name="T17" fmla="*/ 150 h 150"/>
                <a:gd name="T18" fmla="*/ 73 w 1285"/>
                <a:gd name="T19" fmla="*/ 150 h 150"/>
                <a:gd name="T20" fmla="*/ 23 w 1285"/>
                <a:gd name="T21" fmla="*/ 126 h 150"/>
                <a:gd name="T22" fmla="*/ 1 w 1285"/>
                <a:gd name="T23" fmla="*/ 78 h 150"/>
                <a:gd name="T24" fmla="*/ 27 w 1285"/>
                <a:gd name="T25" fmla="*/ 26 h 150"/>
                <a:gd name="T26" fmla="*/ 67 w 1285"/>
                <a:gd name="T27"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5" h="150">
                  <a:moveTo>
                    <a:pt x="67" y="0"/>
                  </a:moveTo>
                  <a:lnTo>
                    <a:pt x="235" y="6"/>
                  </a:lnTo>
                  <a:lnTo>
                    <a:pt x="301" y="24"/>
                  </a:lnTo>
                  <a:lnTo>
                    <a:pt x="949" y="30"/>
                  </a:lnTo>
                  <a:lnTo>
                    <a:pt x="1285" y="48"/>
                  </a:lnTo>
                  <a:lnTo>
                    <a:pt x="1285" y="126"/>
                  </a:lnTo>
                  <a:cubicBezTo>
                    <a:pt x="1173" y="128"/>
                    <a:pt x="1110" y="134"/>
                    <a:pt x="945" y="134"/>
                  </a:cubicBezTo>
                  <a:lnTo>
                    <a:pt x="295" y="126"/>
                  </a:lnTo>
                  <a:lnTo>
                    <a:pt x="223" y="150"/>
                  </a:lnTo>
                  <a:lnTo>
                    <a:pt x="73" y="150"/>
                  </a:lnTo>
                  <a:cubicBezTo>
                    <a:pt x="40" y="146"/>
                    <a:pt x="35" y="138"/>
                    <a:pt x="23" y="126"/>
                  </a:cubicBezTo>
                  <a:cubicBezTo>
                    <a:pt x="11" y="114"/>
                    <a:pt x="0" y="95"/>
                    <a:pt x="1" y="78"/>
                  </a:cubicBezTo>
                  <a:cubicBezTo>
                    <a:pt x="2" y="61"/>
                    <a:pt x="16" y="39"/>
                    <a:pt x="27" y="26"/>
                  </a:cubicBezTo>
                  <a:cubicBezTo>
                    <a:pt x="38" y="13"/>
                    <a:pt x="59" y="5"/>
                    <a:pt x="67" y="0"/>
                  </a:cubicBezTo>
                  <a:close/>
                </a:path>
              </a:pathLst>
            </a:custGeom>
            <a:solidFill>
              <a:srgbClr val="003300"/>
            </a:solidFill>
            <a:ln w="9525">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2362" name="Group 90"/>
          <p:cNvGrpSpPr>
            <a:grpSpLocks/>
          </p:cNvGrpSpPr>
          <p:nvPr/>
        </p:nvGrpSpPr>
        <p:grpSpPr bwMode="auto">
          <a:xfrm>
            <a:off x="4359275" y="5962650"/>
            <a:ext cx="547688" cy="184150"/>
            <a:chOff x="1445" y="1563"/>
            <a:chExt cx="3437" cy="1152"/>
          </a:xfrm>
        </p:grpSpPr>
        <p:sp>
          <p:nvSpPr>
            <p:cNvPr id="182363" name="Freeform 91"/>
            <p:cNvSpPr>
              <a:spLocks/>
            </p:cNvSpPr>
            <p:nvPr/>
          </p:nvSpPr>
          <p:spPr bwMode="auto">
            <a:xfrm>
              <a:off x="1445" y="1563"/>
              <a:ext cx="3437" cy="1152"/>
            </a:xfrm>
            <a:custGeom>
              <a:avLst/>
              <a:gdLst>
                <a:gd name="T0" fmla="*/ 9 w 3437"/>
                <a:gd name="T1" fmla="*/ 0 h 1152"/>
                <a:gd name="T2" fmla="*/ 0 w 3437"/>
                <a:gd name="T3" fmla="*/ 1134 h 1152"/>
                <a:gd name="T4" fmla="*/ 3154 w 3437"/>
                <a:gd name="T5" fmla="*/ 1152 h 1152"/>
                <a:gd name="T6" fmla="*/ 3154 w 3437"/>
                <a:gd name="T7" fmla="*/ 860 h 1152"/>
                <a:gd name="T8" fmla="*/ 3437 w 3437"/>
                <a:gd name="T9" fmla="*/ 860 h 1152"/>
                <a:gd name="T10" fmla="*/ 3437 w 3437"/>
                <a:gd name="T11" fmla="*/ 284 h 1152"/>
                <a:gd name="T12" fmla="*/ 3145 w 3437"/>
                <a:gd name="T13" fmla="*/ 275 h 1152"/>
                <a:gd name="T14" fmla="*/ 3145 w 3437"/>
                <a:gd name="T15" fmla="*/ 28 h 1152"/>
                <a:gd name="T16" fmla="*/ 9 w 3437"/>
                <a:gd name="T17" fmla="*/ 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7" h="1152">
                  <a:moveTo>
                    <a:pt x="9" y="0"/>
                  </a:moveTo>
                  <a:lnTo>
                    <a:pt x="0" y="1134"/>
                  </a:lnTo>
                  <a:lnTo>
                    <a:pt x="3154" y="1152"/>
                  </a:lnTo>
                  <a:lnTo>
                    <a:pt x="3154" y="860"/>
                  </a:lnTo>
                  <a:lnTo>
                    <a:pt x="3437" y="860"/>
                  </a:lnTo>
                  <a:lnTo>
                    <a:pt x="3437" y="284"/>
                  </a:lnTo>
                  <a:lnTo>
                    <a:pt x="3145" y="275"/>
                  </a:lnTo>
                  <a:lnTo>
                    <a:pt x="3145" y="28"/>
                  </a:lnTo>
                  <a:lnTo>
                    <a:pt x="9" y="0"/>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64" name="Freeform 92"/>
            <p:cNvSpPr>
              <a:spLocks/>
            </p:cNvSpPr>
            <p:nvPr/>
          </p:nvSpPr>
          <p:spPr bwMode="auto">
            <a:xfrm>
              <a:off x="3468" y="1656"/>
              <a:ext cx="1212" cy="990"/>
            </a:xfrm>
            <a:custGeom>
              <a:avLst/>
              <a:gdLst>
                <a:gd name="T0" fmla="*/ 12 w 1212"/>
                <a:gd name="T1" fmla="*/ 0 h 990"/>
                <a:gd name="T2" fmla="*/ 0 w 1212"/>
                <a:gd name="T3" fmla="*/ 990 h 990"/>
                <a:gd name="T4" fmla="*/ 1206 w 1212"/>
                <a:gd name="T5" fmla="*/ 750 h 990"/>
                <a:gd name="T6" fmla="*/ 1212 w 1212"/>
                <a:gd name="T7" fmla="*/ 198 h 990"/>
                <a:gd name="T8" fmla="*/ 12 w 1212"/>
                <a:gd name="T9" fmla="*/ 0 h 990"/>
              </a:gdLst>
              <a:ahLst/>
              <a:cxnLst>
                <a:cxn ang="0">
                  <a:pos x="T0" y="T1"/>
                </a:cxn>
                <a:cxn ang="0">
                  <a:pos x="T2" y="T3"/>
                </a:cxn>
                <a:cxn ang="0">
                  <a:pos x="T4" y="T5"/>
                </a:cxn>
                <a:cxn ang="0">
                  <a:pos x="T6" y="T7"/>
                </a:cxn>
                <a:cxn ang="0">
                  <a:pos x="T8" y="T9"/>
                </a:cxn>
              </a:cxnLst>
              <a:rect l="0" t="0" r="r" b="b"/>
              <a:pathLst>
                <a:path w="1212" h="990">
                  <a:moveTo>
                    <a:pt x="12" y="0"/>
                  </a:moveTo>
                  <a:lnTo>
                    <a:pt x="0" y="990"/>
                  </a:lnTo>
                  <a:lnTo>
                    <a:pt x="1206" y="750"/>
                  </a:lnTo>
                  <a:lnTo>
                    <a:pt x="1212" y="198"/>
                  </a:lnTo>
                  <a:lnTo>
                    <a:pt x="12" y="0"/>
                  </a:lnTo>
                  <a:close/>
                </a:path>
              </a:pathLst>
            </a:custGeom>
            <a:solidFill>
              <a:srgbClr val="008000"/>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65" name="Freeform 93"/>
            <p:cNvSpPr>
              <a:spLocks/>
            </p:cNvSpPr>
            <p:nvPr/>
          </p:nvSpPr>
          <p:spPr bwMode="auto">
            <a:xfrm>
              <a:off x="1476" y="1590"/>
              <a:ext cx="1998" cy="1098"/>
            </a:xfrm>
            <a:custGeom>
              <a:avLst/>
              <a:gdLst>
                <a:gd name="T0" fmla="*/ 6 w 1998"/>
                <a:gd name="T1" fmla="*/ 0 h 1098"/>
                <a:gd name="T2" fmla="*/ 0 w 1998"/>
                <a:gd name="T3" fmla="*/ 1080 h 1098"/>
                <a:gd name="T4" fmla="*/ 1812 w 1998"/>
                <a:gd name="T5" fmla="*/ 1098 h 1098"/>
                <a:gd name="T6" fmla="*/ 1986 w 1998"/>
                <a:gd name="T7" fmla="*/ 1068 h 1098"/>
                <a:gd name="T8" fmla="*/ 1998 w 1998"/>
                <a:gd name="T9" fmla="*/ 61 h 1098"/>
                <a:gd name="T10" fmla="*/ 1818 w 1998"/>
                <a:gd name="T11" fmla="*/ 12 h 1098"/>
                <a:gd name="T12" fmla="*/ 6 w 1998"/>
                <a:gd name="T13" fmla="*/ 0 h 1098"/>
              </a:gdLst>
              <a:ahLst/>
              <a:cxnLst>
                <a:cxn ang="0">
                  <a:pos x="T0" y="T1"/>
                </a:cxn>
                <a:cxn ang="0">
                  <a:pos x="T2" y="T3"/>
                </a:cxn>
                <a:cxn ang="0">
                  <a:pos x="T4" y="T5"/>
                </a:cxn>
                <a:cxn ang="0">
                  <a:pos x="T6" y="T7"/>
                </a:cxn>
                <a:cxn ang="0">
                  <a:pos x="T8" y="T9"/>
                </a:cxn>
                <a:cxn ang="0">
                  <a:pos x="T10" y="T11"/>
                </a:cxn>
                <a:cxn ang="0">
                  <a:pos x="T12" y="T13"/>
                </a:cxn>
              </a:cxnLst>
              <a:rect l="0" t="0" r="r" b="b"/>
              <a:pathLst>
                <a:path w="1998" h="1098">
                  <a:moveTo>
                    <a:pt x="6" y="0"/>
                  </a:moveTo>
                  <a:lnTo>
                    <a:pt x="0" y="1080"/>
                  </a:lnTo>
                  <a:lnTo>
                    <a:pt x="1812" y="1098"/>
                  </a:lnTo>
                  <a:lnTo>
                    <a:pt x="1986" y="1068"/>
                  </a:lnTo>
                  <a:lnTo>
                    <a:pt x="1998" y="61"/>
                  </a:lnTo>
                  <a:lnTo>
                    <a:pt x="1818" y="12"/>
                  </a:lnTo>
                  <a:lnTo>
                    <a:pt x="6" y="0"/>
                  </a:lnTo>
                  <a:close/>
                </a:path>
              </a:pathLst>
            </a:custGeom>
            <a:solidFill>
              <a:srgbClr val="99CC00"/>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66" name="Freeform 94"/>
            <p:cNvSpPr>
              <a:spLocks/>
            </p:cNvSpPr>
            <p:nvPr/>
          </p:nvSpPr>
          <p:spPr bwMode="auto">
            <a:xfrm>
              <a:off x="2921" y="2076"/>
              <a:ext cx="1285" cy="150"/>
            </a:xfrm>
            <a:custGeom>
              <a:avLst/>
              <a:gdLst>
                <a:gd name="T0" fmla="*/ 67 w 1285"/>
                <a:gd name="T1" fmla="*/ 0 h 150"/>
                <a:gd name="T2" fmla="*/ 235 w 1285"/>
                <a:gd name="T3" fmla="*/ 6 h 150"/>
                <a:gd name="T4" fmla="*/ 301 w 1285"/>
                <a:gd name="T5" fmla="*/ 24 h 150"/>
                <a:gd name="T6" fmla="*/ 949 w 1285"/>
                <a:gd name="T7" fmla="*/ 30 h 150"/>
                <a:gd name="T8" fmla="*/ 1285 w 1285"/>
                <a:gd name="T9" fmla="*/ 48 h 150"/>
                <a:gd name="T10" fmla="*/ 1285 w 1285"/>
                <a:gd name="T11" fmla="*/ 126 h 150"/>
                <a:gd name="T12" fmla="*/ 945 w 1285"/>
                <a:gd name="T13" fmla="*/ 134 h 150"/>
                <a:gd name="T14" fmla="*/ 295 w 1285"/>
                <a:gd name="T15" fmla="*/ 126 h 150"/>
                <a:gd name="T16" fmla="*/ 223 w 1285"/>
                <a:gd name="T17" fmla="*/ 150 h 150"/>
                <a:gd name="T18" fmla="*/ 73 w 1285"/>
                <a:gd name="T19" fmla="*/ 150 h 150"/>
                <a:gd name="T20" fmla="*/ 23 w 1285"/>
                <a:gd name="T21" fmla="*/ 126 h 150"/>
                <a:gd name="T22" fmla="*/ 1 w 1285"/>
                <a:gd name="T23" fmla="*/ 78 h 150"/>
                <a:gd name="T24" fmla="*/ 27 w 1285"/>
                <a:gd name="T25" fmla="*/ 26 h 150"/>
                <a:gd name="T26" fmla="*/ 67 w 1285"/>
                <a:gd name="T27"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5" h="150">
                  <a:moveTo>
                    <a:pt x="67" y="0"/>
                  </a:moveTo>
                  <a:lnTo>
                    <a:pt x="235" y="6"/>
                  </a:lnTo>
                  <a:lnTo>
                    <a:pt x="301" y="24"/>
                  </a:lnTo>
                  <a:lnTo>
                    <a:pt x="949" y="30"/>
                  </a:lnTo>
                  <a:lnTo>
                    <a:pt x="1285" y="48"/>
                  </a:lnTo>
                  <a:lnTo>
                    <a:pt x="1285" y="126"/>
                  </a:lnTo>
                  <a:cubicBezTo>
                    <a:pt x="1173" y="128"/>
                    <a:pt x="1110" y="134"/>
                    <a:pt x="945" y="134"/>
                  </a:cubicBezTo>
                  <a:lnTo>
                    <a:pt x="295" y="126"/>
                  </a:lnTo>
                  <a:lnTo>
                    <a:pt x="223" y="150"/>
                  </a:lnTo>
                  <a:lnTo>
                    <a:pt x="73" y="150"/>
                  </a:lnTo>
                  <a:cubicBezTo>
                    <a:pt x="40" y="146"/>
                    <a:pt x="35" y="138"/>
                    <a:pt x="23" y="126"/>
                  </a:cubicBezTo>
                  <a:cubicBezTo>
                    <a:pt x="11" y="114"/>
                    <a:pt x="0" y="95"/>
                    <a:pt x="1" y="78"/>
                  </a:cubicBezTo>
                  <a:cubicBezTo>
                    <a:pt x="2" y="61"/>
                    <a:pt x="16" y="39"/>
                    <a:pt x="27" y="26"/>
                  </a:cubicBezTo>
                  <a:cubicBezTo>
                    <a:pt x="38" y="13"/>
                    <a:pt x="59" y="5"/>
                    <a:pt x="67" y="0"/>
                  </a:cubicBezTo>
                  <a:close/>
                </a:path>
              </a:pathLst>
            </a:custGeom>
            <a:solidFill>
              <a:srgbClr val="003300"/>
            </a:solidFill>
            <a:ln w="9525">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2367" name="Group 95"/>
          <p:cNvGrpSpPr>
            <a:grpSpLocks/>
          </p:cNvGrpSpPr>
          <p:nvPr/>
        </p:nvGrpSpPr>
        <p:grpSpPr bwMode="auto">
          <a:xfrm>
            <a:off x="7742238" y="2151063"/>
            <a:ext cx="590550" cy="266700"/>
            <a:chOff x="5034" y="943"/>
            <a:chExt cx="319" cy="144"/>
          </a:xfrm>
        </p:grpSpPr>
        <p:sp>
          <p:nvSpPr>
            <p:cNvPr id="182368" name="Freeform 96"/>
            <p:cNvSpPr>
              <a:spLocks/>
            </p:cNvSpPr>
            <p:nvPr/>
          </p:nvSpPr>
          <p:spPr bwMode="auto">
            <a:xfrm>
              <a:off x="5061" y="943"/>
              <a:ext cx="292" cy="144"/>
            </a:xfrm>
            <a:custGeom>
              <a:avLst/>
              <a:gdLst>
                <a:gd name="T0" fmla="*/ 9 w 4645"/>
                <a:gd name="T1" fmla="*/ 2286 h 2286"/>
                <a:gd name="T2" fmla="*/ 4645 w 4645"/>
                <a:gd name="T3" fmla="*/ 2277 h 2286"/>
                <a:gd name="T4" fmla="*/ 4645 w 4645"/>
                <a:gd name="T5" fmla="*/ 1838 h 2286"/>
                <a:gd name="T6" fmla="*/ 4242 w 4645"/>
                <a:gd name="T7" fmla="*/ 1838 h 2286"/>
                <a:gd name="T8" fmla="*/ 4215 w 4645"/>
                <a:gd name="T9" fmla="*/ 430 h 2286"/>
                <a:gd name="T10" fmla="*/ 4635 w 4645"/>
                <a:gd name="T11" fmla="*/ 430 h 2286"/>
                <a:gd name="T12" fmla="*/ 4635 w 4645"/>
                <a:gd name="T13" fmla="*/ 0 h 2286"/>
                <a:gd name="T14" fmla="*/ 0 w 4645"/>
                <a:gd name="T15" fmla="*/ 0 h 2286"/>
                <a:gd name="T16" fmla="*/ 0 w 4645"/>
                <a:gd name="T17" fmla="*/ 403 h 2286"/>
                <a:gd name="T18" fmla="*/ 165 w 4645"/>
                <a:gd name="T19" fmla="*/ 403 h 2286"/>
                <a:gd name="T20" fmla="*/ 174 w 4645"/>
                <a:gd name="T21" fmla="*/ 1875 h 2286"/>
                <a:gd name="T22" fmla="*/ 0 w 4645"/>
                <a:gd name="T23" fmla="*/ 1875 h 2286"/>
                <a:gd name="T24" fmla="*/ 9 w 4645"/>
                <a:gd name="T25" fmla="*/ 2286 h 2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45" h="2286">
                  <a:moveTo>
                    <a:pt x="9" y="2286"/>
                  </a:moveTo>
                  <a:lnTo>
                    <a:pt x="4645" y="2277"/>
                  </a:lnTo>
                  <a:lnTo>
                    <a:pt x="4645" y="1838"/>
                  </a:lnTo>
                  <a:lnTo>
                    <a:pt x="4242" y="1838"/>
                  </a:lnTo>
                  <a:lnTo>
                    <a:pt x="4215" y="430"/>
                  </a:lnTo>
                  <a:lnTo>
                    <a:pt x="4635" y="430"/>
                  </a:lnTo>
                  <a:lnTo>
                    <a:pt x="4635" y="0"/>
                  </a:lnTo>
                  <a:lnTo>
                    <a:pt x="0" y="0"/>
                  </a:lnTo>
                  <a:lnTo>
                    <a:pt x="0" y="403"/>
                  </a:lnTo>
                  <a:lnTo>
                    <a:pt x="165" y="403"/>
                  </a:lnTo>
                  <a:lnTo>
                    <a:pt x="174" y="1875"/>
                  </a:lnTo>
                  <a:lnTo>
                    <a:pt x="0" y="1875"/>
                  </a:lnTo>
                  <a:lnTo>
                    <a:pt x="9" y="2286"/>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69" name="Freeform 97"/>
            <p:cNvSpPr>
              <a:spLocks/>
            </p:cNvSpPr>
            <p:nvPr/>
          </p:nvSpPr>
          <p:spPr bwMode="auto">
            <a:xfrm>
              <a:off x="5159" y="967"/>
              <a:ext cx="131" cy="99"/>
            </a:xfrm>
            <a:custGeom>
              <a:avLst/>
              <a:gdLst>
                <a:gd name="T0" fmla="*/ 0 w 2077"/>
                <a:gd name="T1" fmla="*/ 531 h 1582"/>
                <a:gd name="T2" fmla="*/ 0 w 2077"/>
                <a:gd name="T3" fmla="*/ 1052 h 1582"/>
                <a:gd name="T4" fmla="*/ 128 w 2077"/>
                <a:gd name="T5" fmla="*/ 1408 h 1582"/>
                <a:gd name="T6" fmla="*/ 503 w 2077"/>
                <a:gd name="T7" fmla="*/ 1564 h 1582"/>
                <a:gd name="T8" fmla="*/ 805 w 2077"/>
                <a:gd name="T9" fmla="*/ 1582 h 1582"/>
                <a:gd name="T10" fmla="*/ 1399 w 2077"/>
                <a:gd name="T11" fmla="*/ 1445 h 1582"/>
                <a:gd name="T12" fmla="*/ 1509 w 2077"/>
                <a:gd name="T13" fmla="*/ 1225 h 1582"/>
                <a:gd name="T14" fmla="*/ 1911 w 2077"/>
                <a:gd name="T15" fmla="*/ 1235 h 1582"/>
                <a:gd name="T16" fmla="*/ 2076 w 2077"/>
                <a:gd name="T17" fmla="*/ 777 h 1582"/>
                <a:gd name="T18" fmla="*/ 1902 w 2077"/>
                <a:gd name="T19" fmla="*/ 366 h 1582"/>
                <a:gd name="T20" fmla="*/ 1491 w 2077"/>
                <a:gd name="T21" fmla="*/ 366 h 1582"/>
                <a:gd name="T22" fmla="*/ 1408 w 2077"/>
                <a:gd name="T23" fmla="*/ 128 h 1582"/>
                <a:gd name="T24" fmla="*/ 805 w 2077"/>
                <a:gd name="T25" fmla="*/ 0 h 1582"/>
                <a:gd name="T26" fmla="*/ 522 w 2077"/>
                <a:gd name="T27" fmla="*/ 0 h 1582"/>
                <a:gd name="T28" fmla="*/ 128 w 2077"/>
                <a:gd name="T29" fmla="*/ 183 h 1582"/>
                <a:gd name="T30" fmla="*/ 0 w 2077"/>
                <a:gd name="T31" fmla="*/ 531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77" h="1582">
                  <a:moveTo>
                    <a:pt x="0" y="531"/>
                  </a:moveTo>
                  <a:lnTo>
                    <a:pt x="0" y="1052"/>
                  </a:lnTo>
                  <a:lnTo>
                    <a:pt x="128" y="1408"/>
                  </a:lnTo>
                  <a:lnTo>
                    <a:pt x="503" y="1564"/>
                  </a:lnTo>
                  <a:lnTo>
                    <a:pt x="805" y="1582"/>
                  </a:lnTo>
                  <a:lnTo>
                    <a:pt x="1399" y="1445"/>
                  </a:lnTo>
                  <a:lnTo>
                    <a:pt x="1509" y="1225"/>
                  </a:lnTo>
                  <a:lnTo>
                    <a:pt x="1911" y="1235"/>
                  </a:lnTo>
                  <a:cubicBezTo>
                    <a:pt x="2005" y="1160"/>
                    <a:pt x="2077" y="922"/>
                    <a:pt x="2076" y="777"/>
                  </a:cubicBezTo>
                  <a:cubicBezTo>
                    <a:pt x="2075" y="632"/>
                    <a:pt x="2000" y="435"/>
                    <a:pt x="1902" y="366"/>
                  </a:cubicBezTo>
                  <a:lnTo>
                    <a:pt x="1491" y="366"/>
                  </a:lnTo>
                  <a:lnTo>
                    <a:pt x="1408" y="128"/>
                  </a:lnTo>
                  <a:lnTo>
                    <a:pt x="805" y="0"/>
                  </a:lnTo>
                  <a:lnTo>
                    <a:pt x="522" y="0"/>
                  </a:lnTo>
                  <a:lnTo>
                    <a:pt x="128" y="183"/>
                  </a:lnTo>
                  <a:lnTo>
                    <a:pt x="0" y="53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70" name="Freeform 98"/>
            <p:cNvSpPr>
              <a:spLocks/>
            </p:cNvSpPr>
            <p:nvPr/>
          </p:nvSpPr>
          <p:spPr bwMode="auto">
            <a:xfrm>
              <a:off x="5034" y="1004"/>
              <a:ext cx="125" cy="25"/>
            </a:xfrm>
            <a:custGeom>
              <a:avLst/>
              <a:gdLst>
                <a:gd name="T0" fmla="*/ 1976 w 1980"/>
                <a:gd name="T1" fmla="*/ 4 h 404"/>
                <a:gd name="T2" fmla="*/ 1660 w 1980"/>
                <a:gd name="T3" fmla="*/ 0 h 404"/>
                <a:gd name="T4" fmla="*/ 1664 w 1980"/>
                <a:gd name="T5" fmla="*/ 124 h 404"/>
                <a:gd name="T6" fmla="*/ 1236 w 1980"/>
                <a:gd name="T7" fmla="*/ 128 h 404"/>
                <a:gd name="T8" fmla="*/ 1236 w 1980"/>
                <a:gd name="T9" fmla="*/ 156 h 404"/>
                <a:gd name="T10" fmla="*/ 204 w 1980"/>
                <a:gd name="T11" fmla="*/ 164 h 404"/>
                <a:gd name="T12" fmla="*/ 96 w 1980"/>
                <a:gd name="T13" fmla="*/ 120 h 404"/>
                <a:gd name="T14" fmla="*/ 36 w 1980"/>
                <a:gd name="T15" fmla="*/ 120 h 404"/>
                <a:gd name="T16" fmla="*/ 0 w 1980"/>
                <a:gd name="T17" fmla="*/ 156 h 404"/>
                <a:gd name="T18" fmla="*/ 0 w 1980"/>
                <a:gd name="T19" fmla="*/ 256 h 404"/>
                <a:gd name="T20" fmla="*/ 40 w 1980"/>
                <a:gd name="T21" fmla="*/ 296 h 404"/>
                <a:gd name="T22" fmla="*/ 96 w 1980"/>
                <a:gd name="T23" fmla="*/ 296 h 404"/>
                <a:gd name="T24" fmla="*/ 212 w 1980"/>
                <a:gd name="T25" fmla="*/ 256 h 404"/>
                <a:gd name="T26" fmla="*/ 1236 w 1980"/>
                <a:gd name="T27" fmla="*/ 256 h 404"/>
                <a:gd name="T28" fmla="*/ 1240 w 1980"/>
                <a:gd name="T29" fmla="*/ 288 h 404"/>
                <a:gd name="T30" fmla="*/ 1660 w 1980"/>
                <a:gd name="T31" fmla="*/ 288 h 404"/>
                <a:gd name="T32" fmla="*/ 1672 w 1980"/>
                <a:gd name="T33" fmla="*/ 404 h 404"/>
                <a:gd name="T34" fmla="*/ 1980 w 1980"/>
                <a:gd name="T35" fmla="*/ 404 h 404"/>
                <a:gd name="T36" fmla="*/ 1976 w 1980"/>
                <a:gd name="T37" fmla="*/ 4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80" h="404">
                  <a:moveTo>
                    <a:pt x="1976" y="4"/>
                  </a:moveTo>
                  <a:lnTo>
                    <a:pt x="1660" y="0"/>
                  </a:lnTo>
                  <a:lnTo>
                    <a:pt x="1664" y="124"/>
                  </a:lnTo>
                  <a:lnTo>
                    <a:pt x="1236" y="128"/>
                  </a:lnTo>
                  <a:lnTo>
                    <a:pt x="1236" y="156"/>
                  </a:lnTo>
                  <a:lnTo>
                    <a:pt x="204" y="164"/>
                  </a:lnTo>
                  <a:lnTo>
                    <a:pt x="96" y="120"/>
                  </a:lnTo>
                  <a:lnTo>
                    <a:pt x="36" y="120"/>
                  </a:lnTo>
                  <a:lnTo>
                    <a:pt x="0" y="156"/>
                  </a:lnTo>
                  <a:lnTo>
                    <a:pt x="0" y="256"/>
                  </a:lnTo>
                  <a:lnTo>
                    <a:pt x="40" y="296"/>
                  </a:lnTo>
                  <a:lnTo>
                    <a:pt x="96" y="296"/>
                  </a:lnTo>
                  <a:lnTo>
                    <a:pt x="212" y="256"/>
                  </a:lnTo>
                  <a:lnTo>
                    <a:pt x="1236" y="256"/>
                  </a:lnTo>
                  <a:lnTo>
                    <a:pt x="1240" y="288"/>
                  </a:lnTo>
                  <a:lnTo>
                    <a:pt x="1660" y="288"/>
                  </a:lnTo>
                  <a:lnTo>
                    <a:pt x="1672" y="404"/>
                  </a:lnTo>
                  <a:lnTo>
                    <a:pt x="1980" y="404"/>
                  </a:lnTo>
                  <a:lnTo>
                    <a:pt x="1976" y="4"/>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2371" name="Group 99"/>
          <p:cNvGrpSpPr>
            <a:grpSpLocks/>
          </p:cNvGrpSpPr>
          <p:nvPr/>
        </p:nvGrpSpPr>
        <p:grpSpPr bwMode="auto">
          <a:xfrm>
            <a:off x="7543800" y="1519238"/>
            <a:ext cx="503238" cy="249237"/>
            <a:chOff x="5062" y="1268"/>
            <a:chExt cx="317" cy="157"/>
          </a:xfrm>
        </p:grpSpPr>
        <p:sp>
          <p:nvSpPr>
            <p:cNvPr id="182372" name="Freeform 100"/>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73" name="Freeform 101"/>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74" name="Freeform 102"/>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2375" name="Group 103"/>
          <p:cNvGrpSpPr>
            <a:grpSpLocks/>
          </p:cNvGrpSpPr>
          <p:nvPr/>
        </p:nvGrpSpPr>
        <p:grpSpPr bwMode="auto">
          <a:xfrm>
            <a:off x="7385050" y="2741613"/>
            <a:ext cx="503238" cy="249237"/>
            <a:chOff x="5062" y="1268"/>
            <a:chExt cx="317" cy="157"/>
          </a:xfrm>
        </p:grpSpPr>
        <p:sp>
          <p:nvSpPr>
            <p:cNvPr id="182376" name="Freeform 104"/>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77" name="Freeform 105"/>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78" name="Freeform 106"/>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2379" name="Group 107"/>
          <p:cNvGrpSpPr>
            <a:grpSpLocks/>
          </p:cNvGrpSpPr>
          <p:nvPr/>
        </p:nvGrpSpPr>
        <p:grpSpPr bwMode="auto">
          <a:xfrm>
            <a:off x="7837488" y="3176588"/>
            <a:ext cx="590550" cy="266700"/>
            <a:chOff x="5034" y="943"/>
            <a:chExt cx="319" cy="144"/>
          </a:xfrm>
        </p:grpSpPr>
        <p:sp>
          <p:nvSpPr>
            <p:cNvPr id="182380" name="Freeform 108"/>
            <p:cNvSpPr>
              <a:spLocks/>
            </p:cNvSpPr>
            <p:nvPr/>
          </p:nvSpPr>
          <p:spPr bwMode="auto">
            <a:xfrm>
              <a:off x="5061" y="943"/>
              <a:ext cx="292" cy="144"/>
            </a:xfrm>
            <a:custGeom>
              <a:avLst/>
              <a:gdLst>
                <a:gd name="T0" fmla="*/ 9 w 4645"/>
                <a:gd name="T1" fmla="*/ 2286 h 2286"/>
                <a:gd name="T2" fmla="*/ 4645 w 4645"/>
                <a:gd name="T3" fmla="*/ 2277 h 2286"/>
                <a:gd name="T4" fmla="*/ 4645 w 4645"/>
                <a:gd name="T5" fmla="*/ 1838 h 2286"/>
                <a:gd name="T6" fmla="*/ 4242 w 4645"/>
                <a:gd name="T7" fmla="*/ 1838 h 2286"/>
                <a:gd name="T8" fmla="*/ 4215 w 4645"/>
                <a:gd name="T9" fmla="*/ 430 h 2286"/>
                <a:gd name="T10" fmla="*/ 4635 w 4645"/>
                <a:gd name="T11" fmla="*/ 430 h 2286"/>
                <a:gd name="T12" fmla="*/ 4635 w 4645"/>
                <a:gd name="T13" fmla="*/ 0 h 2286"/>
                <a:gd name="T14" fmla="*/ 0 w 4645"/>
                <a:gd name="T15" fmla="*/ 0 h 2286"/>
                <a:gd name="T16" fmla="*/ 0 w 4645"/>
                <a:gd name="T17" fmla="*/ 403 h 2286"/>
                <a:gd name="T18" fmla="*/ 165 w 4645"/>
                <a:gd name="T19" fmla="*/ 403 h 2286"/>
                <a:gd name="T20" fmla="*/ 174 w 4645"/>
                <a:gd name="T21" fmla="*/ 1875 h 2286"/>
                <a:gd name="T22" fmla="*/ 0 w 4645"/>
                <a:gd name="T23" fmla="*/ 1875 h 2286"/>
                <a:gd name="T24" fmla="*/ 9 w 4645"/>
                <a:gd name="T25" fmla="*/ 2286 h 2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45" h="2286">
                  <a:moveTo>
                    <a:pt x="9" y="2286"/>
                  </a:moveTo>
                  <a:lnTo>
                    <a:pt x="4645" y="2277"/>
                  </a:lnTo>
                  <a:lnTo>
                    <a:pt x="4645" y="1838"/>
                  </a:lnTo>
                  <a:lnTo>
                    <a:pt x="4242" y="1838"/>
                  </a:lnTo>
                  <a:lnTo>
                    <a:pt x="4215" y="430"/>
                  </a:lnTo>
                  <a:lnTo>
                    <a:pt x="4635" y="430"/>
                  </a:lnTo>
                  <a:lnTo>
                    <a:pt x="4635" y="0"/>
                  </a:lnTo>
                  <a:lnTo>
                    <a:pt x="0" y="0"/>
                  </a:lnTo>
                  <a:lnTo>
                    <a:pt x="0" y="403"/>
                  </a:lnTo>
                  <a:lnTo>
                    <a:pt x="165" y="403"/>
                  </a:lnTo>
                  <a:lnTo>
                    <a:pt x="174" y="1875"/>
                  </a:lnTo>
                  <a:lnTo>
                    <a:pt x="0" y="1875"/>
                  </a:lnTo>
                  <a:lnTo>
                    <a:pt x="9" y="2286"/>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81" name="Freeform 109"/>
            <p:cNvSpPr>
              <a:spLocks/>
            </p:cNvSpPr>
            <p:nvPr/>
          </p:nvSpPr>
          <p:spPr bwMode="auto">
            <a:xfrm>
              <a:off x="5159" y="967"/>
              <a:ext cx="131" cy="99"/>
            </a:xfrm>
            <a:custGeom>
              <a:avLst/>
              <a:gdLst>
                <a:gd name="T0" fmla="*/ 0 w 2077"/>
                <a:gd name="T1" fmla="*/ 531 h 1582"/>
                <a:gd name="T2" fmla="*/ 0 w 2077"/>
                <a:gd name="T3" fmla="*/ 1052 h 1582"/>
                <a:gd name="T4" fmla="*/ 128 w 2077"/>
                <a:gd name="T5" fmla="*/ 1408 h 1582"/>
                <a:gd name="T6" fmla="*/ 503 w 2077"/>
                <a:gd name="T7" fmla="*/ 1564 h 1582"/>
                <a:gd name="T8" fmla="*/ 805 w 2077"/>
                <a:gd name="T9" fmla="*/ 1582 h 1582"/>
                <a:gd name="T10" fmla="*/ 1399 w 2077"/>
                <a:gd name="T11" fmla="*/ 1445 h 1582"/>
                <a:gd name="T12" fmla="*/ 1509 w 2077"/>
                <a:gd name="T13" fmla="*/ 1225 h 1582"/>
                <a:gd name="T14" fmla="*/ 1911 w 2077"/>
                <a:gd name="T15" fmla="*/ 1235 h 1582"/>
                <a:gd name="T16" fmla="*/ 2076 w 2077"/>
                <a:gd name="T17" fmla="*/ 777 h 1582"/>
                <a:gd name="T18" fmla="*/ 1902 w 2077"/>
                <a:gd name="T19" fmla="*/ 366 h 1582"/>
                <a:gd name="T20" fmla="*/ 1491 w 2077"/>
                <a:gd name="T21" fmla="*/ 366 h 1582"/>
                <a:gd name="T22" fmla="*/ 1408 w 2077"/>
                <a:gd name="T23" fmla="*/ 128 h 1582"/>
                <a:gd name="T24" fmla="*/ 805 w 2077"/>
                <a:gd name="T25" fmla="*/ 0 h 1582"/>
                <a:gd name="T26" fmla="*/ 522 w 2077"/>
                <a:gd name="T27" fmla="*/ 0 h 1582"/>
                <a:gd name="T28" fmla="*/ 128 w 2077"/>
                <a:gd name="T29" fmla="*/ 183 h 1582"/>
                <a:gd name="T30" fmla="*/ 0 w 2077"/>
                <a:gd name="T31" fmla="*/ 531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77" h="1582">
                  <a:moveTo>
                    <a:pt x="0" y="531"/>
                  </a:moveTo>
                  <a:lnTo>
                    <a:pt x="0" y="1052"/>
                  </a:lnTo>
                  <a:lnTo>
                    <a:pt x="128" y="1408"/>
                  </a:lnTo>
                  <a:lnTo>
                    <a:pt x="503" y="1564"/>
                  </a:lnTo>
                  <a:lnTo>
                    <a:pt x="805" y="1582"/>
                  </a:lnTo>
                  <a:lnTo>
                    <a:pt x="1399" y="1445"/>
                  </a:lnTo>
                  <a:lnTo>
                    <a:pt x="1509" y="1225"/>
                  </a:lnTo>
                  <a:lnTo>
                    <a:pt x="1911" y="1235"/>
                  </a:lnTo>
                  <a:cubicBezTo>
                    <a:pt x="2005" y="1160"/>
                    <a:pt x="2077" y="922"/>
                    <a:pt x="2076" y="777"/>
                  </a:cubicBezTo>
                  <a:cubicBezTo>
                    <a:pt x="2075" y="632"/>
                    <a:pt x="2000" y="435"/>
                    <a:pt x="1902" y="366"/>
                  </a:cubicBezTo>
                  <a:lnTo>
                    <a:pt x="1491" y="366"/>
                  </a:lnTo>
                  <a:lnTo>
                    <a:pt x="1408" y="128"/>
                  </a:lnTo>
                  <a:lnTo>
                    <a:pt x="805" y="0"/>
                  </a:lnTo>
                  <a:lnTo>
                    <a:pt x="522" y="0"/>
                  </a:lnTo>
                  <a:lnTo>
                    <a:pt x="128" y="183"/>
                  </a:lnTo>
                  <a:lnTo>
                    <a:pt x="0" y="53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82" name="Freeform 110"/>
            <p:cNvSpPr>
              <a:spLocks/>
            </p:cNvSpPr>
            <p:nvPr/>
          </p:nvSpPr>
          <p:spPr bwMode="auto">
            <a:xfrm>
              <a:off x="5034" y="1004"/>
              <a:ext cx="125" cy="25"/>
            </a:xfrm>
            <a:custGeom>
              <a:avLst/>
              <a:gdLst>
                <a:gd name="T0" fmla="*/ 1976 w 1980"/>
                <a:gd name="T1" fmla="*/ 4 h 404"/>
                <a:gd name="T2" fmla="*/ 1660 w 1980"/>
                <a:gd name="T3" fmla="*/ 0 h 404"/>
                <a:gd name="T4" fmla="*/ 1664 w 1980"/>
                <a:gd name="T5" fmla="*/ 124 h 404"/>
                <a:gd name="T6" fmla="*/ 1236 w 1980"/>
                <a:gd name="T7" fmla="*/ 128 h 404"/>
                <a:gd name="T8" fmla="*/ 1236 w 1980"/>
                <a:gd name="T9" fmla="*/ 156 h 404"/>
                <a:gd name="T10" fmla="*/ 204 w 1980"/>
                <a:gd name="T11" fmla="*/ 164 h 404"/>
                <a:gd name="T12" fmla="*/ 96 w 1980"/>
                <a:gd name="T13" fmla="*/ 120 h 404"/>
                <a:gd name="T14" fmla="*/ 36 w 1980"/>
                <a:gd name="T15" fmla="*/ 120 h 404"/>
                <a:gd name="T16" fmla="*/ 0 w 1980"/>
                <a:gd name="T17" fmla="*/ 156 h 404"/>
                <a:gd name="T18" fmla="*/ 0 w 1980"/>
                <a:gd name="T19" fmla="*/ 256 h 404"/>
                <a:gd name="T20" fmla="*/ 40 w 1980"/>
                <a:gd name="T21" fmla="*/ 296 h 404"/>
                <a:gd name="T22" fmla="*/ 96 w 1980"/>
                <a:gd name="T23" fmla="*/ 296 h 404"/>
                <a:gd name="T24" fmla="*/ 212 w 1980"/>
                <a:gd name="T25" fmla="*/ 256 h 404"/>
                <a:gd name="T26" fmla="*/ 1236 w 1980"/>
                <a:gd name="T27" fmla="*/ 256 h 404"/>
                <a:gd name="T28" fmla="*/ 1240 w 1980"/>
                <a:gd name="T29" fmla="*/ 288 h 404"/>
                <a:gd name="T30" fmla="*/ 1660 w 1980"/>
                <a:gd name="T31" fmla="*/ 288 h 404"/>
                <a:gd name="T32" fmla="*/ 1672 w 1980"/>
                <a:gd name="T33" fmla="*/ 404 h 404"/>
                <a:gd name="T34" fmla="*/ 1980 w 1980"/>
                <a:gd name="T35" fmla="*/ 404 h 404"/>
                <a:gd name="T36" fmla="*/ 1976 w 1980"/>
                <a:gd name="T37" fmla="*/ 4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80" h="404">
                  <a:moveTo>
                    <a:pt x="1976" y="4"/>
                  </a:moveTo>
                  <a:lnTo>
                    <a:pt x="1660" y="0"/>
                  </a:lnTo>
                  <a:lnTo>
                    <a:pt x="1664" y="124"/>
                  </a:lnTo>
                  <a:lnTo>
                    <a:pt x="1236" y="128"/>
                  </a:lnTo>
                  <a:lnTo>
                    <a:pt x="1236" y="156"/>
                  </a:lnTo>
                  <a:lnTo>
                    <a:pt x="204" y="164"/>
                  </a:lnTo>
                  <a:lnTo>
                    <a:pt x="96" y="120"/>
                  </a:lnTo>
                  <a:lnTo>
                    <a:pt x="36" y="120"/>
                  </a:lnTo>
                  <a:lnTo>
                    <a:pt x="0" y="156"/>
                  </a:lnTo>
                  <a:lnTo>
                    <a:pt x="0" y="256"/>
                  </a:lnTo>
                  <a:lnTo>
                    <a:pt x="40" y="296"/>
                  </a:lnTo>
                  <a:lnTo>
                    <a:pt x="96" y="296"/>
                  </a:lnTo>
                  <a:lnTo>
                    <a:pt x="212" y="256"/>
                  </a:lnTo>
                  <a:lnTo>
                    <a:pt x="1236" y="256"/>
                  </a:lnTo>
                  <a:lnTo>
                    <a:pt x="1240" y="288"/>
                  </a:lnTo>
                  <a:lnTo>
                    <a:pt x="1660" y="288"/>
                  </a:lnTo>
                  <a:lnTo>
                    <a:pt x="1672" y="404"/>
                  </a:lnTo>
                  <a:lnTo>
                    <a:pt x="1980" y="404"/>
                  </a:lnTo>
                  <a:lnTo>
                    <a:pt x="1976" y="4"/>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2383" name="Group 111"/>
          <p:cNvGrpSpPr>
            <a:grpSpLocks/>
          </p:cNvGrpSpPr>
          <p:nvPr/>
        </p:nvGrpSpPr>
        <p:grpSpPr bwMode="auto">
          <a:xfrm>
            <a:off x="8277225" y="1220788"/>
            <a:ext cx="503238" cy="249237"/>
            <a:chOff x="5062" y="1268"/>
            <a:chExt cx="317" cy="157"/>
          </a:xfrm>
        </p:grpSpPr>
        <p:sp>
          <p:nvSpPr>
            <p:cNvPr id="182384" name="Freeform 112"/>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85" name="Freeform 113"/>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86" name="Freeform 114"/>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2387" name="Group 115"/>
          <p:cNvGrpSpPr>
            <a:grpSpLocks/>
          </p:cNvGrpSpPr>
          <p:nvPr/>
        </p:nvGrpSpPr>
        <p:grpSpPr bwMode="auto">
          <a:xfrm>
            <a:off x="8437563" y="1954213"/>
            <a:ext cx="503237" cy="249237"/>
            <a:chOff x="5062" y="1268"/>
            <a:chExt cx="317" cy="157"/>
          </a:xfrm>
        </p:grpSpPr>
        <p:sp>
          <p:nvSpPr>
            <p:cNvPr id="182388" name="Freeform 116"/>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89" name="Freeform 117"/>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90" name="Freeform 118"/>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2391" name="Group 119"/>
          <p:cNvGrpSpPr>
            <a:grpSpLocks/>
          </p:cNvGrpSpPr>
          <p:nvPr/>
        </p:nvGrpSpPr>
        <p:grpSpPr bwMode="auto">
          <a:xfrm>
            <a:off x="8369300" y="5184775"/>
            <a:ext cx="555625" cy="366713"/>
            <a:chOff x="5200" y="1545"/>
            <a:chExt cx="350" cy="231"/>
          </a:xfrm>
        </p:grpSpPr>
        <p:grpSp>
          <p:nvGrpSpPr>
            <p:cNvPr id="182392" name="Group 120"/>
            <p:cNvGrpSpPr>
              <a:grpSpLocks/>
            </p:cNvGrpSpPr>
            <p:nvPr/>
          </p:nvGrpSpPr>
          <p:grpSpPr bwMode="auto">
            <a:xfrm>
              <a:off x="5200" y="1545"/>
              <a:ext cx="350" cy="231"/>
              <a:chOff x="5200" y="1545"/>
              <a:chExt cx="350" cy="231"/>
            </a:xfrm>
          </p:grpSpPr>
          <p:sp>
            <p:nvSpPr>
              <p:cNvPr id="182393" name="Line 121"/>
              <p:cNvSpPr>
                <a:spLocks noChangeShapeType="1"/>
              </p:cNvSpPr>
              <p:nvPr/>
            </p:nvSpPr>
            <p:spPr bwMode="auto">
              <a:xfrm rot="443976">
                <a:off x="5316" y="1563"/>
                <a:ext cx="234" cy="19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94" name="Line 122"/>
              <p:cNvSpPr>
                <a:spLocks noChangeShapeType="1"/>
              </p:cNvSpPr>
              <p:nvPr/>
            </p:nvSpPr>
            <p:spPr bwMode="auto">
              <a:xfrm rot="-4956024">
                <a:off x="5307" y="1572"/>
                <a:ext cx="231" cy="17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95" name="Freeform 123"/>
              <p:cNvSpPr>
                <a:spLocks/>
              </p:cNvSpPr>
              <p:nvPr/>
            </p:nvSpPr>
            <p:spPr bwMode="auto">
              <a:xfrm>
                <a:off x="5408" y="1605"/>
                <a:ext cx="37" cy="111"/>
              </a:xfrm>
              <a:custGeom>
                <a:avLst/>
                <a:gdLst>
                  <a:gd name="T0" fmla="*/ 3 w 37"/>
                  <a:gd name="T1" fmla="*/ 65 h 111"/>
                  <a:gd name="T2" fmla="*/ 3 w 37"/>
                  <a:gd name="T3" fmla="*/ 110 h 111"/>
                  <a:gd name="T4" fmla="*/ 34 w 37"/>
                  <a:gd name="T5" fmla="*/ 111 h 111"/>
                  <a:gd name="T6" fmla="*/ 37 w 37"/>
                  <a:gd name="T7" fmla="*/ 85 h 111"/>
                  <a:gd name="T8" fmla="*/ 25 w 37"/>
                  <a:gd name="T9" fmla="*/ 77 h 111"/>
                  <a:gd name="T10" fmla="*/ 25 w 37"/>
                  <a:gd name="T11" fmla="*/ 37 h 111"/>
                  <a:gd name="T12" fmla="*/ 36 w 37"/>
                  <a:gd name="T13" fmla="*/ 24 h 111"/>
                  <a:gd name="T14" fmla="*/ 30 w 37"/>
                  <a:gd name="T15" fmla="*/ 0 h 111"/>
                  <a:gd name="T16" fmla="*/ 0 w 37"/>
                  <a:gd name="T17" fmla="*/ 3 h 111"/>
                  <a:gd name="T18" fmla="*/ 3 w 37"/>
                  <a:gd name="T19" fmla="*/ 6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11">
                    <a:moveTo>
                      <a:pt x="3" y="65"/>
                    </a:moveTo>
                    <a:lnTo>
                      <a:pt x="3" y="110"/>
                    </a:lnTo>
                    <a:lnTo>
                      <a:pt x="34" y="111"/>
                    </a:lnTo>
                    <a:lnTo>
                      <a:pt x="37" y="85"/>
                    </a:lnTo>
                    <a:lnTo>
                      <a:pt x="25" y="77"/>
                    </a:lnTo>
                    <a:lnTo>
                      <a:pt x="25" y="37"/>
                    </a:lnTo>
                    <a:lnTo>
                      <a:pt x="36" y="24"/>
                    </a:lnTo>
                    <a:lnTo>
                      <a:pt x="30" y="0"/>
                    </a:lnTo>
                    <a:lnTo>
                      <a:pt x="0" y="3"/>
                    </a:lnTo>
                    <a:lnTo>
                      <a:pt x="3" y="65"/>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96" name="Freeform 124"/>
              <p:cNvSpPr>
                <a:spLocks/>
              </p:cNvSpPr>
              <p:nvPr/>
            </p:nvSpPr>
            <p:spPr bwMode="auto">
              <a:xfrm>
                <a:off x="5200" y="1652"/>
                <a:ext cx="216" cy="18"/>
              </a:xfrm>
              <a:custGeom>
                <a:avLst/>
                <a:gdLst>
                  <a:gd name="T0" fmla="*/ 216 w 216"/>
                  <a:gd name="T1" fmla="*/ 0 h 18"/>
                  <a:gd name="T2" fmla="*/ 167 w 216"/>
                  <a:gd name="T3" fmla="*/ 0 h 18"/>
                  <a:gd name="T4" fmla="*/ 161 w 216"/>
                  <a:gd name="T5" fmla="*/ 2 h 18"/>
                  <a:gd name="T6" fmla="*/ 122 w 216"/>
                  <a:gd name="T7" fmla="*/ 2 h 18"/>
                  <a:gd name="T8" fmla="*/ 115 w 216"/>
                  <a:gd name="T9" fmla="*/ 4 h 18"/>
                  <a:gd name="T10" fmla="*/ 0 w 216"/>
                  <a:gd name="T11" fmla="*/ 5 h 18"/>
                  <a:gd name="T12" fmla="*/ 0 w 216"/>
                  <a:gd name="T13" fmla="*/ 13 h 18"/>
                  <a:gd name="T14" fmla="*/ 115 w 216"/>
                  <a:gd name="T15" fmla="*/ 14 h 18"/>
                  <a:gd name="T16" fmla="*/ 121 w 216"/>
                  <a:gd name="T17" fmla="*/ 16 h 18"/>
                  <a:gd name="T18" fmla="*/ 162 w 216"/>
                  <a:gd name="T19" fmla="*/ 16 h 18"/>
                  <a:gd name="T20" fmla="*/ 166 w 216"/>
                  <a:gd name="T21" fmla="*/ 18 h 18"/>
                  <a:gd name="T22" fmla="*/ 216 w 216"/>
                  <a:gd name="T23" fmla="*/ 18 h 18"/>
                  <a:gd name="T24" fmla="*/ 216 w 216"/>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6" h="18">
                    <a:moveTo>
                      <a:pt x="216" y="0"/>
                    </a:moveTo>
                    <a:lnTo>
                      <a:pt x="167" y="0"/>
                    </a:lnTo>
                    <a:lnTo>
                      <a:pt x="161" y="2"/>
                    </a:lnTo>
                    <a:lnTo>
                      <a:pt x="122" y="2"/>
                    </a:lnTo>
                    <a:lnTo>
                      <a:pt x="115" y="4"/>
                    </a:lnTo>
                    <a:lnTo>
                      <a:pt x="0" y="5"/>
                    </a:lnTo>
                    <a:lnTo>
                      <a:pt x="0" y="13"/>
                    </a:lnTo>
                    <a:lnTo>
                      <a:pt x="115" y="14"/>
                    </a:lnTo>
                    <a:lnTo>
                      <a:pt x="121" y="16"/>
                    </a:lnTo>
                    <a:lnTo>
                      <a:pt x="162" y="16"/>
                    </a:lnTo>
                    <a:lnTo>
                      <a:pt x="166" y="18"/>
                    </a:lnTo>
                    <a:lnTo>
                      <a:pt x="216" y="18"/>
                    </a:lnTo>
                    <a:lnTo>
                      <a:pt x="216" y="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97" name="Freeform 125"/>
              <p:cNvSpPr>
                <a:spLocks/>
              </p:cNvSpPr>
              <p:nvPr/>
            </p:nvSpPr>
            <p:spPr bwMode="auto">
              <a:xfrm>
                <a:off x="5439" y="1654"/>
                <a:ext cx="69" cy="19"/>
              </a:xfrm>
              <a:custGeom>
                <a:avLst/>
                <a:gdLst>
                  <a:gd name="T0" fmla="*/ 0 w 69"/>
                  <a:gd name="T1" fmla="*/ 0 h 19"/>
                  <a:gd name="T2" fmla="*/ 39 w 69"/>
                  <a:gd name="T3" fmla="*/ 0 h 19"/>
                  <a:gd name="T4" fmla="*/ 41 w 69"/>
                  <a:gd name="T5" fmla="*/ 2 h 19"/>
                  <a:gd name="T6" fmla="*/ 69 w 69"/>
                  <a:gd name="T7" fmla="*/ 2 h 19"/>
                  <a:gd name="T8" fmla="*/ 69 w 69"/>
                  <a:gd name="T9" fmla="*/ 13 h 19"/>
                  <a:gd name="T10" fmla="*/ 41 w 69"/>
                  <a:gd name="T11" fmla="*/ 13 h 19"/>
                  <a:gd name="T12" fmla="*/ 40 w 69"/>
                  <a:gd name="T13" fmla="*/ 19 h 19"/>
                  <a:gd name="T14" fmla="*/ 2 w 69"/>
                  <a:gd name="T15" fmla="*/ 19 h 19"/>
                  <a:gd name="T16" fmla="*/ 0 w 69"/>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19">
                    <a:moveTo>
                      <a:pt x="0" y="0"/>
                    </a:moveTo>
                    <a:lnTo>
                      <a:pt x="39" y="0"/>
                    </a:lnTo>
                    <a:lnTo>
                      <a:pt x="41" y="2"/>
                    </a:lnTo>
                    <a:lnTo>
                      <a:pt x="69" y="2"/>
                    </a:lnTo>
                    <a:lnTo>
                      <a:pt x="69" y="13"/>
                    </a:lnTo>
                    <a:lnTo>
                      <a:pt x="41" y="13"/>
                    </a:lnTo>
                    <a:lnTo>
                      <a:pt x="40" y="19"/>
                    </a:lnTo>
                    <a:lnTo>
                      <a:pt x="2" y="19"/>
                    </a:lnTo>
                    <a:lnTo>
                      <a:pt x="0" y="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2398" name="Line 126"/>
            <p:cNvSpPr>
              <a:spLocks noChangeShapeType="1"/>
            </p:cNvSpPr>
            <p:nvPr/>
          </p:nvSpPr>
          <p:spPr bwMode="auto">
            <a:xfrm>
              <a:off x="5377" y="1640"/>
              <a:ext cx="4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399" name="Line 127"/>
            <p:cNvSpPr>
              <a:spLocks noChangeShapeType="1"/>
            </p:cNvSpPr>
            <p:nvPr/>
          </p:nvSpPr>
          <p:spPr bwMode="auto">
            <a:xfrm>
              <a:off x="5378" y="1682"/>
              <a:ext cx="4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2400" name="Group 128"/>
          <p:cNvGrpSpPr>
            <a:grpSpLocks/>
          </p:cNvGrpSpPr>
          <p:nvPr/>
        </p:nvGrpSpPr>
        <p:grpSpPr bwMode="auto">
          <a:xfrm>
            <a:off x="8378825" y="2525713"/>
            <a:ext cx="484188" cy="196850"/>
            <a:chOff x="5264" y="1105"/>
            <a:chExt cx="305" cy="124"/>
          </a:xfrm>
        </p:grpSpPr>
        <p:sp>
          <p:nvSpPr>
            <p:cNvPr id="182401" name="Freeform 129"/>
            <p:cNvSpPr>
              <a:spLocks/>
            </p:cNvSpPr>
            <p:nvPr/>
          </p:nvSpPr>
          <p:spPr bwMode="auto">
            <a:xfrm>
              <a:off x="5309" y="1105"/>
              <a:ext cx="260" cy="124"/>
            </a:xfrm>
            <a:custGeom>
              <a:avLst/>
              <a:gdLst>
                <a:gd name="T0" fmla="*/ 4 w 1892"/>
                <a:gd name="T1" fmla="*/ 900 h 900"/>
                <a:gd name="T2" fmla="*/ 1892 w 1892"/>
                <a:gd name="T3" fmla="*/ 900 h 900"/>
                <a:gd name="T4" fmla="*/ 1888 w 1892"/>
                <a:gd name="T5" fmla="*/ 4 h 900"/>
                <a:gd name="T6" fmla="*/ 0 w 1892"/>
                <a:gd name="T7" fmla="*/ 0 h 900"/>
                <a:gd name="T8" fmla="*/ 0 w 1892"/>
                <a:gd name="T9" fmla="*/ 172 h 900"/>
                <a:gd name="T10" fmla="*/ 88 w 1892"/>
                <a:gd name="T11" fmla="*/ 172 h 900"/>
                <a:gd name="T12" fmla="*/ 84 w 1892"/>
                <a:gd name="T13" fmla="*/ 732 h 900"/>
                <a:gd name="T14" fmla="*/ 0 w 1892"/>
                <a:gd name="T15" fmla="*/ 732 h 900"/>
                <a:gd name="T16" fmla="*/ 4 w 1892"/>
                <a:gd name="T17" fmla="*/ 90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2" h="900">
                  <a:moveTo>
                    <a:pt x="4" y="900"/>
                  </a:moveTo>
                  <a:lnTo>
                    <a:pt x="1892" y="900"/>
                  </a:lnTo>
                  <a:lnTo>
                    <a:pt x="1888" y="4"/>
                  </a:lnTo>
                  <a:lnTo>
                    <a:pt x="0" y="0"/>
                  </a:lnTo>
                  <a:lnTo>
                    <a:pt x="0" y="172"/>
                  </a:lnTo>
                  <a:lnTo>
                    <a:pt x="88" y="172"/>
                  </a:lnTo>
                  <a:lnTo>
                    <a:pt x="84" y="732"/>
                  </a:lnTo>
                  <a:lnTo>
                    <a:pt x="0" y="732"/>
                  </a:lnTo>
                  <a:lnTo>
                    <a:pt x="4" y="900"/>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402" name="Freeform 130"/>
            <p:cNvSpPr>
              <a:spLocks/>
            </p:cNvSpPr>
            <p:nvPr/>
          </p:nvSpPr>
          <p:spPr bwMode="auto">
            <a:xfrm>
              <a:off x="5398" y="1119"/>
              <a:ext cx="50" cy="97"/>
            </a:xfrm>
            <a:custGeom>
              <a:avLst/>
              <a:gdLst>
                <a:gd name="T0" fmla="*/ 0 w 360"/>
                <a:gd name="T1" fmla="*/ 412 h 700"/>
                <a:gd name="T2" fmla="*/ 4 w 360"/>
                <a:gd name="T3" fmla="*/ 592 h 700"/>
                <a:gd name="T4" fmla="*/ 296 w 360"/>
                <a:gd name="T5" fmla="*/ 700 h 700"/>
                <a:gd name="T6" fmla="*/ 348 w 360"/>
                <a:gd name="T7" fmla="*/ 584 h 700"/>
                <a:gd name="T8" fmla="*/ 160 w 360"/>
                <a:gd name="T9" fmla="*/ 496 h 700"/>
                <a:gd name="T10" fmla="*/ 160 w 360"/>
                <a:gd name="T11" fmla="*/ 208 h 700"/>
                <a:gd name="T12" fmla="*/ 360 w 360"/>
                <a:gd name="T13" fmla="*/ 92 h 700"/>
                <a:gd name="T14" fmla="*/ 280 w 360"/>
                <a:gd name="T15" fmla="*/ 0 h 700"/>
                <a:gd name="T16" fmla="*/ 0 w 360"/>
                <a:gd name="T17" fmla="*/ 112 h 700"/>
                <a:gd name="T18" fmla="*/ 0 w 360"/>
                <a:gd name="T19" fmla="*/ 412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700">
                  <a:moveTo>
                    <a:pt x="0" y="412"/>
                  </a:moveTo>
                  <a:lnTo>
                    <a:pt x="4" y="592"/>
                  </a:lnTo>
                  <a:lnTo>
                    <a:pt x="296" y="700"/>
                  </a:lnTo>
                  <a:lnTo>
                    <a:pt x="348" y="584"/>
                  </a:lnTo>
                  <a:lnTo>
                    <a:pt x="160" y="496"/>
                  </a:lnTo>
                  <a:lnTo>
                    <a:pt x="160" y="208"/>
                  </a:lnTo>
                  <a:lnTo>
                    <a:pt x="360" y="92"/>
                  </a:lnTo>
                  <a:lnTo>
                    <a:pt x="280" y="0"/>
                  </a:lnTo>
                  <a:lnTo>
                    <a:pt x="0" y="112"/>
                  </a:lnTo>
                  <a:lnTo>
                    <a:pt x="0" y="412"/>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403" name="Freeform 131"/>
            <p:cNvSpPr>
              <a:spLocks/>
            </p:cNvSpPr>
            <p:nvPr/>
          </p:nvSpPr>
          <p:spPr bwMode="auto">
            <a:xfrm>
              <a:off x="5264" y="1163"/>
              <a:ext cx="149" cy="13"/>
            </a:xfrm>
            <a:custGeom>
              <a:avLst/>
              <a:gdLst>
                <a:gd name="T0" fmla="*/ 1052 w 1082"/>
                <a:gd name="T1" fmla="*/ 80 h 94"/>
                <a:gd name="T2" fmla="*/ 1082 w 1082"/>
                <a:gd name="T3" fmla="*/ 40 h 94"/>
                <a:gd name="T4" fmla="*/ 1050 w 1082"/>
                <a:gd name="T5" fmla="*/ 8 h 94"/>
                <a:gd name="T6" fmla="*/ 800 w 1082"/>
                <a:gd name="T7" fmla="*/ 4 h 94"/>
                <a:gd name="T8" fmla="*/ 798 w 1082"/>
                <a:gd name="T9" fmla="*/ 18 h 94"/>
                <a:gd name="T10" fmla="*/ 164 w 1082"/>
                <a:gd name="T11" fmla="*/ 24 h 94"/>
                <a:gd name="T12" fmla="*/ 108 w 1082"/>
                <a:gd name="T13" fmla="*/ 22 h 94"/>
                <a:gd name="T14" fmla="*/ 76 w 1082"/>
                <a:gd name="T15" fmla="*/ 2 h 94"/>
                <a:gd name="T16" fmla="*/ 2 w 1082"/>
                <a:gd name="T17" fmla="*/ 0 h 94"/>
                <a:gd name="T18" fmla="*/ 0 w 1082"/>
                <a:gd name="T19" fmla="*/ 94 h 94"/>
                <a:gd name="T20" fmla="*/ 78 w 1082"/>
                <a:gd name="T21" fmla="*/ 94 h 94"/>
                <a:gd name="T22" fmla="*/ 110 w 1082"/>
                <a:gd name="T23" fmla="*/ 78 h 94"/>
                <a:gd name="T24" fmla="*/ 164 w 1082"/>
                <a:gd name="T25" fmla="*/ 74 h 94"/>
                <a:gd name="T26" fmla="*/ 796 w 1082"/>
                <a:gd name="T27" fmla="*/ 70 h 94"/>
                <a:gd name="T28" fmla="*/ 802 w 1082"/>
                <a:gd name="T29" fmla="*/ 84 h 94"/>
                <a:gd name="T30" fmla="*/ 1052 w 1082"/>
                <a:gd name="T31"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2" h="94">
                  <a:moveTo>
                    <a:pt x="1052" y="80"/>
                  </a:moveTo>
                  <a:lnTo>
                    <a:pt x="1082" y="40"/>
                  </a:lnTo>
                  <a:lnTo>
                    <a:pt x="1050" y="8"/>
                  </a:lnTo>
                  <a:lnTo>
                    <a:pt x="800" y="4"/>
                  </a:lnTo>
                  <a:lnTo>
                    <a:pt x="798" y="18"/>
                  </a:lnTo>
                  <a:lnTo>
                    <a:pt x="164" y="24"/>
                  </a:lnTo>
                  <a:lnTo>
                    <a:pt x="108" y="22"/>
                  </a:lnTo>
                  <a:lnTo>
                    <a:pt x="76" y="2"/>
                  </a:lnTo>
                  <a:lnTo>
                    <a:pt x="2" y="0"/>
                  </a:lnTo>
                  <a:lnTo>
                    <a:pt x="0" y="94"/>
                  </a:lnTo>
                  <a:lnTo>
                    <a:pt x="78" y="94"/>
                  </a:lnTo>
                  <a:lnTo>
                    <a:pt x="110" y="78"/>
                  </a:lnTo>
                  <a:lnTo>
                    <a:pt x="164" y="74"/>
                  </a:lnTo>
                  <a:lnTo>
                    <a:pt x="796" y="70"/>
                  </a:lnTo>
                  <a:lnTo>
                    <a:pt x="802" y="84"/>
                  </a:lnTo>
                  <a:lnTo>
                    <a:pt x="1052" y="8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404" name="Freeform 132"/>
            <p:cNvSpPr>
              <a:spLocks/>
            </p:cNvSpPr>
            <p:nvPr/>
          </p:nvSpPr>
          <p:spPr bwMode="auto">
            <a:xfrm>
              <a:off x="5420" y="1119"/>
              <a:ext cx="111" cy="97"/>
            </a:xfrm>
            <a:custGeom>
              <a:avLst/>
              <a:gdLst>
                <a:gd name="T0" fmla="*/ 0 w 808"/>
                <a:gd name="T1" fmla="*/ 220 h 708"/>
                <a:gd name="T2" fmla="*/ 212 w 808"/>
                <a:gd name="T3" fmla="*/ 92 h 708"/>
                <a:gd name="T4" fmla="*/ 128 w 808"/>
                <a:gd name="T5" fmla="*/ 0 h 708"/>
                <a:gd name="T6" fmla="*/ 800 w 808"/>
                <a:gd name="T7" fmla="*/ 0 h 708"/>
                <a:gd name="T8" fmla="*/ 808 w 808"/>
                <a:gd name="T9" fmla="*/ 708 h 708"/>
                <a:gd name="T10" fmla="*/ 136 w 808"/>
                <a:gd name="T11" fmla="*/ 700 h 708"/>
                <a:gd name="T12" fmla="*/ 196 w 808"/>
                <a:gd name="T13" fmla="*/ 588 h 708"/>
                <a:gd name="T14" fmla="*/ 0 w 808"/>
                <a:gd name="T15" fmla="*/ 500 h 708"/>
                <a:gd name="T16" fmla="*/ 0 w 808"/>
                <a:gd name="T17" fmla="*/ 22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8" h="708">
                  <a:moveTo>
                    <a:pt x="0" y="220"/>
                  </a:moveTo>
                  <a:lnTo>
                    <a:pt x="212" y="92"/>
                  </a:lnTo>
                  <a:lnTo>
                    <a:pt x="128" y="0"/>
                  </a:lnTo>
                  <a:lnTo>
                    <a:pt x="800" y="0"/>
                  </a:lnTo>
                  <a:lnTo>
                    <a:pt x="808" y="708"/>
                  </a:lnTo>
                  <a:lnTo>
                    <a:pt x="136" y="700"/>
                  </a:lnTo>
                  <a:lnTo>
                    <a:pt x="196" y="588"/>
                  </a:lnTo>
                  <a:lnTo>
                    <a:pt x="0" y="500"/>
                  </a:lnTo>
                  <a:lnTo>
                    <a:pt x="0" y="220"/>
                  </a:lnTo>
                  <a:close/>
                </a:path>
              </a:pathLst>
            </a:custGeom>
            <a:solidFill>
              <a:srgbClr val="FF99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405" name="Freeform 133"/>
            <p:cNvSpPr>
              <a:spLocks/>
            </p:cNvSpPr>
            <p:nvPr/>
          </p:nvSpPr>
          <p:spPr bwMode="auto">
            <a:xfrm>
              <a:off x="5421" y="1162"/>
              <a:ext cx="69" cy="19"/>
            </a:xfrm>
            <a:custGeom>
              <a:avLst/>
              <a:gdLst>
                <a:gd name="T0" fmla="*/ 0 w 504"/>
                <a:gd name="T1" fmla="*/ 0 h 138"/>
                <a:gd name="T2" fmla="*/ 288 w 504"/>
                <a:gd name="T3" fmla="*/ 0 h 138"/>
                <a:gd name="T4" fmla="*/ 297 w 504"/>
                <a:gd name="T5" fmla="*/ 12 h 138"/>
                <a:gd name="T6" fmla="*/ 504 w 504"/>
                <a:gd name="T7" fmla="*/ 12 h 138"/>
                <a:gd name="T8" fmla="*/ 504 w 504"/>
                <a:gd name="T9" fmla="*/ 93 h 138"/>
                <a:gd name="T10" fmla="*/ 300 w 504"/>
                <a:gd name="T11" fmla="*/ 93 h 138"/>
                <a:gd name="T12" fmla="*/ 294 w 504"/>
                <a:gd name="T13" fmla="*/ 138 h 138"/>
                <a:gd name="T14" fmla="*/ 126 w 504"/>
                <a:gd name="T15" fmla="*/ 138 h 138"/>
                <a:gd name="T16" fmla="*/ 102 w 504"/>
                <a:gd name="T17" fmla="*/ 96 h 138"/>
                <a:gd name="T18" fmla="*/ 0 w 504"/>
                <a:gd name="T19" fmla="*/ 93 h 138"/>
                <a:gd name="T20" fmla="*/ 0 w 504"/>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4" h="138">
                  <a:moveTo>
                    <a:pt x="0" y="0"/>
                  </a:moveTo>
                  <a:lnTo>
                    <a:pt x="288" y="0"/>
                  </a:lnTo>
                  <a:lnTo>
                    <a:pt x="297" y="12"/>
                  </a:lnTo>
                  <a:lnTo>
                    <a:pt x="504" y="12"/>
                  </a:lnTo>
                  <a:lnTo>
                    <a:pt x="504" y="93"/>
                  </a:lnTo>
                  <a:lnTo>
                    <a:pt x="300" y="93"/>
                  </a:lnTo>
                  <a:lnTo>
                    <a:pt x="294" y="138"/>
                  </a:lnTo>
                  <a:lnTo>
                    <a:pt x="126" y="138"/>
                  </a:lnTo>
                  <a:lnTo>
                    <a:pt x="102" y="96"/>
                  </a:lnTo>
                  <a:lnTo>
                    <a:pt x="0" y="93"/>
                  </a:lnTo>
                  <a:lnTo>
                    <a:pt x="0" y="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2406" name="Group 134"/>
          <p:cNvGrpSpPr>
            <a:grpSpLocks/>
          </p:cNvGrpSpPr>
          <p:nvPr/>
        </p:nvGrpSpPr>
        <p:grpSpPr bwMode="auto">
          <a:xfrm rot="-1179229">
            <a:off x="8426450" y="4649788"/>
            <a:ext cx="466725" cy="187325"/>
            <a:chOff x="5270" y="1301"/>
            <a:chExt cx="294" cy="118"/>
          </a:xfrm>
        </p:grpSpPr>
        <p:sp>
          <p:nvSpPr>
            <p:cNvPr id="182407" name="Line 135"/>
            <p:cNvSpPr>
              <a:spLocks noChangeShapeType="1"/>
            </p:cNvSpPr>
            <p:nvPr/>
          </p:nvSpPr>
          <p:spPr bwMode="auto">
            <a:xfrm>
              <a:off x="5415" y="1310"/>
              <a:ext cx="0" cy="9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408" name="Freeform 136"/>
            <p:cNvSpPr>
              <a:spLocks/>
            </p:cNvSpPr>
            <p:nvPr/>
          </p:nvSpPr>
          <p:spPr bwMode="auto">
            <a:xfrm>
              <a:off x="5404" y="1317"/>
              <a:ext cx="50" cy="81"/>
            </a:xfrm>
            <a:custGeom>
              <a:avLst/>
              <a:gdLst>
                <a:gd name="T0" fmla="*/ 0 w 50"/>
                <a:gd name="T1" fmla="*/ 49 h 81"/>
                <a:gd name="T2" fmla="*/ 1 w 50"/>
                <a:gd name="T3" fmla="*/ 74 h 81"/>
                <a:gd name="T4" fmla="*/ 41 w 50"/>
                <a:gd name="T5" fmla="*/ 81 h 81"/>
                <a:gd name="T6" fmla="*/ 48 w 50"/>
                <a:gd name="T7" fmla="*/ 73 h 81"/>
                <a:gd name="T8" fmla="*/ 22 w 50"/>
                <a:gd name="T9" fmla="*/ 61 h 81"/>
                <a:gd name="T10" fmla="*/ 22 w 50"/>
                <a:gd name="T11" fmla="*/ 21 h 81"/>
                <a:gd name="T12" fmla="*/ 50 w 50"/>
                <a:gd name="T13" fmla="*/ 5 h 81"/>
                <a:gd name="T14" fmla="*/ 41 w 50"/>
                <a:gd name="T15" fmla="*/ 0 h 81"/>
                <a:gd name="T16" fmla="*/ 0 w 50"/>
                <a:gd name="T17" fmla="*/ 8 h 81"/>
                <a:gd name="T18" fmla="*/ 0 w 50"/>
                <a:gd name="T19"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81">
                  <a:moveTo>
                    <a:pt x="0" y="49"/>
                  </a:moveTo>
                  <a:lnTo>
                    <a:pt x="1" y="74"/>
                  </a:lnTo>
                  <a:lnTo>
                    <a:pt x="41" y="81"/>
                  </a:lnTo>
                  <a:lnTo>
                    <a:pt x="48" y="73"/>
                  </a:lnTo>
                  <a:lnTo>
                    <a:pt x="22" y="61"/>
                  </a:lnTo>
                  <a:lnTo>
                    <a:pt x="22" y="21"/>
                  </a:lnTo>
                  <a:lnTo>
                    <a:pt x="50" y="5"/>
                  </a:lnTo>
                  <a:lnTo>
                    <a:pt x="41" y="0"/>
                  </a:lnTo>
                  <a:lnTo>
                    <a:pt x="0" y="8"/>
                  </a:lnTo>
                  <a:lnTo>
                    <a:pt x="0" y="49"/>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409" name="Freeform 137"/>
            <p:cNvSpPr>
              <a:spLocks/>
            </p:cNvSpPr>
            <p:nvPr/>
          </p:nvSpPr>
          <p:spPr bwMode="auto">
            <a:xfrm>
              <a:off x="5270" y="1353"/>
              <a:ext cx="149" cy="13"/>
            </a:xfrm>
            <a:custGeom>
              <a:avLst/>
              <a:gdLst>
                <a:gd name="T0" fmla="*/ 1052 w 1082"/>
                <a:gd name="T1" fmla="*/ 80 h 94"/>
                <a:gd name="T2" fmla="*/ 1082 w 1082"/>
                <a:gd name="T3" fmla="*/ 40 h 94"/>
                <a:gd name="T4" fmla="*/ 1050 w 1082"/>
                <a:gd name="T5" fmla="*/ 8 h 94"/>
                <a:gd name="T6" fmla="*/ 800 w 1082"/>
                <a:gd name="T7" fmla="*/ 4 h 94"/>
                <a:gd name="T8" fmla="*/ 798 w 1082"/>
                <a:gd name="T9" fmla="*/ 18 h 94"/>
                <a:gd name="T10" fmla="*/ 164 w 1082"/>
                <a:gd name="T11" fmla="*/ 24 h 94"/>
                <a:gd name="T12" fmla="*/ 108 w 1082"/>
                <a:gd name="T13" fmla="*/ 22 h 94"/>
                <a:gd name="T14" fmla="*/ 76 w 1082"/>
                <a:gd name="T15" fmla="*/ 2 h 94"/>
                <a:gd name="T16" fmla="*/ 2 w 1082"/>
                <a:gd name="T17" fmla="*/ 0 h 94"/>
                <a:gd name="T18" fmla="*/ 0 w 1082"/>
                <a:gd name="T19" fmla="*/ 94 h 94"/>
                <a:gd name="T20" fmla="*/ 78 w 1082"/>
                <a:gd name="T21" fmla="*/ 94 h 94"/>
                <a:gd name="T22" fmla="*/ 110 w 1082"/>
                <a:gd name="T23" fmla="*/ 78 h 94"/>
                <a:gd name="T24" fmla="*/ 164 w 1082"/>
                <a:gd name="T25" fmla="*/ 74 h 94"/>
                <a:gd name="T26" fmla="*/ 796 w 1082"/>
                <a:gd name="T27" fmla="*/ 70 h 94"/>
                <a:gd name="T28" fmla="*/ 802 w 1082"/>
                <a:gd name="T29" fmla="*/ 84 h 94"/>
                <a:gd name="T30" fmla="*/ 1052 w 1082"/>
                <a:gd name="T31"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2" h="94">
                  <a:moveTo>
                    <a:pt x="1052" y="80"/>
                  </a:moveTo>
                  <a:lnTo>
                    <a:pt x="1082" y="40"/>
                  </a:lnTo>
                  <a:lnTo>
                    <a:pt x="1050" y="8"/>
                  </a:lnTo>
                  <a:lnTo>
                    <a:pt x="800" y="4"/>
                  </a:lnTo>
                  <a:lnTo>
                    <a:pt x="798" y="18"/>
                  </a:lnTo>
                  <a:lnTo>
                    <a:pt x="164" y="24"/>
                  </a:lnTo>
                  <a:lnTo>
                    <a:pt x="108" y="22"/>
                  </a:lnTo>
                  <a:lnTo>
                    <a:pt x="76" y="2"/>
                  </a:lnTo>
                  <a:lnTo>
                    <a:pt x="2" y="0"/>
                  </a:lnTo>
                  <a:lnTo>
                    <a:pt x="0" y="94"/>
                  </a:lnTo>
                  <a:lnTo>
                    <a:pt x="78" y="94"/>
                  </a:lnTo>
                  <a:lnTo>
                    <a:pt x="110" y="78"/>
                  </a:lnTo>
                  <a:lnTo>
                    <a:pt x="164" y="74"/>
                  </a:lnTo>
                  <a:lnTo>
                    <a:pt x="796" y="70"/>
                  </a:lnTo>
                  <a:lnTo>
                    <a:pt x="802" y="84"/>
                  </a:lnTo>
                  <a:lnTo>
                    <a:pt x="1052" y="8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410" name="Freeform 138"/>
            <p:cNvSpPr>
              <a:spLocks/>
            </p:cNvSpPr>
            <p:nvPr/>
          </p:nvSpPr>
          <p:spPr bwMode="auto">
            <a:xfrm>
              <a:off x="5427" y="1352"/>
              <a:ext cx="69" cy="19"/>
            </a:xfrm>
            <a:custGeom>
              <a:avLst/>
              <a:gdLst>
                <a:gd name="T0" fmla="*/ 0 w 504"/>
                <a:gd name="T1" fmla="*/ 0 h 138"/>
                <a:gd name="T2" fmla="*/ 288 w 504"/>
                <a:gd name="T3" fmla="*/ 0 h 138"/>
                <a:gd name="T4" fmla="*/ 297 w 504"/>
                <a:gd name="T5" fmla="*/ 12 h 138"/>
                <a:gd name="T6" fmla="*/ 504 w 504"/>
                <a:gd name="T7" fmla="*/ 12 h 138"/>
                <a:gd name="T8" fmla="*/ 504 w 504"/>
                <a:gd name="T9" fmla="*/ 93 h 138"/>
                <a:gd name="T10" fmla="*/ 300 w 504"/>
                <a:gd name="T11" fmla="*/ 93 h 138"/>
                <a:gd name="T12" fmla="*/ 294 w 504"/>
                <a:gd name="T13" fmla="*/ 138 h 138"/>
                <a:gd name="T14" fmla="*/ 126 w 504"/>
                <a:gd name="T15" fmla="*/ 138 h 138"/>
                <a:gd name="T16" fmla="*/ 102 w 504"/>
                <a:gd name="T17" fmla="*/ 96 h 138"/>
                <a:gd name="T18" fmla="*/ 0 w 504"/>
                <a:gd name="T19" fmla="*/ 93 h 138"/>
                <a:gd name="T20" fmla="*/ 0 w 504"/>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4" h="138">
                  <a:moveTo>
                    <a:pt x="0" y="0"/>
                  </a:moveTo>
                  <a:lnTo>
                    <a:pt x="288" y="0"/>
                  </a:lnTo>
                  <a:lnTo>
                    <a:pt x="297" y="12"/>
                  </a:lnTo>
                  <a:lnTo>
                    <a:pt x="504" y="12"/>
                  </a:lnTo>
                  <a:lnTo>
                    <a:pt x="504" y="93"/>
                  </a:lnTo>
                  <a:lnTo>
                    <a:pt x="300" y="93"/>
                  </a:lnTo>
                  <a:lnTo>
                    <a:pt x="294" y="138"/>
                  </a:lnTo>
                  <a:lnTo>
                    <a:pt x="126" y="138"/>
                  </a:lnTo>
                  <a:lnTo>
                    <a:pt x="102" y="96"/>
                  </a:lnTo>
                  <a:lnTo>
                    <a:pt x="0" y="93"/>
                  </a:lnTo>
                  <a:lnTo>
                    <a:pt x="0" y="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411" name="Line 139"/>
            <p:cNvSpPr>
              <a:spLocks noChangeShapeType="1"/>
            </p:cNvSpPr>
            <p:nvPr/>
          </p:nvSpPr>
          <p:spPr bwMode="auto">
            <a:xfrm>
              <a:off x="5387" y="1412"/>
              <a:ext cx="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412" name="Line 140"/>
            <p:cNvSpPr>
              <a:spLocks noChangeShapeType="1"/>
            </p:cNvSpPr>
            <p:nvPr/>
          </p:nvSpPr>
          <p:spPr bwMode="auto">
            <a:xfrm>
              <a:off x="5387" y="1304"/>
              <a:ext cx="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413" name="Line 141"/>
            <p:cNvSpPr>
              <a:spLocks noChangeShapeType="1"/>
            </p:cNvSpPr>
            <p:nvPr/>
          </p:nvSpPr>
          <p:spPr bwMode="auto">
            <a:xfrm flipV="1">
              <a:off x="5434" y="1301"/>
              <a:ext cx="127" cy="4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414" name="Line 142"/>
            <p:cNvSpPr>
              <a:spLocks noChangeShapeType="1"/>
            </p:cNvSpPr>
            <p:nvPr/>
          </p:nvSpPr>
          <p:spPr bwMode="auto">
            <a:xfrm>
              <a:off x="5434" y="1372"/>
              <a:ext cx="130" cy="4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2415" name="Group 143"/>
          <p:cNvGrpSpPr>
            <a:grpSpLocks/>
          </p:cNvGrpSpPr>
          <p:nvPr/>
        </p:nvGrpSpPr>
        <p:grpSpPr bwMode="auto">
          <a:xfrm rot="1149454">
            <a:off x="8435975" y="5846763"/>
            <a:ext cx="466725" cy="187325"/>
            <a:chOff x="5270" y="1301"/>
            <a:chExt cx="294" cy="118"/>
          </a:xfrm>
        </p:grpSpPr>
        <p:sp>
          <p:nvSpPr>
            <p:cNvPr id="182416" name="Line 144"/>
            <p:cNvSpPr>
              <a:spLocks noChangeShapeType="1"/>
            </p:cNvSpPr>
            <p:nvPr/>
          </p:nvSpPr>
          <p:spPr bwMode="auto">
            <a:xfrm>
              <a:off x="5415" y="1310"/>
              <a:ext cx="0" cy="9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417" name="Freeform 145"/>
            <p:cNvSpPr>
              <a:spLocks/>
            </p:cNvSpPr>
            <p:nvPr/>
          </p:nvSpPr>
          <p:spPr bwMode="auto">
            <a:xfrm>
              <a:off x="5404" y="1317"/>
              <a:ext cx="50" cy="81"/>
            </a:xfrm>
            <a:custGeom>
              <a:avLst/>
              <a:gdLst>
                <a:gd name="T0" fmla="*/ 0 w 50"/>
                <a:gd name="T1" fmla="*/ 49 h 81"/>
                <a:gd name="T2" fmla="*/ 1 w 50"/>
                <a:gd name="T3" fmla="*/ 74 h 81"/>
                <a:gd name="T4" fmla="*/ 41 w 50"/>
                <a:gd name="T5" fmla="*/ 81 h 81"/>
                <a:gd name="T6" fmla="*/ 48 w 50"/>
                <a:gd name="T7" fmla="*/ 73 h 81"/>
                <a:gd name="T8" fmla="*/ 22 w 50"/>
                <a:gd name="T9" fmla="*/ 61 h 81"/>
                <a:gd name="T10" fmla="*/ 22 w 50"/>
                <a:gd name="T11" fmla="*/ 21 h 81"/>
                <a:gd name="T12" fmla="*/ 50 w 50"/>
                <a:gd name="T13" fmla="*/ 5 h 81"/>
                <a:gd name="T14" fmla="*/ 41 w 50"/>
                <a:gd name="T15" fmla="*/ 0 h 81"/>
                <a:gd name="T16" fmla="*/ 0 w 50"/>
                <a:gd name="T17" fmla="*/ 8 h 81"/>
                <a:gd name="T18" fmla="*/ 0 w 50"/>
                <a:gd name="T19"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81">
                  <a:moveTo>
                    <a:pt x="0" y="49"/>
                  </a:moveTo>
                  <a:lnTo>
                    <a:pt x="1" y="74"/>
                  </a:lnTo>
                  <a:lnTo>
                    <a:pt x="41" y="81"/>
                  </a:lnTo>
                  <a:lnTo>
                    <a:pt x="48" y="73"/>
                  </a:lnTo>
                  <a:lnTo>
                    <a:pt x="22" y="61"/>
                  </a:lnTo>
                  <a:lnTo>
                    <a:pt x="22" y="21"/>
                  </a:lnTo>
                  <a:lnTo>
                    <a:pt x="50" y="5"/>
                  </a:lnTo>
                  <a:lnTo>
                    <a:pt x="41" y="0"/>
                  </a:lnTo>
                  <a:lnTo>
                    <a:pt x="0" y="8"/>
                  </a:lnTo>
                  <a:lnTo>
                    <a:pt x="0" y="49"/>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418" name="Freeform 146"/>
            <p:cNvSpPr>
              <a:spLocks/>
            </p:cNvSpPr>
            <p:nvPr/>
          </p:nvSpPr>
          <p:spPr bwMode="auto">
            <a:xfrm>
              <a:off x="5270" y="1353"/>
              <a:ext cx="149" cy="13"/>
            </a:xfrm>
            <a:custGeom>
              <a:avLst/>
              <a:gdLst>
                <a:gd name="T0" fmla="*/ 1052 w 1082"/>
                <a:gd name="T1" fmla="*/ 80 h 94"/>
                <a:gd name="T2" fmla="*/ 1082 w 1082"/>
                <a:gd name="T3" fmla="*/ 40 h 94"/>
                <a:gd name="T4" fmla="*/ 1050 w 1082"/>
                <a:gd name="T5" fmla="*/ 8 h 94"/>
                <a:gd name="T6" fmla="*/ 800 w 1082"/>
                <a:gd name="T7" fmla="*/ 4 h 94"/>
                <a:gd name="T8" fmla="*/ 798 w 1082"/>
                <a:gd name="T9" fmla="*/ 18 h 94"/>
                <a:gd name="T10" fmla="*/ 164 w 1082"/>
                <a:gd name="T11" fmla="*/ 24 h 94"/>
                <a:gd name="T12" fmla="*/ 108 w 1082"/>
                <a:gd name="T13" fmla="*/ 22 h 94"/>
                <a:gd name="T14" fmla="*/ 76 w 1082"/>
                <a:gd name="T15" fmla="*/ 2 h 94"/>
                <a:gd name="T16" fmla="*/ 2 w 1082"/>
                <a:gd name="T17" fmla="*/ 0 h 94"/>
                <a:gd name="T18" fmla="*/ 0 w 1082"/>
                <a:gd name="T19" fmla="*/ 94 h 94"/>
                <a:gd name="T20" fmla="*/ 78 w 1082"/>
                <a:gd name="T21" fmla="*/ 94 h 94"/>
                <a:gd name="T22" fmla="*/ 110 w 1082"/>
                <a:gd name="T23" fmla="*/ 78 h 94"/>
                <a:gd name="T24" fmla="*/ 164 w 1082"/>
                <a:gd name="T25" fmla="*/ 74 h 94"/>
                <a:gd name="T26" fmla="*/ 796 w 1082"/>
                <a:gd name="T27" fmla="*/ 70 h 94"/>
                <a:gd name="T28" fmla="*/ 802 w 1082"/>
                <a:gd name="T29" fmla="*/ 84 h 94"/>
                <a:gd name="T30" fmla="*/ 1052 w 1082"/>
                <a:gd name="T31"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2" h="94">
                  <a:moveTo>
                    <a:pt x="1052" y="80"/>
                  </a:moveTo>
                  <a:lnTo>
                    <a:pt x="1082" y="40"/>
                  </a:lnTo>
                  <a:lnTo>
                    <a:pt x="1050" y="8"/>
                  </a:lnTo>
                  <a:lnTo>
                    <a:pt x="800" y="4"/>
                  </a:lnTo>
                  <a:lnTo>
                    <a:pt x="798" y="18"/>
                  </a:lnTo>
                  <a:lnTo>
                    <a:pt x="164" y="24"/>
                  </a:lnTo>
                  <a:lnTo>
                    <a:pt x="108" y="22"/>
                  </a:lnTo>
                  <a:lnTo>
                    <a:pt x="76" y="2"/>
                  </a:lnTo>
                  <a:lnTo>
                    <a:pt x="2" y="0"/>
                  </a:lnTo>
                  <a:lnTo>
                    <a:pt x="0" y="94"/>
                  </a:lnTo>
                  <a:lnTo>
                    <a:pt x="78" y="94"/>
                  </a:lnTo>
                  <a:lnTo>
                    <a:pt x="110" y="78"/>
                  </a:lnTo>
                  <a:lnTo>
                    <a:pt x="164" y="74"/>
                  </a:lnTo>
                  <a:lnTo>
                    <a:pt x="796" y="70"/>
                  </a:lnTo>
                  <a:lnTo>
                    <a:pt x="802" y="84"/>
                  </a:lnTo>
                  <a:lnTo>
                    <a:pt x="1052" y="8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419" name="Freeform 147"/>
            <p:cNvSpPr>
              <a:spLocks/>
            </p:cNvSpPr>
            <p:nvPr/>
          </p:nvSpPr>
          <p:spPr bwMode="auto">
            <a:xfrm>
              <a:off x="5427" y="1352"/>
              <a:ext cx="69" cy="19"/>
            </a:xfrm>
            <a:custGeom>
              <a:avLst/>
              <a:gdLst>
                <a:gd name="T0" fmla="*/ 0 w 504"/>
                <a:gd name="T1" fmla="*/ 0 h 138"/>
                <a:gd name="T2" fmla="*/ 288 w 504"/>
                <a:gd name="T3" fmla="*/ 0 h 138"/>
                <a:gd name="T4" fmla="*/ 297 w 504"/>
                <a:gd name="T5" fmla="*/ 12 h 138"/>
                <a:gd name="T6" fmla="*/ 504 w 504"/>
                <a:gd name="T7" fmla="*/ 12 h 138"/>
                <a:gd name="T8" fmla="*/ 504 w 504"/>
                <a:gd name="T9" fmla="*/ 93 h 138"/>
                <a:gd name="T10" fmla="*/ 300 w 504"/>
                <a:gd name="T11" fmla="*/ 93 h 138"/>
                <a:gd name="T12" fmla="*/ 294 w 504"/>
                <a:gd name="T13" fmla="*/ 138 h 138"/>
                <a:gd name="T14" fmla="*/ 126 w 504"/>
                <a:gd name="T15" fmla="*/ 138 h 138"/>
                <a:gd name="T16" fmla="*/ 102 w 504"/>
                <a:gd name="T17" fmla="*/ 96 h 138"/>
                <a:gd name="T18" fmla="*/ 0 w 504"/>
                <a:gd name="T19" fmla="*/ 93 h 138"/>
                <a:gd name="T20" fmla="*/ 0 w 504"/>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4" h="138">
                  <a:moveTo>
                    <a:pt x="0" y="0"/>
                  </a:moveTo>
                  <a:lnTo>
                    <a:pt x="288" y="0"/>
                  </a:lnTo>
                  <a:lnTo>
                    <a:pt x="297" y="12"/>
                  </a:lnTo>
                  <a:lnTo>
                    <a:pt x="504" y="12"/>
                  </a:lnTo>
                  <a:lnTo>
                    <a:pt x="504" y="93"/>
                  </a:lnTo>
                  <a:lnTo>
                    <a:pt x="300" y="93"/>
                  </a:lnTo>
                  <a:lnTo>
                    <a:pt x="294" y="138"/>
                  </a:lnTo>
                  <a:lnTo>
                    <a:pt x="126" y="138"/>
                  </a:lnTo>
                  <a:lnTo>
                    <a:pt x="102" y="96"/>
                  </a:lnTo>
                  <a:lnTo>
                    <a:pt x="0" y="93"/>
                  </a:lnTo>
                  <a:lnTo>
                    <a:pt x="0" y="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420" name="Line 148"/>
            <p:cNvSpPr>
              <a:spLocks noChangeShapeType="1"/>
            </p:cNvSpPr>
            <p:nvPr/>
          </p:nvSpPr>
          <p:spPr bwMode="auto">
            <a:xfrm>
              <a:off x="5387" y="1412"/>
              <a:ext cx="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421" name="Line 149"/>
            <p:cNvSpPr>
              <a:spLocks noChangeShapeType="1"/>
            </p:cNvSpPr>
            <p:nvPr/>
          </p:nvSpPr>
          <p:spPr bwMode="auto">
            <a:xfrm>
              <a:off x="5387" y="1304"/>
              <a:ext cx="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422" name="Line 150"/>
            <p:cNvSpPr>
              <a:spLocks noChangeShapeType="1"/>
            </p:cNvSpPr>
            <p:nvPr/>
          </p:nvSpPr>
          <p:spPr bwMode="auto">
            <a:xfrm flipV="1">
              <a:off x="5434" y="1301"/>
              <a:ext cx="127" cy="4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423" name="Line 151"/>
            <p:cNvSpPr>
              <a:spLocks noChangeShapeType="1"/>
            </p:cNvSpPr>
            <p:nvPr/>
          </p:nvSpPr>
          <p:spPr bwMode="auto">
            <a:xfrm>
              <a:off x="5434" y="1372"/>
              <a:ext cx="130" cy="4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2424" name="Group 152"/>
          <p:cNvGrpSpPr>
            <a:grpSpLocks/>
          </p:cNvGrpSpPr>
          <p:nvPr/>
        </p:nvGrpSpPr>
        <p:grpSpPr bwMode="auto">
          <a:xfrm>
            <a:off x="7880350" y="4110038"/>
            <a:ext cx="563563" cy="266700"/>
            <a:chOff x="4968" y="2527"/>
            <a:chExt cx="355" cy="168"/>
          </a:xfrm>
        </p:grpSpPr>
        <p:sp>
          <p:nvSpPr>
            <p:cNvPr id="182425" name="Freeform 153"/>
            <p:cNvSpPr>
              <a:spLocks/>
            </p:cNvSpPr>
            <p:nvPr/>
          </p:nvSpPr>
          <p:spPr bwMode="auto">
            <a:xfrm>
              <a:off x="4982" y="2527"/>
              <a:ext cx="341" cy="168"/>
            </a:xfrm>
            <a:custGeom>
              <a:avLst/>
              <a:gdLst>
                <a:gd name="T0" fmla="*/ 9 w 4645"/>
                <a:gd name="T1" fmla="*/ 2286 h 2286"/>
                <a:gd name="T2" fmla="*/ 4645 w 4645"/>
                <a:gd name="T3" fmla="*/ 2277 h 2286"/>
                <a:gd name="T4" fmla="*/ 4645 w 4645"/>
                <a:gd name="T5" fmla="*/ 1838 h 2286"/>
                <a:gd name="T6" fmla="*/ 4242 w 4645"/>
                <a:gd name="T7" fmla="*/ 1838 h 2286"/>
                <a:gd name="T8" fmla="*/ 4215 w 4645"/>
                <a:gd name="T9" fmla="*/ 430 h 2286"/>
                <a:gd name="T10" fmla="*/ 4635 w 4645"/>
                <a:gd name="T11" fmla="*/ 430 h 2286"/>
                <a:gd name="T12" fmla="*/ 4635 w 4645"/>
                <a:gd name="T13" fmla="*/ 0 h 2286"/>
                <a:gd name="T14" fmla="*/ 0 w 4645"/>
                <a:gd name="T15" fmla="*/ 0 h 2286"/>
                <a:gd name="T16" fmla="*/ 0 w 4645"/>
                <a:gd name="T17" fmla="*/ 403 h 2286"/>
                <a:gd name="T18" fmla="*/ 165 w 4645"/>
                <a:gd name="T19" fmla="*/ 403 h 2286"/>
                <a:gd name="T20" fmla="*/ 174 w 4645"/>
                <a:gd name="T21" fmla="*/ 1875 h 2286"/>
                <a:gd name="T22" fmla="*/ 0 w 4645"/>
                <a:gd name="T23" fmla="*/ 1875 h 2286"/>
                <a:gd name="T24" fmla="*/ 9 w 4645"/>
                <a:gd name="T25" fmla="*/ 2286 h 2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45" h="2286">
                  <a:moveTo>
                    <a:pt x="9" y="2286"/>
                  </a:moveTo>
                  <a:lnTo>
                    <a:pt x="4645" y="2277"/>
                  </a:lnTo>
                  <a:lnTo>
                    <a:pt x="4645" y="1838"/>
                  </a:lnTo>
                  <a:lnTo>
                    <a:pt x="4242" y="1838"/>
                  </a:lnTo>
                  <a:lnTo>
                    <a:pt x="4215" y="430"/>
                  </a:lnTo>
                  <a:lnTo>
                    <a:pt x="4635" y="430"/>
                  </a:lnTo>
                  <a:lnTo>
                    <a:pt x="4635" y="0"/>
                  </a:lnTo>
                  <a:lnTo>
                    <a:pt x="0" y="0"/>
                  </a:lnTo>
                  <a:lnTo>
                    <a:pt x="0" y="403"/>
                  </a:lnTo>
                  <a:lnTo>
                    <a:pt x="165" y="403"/>
                  </a:lnTo>
                  <a:lnTo>
                    <a:pt x="174" y="1875"/>
                  </a:lnTo>
                  <a:lnTo>
                    <a:pt x="0" y="1875"/>
                  </a:lnTo>
                  <a:lnTo>
                    <a:pt x="9" y="2286"/>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426" name="Freeform 154"/>
            <p:cNvSpPr>
              <a:spLocks/>
            </p:cNvSpPr>
            <p:nvPr/>
          </p:nvSpPr>
          <p:spPr bwMode="auto">
            <a:xfrm rot="-1848669">
              <a:off x="5093" y="2545"/>
              <a:ext cx="153" cy="116"/>
            </a:xfrm>
            <a:custGeom>
              <a:avLst/>
              <a:gdLst>
                <a:gd name="T0" fmla="*/ 0 w 2077"/>
                <a:gd name="T1" fmla="*/ 531 h 1582"/>
                <a:gd name="T2" fmla="*/ 0 w 2077"/>
                <a:gd name="T3" fmla="*/ 1052 h 1582"/>
                <a:gd name="T4" fmla="*/ 128 w 2077"/>
                <a:gd name="T5" fmla="*/ 1408 h 1582"/>
                <a:gd name="T6" fmla="*/ 503 w 2077"/>
                <a:gd name="T7" fmla="*/ 1564 h 1582"/>
                <a:gd name="T8" fmla="*/ 805 w 2077"/>
                <a:gd name="T9" fmla="*/ 1582 h 1582"/>
                <a:gd name="T10" fmla="*/ 1399 w 2077"/>
                <a:gd name="T11" fmla="*/ 1445 h 1582"/>
                <a:gd name="T12" fmla="*/ 1509 w 2077"/>
                <a:gd name="T13" fmla="*/ 1225 h 1582"/>
                <a:gd name="T14" fmla="*/ 1911 w 2077"/>
                <a:gd name="T15" fmla="*/ 1235 h 1582"/>
                <a:gd name="T16" fmla="*/ 2076 w 2077"/>
                <a:gd name="T17" fmla="*/ 777 h 1582"/>
                <a:gd name="T18" fmla="*/ 1902 w 2077"/>
                <a:gd name="T19" fmla="*/ 366 h 1582"/>
                <a:gd name="T20" fmla="*/ 1491 w 2077"/>
                <a:gd name="T21" fmla="*/ 366 h 1582"/>
                <a:gd name="T22" fmla="*/ 1408 w 2077"/>
                <a:gd name="T23" fmla="*/ 128 h 1582"/>
                <a:gd name="T24" fmla="*/ 805 w 2077"/>
                <a:gd name="T25" fmla="*/ 0 h 1582"/>
                <a:gd name="T26" fmla="*/ 522 w 2077"/>
                <a:gd name="T27" fmla="*/ 0 h 1582"/>
                <a:gd name="T28" fmla="*/ 128 w 2077"/>
                <a:gd name="T29" fmla="*/ 183 h 1582"/>
                <a:gd name="T30" fmla="*/ 0 w 2077"/>
                <a:gd name="T31" fmla="*/ 531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77" h="1582">
                  <a:moveTo>
                    <a:pt x="0" y="531"/>
                  </a:moveTo>
                  <a:lnTo>
                    <a:pt x="0" y="1052"/>
                  </a:lnTo>
                  <a:lnTo>
                    <a:pt x="128" y="1408"/>
                  </a:lnTo>
                  <a:lnTo>
                    <a:pt x="503" y="1564"/>
                  </a:lnTo>
                  <a:lnTo>
                    <a:pt x="805" y="1582"/>
                  </a:lnTo>
                  <a:lnTo>
                    <a:pt x="1399" y="1445"/>
                  </a:lnTo>
                  <a:lnTo>
                    <a:pt x="1509" y="1225"/>
                  </a:lnTo>
                  <a:lnTo>
                    <a:pt x="1911" y="1235"/>
                  </a:lnTo>
                  <a:cubicBezTo>
                    <a:pt x="2005" y="1160"/>
                    <a:pt x="2077" y="922"/>
                    <a:pt x="2076" y="777"/>
                  </a:cubicBezTo>
                  <a:cubicBezTo>
                    <a:pt x="2075" y="632"/>
                    <a:pt x="2000" y="435"/>
                    <a:pt x="1902" y="366"/>
                  </a:cubicBezTo>
                  <a:lnTo>
                    <a:pt x="1491" y="366"/>
                  </a:lnTo>
                  <a:lnTo>
                    <a:pt x="1408" y="128"/>
                  </a:lnTo>
                  <a:lnTo>
                    <a:pt x="805" y="0"/>
                  </a:lnTo>
                  <a:lnTo>
                    <a:pt x="522" y="0"/>
                  </a:lnTo>
                  <a:lnTo>
                    <a:pt x="128" y="183"/>
                  </a:lnTo>
                  <a:lnTo>
                    <a:pt x="0" y="53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427" name="Freeform 155"/>
            <p:cNvSpPr>
              <a:spLocks/>
            </p:cNvSpPr>
            <p:nvPr/>
          </p:nvSpPr>
          <p:spPr bwMode="auto">
            <a:xfrm rot="-1852865">
              <a:off x="4968" y="2666"/>
              <a:ext cx="146" cy="29"/>
            </a:xfrm>
            <a:custGeom>
              <a:avLst/>
              <a:gdLst>
                <a:gd name="T0" fmla="*/ 1976 w 1980"/>
                <a:gd name="T1" fmla="*/ 4 h 404"/>
                <a:gd name="T2" fmla="*/ 1660 w 1980"/>
                <a:gd name="T3" fmla="*/ 0 h 404"/>
                <a:gd name="T4" fmla="*/ 1664 w 1980"/>
                <a:gd name="T5" fmla="*/ 124 h 404"/>
                <a:gd name="T6" fmla="*/ 1236 w 1980"/>
                <a:gd name="T7" fmla="*/ 128 h 404"/>
                <a:gd name="T8" fmla="*/ 1236 w 1980"/>
                <a:gd name="T9" fmla="*/ 156 h 404"/>
                <a:gd name="T10" fmla="*/ 204 w 1980"/>
                <a:gd name="T11" fmla="*/ 164 h 404"/>
                <a:gd name="T12" fmla="*/ 96 w 1980"/>
                <a:gd name="T13" fmla="*/ 120 h 404"/>
                <a:gd name="T14" fmla="*/ 36 w 1980"/>
                <a:gd name="T15" fmla="*/ 120 h 404"/>
                <a:gd name="T16" fmla="*/ 0 w 1980"/>
                <a:gd name="T17" fmla="*/ 156 h 404"/>
                <a:gd name="T18" fmla="*/ 0 w 1980"/>
                <a:gd name="T19" fmla="*/ 256 h 404"/>
                <a:gd name="T20" fmla="*/ 40 w 1980"/>
                <a:gd name="T21" fmla="*/ 296 h 404"/>
                <a:gd name="T22" fmla="*/ 96 w 1980"/>
                <a:gd name="T23" fmla="*/ 296 h 404"/>
                <a:gd name="T24" fmla="*/ 212 w 1980"/>
                <a:gd name="T25" fmla="*/ 256 h 404"/>
                <a:gd name="T26" fmla="*/ 1236 w 1980"/>
                <a:gd name="T27" fmla="*/ 256 h 404"/>
                <a:gd name="T28" fmla="*/ 1240 w 1980"/>
                <a:gd name="T29" fmla="*/ 288 h 404"/>
                <a:gd name="T30" fmla="*/ 1660 w 1980"/>
                <a:gd name="T31" fmla="*/ 288 h 404"/>
                <a:gd name="T32" fmla="*/ 1672 w 1980"/>
                <a:gd name="T33" fmla="*/ 404 h 404"/>
                <a:gd name="T34" fmla="*/ 1980 w 1980"/>
                <a:gd name="T35" fmla="*/ 404 h 404"/>
                <a:gd name="T36" fmla="*/ 1976 w 1980"/>
                <a:gd name="T37" fmla="*/ 4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80" h="404">
                  <a:moveTo>
                    <a:pt x="1976" y="4"/>
                  </a:moveTo>
                  <a:lnTo>
                    <a:pt x="1660" y="0"/>
                  </a:lnTo>
                  <a:lnTo>
                    <a:pt x="1664" y="124"/>
                  </a:lnTo>
                  <a:lnTo>
                    <a:pt x="1236" y="128"/>
                  </a:lnTo>
                  <a:lnTo>
                    <a:pt x="1236" y="156"/>
                  </a:lnTo>
                  <a:lnTo>
                    <a:pt x="204" y="164"/>
                  </a:lnTo>
                  <a:lnTo>
                    <a:pt x="96" y="120"/>
                  </a:lnTo>
                  <a:lnTo>
                    <a:pt x="36" y="120"/>
                  </a:lnTo>
                  <a:lnTo>
                    <a:pt x="0" y="156"/>
                  </a:lnTo>
                  <a:lnTo>
                    <a:pt x="0" y="256"/>
                  </a:lnTo>
                  <a:lnTo>
                    <a:pt x="40" y="296"/>
                  </a:lnTo>
                  <a:lnTo>
                    <a:pt x="96" y="296"/>
                  </a:lnTo>
                  <a:lnTo>
                    <a:pt x="212" y="256"/>
                  </a:lnTo>
                  <a:lnTo>
                    <a:pt x="1236" y="256"/>
                  </a:lnTo>
                  <a:lnTo>
                    <a:pt x="1240" y="288"/>
                  </a:lnTo>
                  <a:lnTo>
                    <a:pt x="1660" y="288"/>
                  </a:lnTo>
                  <a:lnTo>
                    <a:pt x="1672" y="404"/>
                  </a:lnTo>
                  <a:lnTo>
                    <a:pt x="1980" y="404"/>
                  </a:lnTo>
                  <a:lnTo>
                    <a:pt x="1976" y="4"/>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2428" name="Group 156"/>
          <p:cNvGrpSpPr>
            <a:grpSpLocks/>
          </p:cNvGrpSpPr>
          <p:nvPr/>
        </p:nvGrpSpPr>
        <p:grpSpPr bwMode="auto">
          <a:xfrm>
            <a:off x="7812088" y="6356350"/>
            <a:ext cx="541337" cy="430213"/>
            <a:chOff x="4969" y="4004"/>
            <a:chExt cx="341" cy="271"/>
          </a:xfrm>
        </p:grpSpPr>
        <p:sp>
          <p:nvSpPr>
            <p:cNvPr id="182429" name="Freeform 157"/>
            <p:cNvSpPr>
              <a:spLocks/>
            </p:cNvSpPr>
            <p:nvPr/>
          </p:nvSpPr>
          <p:spPr bwMode="auto">
            <a:xfrm>
              <a:off x="4969" y="4107"/>
              <a:ext cx="341" cy="168"/>
            </a:xfrm>
            <a:custGeom>
              <a:avLst/>
              <a:gdLst>
                <a:gd name="T0" fmla="*/ 9 w 4645"/>
                <a:gd name="T1" fmla="*/ 2286 h 2286"/>
                <a:gd name="T2" fmla="*/ 4645 w 4645"/>
                <a:gd name="T3" fmla="*/ 2277 h 2286"/>
                <a:gd name="T4" fmla="*/ 4645 w 4645"/>
                <a:gd name="T5" fmla="*/ 1838 h 2286"/>
                <a:gd name="T6" fmla="*/ 4242 w 4645"/>
                <a:gd name="T7" fmla="*/ 1838 h 2286"/>
                <a:gd name="T8" fmla="*/ 4215 w 4645"/>
                <a:gd name="T9" fmla="*/ 430 h 2286"/>
                <a:gd name="T10" fmla="*/ 4635 w 4645"/>
                <a:gd name="T11" fmla="*/ 430 h 2286"/>
                <a:gd name="T12" fmla="*/ 4635 w 4645"/>
                <a:gd name="T13" fmla="*/ 0 h 2286"/>
                <a:gd name="T14" fmla="*/ 0 w 4645"/>
                <a:gd name="T15" fmla="*/ 0 h 2286"/>
                <a:gd name="T16" fmla="*/ 0 w 4645"/>
                <a:gd name="T17" fmla="*/ 403 h 2286"/>
                <a:gd name="T18" fmla="*/ 165 w 4645"/>
                <a:gd name="T19" fmla="*/ 403 h 2286"/>
                <a:gd name="T20" fmla="*/ 174 w 4645"/>
                <a:gd name="T21" fmla="*/ 1875 h 2286"/>
                <a:gd name="T22" fmla="*/ 0 w 4645"/>
                <a:gd name="T23" fmla="*/ 1875 h 2286"/>
                <a:gd name="T24" fmla="*/ 9 w 4645"/>
                <a:gd name="T25" fmla="*/ 2286 h 2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45" h="2286">
                  <a:moveTo>
                    <a:pt x="9" y="2286"/>
                  </a:moveTo>
                  <a:lnTo>
                    <a:pt x="4645" y="2277"/>
                  </a:lnTo>
                  <a:lnTo>
                    <a:pt x="4645" y="1838"/>
                  </a:lnTo>
                  <a:lnTo>
                    <a:pt x="4242" y="1838"/>
                  </a:lnTo>
                  <a:lnTo>
                    <a:pt x="4215" y="430"/>
                  </a:lnTo>
                  <a:lnTo>
                    <a:pt x="4635" y="430"/>
                  </a:lnTo>
                  <a:lnTo>
                    <a:pt x="4635" y="0"/>
                  </a:lnTo>
                  <a:lnTo>
                    <a:pt x="0" y="0"/>
                  </a:lnTo>
                  <a:lnTo>
                    <a:pt x="0" y="403"/>
                  </a:lnTo>
                  <a:lnTo>
                    <a:pt x="165" y="403"/>
                  </a:lnTo>
                  <a:lnTo>
                    <a:pt x="174" y="1875"/>
                  </a:lnTo>
                  <a:lnTo>
                    <a:pt x="0" y="1875"/>
                  </a:lnTo>
                  <a:lnTo>
                    <a:pt x="9" y="2286"/>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430" name="Freeform 158"/>
            <p:cNvSpPr>
              <a:spLocks/>
            </p:cNvSpPr>
            <p:nvPr/>
          </p:nvSpPr>
          <p:spPr bwMode="auto">
            <a:xfrm rot="3223282">
              <a:off x="5068" y="4141"/>
              <a:ext cx="153" cy="116"/>
            </a:xfrm>
            <a:custGeom>
              <a:avLst/>
              <a:gdLst>
                <a:gd name="T0" fmla="*/ 0 w 2077"/>
                <a:gd name="T1" fmla="*/ 531 h 1582"/>
                <a:gd name="T2" fmla="*/ 0 w 2077"/>
                <a:gd name="T3" fmla="*/ 1052 h 1582"/>
                <a:gd name="T4" fmla="*/ 128 w 2077"/>
                <a:gd name="T5" fmla="*/ 1408 h 1582"/>
                <a:gd name="T6" fmla="*/ 503 w 2077"/>
                <a:gd name="T7" fmla="*/ 1564 h 1582"/>
                <a:gd name="T8" fmla="*/ 805 w 2077"/>
                <a:gd name="T9" fmla="*/ 1582 h 1582"/>
                <a:gd name="T10" fmla="*/ 1399 w 2077"/>
                <a:gd name="T11" fmla="*/ 1445 h 1582"/>
                <a:gd name="T12" fmla="*/ 1509 w 2077"/>
                <a:gd name="T13" fmla="*/ 1225 h 1582"/>
                <a:gd name="T14" fmla="*/ 1911 w 2077"/>
                <a:gd name="T15" fmla="*/ 1235 h 1582"/>
                <a:gd name="T16" fmla="*/ 2076 w 2077"/>
                <a:gd name="T17" fmla="*/ 777 h 1582"/>
                <a:gd name="T18" fmla="*/ 1902 w 2077"/>
                <a:gd name="T19" fmla="*/ 366 h 1582"/>
                <a:gd name="T20" fmla="*/ 1491 w 2077"/>
                <a:gd name="T21" fmla="*/ 366 h 1582"/>
                <a:gd name="T22" fmla="*/ 1408 w 2077"/>
                <a:gd name="T23" fmla="*/ 128 h 1582"/>
                <a:gd name="T24" fmla="*/ 805 w 2077"/>
                <a:gd name="T25" fmla="*/ 0 h 1582"/>
                <a:gd name="T26" fmla="*/ 522 w 2077"/>
                <a:gd name="T27" fmla="*/ 0 h 1582"/>
                <a:gd name="T28" fmla="*/ 128 w 2077"/>
                <a:gd name="T29" fmla="*/ 183 h 1582"/>
                <a:gd name="T30" fmla="*/ 0 w 2077"/>
                <a:gd name="T31" fmla="*/ 531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77" h="1582">
                  <a:moveTo>
                    <a:pt x="0" y="531"/>
                  </a:moveTo>
                  <a:lnTo>
                    <a:pt x="0" y="1052"/>
                  </a:lnTo>
                  <a:lnTo>
                    <a:pt x="128" y="1408"/>
                  </a:lnTo>
                  <a:lnTo>
                    <a:pt x="503" y="1564"/>
                  </a:lnTo>
                  <a:lnTo>
                    <a:pt x="805" y="1582"/>
                  </a:lnTo>
                  <a:lnTo>
                    <a:pt x="1399" y="1445"/>
                  </a:lnTo>
                  <a:lnTo>
                    <a:pt x="1509" y="1225"/>
                  </a:lnTo>
                  <a:lnTo>
                    <a:pt x="1911" y="1235"/>
                  </a:lnTo>
                  <a:cubicBezTo>
                    <a:pt x="2005" y="1160"/>
                    <a:pt x="2077" y="922"/>
                    <a:pt x="2076" y="777"/>
                  </a:cubicBezTo>
                  <a:cubicBezTo>
                    <a:pt x="2075" y="632"/>
                    <a:pt x="2000" y="435"/>
                    <a:pt x="1902" y="366"/>
                  </a:cubicBezTo>
                  <a:lnTo>
                    <a:pt x="1491" y="366"/>
                  </a:lnTo>
                  <a:lnTo>
                    <a:pt x="1408" y="128"/>
                  </a:lnTo>
                  <a:lnTo>
                    <a:pt x="805" y="0"/>
                  </a:lnTo>
                  <a:lnTo>
                    <a:pt x="522" y="0"/>
                  </a:lnTo>
                  <a:lnTo>
                    <a:pt x="128" y="183"/>
                  </a:lnTo>
                  <a:lnTo>
                    <a:pt x="0" y="53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431" name="Freeform 159"/>
            <p:cNvSpPr>
              <a:spLocks/>
            </p:cNvSpPr>
            <p:nvPr/>
          </p:nvSpPr>
          <p:spPr bwMode="auto">
            <a:xfrm rot="3187806">
              <a:off x="4980" y="4062"/>
              <a:ext cx="146" cy="29"/>
            </a:xfrm>
            <a:custGeom>
              <a:avLst/>
              <a:gdLst>
                <a:gd name="T0" fmla="*/ 1976 w 1980"/>
                <a:gd name="T1" fmla="*/ 4 h 404"/>
                <a:gd name="T2" fmla="*/ 1660 w 1980"/>
                <a:gd name="T3" fmla="*/ 0 h 404"/>
                <a:gd name="T4" fmla="*/ 1664 w 1980"/>
                <a:gd name="T5" fmla="*/ 124 h 404"/>
                <a:gd name="T6" fmla="*/ 1236 w 1980"/>
                <a:gd name="T7" fmla="*/ 128 h 404"/>
                <a:gd name="T8" fmla="*/ 1236 w 1980"/>
                <a:gd name="T9" fmla="*/ 156 h 404"/>
                <a:gd name="T10" fmla="*/ 204 w 1980"/>
                <a:gd name="T11" fmla="*/ 164 h 404"/>
                <a:gd name="T12" fmla="*/ 96 w 1980"/>
                <a:gd name="T13" fmla="*/ 120 h 404"/>
                <a:gd name="T14" fmla="*/ 36 w 1980"/>
                <a:gd name="T15" fmla="*/ 120 h 404"/>
                <a:gd name="T16" fmla="*/ 0 w 1980"/>
                <a:gd name="T17" fmla="*/ 156 h 404"/>
                <a:gd name="T18" fmla="*/ 0 w 1980"/>
                <a:gd name="T19" fmla="*/ 256 h 404"/>
                <a:gd name="T20" fmla="*/ 40 w 1980"/>
                <a:gd name="T21" fmla="*/ 296 h 404"/>
                <a:gd name="T22" fmla="*/ 96 w 1980"/>
                <a:gd name="T23" fmla="*/ 296 h 404"/>
                <a:gd name="T24" fmla="*/ 212 w 1980"/>
                <a:gd name="T25" fmla="*/ 256 h 404"/>
                <a:gd name="T26" fmla="*/ 1236 w 1980"/>
                <a:gd name="T27" fmla="*/ 256 h 404"/>
                <a:gd name="T28" fmla="*/ 1240 w 1980"/>
                <a:gd name="T29" fmla="*/ 288 h 404"/>
                <a:gd name="T30" fmla="*/ 1660 w 1980"/>
                <a:gd name="T31" fmla="*/ 288 h 404"/>
                <a:gd name="T32" fmla="*/ 1672 w 1980"/>
                <a:gd name="T33" fmla="*/ 404 h 404"/>
                <a:gd name="T34" fmla="*/ 1980 w 1980"/>
                <a:gd name="T35" fmla="*/ 404 h 404"/>
                <a:gd name="T36" fmla="*/ 1976 w 1980"/>
                <a:gd name="T37" fmla="*/ 4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80" h="404">
                  <a:moveTo>
                    <a:pt x="1976" y="4"/>
                  </a:moveTo>
                  <a:lnTo>
                    <a:pt x="1660" y="0"/>
                  </a:lnTo>
                  <a:lnTo>
                    <a:pt x="1664" y="124"/>
                  </a:lnTo>
                  <a:lnTo>
                    <a:pt x="1236" y="128"/>
                  </a:lnTo>
                  <a:lnTo>
                    <a:pt x="1236" y="156"/>
                  </a:lnTo>
                  <a:lnTo>
                    <a:pt x="204" y="164"/>
                  </a:lnTo>
                  <a:lnTo>
                    <a:pt x="96" y="120"/>
                  </a:lnTo>
                  <a:lnTo>
                    <a:pt x="36" y="120"/>
                  </a:lnTo>
                  <a:lnTo>
                    <a:pt x="0" y="156"/>
                  </a:lnTo>
                  <a:lnTo>
                    <a:pt x="0" y="256"/>
                  </a:lnTo>
                  <a:lnTo>
                    <a:pt x="40" y="296"/>
                  </a:lnTo>
                  <a:lnTo>
                    <a:pt x="96" y="296"/>
                  </a:lnTo>
                  <a:lnTo>
                    <a:pt x="212" y="256"/>
                  </a:lnTo>
                  <a:lnTo>
                    <a:pt x="1236" y="256"/>
                  </a:lnTo>
                  <a:lnTo>
                    <a:pt x="1240" y="288"/>
                  </a:lnTo>
                  <a:lnTo>
                    <a:pt x="1660" y="288"/>
                  </a:lnTo>
                  <a:lnTo>
                    <a:pt x="1672" y="404"/>
                  </a:lnTo>
                  <a:lnTo>
                    <a:pt x="1980" y="404"/>
                  </a:lnTo>
                  <a:lnTo>
                    <a:pt x="1976" y="4"/>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2432" name="Text Box 160"/>
          <p:cNvSpPr txBox="1">
            <a:spLocks noChangeArrowheads="1"/>
          </p:cNvSpPr>
          <p:nvPr/>
        </p:nvSpPr>
        <p:spPr bwMode="auto">
          <a:xfrm>
            <a:off x="4600575" y="1214438"/>
            <a:ext cx="666750" cy="2841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14 Feb</a:t>
            </a:r>
          </a:p>
        </p:txBody>
      </p:sp>
      <p:sp>
        <p:nvSpPr>
          <p:cNvPr id="182433" name="Text Box 161"/>
          <p:cNvSpPr txBox="1">
            <a:spLocks noChangeArrowheads="1"/>
          </p:cNvSpPr>
          <p:nvPr/>
        </p:nvSpPr>
        <p:spPr bwMode="auto">
          <a:xfrm>
            <a:off x="4578350" y="3862388"/>
            <a:ext cx="666750" cy="2841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15 Feb</a:t>
            </a:r>
          </a:p>
        </p:txBody>
      </p:sp>
      <p:grpSp>
        <p:nvGrpSpPr>
          <p:cNvPr id="182434" name="Group 162"/>
          <p:cNvGrpSpPr>
            <a:grpSpLocks/>
          </p:cNvGrpSpPr>
          <p:nvPr/>
        </p:nvGrpSpPr>
        <p:grpSpPr bwMode="auto">
          <a:xfrm>
            <a:off x="8483600" y="3794125"/>
            <a:ext cx="471488" cy="257175"/>
            <a:chOff x="5344" y="2390"/>
            <a:chExt cx="297" cy="162"/>
          </a:xfrm>
        </p:grpSpPr>
        <p:sp>
          <p:nvSpPr>
            <p:cNvPr id="182435" name="Freeform 163"/>
            <p:cNvSpPr>
              <a:spLocks/>
            </p:cNvSpPr>
            <p:nvPr/>
          </p:nvSpPr>
          <p:spPr bwMode="auto">
            <a:xfrm>
              <a:off x="5360" y="2390"/>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436" name="Freeform 164"/>
            <p:cNvSpPr>
              <a:spLocks/>
            </p:cNvSpPr>
            <p:nvPr/>
          </p:nvSpPr>
          <p:spPr bwMode="auto">
            <a:xfrm rot="-2280822">
              <a:off x="5432" y="2417"/>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437" name="Freeform 165"/>
            <p:cNvSpPr>
              <a:spLocks/>
            </p:cNvSpPr>
            <p:nvPr/>
          </p:nvSpPr>
          <p:spPr bwMode="auto">
            <a:xfrm rot="-2319588">
              <a:off x="5344" y="2541"/>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2438" name="Group 166"/>
          <p:cNvGrpSpPr>
            <a:grpSpLocks/>
          </p:cNvGrpSpPr>
          <p:nvPr/>
        </p:nvGrpSpPr>
        <p:grpSpPr bwMode="auto">
          <a:xfrm>
            <a:off x="8164513" y="6186488"/>
            <a:ext cx="461962" cy="273050"/>
            <a:chOff x="5433" y="3985"/>
            <a:chExt cx="291" cy="172"/>
          </a:xfrm>
        </p:grpSpPr>
        <p:sp>
          <p:nvSpPr>
            <p:cNvPr id="182439" name="Freeform 167"/>
            <p:cNvSpPr>
              <a:spLocks/>
            </p:cNvSpPr>
            <p:nvPr/>
          </p:nvSpPr>
          <p:spPr bwMode="auto">
            <a:xfrm>
              <a:off x="5443" y="4000"/>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440" name="Freeform 168"/>
            <p:cNvSpPr>
              <a:spLocks/>
            </p:cNvSpPr>
            <p:nvPr/>
          </p:nvSpPr>
          <p:spPr bwMode="auto">
            <a:xfrm rot="2413740">
              <a:off x="5515" y="4031"/>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441" name="Freeform 169"/>
            <p:cNvSpPr>
              <a:spLocks/>
            </p:cNvSpPr>
            <p:nvPr/>
          </p:nvSpPr>
          <p:spPr bwMode="auto">
            <a:xfrm rot="2612893">
              <a:off x="5433" y="398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2442" name="Line 170"/>
          <p:cNvSpPr>
            <a:spLocks noChangeShapeType="1"/>
          </p:cNvSpPr>
          <p:nvPr/>
        </p:nvSpPr>
        <p:spPr bwMode="auto">
          <a:xfrm flipV="1">
            <a:off x="1328738" y="2314575"/>
            <a:ext cx="1238250" cy="1042988"/>
          </a:xfrm>
          <a:prstGeom prst="line">
            <a:avLst/>
          </a:prstGeom>
          <a:noFill/>
          <a:ln w="508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443" name="AutoShape 171"/>
          <p:cNvSpPr>
            <a:spLocks noChangeArrowheads="1"/>
          </p:cNvSpPr>
          <p:nvPr/>
        </p:nvSpPr>
        <p:spPr bwMode="auto">
          <a:xfrm>
            <a:off x="2459038" y="216058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444" name="Line 172"/>
          <p:cNvSpPr>
            <a:spLocks noChangeShapeType="1"/>
          </p:cNvSpPr>
          <p:nvPr/>
        </p:nvSpPr>
        <p:spPr bwMode="auto">
          <a:xfrm flipV="1">
            <a:off x="2181225" y="2757488"/>
            <a:ext cx="1019175" cy="1181100"/>
          </a:xfrm>
          <a:prstGeom prst="line">
            <a:avLst/>
          </a:prstGeom>
          <a:noFill/>
          <a:ln w="508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445" name="Line 173"/>
          <p:cNvSpPr>
            <a:spLocks noChangeShapeType="1"/>
          </p:cNvSpPr>
          <p:nvPr/>
        </p:nvSpPr>
        <p:spPr bwMode="auto">
          <a:xfrm flipV="1">
            <a:off x="2914650" y="2324100"/>
            <a:ext cx="1019175" cy="1847850"/>
          </a:xfrm>
          <a:prstGeom prst="line">
            <a:avLst/>
          </a:prstGeom>
          <a:noFill/>
          <a:ln w="508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446" name="AutoShape 174"/>
          <p:cNvSpPr>
            <a:spLocks noChangeArrowheads="1"/>
          </p:cNvSpPr>
          <p:nvPr/>
        </p:nvSpPr>
        <p:spPr bwMode="auto">
          <a:xfrm>
            <a:off x="3097213" y="255587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447" name="AutoShape 175"/>
          <p:cNvSpPr>
            <a:spLocks noChangeArrowheads="1"/>
          </p:cNvSpPr>
          <p:nvPr/>
        </p:nvSpPr>
        <p:spPr bwMode="auto">
          <a:xfrm>
            <a:off x="3792538" y="217963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2448" name="Group 176"/>
          <p:cNvGrpSpPr>
            <a:grpSpLocks/>
          </p:cNvGrpSpPr>
          <p:nvPr/>
        </p:nvGrpSpPr>
        <p:grpSpPr bwMode="auto">
          <a:xfrm>
            <a:off x="2271713" y="1998663"/>
            <a:ext cx="620712" cy="623887"/>
            <a:chOff x="3968" y="320"/>
            <a:chExt cx="247" cy="229"/>
          </a:xfrm>
        </p:grpSpPr>
        <p:sp>
          <p:nvSpPr>
            <p:cNvPr id="182449" name="Oval 177"/>
            <p:cNvSpPr>
              <a:spLocks noChangeArrowheads="1"/>
            </p:cNvSpPr>
            <p:nvPr/>
          </p:nvSpPr>
          <p:spPr bwMode="auto">
            <a:xfrm>
              <a:off x="3968" y="320"/>
              <a:ext cx="247" cy="229"/>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450" name="Line 178"/>
            <p:cNvSpPr>
              <a:spLocks noChangeShapeType="1"/>
            </p:cNvSpPr>
            <p:nvPr/>
          </p:nvSpPr>
          <p:spPr bwMode="auto">
            <a:xfrm>
              <a:off x="4014" y="348"/>
              <a:ext cx="155" cy="164"/>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2451" name="Group 179"/>
          <p:cNvGrpSpPr>
            <a:grpSpLocks/>
          </p:cNvGrpSpPr>
          <p:nvPr/>
        </p:nvGrpSpPr>
        <p:grpSpPr bwMode="auto">
          <a:xfrm>
            <a:off x="2900363" y="2422525"/>
            <a:ext cx="620712" cy="623888"/>
            <a:chOff x="3968" y="320"/>
            <a:chExt cx="247" cy="229"/>
          </a:xfrm>
        </p:grpSpPr>
        <p:sp>
          <p:nvSpPr>
            <p:cNvPr id="182452" name="Oval 180"/>
            <p:cNvSpPr>
              <a:spLocks noChangeArrowheads="1"/>
            </p:cNvSpPr>
            <p:nvPr/>
          </p:nvSpPr>
          <p:spPr bwMode="auto">
            <a:xfrm>
              <a:off x="3968" y="320"/>
              <a:ext cx="247" cy="229"/>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453" name="Line 181"/>
            <p:cNvSpPr>
              <a:spLocks noChangeShapeType="1"/>
            </p:cNvSpPr>
            <p:nvPr/>
          </p:nvSpPr>
          <p:spPr bwMode="auto">
            <a:xfrm>
              <a:off x="4014" y="348"/>
              <a:ext cx="155" cy="164"/>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2454" name="Group 182"/>
          <p:cNvGrpSpPr>
            <a:grpSpLocks/>
          </p:cNvGrpSpPr>
          <p:nvPr/>
        </p:nvGrpSpPr>
        <p:grpSpPr bwMode="auto">
          <a:xfrm>
            <a:off x="3619500" y="1984375"/>
            <a:ext cx="620713" cy="623888"/>
            <a:chOff x="3968" y="320"/>
            <a:chExt cx="247" cy="229"/>
          </a:xfrm>
        </p:grpSpPr>
        <p:sp>
          <p:nvSpPr>
            <p:cNvPr id="182455" name="Oval 183"/>
            <p:cNvSpPr>
              <a:spLocks noChangeArrowheads="1"/>
            </p:cNvSpPr>
            <p:nvPr/>
          </p:nvSpPr>
          <p:spPr bwMode="auto">
            <a:xfrm>
              <a:off x="3968" y="320"/>
              <a:ext cx="247" cy="229"/>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456" name="Line 184"/>
            <p:cNvSpPr>
              <a:spLocks noChangeShapeType="1"/>
            </p:cNvSpPr>
            <p:nvPr/>
          </p:nvSpPr>
          <p:spPr bwMode="auto">
            <a:xfrm>
              <a:off x="4014" y="348"/>
              <a:ext cx="155" cy="164"/>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2457" name="Line 185"/>
          <p:cNvSpPr>
            <a:spLocks noChangeShapeType="1"/>
          </p:cNvSpPr>
          <p:nvPr/>
        </p:nvSpPr>
        <p:spPr bwMode="auto">
          <a:xfrm flipV="1">
            <a:off x="5695950" y="1690688"/>
            <a:ext cx="2100263" cy="233362"/>
          </a:xfrm>
          <a:prstGeom prst="line">
            <a:avLst/>
          </a:prstGeom>
          <a:noFill/>
          <a:ln w="508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458" name="Line 186"/>
          <p:cNvSpPr>
            <a:spLocks noChangeShapeType="1"/>
          </p:cNvSpPr>
          <p:nvPr/>
        </p:nvSpPr>
        <p:spPr bwMode="auto">
          <a:xfrm>
            <a:off x="5691188" y="2490788"/>
            <a:ext cx="1785937" cy="328612"/>
          </a:xfrm>
          <a:prstGeom prst="line">
            <a:avLst/>
          </a:prstGeom>
          <a:noFill/>
          <a:ln w="508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459" name="Line 187"/>
          <p:cNvSpPr>
            <a:spLocks noChangeShapeType="1"/>
          </p:cNvSpPr>
          <p:nvPr/>
        </p:nvSpPr>
        <p:spPr bwMode="auto">
          <a:xfrm flipV="1">
            <a:off x="5705475" y="2886075"/>
            <a:ext cx="1924050" cy="157163"/>
          </a:xfrm>
          <a:prstGeom prst="line">
            <a:avLst/>
          </a:prstGeom>
          <a:noFill/>
          <a:ln w="508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460" name="AutoShape 188"/>
          <p:cNvSpPr>
            <a:spLocks noChangeArrowheads="1"/>
          </p:cNvSpPr>
          <p:nvPr/>
        </p:nvSpPr>
        <p:spPr bwMode="auto">
          <a:xfrm>
            <a:off x="7678738" y="150336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461" name="AutoShape 189"/>
          <p:cNvSpPr>
            <a:spLocks noChangeArrowheads="1"/>
          </p:cNvSpPr>
          <p:nvPr/>
        </p:nvSpPr>
        <p:spPr bwMode="auto">
          <a:xfrm>
            <a:off x="7464425" y="270351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2462" name="Group 190"/>
          <p:cNvGrpSpPr>
            <a:grpSpLocks/>
          </p:cNvGrpSpPr>
          <p:nvPr/>
        </p:nvGrpSpPr>
        <p:grpSpPr bwMode="auto">
          <a:xfrm>
            <a:off x="8480425" y="2835275"/>
            <a:ext cx="503238" cy="249238"/>
            <a:chOff x="5062" y="1268"/>
            <a:chExt cx="317" cy="157"/>
          </a:xfrm>
        </p:grpSpPr>
        <p:sp>
          <p:nvSpPr>
            <p:cNvPr id="182463" name="Freeform 191"/>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464" name="Freeform 192"/>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465" name="Freeform 193"/>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2466" name="Line 194"/>
          <p:cNvSpPr>
            <a:spLocks noChangeShapeType="1"/>
          </p:cNvSpPr>
          <p:nvPr/>
        </p:nvSpPr>
        <p:spPr bwMode="auto">
          <a:xfrm flipV="1">
            <a:off x="5534025" y="1338263"/>
            <a:ext cx="1400175" cy="614362"/>
          </a:xfrm>
          <a:prstGeom prst="line">
            <a:avLst/>
          </a:prstGeom>
          <a:noFill/>
          <a:ln w="508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467" name="Line 195"/>
          <p:cNvSpPr>
            <a:spLocks noChangeShapeType="1"/>
          </p:cNvSpPr>
          <p:nvPr/>
        </p:nvSpPr>
        <p:spPr bwMode="auto">
          <a:xfrm flipV="1">
            <a:off x="5567363" y="1933575"/>
            <a:ext cx="1395412" cy="33338"/>
          </a:xfrm>
          <a:prstGeom prst="line">
            <a:avLst/>
          </a:prstGeom>
          <a:noFill/>
          <a:ln w="508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468" name="Line 196"/>
          <p:cNvSpPr>
            <a:spLocks noChangeShapeType="1"/>
          </p:cNvSpPr>
          <p:nvPr/>
        </p:nvSpPr>
        <p:spPr bwMode="auto">
          <a:xfrm flipV="1">
            <a:off x="5572125" y="2300288"/>
            <a:ext cx="1057275" cy="166687"/>
          </a:xfrm>
          <a:prstGeom prst="line">
            <a:avLst/>
          </a:prstGeom>
          <a:noFill/>
          <a:ln w="508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469" name="Line 197"/>
          <p:cNvSpPr>
            <a:spLocks noChangeShapeType="1"/>
          </p:cNvSpPr>
          <p:nvPr/>
        </p:nvSpPr>
        <p:spPr bwMode="auto">
          <a:xfrm>
            <a:off x="5572125" y="2466975"/>
            <a:ext cx="1733550" cy="80963"/>
          </a:xfrm>
          <a:prstGeom prst="line">
            <a:avLst/>
          </a:prstGeom>
          <a:noFill/>
          <a:ln w="508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470" name="Line 198"/>
          <p:cNvSpPr>
            <a:spLocks noChangeShapeType="1"/>
          </p:cNvSpPr>
          <p:nvPr/>
        </p:nvSpPr>
        <p:spPr bwMode="auto">
          <a:xfrm>
            <a:off x="5600700" y="3067050"/>
            <a:ext cx="1500188" cy="66675"/>
          </a:xfrm>
          <a:prstGeom prst="line">
            <a:avLst/>
          </a:prstGeom>
          <a:noFill/>
          <a:ln w="508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471" name="AutoShape 199"/>
          <p:cNvSpPr>
            <a:spLocks noChangeArrowheads="1"/>
          </p:cNvSpPr>
          <p:nvPr/>
        </p:nvSpPr>
        <p:spPr bwMode="auto">
          <a:xfrm>
            <a:off x="5421313" y="178435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472" name="AutoShape 200"/>
          <p:cNvSpPr>
            <a:spLocks noChangeArrowheads="1"/>
          </p:cNvSpPr>
          <p:nvPr/>
        </p:nvSpPr>
        <p:spPr bwMode="auto">
          <a:xfrm>
            <a:off x="5435600" y="232727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473" name="AutoShape 201"/>
          <p:cNvSpPr>
            <a:spLocks noChangeArrowheads="1"/>
          </p:cNvSpPr>
          <p:nvPr/>
        </p:nvSpPr>
        <p:spPr bwMode="auto">
          <a:xfrm>
            <a:off x="5430838" y="292258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474" name="Line 202"/>
          <p:cNvSpPr>
            <a:spLocks noChangeShapeType="1"/>
          </p:cNvSpPr>
          <p:nvPr/>
        </p:nvSpPr>
        <p:spPr bwMode="auto">
          <a:xfrm>
            <a:off x="5586413" y="3071813"/>
            <a:ext cx="933450" cy="371475"/>
          </a:xfrm>
          <a:prstGeom prst="line">
            <a:avLst/>
          </a:prstGeom>
          <a:noFill/>
          <a:ln w="508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475" name="Line 203"/>
          <p:cNvSpPr>
            <a:spLocks noChangeShapeType="1"/>
          </p:cNvSpPr>
          <p:nvPr/>
        </p:nvSpPr>
        <p:spPr bwMode="auto">
          <a:xfrm flipV="1">
            <a:off x="6821488" y="4824413"/>
            <a:ext cx="1589087" cy="471487"/>
          </a:xfrm>
          <a:prstGeom prst="line">
            <a:avLst/>
          </a:prstGeom>
          <a:noFill/>
          <a:ln w="508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476" name="Line 204"/>
          <p:cNvSpPr>
            <a:spLocks noChangeShapeType="1"/>
          </p:cNvSpPr>
          <p:nvPr/>
        </p:nvSpPr>
        <p:spPr bwMode="auto">
          <a:xfrm>
            <a:off x="6838950" y="5329238"/>
            <a:ext cx="1509713" cy="47625"/>
          </a:xfrm>
          <a:prstGeom prst="line">
            <a:avLst/>
          </a:prstGeom>
          <a:noFill/>
          <a:ln w="508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477" name="Line 205"/>
          <p:cNvSpPr>
            <a:spLocks noChangeShapeType="1"/>
          </p:cNvSpPr>
          <p:nvPr/>
        </p:nvSpPr>
        <p:spPr bwMode="auto">
          <a:xfrm>
            <a:off x="6824663" y="5367338"/>
            <a:ext cx="1633537" cy="495300"/>
          </a:xfrm>
          <a:prstGeom prst="line">
            <a:avLst/>
          </a:prstGeom>
          <a:noFill/>
          <a:ln w="508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478" name="AutoShape 206"/>
          <p:cNvSpPr>
            <a:spLocks noChangeArrowheads="1"/>
          </p:cNvSpPr>
          <p:nvPr/>
        </p:nvSpPr>
        <p:spPr bwMode="auto">
          <a:xfrm>
            <a:off x="6650038" y="517366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2479" name="Group 207"/>
          <p:cNvGrpSpPr>
            <a:grpSpLocks/>
          </p:cNvGrpSpPr>
          <p:nvPr/>
        </p:nvGrpSpPr>
        <p:grpSpPr bwMode="auto">
          <a:xfrm>
            <a:off x="8640763" y="6380163"/>
            <a:ext cx="461962" cy="273050"/>
            <a:chOff x="5433" y="3985"/>
            <a:chExt cx="291" cy="172"/>
          </a:xfrm>
        </p:grpSpPr>
        <p:sp>
          <p:nvSpPr>
            <p:cNvPr id="182480" name="Freeform 208"/>
            <p:cNvSpPr>
              <a:spLocks/>
            </p:cNvSpPr>
            <p:nvPr/>
          </p:nvSpPr>
          <p:spPr bwMode="auto">
            <a:xfrm>
              <a:off x="5443" y="4000"/>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481" name="Freeform 209"/>
            <p:cNvSpPr>
              <a:spLocks/>
            </p:cNvSpPr>
            <p:nvPr/>
          </p:nvSpPr>
          <p:spPr bwMode="auto">
            <a:xfrm rot="2413740">
              <a:off x="5515" y="4031"/>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482" name="Freeform 210"/>
            <p:cNvSpPr>
              <a:spLocks/>
            </p:cNvSpPr>
            <p:nvPr/>
          </p:nvSpPr>
          <p:spPr bwMode="auto">
            <a:xfrm rot="2612893">
              <a:off x="5433" y="398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2483" name="Group 211"/>
          <p:cNvGrpSpPr>
            <a:grpSpLocks/>
          </p:cNvGrpSpPr>
          <p:nvPr/>
        </p:nvGrpSpPr>
        <p:grpSpPr bwMode="auto">
          <a:xfrm>
            <a:off x="8597900" y="4184650"/>
            <a:ext cx="471488" cy="257175"/>
            <a:chOff x="5344" y="2390"/>
            <a:chExt cx="297" cy="162"/>
          </a:xfrm>
        </p:grpSpPr>
        <p:sp>
          <p:nvSpPr>
            <p:cNvPr id="182484" name="Freeform 212"/>
            <p:cNvSpPr>
              <a:spLocks/>
            </p:cNvSpPr>
            <p:nvPr/>
          </p:nvSpPr>
          <p:spPr bwMode="auto">
            <a:xfrm>
              <a:off x="5360" y="2390"/>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485" name="Freeform 213"/>
            <p:cNvSpPr>
              <a:spLocks/>
            </p:cNvSpPr>
            <p:nvPr/>
          </p:nvSpPr>
          <p:spPr bwMode="auto">
            <a:xfrm rot="-2280822">
              <a:off x="5432" y="2417"/>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486" name="Freeform 214"/>
            <p:cNvSpPr>
              <a:spLocks/>
            </p:cNvSpPr>
            <p:nvPr/>
          </p:nvSpPr>
          <p:spPr bwMode="auto">
            <a:xfrm rot="-2319588">
              <a:off x="5344" y="2541"/>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2487" name="Group 215"/>
          <p:cNvGrpSpPr>
            <a:grpSpLocks/>
          </p:cNvGrpSpPr>
          <p:nvPr/>
        </p:nvGrpSpPr>
        <p:grpSpPr bwMode="auto">
          <a:xfrm>
            <a:off x="5268913" y="1635125"/>
            <a:ext cx="620712" cy="623888"/>
            <a:chOff x="3968" y="320"/>
            <a:chExt cx="247" cy="229"/>
          </a:xfrm>
        </p:grpSpPr>
        <p:sp>
          <p:nvSpPr>
            <p:cNvPr id="182488" name="Oval 216"/>
            <p:cNvSpPr>
              <a:spLocks noChangeArrowheads="1"/>
            </p:cNvSpPr>
            <p:nvPr/>
          </p:nvSpPr>
          <p:spPr bwMode="auto">
            <a:xfrm>
              <a:off x="3968" y="320"/>
              <a:ext cx="247" cy="229"/>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489" name="Line 217"/>
            <p:cNvSpPr>
              <a:spLocks noChangeShapeType="1"/>
            </p:cNvSpPr>
            <p:nvPr/>
          </p:nvSpPr>
          <p:spPr bwMode="auto">
            <a:xfrm>
              <a:off x="4014" y="348"/>
              <a:ext cx="155" cy="164"/>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2490" name="Group 218"/>
          <p:cNvGrpSpPr>
            <a:grpSpLocks/>
          </p:cNvGrpSpPr>
          <p:nvPr/>
        </p:nvGrpSpPr>
        <p:grpSpPr bwMode="auto">
          <a:xfrm>
            <a:off x="5249863" y="2168525"/>
            <a:ext cx="620712" cy="623888"/>
            <a:chOff x="3968" y="320"/>
            <a:chExt cx="247" cy="229"/>
          </a:xfrm>
        </p:grpSpPr>
        <p:sp>
          <p:nvSpPr>
            <p:cNvPr id="182491" name="Oval 219"/>
            <p:cNvSpPr>
              <a:spLocks noChangeArrowheads="1"/>
            </p:cNvSpPr>
            <p:nvPr/>
          </p:nvSpPr>
          <p:spPr bwMode="auto">
            <a:xfrm>
              <a:off x="3968" y="320"/>
              <a:ext cx="247" cy="229"/>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492" name="Line 220"/>
            <p:cNvSpPr>
              <a:spLocks noChangeShapeType="1"/>
            </p:cNvSpPr>
            <p:nvPr/>
          </p:nvSpPr>
          <p:spPr bwMode="auto">
            <a:xfrm>
              <a:off x="4014" y="348"/>
              <a:ext cx="155" cy="164"/>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2493" name="Group 221"/>
          <p:cNvGrpSpPr>
            <a:grpSpLocks/>
          </p:cNvGrpSpPr>
          <p:nvPr/>
        </p:nvGrpSpPr>
        <p:grpSpPr bwMode="auto">
          <a:xfrm>
            <a:off x="5256213" y="2759075"/>
            <a:ext cx="620712" cy="623888"/>
            <a:chOff x="3968" y="320"/>
            <a:chExt cx="247" cy="229"/>
          </a:xfrm>
        </p:grpSpPr>
        <p:sp>
          <p:nvSpPr>
            <p:cNvPr id="182494" name="Oval 222"/>
            <p:cNvSpPr>
              <a:spLocks noChangeArrowheads="1"/>
            </p:cNvSpPr>
            <p:nvPr/>
          </p:nvSpPr>
          <p:spPr bwMode="auto">
            <a:xfrm>
              <a:off x="3968" y="320"/>
              <a:ext cx="247" cy="229"/>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495" name="Line 223"/>
            <p:cNvSpPr>
              <a:spLocks noChangeShapeType="1"/>
            </p:cNvSpPr>
            <p:nvPr/>
          </p:nvSpPr>
          <p:spPr bwMode="auto">
            <a:xfrm>
              <a:off x="4014" y="348"/>
              <a:ext cx="155" cy="164"/>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2496" name="Line 224"/>
          <p:cNvSpPr>
            <a:spLocks noChangeShapeType="1"/>
          </p:cNvSpPr>
          <p:nvPr/>
        </p:nvSpPr>
        <p:spPr bwMode="auto">
          <a:xfrm flipV="1">
            <a:off x="5656263" y="3995738"/>
            <a:ext cx="377825" cy="638175"/>
          </a:xfrm>
          <a:prstGeom prst="line">
            <a:avLst/>
          </a:prstGeom>
          <a:noFill/>
          <a:ln w="508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497" name="Line 225"/>
          <p:cNvSpPr>
            <a:spLocks noChangeShapeType="1"/>
          </p:cNvSpPr>
          <p:nvPr/>
        </p:nvSpPr>
        <p:spPr bwMode="auto">
          <a:xfrm flipV="1">
            <a:off x="6281738" y="4351338"/>
            <a:ext cx="876300" cy="660400"/>
          </a:xfrm>
          <a:prstGeom prst="line">
            <a:avLst/>
          </a:prstGeom>
          <a:noFill/>
          <a:ln w="508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498" name="Line 226"/>
          <p:cNvSpPr>
            <a:spLocks noChangeShapeType="1"/>
          </p:cNvSpPr>
          <p:nvPr/>
        </p:nvSpPr>
        <p:spPr bwMode="auto">
          <a:xfrm flipV="1">
            <a:off x="6789738" y="4459288"/>
            <a:ext cx="1177925" cy="771525"/>
          </a:xfrm>
          <a:prstGeom prst="line">
            <a:avLst/>
          </a:prstGeom>
          <a:noFill/>
          <a:ln w="508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499" name="Line 227"/>
          <p:cNvSpPr>
            <a:spLocks noChangeShapeType="1"/>
          </p:cNvSpPr>
          <p:nvPr/>
        </p:nvSpPr>
        <p:spPr bwMode="auto">
          <a:xfrm>
            <a:off x="6300788" y="5592763"/>
            <a:ext cx="1443037" cy="584200"/>
          </a:xfrm>
          <a:prstGeom prst="line">
            <a:avLst/>
          </a:prstGeom>
          <a:noFill/>
          <a:ln w="508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500" name="Line 228"/>
          <p:cNvSpPr>
            <a:spLocks noChangeShapeType="1"/>
          </p:cNvSpPr>
          <p:nvPr/>
        </p:nvSpPr>
        <p:spPr bwMode="auto">
          <a:xfrm>
            <a:off x="6269038" y="5614988"/>
            <a:ext cx="690562" cy="669925"/>
          </a:xfrm>
          <a:prstGeom prst="line">
            <a:avLst/>
          </a:prstGeom>
          <a:noFill/>
          <a:ln w="508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501" name="Line 229"/>
          <p:cNvSpPr>
            <a:spLocks noChangeShapeType="1"/>
          </p:cNvSpPr>
          <p:nvPr/>
        </p:nvSpPr>
        <p:spPr bwMode="auto">
          <a:xfrm>
            <a:off x="5821363" y="6021388"/>
            <a:ext cx="382587" cy="419100"/>
          </a:xfrm>
          <a:prstGeom prst="line">
            <a:avLst/>
          </a:prstGeom>
          <a:noFill/>
          <a:ln w="508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502" name="AutoShape 230"/>
          <p:cNvSpPr>
            <a:spLocks noChangeArrowheads="1"/>
          </p:cNvSpPr>
          <p:nvPr/>
        </p:nvSpPr>
        <p:spPr bwMode="auto">
          <a:xfrm>
            <a:off x="6623050" y="516572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503" name="AutoShape 231"/>
          <p:cNvSpPr>
            <a:spLocks noChangeArrowheads="1"/>
          </p:cNvSpPr>
          <p:nvPr/>
        </p:nvSpPr>
        <p:spPr bwMode="auto">
          <a:xfrm>
            <a:off x="6103938" y="487521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504" name="AutoShape 232"/>
          <p:cNvSpPr>
            <a:spLocks noChangeArrowheads="1"/>
          </p:cNvSpPr>
          <p:nvPr/>
        </p:nvSpPr>
        <p:spPr bwMode="auto">
          <a:xfrm>
            <a:off x="5491163" y="449738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505" name="AutoShape 233"/>
          <p:cNvSpPr>
            <a:spLocks noChangeArrowheads="1"/>
          </p:cNvSpPr>
          <p:nvPr/>
        </p:nvSpPr>
        <p:spPr bwMode="auto">
          <a:xfrm>
            <a:off x="6157913" y="546893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506" name="AutoShape 234"/>
          <p:cNvSpPr>
            <a:spLocks noChangeArrowheads="1"/>
          </p:cNvSpPr>
          <p:nvPr/>
        </p:nvSpPr>
        <p:spPr bwMode="auto">
          <a:xfrm>
            <a:off x="5665788" y="586581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2507" name="Group 235"/>
          <p:cNvGrpSpPr>
            <a:grpSpLocks/>
          </p:cNvGrpSpPr>
          <p:nvPr/>
        </p:nvGrpSpPr>
        <p:grpSpPr bwMode="auto">
          <a:xfrm>
            <a:off x="5278438" y="4330700"/>
            <a:ext cx="620712" cy="623888"/>
            <a:chOff x="3968" y="320"/>
            <a:chExt cx="247" cy="229"/>
          </a:xfrm>
        </p:grpSpPr>
        <p:sp>
          <p:nvSpPr>
            <p:cNvPr id="182508" name="Oval 236"/>
            <p:cNvSpPr>
              <a:spLocks noChangeArrowheads="1"/>
            </p:cNvSpPr>
            <p:nvPr/>
          </p:nvSpPr>
          <p:spPr bwMode="auto">
            <a:xfrm>
              <a:off x="3968" y="320"/>
              <a:ext cx="247" cy="229"/>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509" name="Line 237"/>
            <p:cNvSpPr>
              <a:spLocks noChangeShapeType="1"/>
            </p:cNvSpPr>
            <p:nvPr/>
          </p:nvSpPr>
          <p:spPr bwMode="auto">
            <a:xfrm>
              <a:off x="4014" y="348"/>
              <a:ext cx="155" cy="164"/>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2510" name="Group 238"/>
          <p:cNvGrpSpPr>
            <a:grpSpLocks/>
          </p:cNvGrpSpPr>
          <p:nvPr/>
        </p:nvGrpSpPr>
        <p:grpSpPr bwMode="auto">
          <a:xfrm>
            <a:off x="5954713" y="4711700"/>
            <a:ext cx="620712" cy="623888"/>
            <a:chOff x="3968" y="320"/>
            <a:chExt cx="247" cy="229"/>
          </a:xfrm>
        </p:grpSpPr>
        <p:sp>
          <p:nvSpPr>
            <p:cNvPr id="182511" name="Oval 239"/>
            <p:cNvSpPr>
              <a:spLocks noChangeArrowheads="1"/>
            </p:cNvSpPr>
            <p:nvPr/>
          </p:nvSpPr>
          <p:spPr bwMode="auto">
            <a:xfrm>
              <a:off x="3968" y="320"/>
              <a:ext cx="247" cy="229"/>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512" name="Line 240"/>
            <p:cNvSpPr>
              <a:spLocks noChangeShapeType="1"/>
            </p:cNvSpPr>
            <p:nvPr/>
          </p:nvSpPr>
          <p:spPr bwMode="auto">
            <a:xfrm>
              <a:off x="4014" y="348"/>
              <a:ext cx="155" cy="164"/>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2513" name="Group 241"/>
          <p:cNvGrpSpPr>
            <a:grpSpLocks/>
          </p:cNvGrpSpPr>
          <p:nvPr/>
        </p:nvGrpSpPr>
        <p:grpSpPr bwMode="auto">
          <a:xfrm>
            <a:off x="6402388" y="5006975"/>
            <a:ext cx="620712" cy="623888"/>
            <a:chOff x="3968" y="320"/>
            <a:chExt cx="247" cy="229"/>
          </a:xfrm>
        </p:grpSpPr>
        <p:sp>
          <p:nvSpPr>
            <p:cNvPr id="182514" name="Oval 242"/>
            <p:cNvSpPr>
              <a:spLocks noChangeArrowheads="1"/>
            </p:cNvSpPr>
            <p:nvPr/>
          </p:nvSpPr>
          <p:spPr bwMode="auto">
            <a:xfrm>
              <a:off x="3968" y="320"/>
              <a:ext cx="247" cy="229"/>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515" name="Line 243"/>
            <p:cNvSpPr>
              <a:spLocks noChangeShapeType="1"/>
            </p:cNvSpPr>
            <p:nvPr/>
          </p:nvSpPr>
          <p:spPr bwMode="auto">
            <a:xfrm>
              <a:off x="4014" y="348"/>
              <a:ext cx="155" cy="164"/>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2516" name="Group 244"/>
          <p:cNvGrpSpPr>
            <a:grpSpLocks/>
          </p:cNvGrpSpPr>
          <p:nvPr/>
        </p:nvGrpSpPr>
        <p:grpSpPr bwMode="auto">
          <a:xfrm>
            <a:off x="5992813" y="5292725"/>
            <a:ext cx="620712" cy="623888"/>
            <a:chOff x="3968" y="320"/>
            <a:chExt cx="247" cy="229"/>
          </a:xfrm>
        </p:grpSpPr>
        <p:sp>
          <p:nvSpPr>
            <p:cNvPr id="182517" name="Oval 245"/>
            <p:cNvSpPr>
              <a:spLocks noChangeArrowheads="1"/>
            </p:cNvSpPr>
            <p:nvPr/>
          </p:nvSpPr>
          <p:spPr bwMode="auto">
            <a:xfrm>
              <a:off x="3968" y="320"/>
              <a:ext cx="247" cy="229"/>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518" name="Line 246"/>
            <p:cNvSpPr>
              <a:spLocks noChangeShapeType="1"/>
            </p:cNvSpPr>
            <p:nvPr/>
          </p:nvSpPr>
          <p:spPr bwMode="auto">
            <a:xfrm>
              <a:off x="4014" y="348"/>
              <a:ext cx="155" cy="164"/>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2519" name="Group 247"/>
          <p:cNvGrpSpPr>
            <a:grpSpLocks/>
          </p:cNvGrpSpPr>
          <p:nvPr/>
        </p:nvGrpSpPr>
        <p:grpSpPr bwMode="auto">
          <a:xfrm>
            <a:off x="5507038" y="5702300"/>
            <a:ext cx="620712" cy="623888"/>
            <a:chOff x="3968" y="320"/>
            <a:chExt cx="247" cy="229"/>
          </a:xfrm>
        </p:grpSpPr>
        <p:sp>
          <p:nvSpPr>
            <p:cNvPr id="182520" name="Oval 248"/>
            <p:cNvSpPr>
              <a:spLocks noChangeArrowheads="1"/>
            </p:cNvSpPr>
            <p:nvPr/>
          </p:nvSpPr>
          <p:spPr bwMode="auto">
            <a:xfrm>
              <a:off x="3968" y="320"/>
              <a:ext cx="247" cy="229"/>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521" name="Line 249"/>
            <p:cNvSpPr>
              <a:spLocks noChangeShapeType="1"/>
            </p:cNvSpPr>
            <p:nvPr/>
          </p:nvSpPr>
          <p:spPr bwMode="auto">
            <a:xfrm>
              <a:off x="4014" y="348"/>
              <a:ext cx="155" cy="164"/>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82296"/>
                                        </p:tgtEl>
                                        <p:attrNameLst>
                                          <p:attrName>style.visibility</p:attrName>
                                        </p:attrNameLst>
                                      </p:cBhvr>
                                      <p:to>
                                        <p:strVal val="visible"/>
                                      </p:to>
                                    </p:set>
                                    <p:animEffect transition="in" filter="dissolve">
                                      <p:cBhvr>
                                        <p:cTn id="7" dur="500"/>
                                        <p:tgtEl>
                                          <p:spTgt spid="182296"/>
                                        </p:tgtEl>
                                      </p:cBhvr>
                                    </p:animEffect>
                                  </p:childTnLst>
                                </p:cTn>
                              </p:par>
                              <p:par>
                                <p:cTn id="8" presetID="9" presetClass="entr" presetSubtype="0" fill="hold" nodeType="withEffect">
                                  <p:stCondLst>
                                    <p:cond delay="0"/>
                                  </p:stCondLst>
                                  <p:childTnLst>
                                    <p:set>
                                      <p:cBhvr>
                                        <p:cTn id="9" dur="1" fill="hold">
                                          <p:stCondLst>
                                            <p:cond delay="0"/>
                                          </p:stCondLst>
                                        </p:cTn>
                                        <p:tgtEl>
                                          <p:spTgt spid="182300"/>
                                        </p:tgtEl>
                                        <p:attrNameLst>
                                          <p:attrName>style.visibility</p:attrName>
                                        </p:attrNameLst>
                                      </p:cBhvr>
                                      <p:to>
                                        <p:strVal val="visible"/>
                                      </p:to>
                                    </p:set>
                                    <p:animEffect transition="in" filter="dissolve">
                                      <p:cBhvr>
                                        <p:cTn id="10" dur="500"/>
                                        <p:tgtEl>
                                          <p:spTgt spid="182300"/>
                                        </p:tgtEl>
                                      </p:cBhvr>
                                    </p:animEffect>
                                  </p:childTnLst>
                                </p:cTn>
                              </p:par>
                              <p:par>
                                <p:cTn id="11" presetID="9" presetClass="entr" presetSubtype="0" fill="hold" nodeType="withEffect">
                                  <p:stCondLst>
                                    <p:cond delay="0"/>
                                  </p:stCondLst>
                                  <p:childTnLst>
                                    <p:set>
                                      <p:cBhvr>
                                        <p:cTn id="12" dur="1" fill="hold">
                                          <p:stCondLst>
                                            <p:cond delay="0"/>
                                          </p:stCondLst>
                                        </p:cTn>
                                        <p:tgtEl>
                                          <p:spTgt spid="182308"/>
                                        </p:tgtEl>
                                        <p:attrNameLst>
                                          <p:attrName>style.visibility</p:attrName>
                                        </p:attrNameLst>
                                      </p:cBhvr>
                                      <p:to>
                                        <p:strVal val="visible"/>
                                      </p:to>
                                    </p:set>
                                    <p:animEffect transition="in" filter="dissolve">
                                      <p:cBhvr>
                                        <p:cTn id="13" dur="500"/>
                                        <p:tgtEl>
                                          <p:spTgt spid="182308"/>
                                        </p:tgtEl>
                                      </p:cBhvr>
                                    </p:animEffect>
                                  </p:childTnLst>
                                </p:cTn>
                              </p:par>
                              <p:par>
                                <p:cTn id="14" presetID="9" presetClass="entr" presetSubtype="0" fill="hold" nodeType="withEffect">
                                  <p:stCondLst>
                                    <p:cond delay="0"/>
                                  </p:stCondLst>
                                  <p:childTnLst>
                                    <p:set>
                                      <p:cBhvr>
                                        <p:cTn id="15" dur="1" fill="hold">
                                          <p:stCondLst>
                                            <p:cond delay="0"/>
                                          </p:stCondLst>
                                        </p:cTn>
                                        <p:tgtEl>
                                          <p:spTgt spid="182304"/>
                                        </p:tgtEl>
                                        <p:attrNameLst>
                                          <p:attrName>style.visibility</p:attrName>
                                        </p:attrNameLst>
                                      </p:cBhvr>
                                      <p:to>
                                        <p:strVal val="visible"/>
                                      </p:to>
                                    </p:set>
                                    <p:animEffect transition="in" filter="dissolve">
                                      <p:cBhvr>
                                        <p:cTn id="16" dur="500"/>
                                        <p:tgtEl>
                                          <p:spTgt spid="182304"/>
                                        </p:tgtEl>
                                      </p:cBhvr>
                                    </p:animEffect>
                                  </p:childTnLst>
                                </p:cTn>
                              </p:par>
                            </p:childTnLst>
                          </p:cTn>
                        </p:par>
                        <p:par>
                          <p:cTn id="17" fill="hold" nodeType="afterGroup">
                            <p:stCondLst>
                              <p:cond delay="500"/>
                            </p:stCondLst>
                            <p:childTnLst>
                              <p:par>
                                <p:cTn id="18" presetID="0" presetClass="path" presetSubtype="0" accel="50000" decel="50000" fill="hold" nodeType="afterEffect">
                                  <p:stCondLst>
                                    <p:cond delay="0"/>
                                  </p:stCondLst>
                                  <p:childTnLst>
                                    <p:animMotion origin="layout" path="M 0.00035 -0.00069 L -0.17569 5.55112E-17 " pathEditMode="relative" ptsTypes="AA">
                                      <p:cBhvr>
                                        <p:cTn id="19" dur="3000" fill="hold"/>
                                        <p:tgtEl>
                                          <p:spTgt spid="182296"/>
                                        </p:tgtEl>
                                        <p:attrNameLst>
                                          <p:attrName>ppt_x</p:attrName>
                                          <p:attrName>ppt_y</p:attrName>
                                        </p:attrNameLst>
                                      </p:cBhvr>
                                    </p:animMotion>
                                  </p:childTnLst>
                                  <p:subTnLst>
                                    <p:audio>
                                      <p:cMediaNode>
                                        <p:cTn display="0" masterRel="sameClick">
                                          <p:stCondLst>
                                            <p:cond evt="begin" delay="0">
                                              <p:tn val="18"/>
                                            </p:cond>
                                          </p:stCondLst>
                                          <p:endCondLst>
                                            <p:cond evt="onStopAudio" delay="0">
                                              <p:tgtEl>
                                                <p:sldTgt/>
                                              </p:tgtEl>
                                            </p:cond>
                                          </p:endCondLst>
                                        </p:cTn>
                                        <p:tgtEl>
                                          <p:sndTgt r:embed="rId3" name="Tank.wav"/>
                                        </p:tgtEl>
                                      </p:cMediaNode>
                                    </p:audio>
                                  </p:subTnLst>
                                </p:cTn>
                              </p:par>
                              <p:par>
                                <p:cTn id="20" presetID="0" presetClass="path" presetSubtype="0" accel="50000" decel="50000" fill="hold" nodeType="withEffect">
                                  <p:stCondLst>
                                    <p:cond delay="0"/>
                                  </p:stCondLst>
                                  <p:childTnLst>
                                    <p:animMotion origin="layout" path="M 0.00087 -0.00093 L -0.16684 -0.00023 " pathEditMode="relative" ptsTypes="AA">
                                      <p:cBhvr>
                                        <p:cTn id="21" dur="3000" fill="hold"/>
                                        <p:tgtEl>
                                          <p:spTgt spid="182300"/>
                                        </p:tgtEl>
                                        <p:attrNameLst>
                                          <p:attrName>ppt_x</p:attrName>
                                          <p:attrName>ppt_y</p:attrName>
                                        </p:attrNameLst>
                                      </p:cBhvr>
                                    </p:animMotion>
                                  </p:childTnLst>
                                </p:cTn>
                              </p:par>
                              <p:par>
                                <p:cTn id="22" presetID="0" presetClass="path" presetSubtype="0" accel="50000" decel="50000" fill="hold" nodeType="withEffect">
                                  <p:stCondLst>
                                    <p:cond delay="0"/>
                                  </p:stCondLst>
                                  <p:childTnLst>
                                    <p:animMotion origin="layout" path="M 8.33333E-7 3.7037E-7 L -0.0901 0.00069 L -0.15833 -0.00069 " pathEditMode="relative" ptsTypes="AAA">
                                      <p:cBhvr>
                                        <p:cTn id="23" dur="3000" fill="hold"/>
                                        <p:tgtEl>
                                          <p:spTgt spid="182308"/>
                                        </p:tgtEl>
                                        <p:attrNameLst>
                                          <p:attrName>ppt_x</p:attrName>
                                          <p:attrName>ppt_y</p:attrName>
                                        </p:attrNameLst>
                                      </p:cBhvr>
                                    </p:animMotion>
                                  </p:childTnLst>
                                </p:cTn>
                              </p:par>
                              <p:par>
                                <p:cTn id="24" presetID="0" presetClass="path" presetSubtype="0" accel="50000" decel="50000" fill="hold" nodeType="withEffect">
                                  <p:stCondLst>
                                    <p:cond delay="0"/>
                                  </p:stCondLst>
                                  <p:childTnLst>
                                    <p:animMotion origin="layout" path="M 8.33333E-6 -5.55556E-6 L -0.04999 -5.55556E-6 L -0.14114 -0.00209 " pathEditMode="relative" ptsTypes="AAA">
                                      <p:cBhvr>
                                        <p:cTn id="25" dur="3000" fill="hold"/>
                                        <p:tgtEl>
                                          <p:spTgt spid="182304"/>
                                        </p:tgtEl>
                                        <p:attrNameLst>
                                          <p:attrName>ppt_x</p:attrName>
                                          <p:attrName>ppt_y</p:attrName>
                                        </p:attrNameLst>
                                      </p:cBhvr>
                                    </p:animMotion>
                                  </p:childTnLst>
                                </p:cTn>
                              </p:par>
                            </p:childTnLst>
                          </p:cTn>
                        </p:par>
                        <p:par>
                          <p:cTn id="26" fill="hold" nodeType="afterGroup">
                            <p:stCondLst>
                              <p:cond delay="3500"/>
                            </p:stCondLst>
                            <p:childTnLst>
                              <p:par>
                                <p:cTn id="27" presetID="9" presetClass="entr" presetSubtype="0" fill="hold" nodeType="afterEffect">
                                  <p:stCondLst>
                                    <p:cond delay="0"/>
                                  </p:stCondLst>
                                  <p:childTnLst>
                                    <p:set>
                                      <p:cBhvr>
                                        <p:cTn id="28" dur="1" fill="hold">
                                          <p:stCondLst>
                                            <p:cond delay="0"/>
                                          </p:stCondLst>
                                        </p:cTn>
                                        <p:tgtEl>
                                          <p:spTgt spid="182279"/>
                                        </p:tgtEl>
                                        <p:attrNameLst>
                                          <p:attrName>style.visibility</p:attrName>
                                        </p:attrNameLst>
                                      </p:cBhvr>
                                      <p:to>
                                        <p:strVal val="visible"/>
                                      </p:to>
                                    </p:set>
                                    <p:animEffect transition="in" filter="dissolve">
                                      <p:cBhvr>
                                        <p:cTn id="29" dur="500"/>
                                        <p:tgtEl>
                                          <p:spTgt spid="182279"/>
                                        </p:tgtEl>
                                      </p:cBhvr>
                                    </p:animEffect>
                                  </p:childTnLst>
                                </p:cTn>
                              </p:par>
                            </p:childTnLst>
                          </p:cTn>
                        </p:par>
                        <p:par>
                          <p:cTn id="30" fill="hold" nodeType="afterGroup">
                            <p:stCondLst>
                              <p:cond delay="4000"/>
                            </p:stCondLst>
                            <p:childTnLst>
                              <p:par>
                                <p:cTn id="31" presetID="22" presetClass="entr" presetSubtype="8" fill="hold" grpId="0" nodeType="afterEffect">
                                  <p:stCondLst>
                                    <p:cond delay="0"/>
                                  </p:stCondLst>
                                  <p:childTnLst>
                                    <p:set>
                                      <p:cBhvr>
                                        <p:cTn id="32" dur="1" fill="hold">
                                          <p:stCondLst>
                                            <p:cond delay="0"/>
                                          </p:stCondLst>
                                        </p:cTn>
                                        <p:tgtEl>
                                          <p:spTgt spid="182278"/>
                                        </p:tgtEl>
                                        <p:attrNameLst>
                                          <p:attrName>style.visibility</p:attrName>
                                        </p:attrNameLst>
                                      </p:cBhvr>
                                      <p:to>
                                        <p:strVal val="visible"/>
                                      </p:to>
                                    </p:set>
                                    <p:animEffect transition="in" filter="wipe(left)">
                                      <p:cBhvr>
                                        <p:cTn id="33" dur="500"/>
                                        <p:tgtEl>
                                          <p:spTgt spid="182278"/>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182286"/>
                                        </p:tgtEl>
                                        <p:attrNameLst>
                                          <p:attrName>style.visibility</p:attrName>
                                        </p:attrNameLst>
                                      </p:cBhvr>
                                      <p:to>
                                        <p:strVal val="visible"/>
                                      </p:to>
                                    </p:set>
                                    <p:animEffect transition="in" filter="wipe(right)">
                                      <p:cBhvr>
                                        <p:cTn id="36" dur="500"/>
                                        <p:tgtEl>
                                          <p:spTgt spid="18228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nodeType="clickEffect">
                                  <p:stCondLst>
                                    <p:cond delay="0"/>
                                  </p:stCondLst>
                                  <p:childTnLst>
                                    <p:set>
                                      <p:cBhvr>
                                        <p:cTn id="40" dur="1" fill="hold">
                                          <p:stCondLst>
                                            <p:cond delay="0"/>
                                          </p:stCondLst>
                                        </p:cTn>
                                        <p:tgtEl>
                                          <p:spTgt spid="182291"/>
                                        </p:tgtEl>
                                        <p:attrNameLst>
                                          <p:attrName>style.visibility</p:attrName>
                                        </p:attrNameLst>
                                      </p:cBhvr>
                                      <p:to>
                                        <p:strVal val="visible"/>
                                      </p:to>
                                    </p:set>
                                    <p:animEffect transition="in" filter="dissolve">
                                      <p:cBhvr>
                                        <p:cTn id="41" dur="500"/>
                                        <p:tgtEl>
                                          <p:spTgt spid="182291"/>
                                        </p:tgtEl>
                                      </p:cBhvr>
                                    </p:animEffect>
                                  </p:childTnLst>
                                </p:cTn>
                              </p:par>
                              <p:par>
                                <p:cTn id="42" presetID="9" presetClass="entr" presetSubtype="0" fill="hold" nodeType="withEffect">
                                  <p:stCondLst>
                                    <p:cond delay="0"/>
                                  </p:stCondLst>
                                  <p:childTnLst>
                                    <p:set>
                                      <p:cBhvr>
                                        <p:cTn id="43" dur="1" fill="hold">
                                          <p:stCondLst>
                                            <p:cond delay="0"/>
                                          </p:stCondLst>
                                        </p:cTn>
                                        <p:tgtEl>
                                          <p:spTgt spid="182312"/>
                                        </p:tgtEl>
                                        <p:attrNameLst>
                                          <p:attrName>style.visibility</p:attrName>
                                        </p:attrNameLst>
                                      </p:cBhvr>
                                      <p:to>
                                        <p:strVal val="visible"/>
                                      </p:to>
                                    </p:set>
                                    <p:animEffect transition="in" filter="dissolve">
                                      <p:cBhvr>
                                        <p:cTn id="44" dur="500"/>
                                        <p:tgtEl>
                                          <p:spTgt spid="182312"/>
                                        </p:tgtEl>
                                      </p:cBhvr>
                                    </p:animEffect>
                                  </p:childTnLst>
                                </p:cTn>
                              </p:par>
                              <p:par>
                                <p:cTn id="45" presetID="9" presetClass="entr" presetSubtype="0" fill="hold" nodeType="withEffect">
                                  <p:stCondLst>
                                    <p:cond delay="0"/>
                                  </p:stCondLst>
                                  <p:childTnLst>
                                    <p:set>
                                      <p:cBhvr>
                                        <p:cTn id="46" dur="1" fill="hold">
                                          <p:stCondLst>
                                            <p:cond delay="0"/>
                                          </p:stCondLst>
                                        </p:cTn>
                                        <p:tgtEl>
                                          <p:spTgt spid="182317"/>
                                        </p:tgtEl>
                                        <p:attrNameLst>
                                          <p:attrName>style.visibility</p:attrName>
                                        </p:attrNameLst>
                                      </p:cBhvr>
                                      <p:to>
                                        <p:strVal val="visible"/>
                                      </p:to>
                                    </p:set>
                                    <p:animEffect transition="in" filter="dissolve">
                                      <p:cBhvr>
                                        <p:cTn id="47" dur="500"/>
                                        <p:tgtEl>
                                          <p:spTgt spid="182317"/>
                                        </p:tgtEl>
                                      </p:cBhvr>
                                    </p:animEffect>
                                  </p:childTnLst>
                                </p:cTn>
                              </p:par>
                              <p:par>
                                <p:cTn id="48" presetID="9" presetClass="entr" presetSubtype="0" fill="hold" nodeType="withEffect">
                                  <p:stCondLst>
                                    <p:cond delay="0"/>
                                  </p:stCondLst>
                                  <p:childTnLst>
                                    <p:set>
                                      <p:cBhvr>
                                        <p:cTn id="49" dur="1" fill="hold">
                                          <p:stCondLst>
                                            <p:cond delay="0"/>
                                          </p:stCondLst>
                                        </p:cTn>
                                        <p:tgtEl>
                                          <p:spTgt spid="182287"/>
                                        </p:tgtEl>
                                        <p:attrNameLst>
                                          <p:attrName>style.visibility</p:attrName>
                                        </p:attrNameLst>
                                      </p:cBhvr>
                                      <p:to>
                                        <p:strVal val="visible"/>
                                      </p:to>
                                    </p:set>
                                    <p:animEffect transition="in" filter="dissolve">
                                      <p:cBhvr>
                                        <p:cTn id="50" dur="500"/>
                                        <p:tgtEl>
                                          <p:spTgt spid="182287"/>
                                        </p:tgtEl>
                                      </p:cBhvr>
                                    </p:animEffect>
                                  </p:childTnLst>
                                </p:cTn>
                              </p:par>
                              <p:par>
                                <p:cTn id="51" presetID="9" presetClass="entr" presetSubtype="0" fill="hold" nodeType="withEffect">
                                  <p:stCondLst>
                                    <p:cond delay="0"/>
                                  </p:stCondLst>
                                  <p:childTnLst>
                                    <p:set>
                                      <p:cBhvr>
                                        <p:cTn id="52" dur="1" fill="hold">
                                          <p:stCondLst>
                                            <p:cond delay="0"/>
                                          </p:stCondLst>
                                        </p:cTn>
                                        <p:tgtEl>
                                          <p:spTgt spid="182326"/>
                                        </p:tgtEl>
                                        <p:attrNameLst>
                                          <p:attrName>style.visibility</p:attrName>
                                        </p:attrNameLst>
                                      </p:cBhvr>
                                      <p:to>
                                        <p:strVal val="visible"/>
                                      </p:to>
                                    </p:set>
                                    <p:animEffect transition="in" filter="dissolve">
                                      <p:cBhvr>
                                        <p:cTn id="53" dur="500"/>
                                        <p:tgtEl>
                                          <p:spTgt spid="182326"/>
                                        </p:tgtEl>
                                      </p:cBhvr>
                                    </p:animEffect>
                                  </p:childTnLst>
                                </p:cTn>
                              </p:par>
                              <p:par>
                                <p:cTn id="54" presetID="9" presetClass="entr" presetSubtype="0" fill="hold" nodeType="withEffect">
                                  <p:stCondLst>
                                    <p:cond delay="0"/>
                                  </p:stCondLst>
                                  <p:childTnLst>
                                    <p:set>
                                      <p:cBhvr>
                                        <p:cTn id="55" dur="1" fill="hold">
                                          <p:stCondLst>
                                            <p:cond delay="0"/>
                                          </p:stCondLst>
                                        </p:cTn>
                                        <p:tgtEl>
                                          <p:spTgt spid="182322"/>
                                        </p:tgtEl>
                                        <p:attrNameLst>
                                          <p:attrName>style.visibility</p:attrName>
                                        </p:attrNameLst>
                                      </p:cBhvr>
                                      <p:to>
                                        <p:strVal val="visible"/>
                                      </p:to>
                                    </p:set>
                                    <p:animEffect transition="in" filter="dissolve">
                                      <p:cBhvr>
                                        <p:cTn id="56" dur="500"/>
                                        <p:tgtEl>
                                          <p:spTgt spid="182322"/>
                                        </p:tgtEl>
                                      </p:cBhvr>
                                    </p:animEffect>
                                  </p:childTnLst>
                                </p:cTn>
                              </p:par>
                            </p:childTnLst>
                          </p:cTn>
                        </p:par>
                        <p:par>
                          <p:cTn id="57" fill="hold" nodeType="afterGroup">
                            <p:stCondLst>
                              <p:cond delay="500"/>
                            </p:stCondLst>
                            <p:childTnLst>
                              <p:par>
                                <p:cTn id="58" presetID="0" presetClass="path" presetSubtype="0" accel="50000" decel="50000" fill="hold" nodeType="afterEffect">
                                  <p:stCondLst>
                                    <p:cond delay="0"/>
                                  </p:stCondLst>
                                  <p:childTnLst>
                                    <p:animMotion origin="layout" path="M 4.16667E-6 0.00023 L 0.10312 -0.05255 " pathEditMode="relative" rAng="0" ptsTypes="AA">
                                      <p:cBhvr>
                                        <p:cTn id="59" dur="2000" fill="hold"/>
                                        <p:tgtEl>
                                          <p:spTgt spid="182291"/>
                                        </p:tgtEl>
                                        <p:attrNameLst>
                                          <p:attrName>ppt_x</p:attrName>
                                          <p:attrName>ppt_y</p:attrName>
                                        </p:attrNameLst>
                                      </p:cBhvr>
                                      <p:rCtr x="5156" y="-2639"/>
                                    </p:animMotion>
                                  </p:childTnLst>
                                </p:cTn>
                              </p:par>
                              <p:par>
                                <p:cTn id="60" presetID="0" presetClass="path" presetSubtype="0" accel="50000" decel="50000" fill="hold" nodeType="withEffect">
                                  <p:stCondLst>
                                    <p:cond delay="0"/>
                                  </p:stCondLst>
                                  <p:childTnLst>
                                    <p:animMotion origin="layout" path="M 0.00086 -0.00046 L 0.12899 0.01135 L 0.20347 -0.04699 " pathEditMode="relative" rAng="0" ptsTypes="AAA">
                                      <p:cBhvr>
                                        <p:cTn id="61" dur="2000" fill="hold"/>
                                        <p:tgtEl>
                                          <p:spTgt spid="182312"/>
                                        </p:tgtEl>
                                        <p:attrNameLst>
                                          <p:attrName>ppt_x</p:attrName>
                                          <p:attrName>ppt_y</p:attrName>
                                        </p:attrNameLst>
                                      </p:cBhvr>
                                      <p:rCtr x="10122" y="-1736"/>
                                    </p:animMotion>
                                  </p:childTnLst>
                                </p:cTn>
                              </p:par>
                              <p:par>
                                <p:cTn id="62" presetID="0" presetClass="path" presetSubtype="0" accel="50000" decel="50000" fill="hold" nodeType="withEffect">
                                  <p:stCondLst>
                                    <p:cond delay="0"/>
                                  </p:stCondLst>
                                  <p:childTnLst>
                                    <p:animMotion origin="layout" path="M 0.00017 0.00047 L 0.2059 -0.00509 L 0.28663 -0.08564 " pathEditMode="relative" rAng="0" ptsTypes="AAA">
                                      <p:cBhvr>
                                        <p:cTn id="63" dur="2000" fill="hold"/>
                                        <p:tgtEl>
                                          <p:spTgt spid="182317"/>
                                        </p:tgtEl>
                                        <p:attrNameLst>
                                          <p:attrName>ppt_x</p:attrName>
                                          <p:attrName>ppt_y</p:attrName>
                                        </p:attrNameLst>
                                      </p:cBhvr>
                                      <p:rCtr x="14323" y="-4306"/>
                                    </p:animMotion>
                                  </p:childTnLst>
                                  <p:subTnLst>
                                    <p:audio>
                                      <p:cMediaNode>
                                        <p:cTn display="0" masterRel="sameClick">
                                          <p:stCondLst>
                                            <p:cond evt="begin" delay="0">
                                              <p:tn val="62"/>
                                            </p:cond>
                                          </p:stCondLst>
                                          <p:endCondLst>
                                            <p:cond evt="onStopAudio" delay="0">
                                              <p:tgtEl>
                                                <p:sldTgt/>
                                              </p:tgtEl>
                                            </p:cond>
                                          </p:endCondLst>
                                        </p:cTn>
                                        <p:tgtEl>
                                          <p:sndTgt r:embed="rId4" name="trucks028.wav"/>
                                        </p:tgtEl>
                                      </p:cMediaNode>
                                    </p:audio>
                                  </p:subTnLst>
                                </p:cTn>
                              </p:par>
                            </p:childTnLst>
                          </p:cTn>
                        </p:par>
                        <p:par>
                          <p:cTn id="64" fill="hold" nodeType="afterGroup">
                            <p:stCondLst>
                              <p:cond delay="2500"/>
                            </p:stCondLst>
                            <p:childTnLst>
                              <p:par>
                                <p:cTn id="65" presetID="22" presetClass="entr" presetSubtype="4" fill="hold" grpId="0" nodeType="afterEffect">
                                  <p:stCondLst>
                                    <p:cond delay="0"/>
                                  </p:stCondLst>
                                  <p:childTnLst>
                                    <p:set>
                                      <p:cBhvr>
                                        <p:cTn id="66" dur="1" fill="hold">
                                          <p:stCondLst>
                                            <p:cond delay="0"/>
                                          </p:stCondLst>
                                        </p:cTn>
                                        <p:tgtEl>
                                          <p:spTgt spid="182442"/>
                                        </p:tgtEl>
                                        <p:attrNameLst>
                                          <p:attrName>style.visibility</p:attrName>
                                        </p:attrNameLst>
                                      </p:cBhvr>
                                      <p:to>
                                        <p:strVal val="visible"/>
                                      </p:to>
                                    </p:set>
                                    <p:animEffect transition="in" filter="wipe(down)">
                                      <p:cBhvr>
                                        <p:cTn id="67" dur="500"/>
                                        <p:tgtEl>
                                          <p:spTgt spid="182442"/>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182444"/>
                                        </p:tgtEl>
                                        <p:attrNameLst>
                                          <p:attrName>style.visibility</p:attrName>
                                        </p:attrNameLst>
                                      </p:cBhvr>
                                      <p:to>
                                        <p:strVal val="visible"/>
                                      </p:to>
                                    </p:set>
                                    <p:animEffect transition="in" filter="wipe(down)">
                                      <p:cBhvr>
                                        <p:cTn id="70" dur="500"/>
                                        <p:tgtEl>
                                          <p:spTgt spid="182444"/>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182445"/>
                                        </p:tgtEl>
                                        <p:attrNameLst>
                                          <p:attrName>style.visibility</p:attrName>
                                        </p:attrNameLst>
                                      </p:cBhvr>
                                      <p:to>
                                        <p:strVal val="visible"/>
                                      </p:to>
                                    </p:set>
                                    <p:animEffect transition="in" filter="wipe(down)">
                                      <p:cBhvr>
                                        <p:cTn id="73" dur="500"/>
                                        <p:tgtEl>
                                          <p:spTgt spid="182445"/>
                                        </p:tgtEl>
                                      </p:cBhvr>
                                    </p:animEffect>
                                  </p:childTnLst>
                                  <p:subTnLst>
                                    <p:audio>
                                      <p:cMediaNode>
                                        <p:cTn display="0" masterRel="sameClick">
                                          <p:stCondLst>
                                            <p:cond evt="begin" delay="0">
                                              <p:tn val="71"/>
                                            </p:cond>
                                          </p:stCondLst>
                                          <p:endCondLst>
                                            <p:cond evt="onStopAudio" delay="0">
                                              <p:tgtEl>
                                                <p:sldTgt/>
                                              </p:tgtEl>
                                            </p:cond>
                                          </p:endCondLst>
                                        </p:cTn>
                                        <p:tgtEl>
                                          <p:sndTgt r:embed="rId5" name="CANNON3.wav"/>
                                        </p:tgtEl>
                                      </p:cMediaNode>
                                    </p:audio>
                                  </p:subTnLst>
                                </p:cTn>
                              </p:par>
                            </p:childTnLst>
                          </p:cTn>
                        </p:par>
                        <p:par>
                          <p:cTn id="74" fill="hold" nodeType="afterGroup">
                            <p:stCondLst>
                              <p:cond delay="3000"/>
                            </p:stCondLst>
                            <p:childTnLst>
                              <p:par>
                                <p:cTn id="75" presetID="22" presetClass="exit" presetSubtype="4" fill="hold" grpId="1" nodeType="afterEffect">
                                  <p:stCondLst>
                                    <p:cond delay="0"/>
                                  </p:stCondLst>
                                  <p:childTnLst>
                                    <p:animEffect transition="out" filter="wipe(down)">
                                      <p:cBhvr>
                                        <p:cTn id="76" dur="500"/>
                                        <p:tgtEl>
                                          <p:spTgt spid="182442"/>
                                        </p:tgtEl>
                                      </p:cBhvr>
                                    </p:animEffect>
                                    <p:set>
                                      <p:cBhvr>
                                        <p:cTn id="77" dur="1" fill="hold">
                                          <p:stCondLst>
                                            <p:cond delay="499"/>
                                          </p:stCondLst>
                                        </p:cTn>
                                        <p:tgtEl>
                                          <p:spTgt spid="182442"/>
                                        </p:tgtEl>
                                        <p:attrNameLst>
                                          <p:attrName>style.visibility</p:attrName>
                                        </p:attrNameLst>
                                      </p:cBhvr>
                                      <p:to>
                                        <p:strVal val="hidden"/>
                                      </p:to>
                                    </p:set>
                                  </p:childTnLst>
                                </p:cTn>
                              </p:par>
                              <p:par>
                                <p:cTn id="78" presetID="22" presetClass="exit" presetSubtype="4" fill="hold" grpId="1" nodeType="withEffect">
                                  <p:stCondLst>
                                    <p:cond delay="0"/>
                                  </p:stCondLst>
                                  <p:childTnLst>
                                    <p:animEffect transition="out" filter="wipe(down)">
                                      <p:cBhvr>
                                        <p:cTn id="79" dur="500"/>
                                        <p:tgtEl>
                                          <p:spTgt spid="182444"/>
                                        </p:tgtEl>
                                      </p:cBhvr>
                                    </p:animEffect>
                                    <p:set>
                                      <p:cBhvr>
                                        <p:cTn id="80" dur="1" fill="hold">
                                          <p:stCondLst>
                                            <p:cond delay="499"/>
                                          </p:stCondLst>
                                        </p:cTn>
                                        <p:tgtEl>
                                          <p:spTgt spid="182444"/>
                                        </p:tgtEl>
                                        <p:attrNameLst>
                                          <p:attrName>style.visibility</p:attrName>
                                        </p:attrNameLst>
                                      </p:cBhvr>
                                      <p:to>
                                        <p:strVal val="hidden"/>
                                      </p:to>
                                    </p:set>
                                  </p:childTnLst>
                                </p:cTn>
                              </p:par>
                              <p:par>
                                <p:cTn id="81" presetID="22" presetClass="exit" presetSubtype="4" fill="hold" grpId="1" nodeType="withEffect">
                                  <p:stCondLst>
                                    <p:cond delay="0"/>
                                  </p:stCondLst>
                                  <p:childTnLst>
                                    <p:animEffect transition="out" filter="wipe(down)">
                                      <p:cBhvr>
                                        <p:cTn id="82" dur="500"/>
                                        <p:tgtEl>
                                          <p:spTgt spid="182445"/>
                                        </p:tgtEl>
                                      </p:cBhvr>
                                    </p:animEffect>
                                    <p:set>
                                      <p:cBhvr>
                                        <p:cTn id="83" dur="1" fill="hold">
                                          <p:stCondLst>
                                            <p:cond delay="499"/>
                                          </p:stCondLst>
                                        </p:cTn>
                                        <p:tgtEl>
                                          <p:spTgt spid="182445"/>
                                        </p:tgtEl>
                                        <p:attrNameLst>
                                          <p:attrName>style.visibility</p:attrName>
                                        </p:attrNameLst>
                                      </p:cBhvr>
                                      <p:to>
                                        <p:strVal val="hidden"/>
                                      </p:to>
                                    </p:set>
                                  </p:childTnLst>
                                </p:cTn>
                              </p:par>
                            </p:childTnLst>
                          </p:cTn>
                        </p:par>
                        <p:par>
                          <p:cTn id="84" fill="hold" nodeType="afterGroup">
                            <p:stCondLst>
                              <p:cond delay="3500"/>
                            </p:stCondLst>
                            <p:childTnLst>
                              <p:par>
                                <p:cTn id="85" presetID="1" presetClass="entr" presetSubtype="0" fill="hold" grpId="0" nodeType="afterEffect">
                                  <p:stCondLst>
                                    <p:cond delay="0"/>
                                  </p:stCondLst>
                                  <p:childTnLst>
                                    <p:set>
                                      <p:cBhvr>
                                        <p:cTn id="86" dur="1" fill="hold">
                                          <p:stCondLst>
                                            <p:cond delay="0"/>
                                          </p:stCondLst>
                                        </p:cTn>
                                        <p:tgtEl>
                                          <p:spTgt spid="182443"/>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6" name="explode.wav"/>
                                        </p:tgtEl>
                                      </p:cMediaNode>
                                    </p:audio>
                                  </p:subTnLst>
                                </p:cTn>
                              </p:par>
                              <p:par>
                                <p:cTn id="87" presetID="1" presetClass="entr" presetSubtype="0" fill="hold" grpId="0" nodeType="withEffect">
                                  <p:stCondLst>
                                    <p:cond delay="0"/>
                                  </p:stCondLst>
                                  <p:childTnLst>
                                    <p:set>
                                      <p:cBhvr>
                                        <p:cTn id="88" dur="1" fill="hold">
                                          <p:stCondLst>
                                            <p:cond delay="0"/>
                                          </p:stCondLst>
                                        </p:cTn>
                                        <p:tgtEl>
                                          <p:spTgt spid="182446"/>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6" name="explode.wav"/>
                                        </p:tgtEl>
                                      </p:cMediaNode>
                                    </p:audio>
                                  </p:subTnLst>
                                </p:cTn>
                              </p:par>
                              <p:par>
                                <p:cTn id="89" presetID="1" presetClass="entr" presetSubtype="0" fill="hold" grpId="0" nodeType="withEffect">
                                  <p:stCondLst>
                                    <p:cond delay="0"/>
                                  </p:stCondLst>
                                  <p:childTnLst>
                                    <p:set>
                                      <p:cBhvr>
                                        <p:cTn id="90" dur="1" fill="hold">
                                          <p:stCondLst>
                                            <p:cond delay="0"/>
                                          </p:stCondLst>
                                        </p:cTn>
                                        <p:tgtEl>
                                          <p:spTgt spid="18244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6" name="explode.wav"/>
                                        </p:tgtEl>
                                      </p:cMediaNode>
                                    </p:audio>
                                  </p:subTnLst>
                                </p:cTn>
                              </p:par>
                            </p:childTnLst>
                          </p:cTn>
                        </p:par>
                        <p:par>
                          <p:cTn id="91" fill="hold" nodeType="afterGroup">
                            <p:stCondLst>
                              <p:cond delay="3500"/>
                            </p:stCondLst>
                            <p:childTnLst>
                              <p:par>
                                <p:cTn id="92" presetID="3" presetClass="exit" presetSubtype="10" fill="hold" grpId="1" nodeType="afterEffect">
                                  <p:stCondLst>
                                    <p:cond delay="0"/>
                                  </p:stCondLst>
                                  <p:childTnLst>
                                    <p:animEffect transition="out" filter="blinds(horizontal)">
                                      <p:cBhvr>
                                        <p:cTn id="93" dur="500"/>
                                        <p:tgtEl>
                                          <p:spTgt spid="182443"/>
                                        </p:tgtEl>
                                      </p:cBhvr>
                                    </p:animEffect>
                                    <p:set>
                                      <p:cBhvr>
                                        <p:cTn id="94" dur="1" fill="hold">
                                          <p:stCondLst>
                                            <p:cond delay="499"/>
                                          </p:stCondLst>
                                        </p:cTn>
                                        <p:tgtEl>
                                          <p:spTgt spid="182443"/>
                                        </p:tgtEl>
                                        <p:attrNameLst>
                                          <p:attrName>style.visibility</p:attrName>
                                        </p:attrNameLst>
                                      </p:cBhvr>
                                      <p:to>
                                        <p:strVal val="hidden"/>
                                      </p:to>
                                    </p:set>
                                  </p:childTnLst>
                                </p:cTn>
                              </p:par>
                              <p:par>
                                <p:cTn id="95" presetID="3" presetClass="exit" presetSubtype="10" fill="hold" grpId="1" nodeType="withEffect">
                                  <p:stCondLst>
                                    <p:cond delay="0"/>
                                  </p:stCondLst>
                                  <p:childTnLst>
                                    <p:animEffect transition="out" filter="blinds(horizontal)">
                                      <p:cBhvr>
                                        <p:cTn id="96" dur="500"/>
                                        <p:tgtEl>
                                          <p:spTgt spid="182446"/>
                                        </p:tgtEl>
                                      </p:cBhvr>
                                    </p:animEffect>
                                    <p:set>
                                      <p:cBhvr>
                                        <p:cTn id="97" dur="1" fill="hold">
                                          <p:stCondLst>
                                            <p:cond delay="499"/>
                                          </p:stCondLst>
                                        </p:cTn>
                                        <p:tgtEl>
                                          <p:spTgt spid="182446"/>
                                        </p:tgtEl>
                                        <p:attrNameLst>
                                          <p:attrName>style.visibility</p:attrName>
                                        </p:attrNameLst>
                                      </p:cBhvr>
                                      <p:to>
                                        <p:strVal val="hidden"/>
                                      </p:to>
                                    </p:set>
                                  </p:childTnLst>
                                </p:cTn>
                              </p:par>
                              <p:par>
                                <p:cTn id="98" presetID="3" presetClass="exit" presetSubtype="10" fill="hold" grpId="1" nodeType="withEffect">
                                  <p:stCondLst>
                                    <p:cond delay="0"/>
                                  </p:stCondLst>
                                  <p:childTnLst>
                                    <p:animEffect transition="out" filter="blinds(horizontal)">
                                      <p:cBhvr>
                                        <p:cTn id="99" dur="500"/>
                                        <p:tgtEl>
                                          <p:spTgt spid="182447"/>
                                        </p:tgtEl>
                                      </p:cBhvr>
                                    </p:animEffect>
                                    <p:set>
                                      <p:cBhvr>
                                        <p:cTn id="100" dur="1" fill="hold">
                                          <p:stCondLst>
                                            <p:cond delay="499"/>
                                          </p:stCondLst>
                                        </p:cTn>
                                        <p:tgtEl>
                                          <p:spTgt spid="182447"/>
                                        </p:tgtEl>
                                        <p:attrNameLst>
                                          <p:attrName>style.visibility</p:attrName>
                                        </p:attrNameLst>
                                      </p:cBhvr>
                                      <p:to>
                                        <p:strVal val="hidden"/>
                                      </p:to>
                                    </p:set>
                                  </p:childTnLst>
                                </p:cTn>
                              </p:par>
                            </p:childTnLst>
                          </p:cTn>
                        </p:par>
                        <p:par>
                          <p:cTn id="101" fill="hold" nodeType="afterGroup">
                            <p:stCondLst>
                              <p:cond delay="4000"/>
                            </p:stCondLst>
                            <p:childTnLst>
                              <p:par>
                                <p:cTn id="102" presetID="21" presetClass="entr" presetSubtype="4" fill="hold" nodeType="afterEffect">
                                  <p:stCondLst>
                                    <p:cond delay="0"/>
                                  </p:stCondLst>
                                  <p:childTnLst>
                                    <p:set>
                                      <p:cBhvr>
                                        <p:cTn id="103" dur="1" fill="hold">
                                          <p:stCondLst>
                                            <p:cond delay="0"/>
                                          </p:stCondLst>
                                        </p:cTn>
                                        <p:tgtEl>
                                          <p:spTgt spid="182448"/>
                                        </p:tgtEl>
                                        <p:attrNameLst>
                                          <p:attrName>style.visibility</p:attrName>
                                        </p:attrNameLst>
                                      </p:cBhvr>
                                      <p:to>
                                        <p:strVal val="visible"/>
                                      </p:to>
                                    </p:set>
                                    <p:animEffect transition="in" filter="wheel(4)">
                                      <p:cBhvr>
                                        <p:cTn id="104" dur="2000"/>
                                        <p:tgtEl>
                                          <p:spTgt spid="182448"/>
                                        </p:tgtEl>
                                      </p:cBhvr>
                                    </p:animEffect>
                                  </p:childTnLst>
                                </p:cTn>
                              </p:par>
                              <p:par>
                                <p:cTn id="105" presetID="21" presetClass="entr" presetSubtype="4" fill="hold" nodeType="withEffect">
                                  <p:stCondLst>
                                    <p:cond delay="0"/>
                                  </p:stCondLst>
                                  <p:childTnLst>
                                    <p:set>
                                      <p:cBhvr>
                                        <p:cTn id="106" dur="1" fill="hold">
                                          <p:stCondLst>
                                            <p:cond delay="0"/>
                                          </p:stCondLst>
                                        </p:cTn>
                                        <p:tgtEl>
                                          <p:spTgt spid="182451"/>
                                        </p:tgtEl>
                                        <p:attrNameLst>
                                          <p:attrName>style.visibility</p:attrName>
                                        </p:attrNameLst>
                                      </p:cBhvr>
                                      <p:to>
                                        <p:strVal val="visible"/>
                                      </p:to>
                                    </p:set>
                                    <p:animEffect transition="in" filter="wheel(4)">
                                      <p:cBhvr>
                                        <p:cTn id="107" dur="2000"/>
                                        <p:tgtEl>
                                          <p:spTgt spid="182451"/>
                                        </p:tgtEl>
                                      </p:cBhvr>
                                    </p:animEffect>
                                  </p:childTnLst>
                                </p:cTn>
                              </p:par>
                              <p:par>
                                <p:cTn id="108" presetID="21" presetClass="entr" presetSubtype="4" fill="hold" nodeType="withEffect">
                                  <p:stCondLst>
                                    <p:cond delay="0"/>
                                  </p:stCondLst>
                                  <p:childTnLst>
                                    <p:set>
                                      <p:cBhvr>
                                        <p:cTn id="109" dur="1" fill="hold">
                                          <p:stCondLst>
                                            <p:cond delay="0"/>
                                          </p:stCondLst>
                                        </p:cTn>
                                        <p:tgtEl>
                                          <p:spTgt spid="182454"/>
                                        </p:tgtEl>
                                        <p:attrNameLst>
                                          <p:attrName>style.visibility</p:attrName>
                                        </p:attrNameLst>
                                      </p:cBhvr>
                                      <p:to>
                                        <p:strVal val="visible"/>
                                      </p:to>
                                    </p:set>
                                    <p:animEffect transition="in" filter="wheel(4)">
                                      <p:cBhvr>
                                        <p:cTn id="110" dur="2000"/>
                                        <p:tgtEl>
                                          <p:spTgt spid="182454"/>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0" presetClass="path" presetSubtype="0" accel="50000" decel="50000" fill="hold" nodeType="clickEffect">
                                  <p:stCondLst>
                                    <p:cond delay="0"/>
                                  </p:stCondLst>
                                  <p:childTnLst>
                                    <p:animMotion origin="layout" path="M -1.11111E-6 1.48148E-6 L 0.0941 -0.02755 L 0.20087 -0.07824 L 0.27917 -0.14167 " pathEditMode="relative" rAng="0" ptsTypes="AAAA">
                                      <p:cBhvr>
                                        <p:cTn id="114" dur="2000" fill="hold"/>
                                        <p:tgtEl>
                                          <p:spTgt spid="182287"/>
                                        </p:tgtEl>
                                        <p:attrNameLst>
                                          <p:attrName>ppt_x</p:attrName>
                                          <p:attrName>ppt_y</p:attrName>
                                        </p:attrNameLst>
                                      </p:cBhvr>
                                      <p:rCtr x="13958" y="-7083"/>
                                    </p:animMotion>
                                  </p:childTnLst>
                                  <p:subTnLst>
                                    <p:audio>
                                      <p:cMediaNode>
                                        <p:cTn display="0" masterRel="sameClick">
                                          <p:stCondLst>
                                            <p:cond evt="begin" delay="0">
                                              <p:tn val="113"/>
                                            </p:cond>
                                          </p:stCondLst>
                                          <p:endCondLst>
                                            <p:cond evt="onStopAudio" delay="0">
                                              <p:tgtEl>
                                                <p:sldTgt/>
                                              </p:tgtEl>
                                            </p:cond>
                                          </p:endCondLst>
                                        </p:cTn>
                                        <p:tgtEl>
                                          <p:sndTgt r:embed="rId3" name="Tank.wav"/>
                                        </p:tgtEl>
                                      </p:cMediaNode>
                                    </p:audio>
                                  </p:subTnLst>
                                </p:cTn>
                              </p:par>
                              <p:par>
                                <p:cTn id="115" presetID="0" presetClass="path" presetSubtype="0" accel="50000" decel="50000" fill="hold" nodeType="withEffect">
                                  <p:stCondLst>
                                    <p:cond delay="0"/>
                                  </p:stCondLst>
                                  <p:childTnLst>
                                    <p:animMotion origin="layout" path="M -1.66667E-6 -1.48148E-6 L 0.0776 -0.01528 L 0.16354 -0.07569 L 0.26562 -0.15417 L 0.28802 -0.17153 " pathEditMode="relative" ptsTypes="AAAAA">
                                      <p:cBhvr>
                                        <p:cTn id="116" dur="2000" fill="hold"/>
                                        <p:tgtEl>
                                          <p:spTgt spid="182326"/>
                                        </p:tgtEl>
                                        <p:attrNameLst>
                                          <p:attrName>ppt_x</p:attrName>
                                          <p:attrName>ppt_y</p:attrName>
                                        </p:attrNameLst>
                                      </p:cBhvr>
                                    </p:animMotion>
                                  </p:childTnLst>
                                </p:cTn>
                              </p:par>
                              <p:par>
                                <p:cTn id="117" presetID="0" presetClass="path" presetSubtype="0" accel="50000" decel="50000" fill="hold" nodeType="withEffect">
                                  <p:stCondLst>
                                    <p:cond delay="0"/>
                                  </p:stCondLst>
                                  <p:childTnLst>
                                    <p:animMotion origin="layout" path="M 1.94444E-6 -3.7037E-6 L 0.08281 -0.01875 L 0.18854 -0.09745 L 0.29496 -0.18356 " pathEditMode="relative" rAng="0" ptsTypes="AAAA">
                                      <p:cBhvr>
                                        <p:cTn id="118" dur="2000" fill="hold"/>
                                        <p:tgtEl>
                                          <p:spTgt spid="182322"/>
                                        </p:tgtEl>
                                        <p:attrNameLst>
                                          <p:attrName>ppt_x</p:attrName>
                                          <p:attrName>ppt_y</p:attrName>
                                        </p:attrNameLst>
                                      </p:cBhvr>
                                      <p:rCtr x="14740" y="-9190"/>
                                    </p:animMotion>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2" presetClass="entr" presetSubtype="1" fill="hold" grpId="0" nodeType="clickEffect">
                                  <p:stCondLst>
                                    <p:cond delay="0"/>
                                  </p:stCondLst>
                                  <p:childTnLst>
                                    <p:set>
                                      <p:cBhvr>
                                        <p:cTn id="122" dur="1" fill="hold">
                                          <p:stCondLst>
                                            <p:cond delay="0"/>
                                          </p:stCondLst>
                                        </p:cTn>
                                        <p:tgtEl>
                                          <p:spTgt spid="182276"/>
                                        </p:tgtEl>
                                        <p:attrNameLst>
                                          <p:attrName>style.visibility</p:attrName>
                                        </p:attrNameLst>
                                      </p:cBhvr>
                                      <p:to>
                                        <p:strVal val="visible"/>
                                      </p:to>
                                    </p:set>
                                    <p:animEffect transition="in" filter="wipe(up)">
                                      <p:cBhvr>
                                        <p:cTn id="123" dur="500"/>
                                        <p:tgtEl>
                                          <p:spTgt spid="182276"/>
                                        </p:tgtEl>
                                      </p:cBhvr>
                                    </p:animEffect>
                                  </p:childTnLst>
                                </p:cTn>
                              </p:par>
                            </p:childTnLst>
                          </p:cTn>
                        </p:par>
                        <p:par>
                          <p:cTn id="124" fill="hold" nodeType="afterGroup">
                            <p:stCondLst>
                              <p:cond delay="500"/>
                            </p:stCondLst>
                            <p:childTnLst>
                              <p:par>
                                <p:cTn id="125" presetID="9" presetClass="entr" presetSubtype="0" fill="hold" grpId="0" nodeType="afterEffect">
                                  <p:stCondLst>
                                    <p:cond delay="0"/>
                                  </p:stCondLst>
                                  <p:childTnLst>
                                    <p:set>
                                      <p:cBhvr>
                                        <p:cTn id="126" dur="1" fill="hold">
                                          <p:stCondLst>
                                            <p:cond delay="0"/>
                                          </p:stCondLst>
                                        </p:cTn>
                                        <p:tgtEl>
                                          <p:spTgt spid="182330"/>
                                        </p:tgtEl>
                                        <p:attrNameLst>
                                          <p:attrName>style.visibility</p:attrName>
                                        </p:attrNameLst>
                                      </p:cBhvr>
                                      <p:to>
                                        <p:strVal val="visible"/>
                                      </p:to>
                                    </p:set>
                                    <p:animEffect transition="in" filter="dissolve">
                                      <p:cBhvr>
                                        <p:cTn id="127" dur="500"/>
                                        <p:tgtEl>
                                          <p:spTgt spid="182330"/>
                                        </p:tgtEl>
                                      </p:cBhvr>
                                    </p:animEffect>
                                  </p:childTnLst>
                                </p:cTn>
                              </p:par>
                            </p:childTnLst>
                          </p:cTn>
                        </p:par>
                        <p:par>
                          <p:cTn id="128" fill="hold" nodeType="afterGroup">
                            <p:stCondLst>
                              <p:cond delay="1000"/>
                            </p:stCondLst>
                            <p:childTnLst>
                              <p:par>
                                <p:cTn id="129" presetID="9" presetClass="entr" presetSubtype="0" fill="hold" grpId="0" nodeType="afterEffect">
                                  <p:stCondLst>
                                    <p:cond delay="0"/>
                                  </p:stCondLst>
                                  <p:childTnLst>
                                    <p:set>
                                      <p:cBhvr>
                                        <p:cTn id="130" dur="1" fill="hold">
                                          <p:stCondLst>
                                            <p:cond delay="0"/>
                                          </p:stCondLst>
                                        </p:cTn>
                                        <p:tgtEl>
                                          <p:spTgt spid="182432"/>
                                        </p:tgtEl>
                                        <p:attrNameLst>
                                          <p:attrName>style.visibility</p:attrName>
                                        </p:attrNameLst>
                                      </p:cBhvr>
                                      <p:to>
                                        <p:strVal val="visible"/>
                                      </p:to>
                                    </p:set>
                                    <p:animEffect transition="in" filter="dissolve">
                                      <p:cBhvr>
                                        <p:cTn id="131" dur="500"/>
                                        <p:tgtEl>
                                          <p:spTgt spid="182432"/>
                                        </p:tgtEl>
                                      </p:cBhvr>
                                    </p:animEffec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9" presetClass="entr" presetSubtype="0" fill="hold" nodeType="clickEffect">
                                  <p:stCondLst>
                                    <p:cond delay="0"/>
                                  </p:stCondLst>
                                  <p:childTnLst>
                                    <p:set>
                                      <p:cBhvr>
                                        <p:cTn id="135" dur="1" fill="hold">
                                          <p:stCondLst>
                                            <p:cond delay="0"/>
                                          </p:stCondLst>
                                        </p:cTn>
                                        <p:tgtEl>
                                          <p:spTgt spid="182379"/>
                                        </p:tgtEl>
                                        <p:attrNameLst>
                                          <p:attrName>style.visibility</p:attrName>
                                        </p:attrNameLst>
                                      </p:cBhvr>
                                      <p:to>
                                        <p:strVal val="visible"/>
                                      </p:to>
                                    </p:set>
                                    <p:animEffect transition="in" filter="dissolve">
                                      <p:cBhvr>
                                        <p:cTn id="136" dur="500"/>
                                        <p:tgtEl>
                                          <p:spTgt spid="182379"/>
                                        </p:tgtEl>
                                      </p:cBhvr>
                                    </p:animEffect>
                                  </p:childTnLst>
                                </p:cTn>
                              </p:par>
                              <p:par>
                                <p:cTn id="137" presetID="9" presetClass="entr" presetSubtype="0" fill="hold" nodeType="withEffect">
                                  <p:stCondLst>
                                    <p:cond delay="0"/>
                                  </p:stCondLst>
                                  <p:childTnLst>
                                    <p:set>
                                      <p:cBhvr>
                                        <p:cTn id="138" dur="1" fill="hold">
                                          <p:stCondLst>
                                            <p:cond delay="0"/>
                                          </p:stCondLst>
                                        </p:cTn>
                                        <p:tgtEl>
                                          <p:spTgt spid="182375"/>
                                        </p:tgtEl>
                                        <p:attrNameLst>
                                          <p:attrName>style.visibility</p:attrName>
                                        </p:attrNameLst>
                                      </p:cBhvr>
                                      <p:to>
                                        <p:strVal val="visible"/>
                                      </p:to>
                                    </p:set>
                                    <p:animEffect transition="in" filter="dissolve">
                                      <p:cBhvr>
                                        <p:cTn id="139" dur="500"/>
                                        <p:tgtEl>
                                          <p:spTgt spid="182375"/>
                                        </p:tgtEl>
                                      </p:cBhvr>
                                    </p:animEffect>
                                  </p:childTnLst>
                                </p:cTn>
                              </p:par>
                              <p:par>
                                <p:cTn id="140" presetID="9" presetClass="entr" presetSubtype="0" fill="hold" nodeType="withEffect">
                                  <p:stCondLst>
                                    <p:cond delay="0"/>
                                  </p:stCondLst>
                                  <p:childTnLst>
                                    <p:set>
                                      <p:cBhvr>
                                        <p:cTn id="141" dur="1" fill="hold">
                                          <p:stCondLst>
                                            <p:cond delay="0"/>
                                          </p:stCondLst>
                                        </p:cTn>
                                        <p:tgtEl>
                                          <p:spTgt spid="182367"/>
                                        </p:tgtEl>
                                        <p:attrNameLst>
                                          <p:attrName>style.visibility</p:attrName>
                                        </p:attrNameLst>
                                      </p:cBhvr>
                                      <p:to>
                                        <p:strVal val="visible"/>
                                      </p:to>
                                    </p:set>
                                    <p:animEffect transition="in" filter="dissolve">
                                      <p:cBhvr>
                                        <p:cTn id="142" dur="500"/>
                                        <p:tgtEl>
                                          <p:spTgt spid="182367"/>
                                        </p:tgtEl>
                                      </p:cBhvr>
                                    </p:animEffect>
                                  </p:childTnLst>
                                </p:cTn>
                              </p:par>
                              <p:par>
                                <p:cTn id="143" presetID="9" presetClass="entr" presetSubtype="0" fill="hold" nodeType="withEffect">
                                  <p:stCondLst>
                                    <p:cond delay="0"/>
                                  </p:stCondLst>
                                  <p:childTnLst>
                                    <p:set>
                                      <p:cBhvr>
                                        <p:cTn id="144" dur="1" fill="hold">
                                          <p:stCondLst>
                                            <p:cond delay="0"/>
                                          </p:stCondLst>
                                        </p:cTn>
                                        <p:tgtEl>
                                          <p:spTgt spid="182387"/>
                                        </p:tgtEl>
                                        <p:attrNameLst>
                                          <p:attrName>style.visibility</p:attrName>
                                        </p:attrNameLst>
                                      </p:cBhvr>
                                      <p:to>
                                        <p:strVal val="visible"/>
                                      </p:to>
                                    </p:set>
                                    <p:animEffect transition="in" filter="dissolve">
                                      <p:cBhvr>
                                        <p:cTn id="145" dur="500"/>
                                        <p:tgtEl>
                                          <p:spTgt spid="182387"/>
                                        </p:tgtEl>
                                      </p:cBhvr>
                                    </p:animEffect>
                                  </p:childTnLst>
                                </p:cTn>
                              </p:par>
                              <p:par>
                                <p:cTn id="146" presetID="9" presetClass="entr" presetSubtype="0" fill="hold" nodeType="withEffect">
                                  <p:stCondLst>
                                    <p:cond delay="0"/>
                                  </p:stCondLst>
                                  <p:childTnLst>
                                    <p:set>
                                      <p:cBhvr>
                                        <p:cTn id="147" dur="1" fill="hold">
                                          <p:stCondLst>
                                            <p:cond delay="0"/>
                                          </p:stCondLst>
                                        </p:cTn>
                                        <p:tgtEl>
                                          <p:spTgt spid="182371"/>
                                        </p:tgtEl>
                                        <p:attrNameLst>
                                          <p:attrName>style.visibility</p:attrName>
                                        </p:attrNameLst>
                                      </p:cBhvr>
                                      <p:to>
                                        <p:strVal val="visible"/>
                                      </p:to>
                                    </p:set>
                                    <p:animEffect transition="in" filter="dissolve">
                                      <p:cBhvr>
                                        <p:cTn id="148" dur="500"/>
                                        <p:tgtEl>
                                          <p:spTgt spid="182371"/>
                                        </p:tgtEl>
                                      </p:cBhvr>
                                    </p:animEffect>
                                  </p:childTnLst>
                                </p:cTn>
                              </p:par>
                              <p:par>
                                <p:cTn id="149" presetID="9" presetClass="entr" presetSubtype="0" fill="hold" nodeType="withEffect">
                                  <p:stCondLst>
                                    <p:cond delay="0"/>
                                  </p:stCondLst>
                                  <p:childTnLst>
                                    <p:set>
                                      <p:cBhvr>
                                        <p:cTn id="150" dur="1" fill="hold">
                                          <p:stCondLst>
                                            <p:cond delay="0"/>
                                          </p:stCondLst>
                                        </p:cTn>
                                        <p:tgtEl>
                                          <p:spTgt spid="182383"/>
                                        </p:tgtEl>
                                        <p:attrNameLst>
                                          <p:attrName>style.visibility</p:attrName>
                                        </p:attrNameLst>
                                      </p:cBhvr>
                                      <p:to>
                                        <p:strVal val="visible"/>
                                      </p:to>
                                    </p:set>
                                    <p:animEffect transition="in" filter="dissolve">
                                      <p:cBhvr>
                                        <p:cTn id="151" dur="500"/>
                                        <p:tgtEl>
                                          <p:spTgt spid="182383"/>
                                        </p:tgtEl>
                                      </p:cBhvr>
                                    </p:animEffect>
                                  </p:childTnLst>
                                </p:cTn>
                              </p:par>
                              <p:par>
                                <p:cTn id="152" presetID="9" presetClass="entr" presetSubtype="0" fill="hold" nodeType="withEffect">
                                  <p:stCondLst>
                                    <p:cond delay="0"/>
                                  </p:stCondLst>
                                  <p:childTnLst>
                                    <p:set>
                                      <p:cBhvr>
                                        <p:cTn id="153" dur="1" fill="hold">
                                          <p:stCondLst>
                                            <p:cond delay="0"/>
                                          </p:stCondLst>
                                        </p:cTn>
                                        <p:tgtEl>
                                          <p:spTgt spid="182400"/>
                                        </p:tgtEl>
                                        <p:attrNameLst>
                                          <p:attrName>style.visibility</p:attrName>
                                        </p:attrNameLst>
                                      </p:cBhvr>
                                      <p:to>
                                        <p:strVal val="visible"/>
                                      </p:to>
                                    </p:set>
                                    <p:animEffect transition="in" filter="dissolve">
                                      <p:cBhvr>
                                        <p:cTn id="154" dur="500"/>
                                        <p:tgtEl>
                                          <p:spTgt spid="182400"/>
                                        </p:tgtEl>
                                      </p:cBhvr>
                                    </p:animEffect>
                                  </p:childTnLst>
                                </p:cTn>
                              </p:par>
                              <p:par>
                                <p:cTn id="155" presetID="9" presetClass="entr" presetSubtype="0" fill="hold" nodeType="withEffect">
                                  <p:stCondLst>
                                    <p:cond delay="0"/>
                                  </p:stCondLst>
                                  <p:childTnLst>
                                    <p:set>
                                      <p:cBhvr>
                                        <p:cTn id="156" dur="1" fill="hold">
                                          <p:stCondLst>
                                            <p:cond delay="0"/>
                                          </p:stCondLst>
                                        </p:cTn>
                                        <p:tgtEl>
                                          <p:spTgt spid="182462"/>
                                        </p:tgtEl>
                                        <p:attrNameLst>
                                          <p:attrName>style.visibility</p:attrName>
                                        </p:attrNameLst>
                                      </p:cBhvr>
                                      <p:to>
                                        <p:strVal val="visible"/>
                                      </p:to>
                                    </p:set>
                                    <p:animEffect transition="in" filter="dissolve">
                                      <p:cBhvr>
                                        <p:cTn id="157" dur="500"/>
                                        <p:tgtEl>
                                          <p:spTgt spid="182462"/>
                                        </p:tgtEl>
                                      </p:cBhvr>
                                    </p:animEffec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9" presetClass="entr" presetSubtype="0" fill="hold" nodeType="clickEffect">
                                  <p:stCondLst>
                                    <p:cond delay="0"/>
                                  </p:stCondLst>
                                  <p:childTnLst>
                                    <p:set>
                                      <p:cBhvr>
                                        <p:cTn id="161" dur="1" fill="hold">
                                          <p:stCondLst>
                                            <p:cond delay="0"/>
                                          </p:stCondLst>
                                        </p:cTn>
                                        <p:tgtEl>
                                          <p:spTgt spid="182331"/>
                                        </p:tgtEl>
                                        <p:attrNameLst>
                                          <p:attrName>style.visibility</p:attrName>
                                        </p:attrNameLst>
                                      </p:cBhvr>
                                      <p:to>
                                        <p:strVal val="visible"/>
                                      </p:to>
                                    </p:set>
                                    <p:animEffect transition="in" filter="dissolve">
                                      <p:cBhvr>
                                        <p:cTn id="162" dur="500"/>
                                        <p:tgtEl>
                                          <p:spTgt spid="182331"/>
                                        </p:tgtEl>
                                      </p:cBhvr>
                                    </p:animEffect>
                                  </p:childTnLst>
                                </p:cTn>
                              </p:par>
                              <p:par>
                                <p:cTn id="163" presetID="9" presetClass="entr" presetSubtype="0" fill="hold" nodeType="withEffect">
                                  <p:stCondLst>
                                    <p:cond delay="0"/>
                                  </p:stCondLst>
                                  <p:childTnLst>
                                    <p:set>
                                      <p:cBhvr>
                                        <p:cTn id="164" dur="1" fill="hold">
                                          <p:stCondLst>
                                            <p:cond delay="0"/>
                                          </p:stCondLst>
                                        </p:cTn>
                                        <p:tgtEl>
                                          <p:spTgt spid="182335"/>
                                        </p:tgtEl>
                                        <p:attrNameLst>
                                          <p:attrName>style.visibility</p:attrName>
                                        </p:attrNameLst>
                                      </p:cBhvr>
                                      <p:to>
                                        <p:strVal val="visible"/>
                                      </p:to>
                                    </p:set>
                                    <p:animEffect transition="in" filter="dissolve">
                                      <p:cBhvr>
                                        <p:cTn id="165" dur="500"/>
                                        <p:tgtEl>
                                          <p:spTgt spid="182335"/>
                                        </p:tgtEl>
                                      </p:cBhvr>
                                    </p:animEffect>
                                  </p:childTnLst>
                                </p:cTn>
                              </p:par>
                              <p:par>
                                <p:cTn id="166" presetID="9" presetClass="entr" presetSubtype="0" fill="hold" nodeType="withEffect">
                                  <p:stCondLst>
                                    <p:cond delay="0"/>
                                  </p:stCondLst>
                                  <p:childTnLst>
                                    <p:set>
                                      <p:cBhvr>
                                        <p:cTn id="167" dur="1" fill="hold">
                                          <p:stCondLst>
                                            <p:cond delay="0"/>
                                          </p:stCondLst>
                                        </p:cTn>
                                        <p:tgtEl>
                                          <p:spTgt spid="182340"/>
                                        </p:tgtEl>
                                        <p:attrNameLst>
                                          <p:attrName>style.visibility</p:attrName>
                                        </p:attrNameLst>
                                      </p:cBhvr>
                                      <p:to>
                                        <p:strVal val="visible"/>
                                      </p:to>
                                    </p:set>
                                    <p:animEffect transition="in" filter="dissolve">
                                      <p:cBhvr>
                                        <p:cTn id="168" dur="500"/>
                                        <p:tgtEl>
                                          <p:spTgt spid="182340"/>
                                        </p:tgtEl>
                                      </p:cBhvr>
                                    </p:animEffect>
                                  </p:childTnLst>
                                </p:cTn>
                              </p:par>
                            </p:childTnLst>
                          </p:cTn>
                        </p:par>
                        <p:par>
                          <p:cTn id="169" fill="hold" nodeType="afterGroup">
                            <p:stCondLst>
                              <p:cond delay="500"/>
                            </p:stCondLst>
                            <p:childTnLst>
                              <p:par>
                                <p:cTn id="170" presetID="0" presetClass="path" presetSubtype="0" accel="50000" decel="50000" fill="hold" nodeType="afterEffect">
                                  <p:stCondLst>
                                    <p:cond delay="0"/>
                                  </p:stCondLst>
                                  <p:childTnLst>
                                    <p:animMotion origin="layout" path="M -1.11111E-6 5.92593E-6 L 0.03906 -0.01041 L 0.09427 -0.02638 " pathEditMode="relative" ptsTypes="AAA">
                                      <p:cBhvr>
                                        <p:cTn id="171" dur="2000" fill="hold"/>
                                        <p:tgtEl>
                                          <p:spTgt spid="182331"/>
                                        </p:tgtEl>
                                        <p:attrNameLst>
                                          <p:attrName>ppt_x</p:attrName>
                                          <p:attrName>ppt_y</p:attrName>
                                        </p:attrNameLst>
                                      </p:cBhvr>
                                    </p:animMotion>
                                  </p:childTnLst>
                                  <p:subTnLst>
                                    <p:audio>
                                      <p:cMediaNode>
                                        <p:cTn display="0" masterRel="sameClick">
                                          <p:stCondLst>
                                            <p:cond evt="begin" delay="0">
                                              <p:tn val="170"/>
                                            </p:cond>
                                          </p:stCondLst>
                                          <p:endCondLst>
                                            <p:cond evt="onStopAudio" delay="0">
                                              <p:tgtEl>
                                                <p:sldTgt/>
                                              </p:tgtEl>
                                            </p:cond>
                                          </p:endCondLst>
                                        </p:cTn>
                                        <p:tgtEl>
                                          <p:sndTgt r:embed="rId3" name="Tank.wav"/>
                                        </p:tgtEl>
                                      </p:cMediaNode>
                                    </p:audio>
                                  </p:subTnLst>
                                </p:cTn>
                              </p:par>
                              <p:par>
                                <p:cTn id="172" presetID="0" presetClass="path" presetSubtype="0" accel="50000" decel="50000" fill="hold" nodeType="withEffect">
                                  <p:stCondLst>
                                    <p:cond delay="0"/>
                                  </p:stCondLst>
                                  <p:childTnLst>
                                    <p:animMotion origin="layout" path="M -0.00017 -0.00046 L 0.04046 -0.00602 L 0.09775 -0.01921 " pathEditMode="relative" ptsTypes="AAA">
                                      <p:cBhvr>
                                        <p:cTn id="173" dur="2000" fill="hold"/>
                                        <p:tgtEl>
                                          <p:spTgt spid="182335"/>
                                        </p:tgtEl>
                                        <p:attrNameLst>
                                          <p:attrName>ppt_x</p:attrName>
                                          <p:attrName>ppt_y</p:attrName>
                                        </p:attrNameLst>
                                      </p:cBhvr>
                                    </p:animMotion>
                                  </p:childTnLst>
                                  <p:subTnLst>
                                    <p:audio>
                                      <p:cMediaNode>
                                        <p:cTn display="0" masterRel="sameClick">
                                          <p:stCondLst>
                                            <p:cond evt="begin" delay="0">
                                              <p:tn val="172"/>
                                            </p:cond>
                                          </p:stCondLst>
                                          <p:endCondLst>
                                            <p:cond evt="onStopAudio" delay="0">
                                              <p:tgtEl>
                                                <p:sldTgt/>
                                              </p:tgtEl>
                                            </p:cond>
                                          </p:endCondLst>
                                        </p:cTn>
                                        <p:tgtEl>
                                          <p:sndTgt r:embed="rId4" name="trucks028.wav"/>
                                        </p:tgtEl>
                                      </p:cMediaNode>
                                    </p:audio>
                                  </p:subTnLst>
                                </p:cTn>
                              </p:par>
                              <p:par>
                                <p:cTn id="174" presetID="0" presetClass="path" presetSubtype="0" accel="50000" decel="50000" fill="hold" nodeType="withEffect">
                                  <p:stCondLst>
                                    <p:cond delay="0"/>
                                  </p:stCondLst>
                                  <p:childTnLst>
                                    <p:animMotion origin="layout" path="M 0.00018 -3.33333E-6 L 0.0434 -0.00555 L 0.09965 -0.01805 " pathEditMode="relative" ptsTypes="AAA">
                                      <p:cBhvr>
                                        <p:cTn id="175" dur="2000" fill="hold"/>
                                        <p:tgtEl>
                                          <p:spTgt spid="182340"/>
                                        </p:tgtEl>
                                        <p:attrNameLst>
                                          <p:attrName>ppt_x</p:attrName>
                                          <p:attrName>ppt_y</p:attrName>
                                        </p:attrNameLst>
                                      </p:cBhvr>
                                    </p:animMotion>
                                  </p:childTnLst>
                                </p:cTn>
                              </p:par>
                            </p:childTnLst>
                          </p:cTn>
                        </p:par>
                        <p:par>
                          <p:cTn id="176" fill="hold" nodeType="afterGroup">
                            <p:stCondLst>
                              <p:cond delay="2500"/>
                            </p:stCondLst>
                            <p:childTnLst>
                              <p:par>
                                <p:cTn id="177" presetID="22" presetClass="entr" presetSubtype="8" fill="hold" grpId="0" nodeType="afterEffect">
                                  <p:stCondLst>
                                    <p:cond delay="0"/>
                                  </p:stCondLst>
                                  <p:childTnLst>
                                    <p:set>
                                      <p:cBhvr>
                                        <p:cTn id="178" dur="1" fill="hold">
                                          <p:stCondLst>
                                            <p:cond delay="0"/>
                                          </p:stCondLst>
                                        </p:cTn>
                                        <p:tgtEl>
                                          <p:spTgt spid="182457"/>
                                        </p:tgtEl>
                                        <p:attrNameLst>
                                          <p:attrName>style.visibility</p:attrName>
                                        </p:attrNameLst>
                                      </p:cBhvr>
                                      <p:to>
                                        <p:strVal val="visible"/>
                                      </p:to>
                                    </p:set>
                                    <p:animEffect transition="in" filter="wipe(left)">
                                      <p:cBhvr>
                                        <p:cTn id="179" dur="500"/>
                                        <p:tgtEl>
                                          <p:spTgt spid="182457"/>
                                        </p:tgtEl>
                                      </p:cBhvr>
                                    </p:animEffect>
                                  </p:childTnLst>
                                  <p:subTnLst>
                                    <p:audio>
                                      <p:cMediaNode>
                                        <p:cTn display="0" masterRel="sameClick">
                                          <p:stCondLst>
                                            <p:cond evt="begin" delay="0">
                                              <p:tn val="177"/>
                                            </p:cond>
                                          </p:stCondLst>
                                          <p:endCondLst>
                                            <p:cond evt="onStopAudio" delay="0">
                                              <p:tgtEl>
                                                <p:sldTgt/>
                                              </p:tgtEl>
                                            </p:cond>
                                          </p:endCondLst>
                                        </p:cTn>
                                        <p:tgtEl>
                                          <p:sndTgt r:embed="rId5" name="CANNON3.wav"/>
                                        </p:tgtEl>
                                      </p:cMediaNode>
                                    </p:audio>
                                  </p:subTnLst>
                                </p:cTn>
                              </p:par>
                              <p:par>
                                <p:cTn id="180" presetID="22" presetClass="entr" presetSubtype="8" fill="hold" grpId="0" nodeType="withEffect">
                                  <p:stCondLst>
                                    <p:cond delay="0"/>
                                  </p:stCondLst>
                                  <p:childTnLst>
                                    <p:set>
                                      <p:cBhvr>
                                        <p:cTn id="181" dur="1" fill="hold">
                                          <p:stCondLst>
                                            <p:cond delay="0"/>
                                          </p:stCondLst>
                                        </p:cTn>
                                        <p:tgtEl>
                                          <p:spTgt spid="182458"/>
                                        </p:tgtEl>
                                        <p:attrNameLst>
                                          <p:attrName>style.visibility</p:attrName>
                                        </p:attrNameLst>
                                      </p:cBhvr>
                                      <p:to>
                                        <p:strVal val="visible"/>
                                      </p:to>
                                    </p:set>
                                    <p:animEffect transition="in" filter="wipe(left)">
                                      <p:cBhvr>
                                        <p:cTn id="182" dur="500"/>
                                        <p:tgtEl>
                                          <p:spTgt spid="182458"/>
                                        </p:tgtEl>
                                      </p:cBhvr>
                                    </p:animEffect>
                                  </p:childTnLst>
                                </p:cTn>
                              </p:par>
                              <p:par>
                                <p:cTn id="183" presetID="22" presetClass="entr" presetSubtype="8" fill="hold" grpId="0" nodeType="withEffect">
                                  <p:stCondLst>
                                    <p:cond delay="0"/>
                                  </p:stCondLst>
                                  <p:childTnLst>
                                    <p:set>
                                      <p:cBhvr>
                                        <p:cTn id="184" dur="1" fill="hold">
                                          <p:stCondLst>
                                            <p:cond delay="0"/>
                                          </p:stCondLst>
                                        </p:cTn>
                                        <p:tgtEl>
                                          <p:spTgt spid="182459"/>
                                        </p:tgtEl>
                                        <p:attrNameLst>
                                          <p:attrName>style.visibility</p:attrName>
                                        </p:attrNameLst>
                                      </p:cBhvr>
                                      <p:to>
                                        <p:strVal val="visible"/>
                                      </p:to>
                                    </p:set>
                                    <p:animEffect transition="in" filter="wipe(left)">
                                      <p:cBhvr>
                                        <p:cTn id="185" dur="500"/>
                                        <p:tgtEl>
                                          <p:spTgt spid="182459"/>
                                        </p:tgtEl>
                                      </p:cBhvr>
                                    </p:animEffect>
                                  </p:childTnLst>
                                </p:cTn>
                              </p:par>
                              <p:par>
                                <p:cTn id="186" presetID="22" presetClass="exit" presetSubtype="8" fill="hold" grpId="1" nodeType="withEffect">
                                  <p:stCondLst>
                                    <p:cond delay="0"/>
                                  </p:stCondLst>
                                  <p:childTnLst>
                                    <p:animEffect transition="out" filter="wipe(left)">
                                      <p:cBhvr>
                                        <p:cTn id="187" dur="500"/>
                                        <p:tgtEl>
                                          <p:spTgt spid="182458"/>
                                        </p:tgtEl>
                                      </p:cBhvr>
                                    </p:animEffect>
                                    <p:set>
                                      <p:cBhvr>
                                        <p:cTn id="188" dur="1" fill="hold">
                                          <p:stCondLst>
                                            <p:cond delay="499"/>
                                          </p:stCondLst>
                                        </p:cTn>
                                        <p:tgtEl>
                                          <p:spTgt spid="182458"/>
                                        </p:tgtEl>
                                        <p:attrNameLst>
                                          <p:attrName>style.visibility</p:attrName>
                                        </p:attrNameLst>
                                      </p:cBhvr>
                                      <p:to>
                                        <p:strVal val="hidden"/>
                                      </p:to>
                                    </p:set>
                                  </p:childTnLst>
                                </p:cTn>
                              </p:par>
                              <p:par>
                                <p:cTn id="189" presetID="22" presetClass="exit" presetSubtype="8" fill="hold" grpId="1" nodeType="withEffect">
                                  <p:stCondLst>
                                    <p:cond delay="0"/>
                                  </p:stCondLst>
                                  <p:childTnLst>
                                    <p:animEffect transition="out" filter="wipe(left)">
                                      <p:cBhvr>
                                        <p:cTn id="190" dur="500"/>
                                        <p:tgtEl>
                                          <p:spTgt spid="182457"/>
                                        </p:tgtEl>
                                      </p:cBhvr>
                                    </p:animEffect>
                                    <p:set>
                                      <p:cBhvr>
                                        <p:cTn id="191" dur="1" fill="hold">
                                          <p:stCondLst>
                                            <p:cond delay="499"/>
                                          </p:stCondLst>
                                        </p:cTn>
                                        <p:tgtEl>
                                          <p:spTgt spid="182457"/>
                                        </p:tgtEl>
                                        <p:attrNameLst>
                                          <p:attrName>style.visibility</p:attrName>
                                        </p:attrNameLst>
                                      </p:cBhvr>
                                      <p:to>
                                        <p:strVal val="hidden"/>
                                      </p:to>
                                    </p:set>
                                  </p:childTnLst>
                                </p:cTn>
                              </p:par>
                              <p:par>
                                <p:cTn id="192" presetID="22" presetClass="exit" presetSubtype="8" fill="hold" grpId="1" nodeType="withEffect">
                                  <p:stCondLst>
                                    <p:cond delay="0"/>
                                  </p:stCondLst>
                                  <p:childTnLst>
                                    <p:animEffect transition="out" filter="wipe(left)">
                                      <p:cBhvr>
                                        <p:cTn id="193" dur="500"/>
                                        <p:tgtEl>
                                          <p:spTgt spid="182459"/>
                                        </p:tgtEl>
                                      </p:cBhvr>
                                    </p:animEffect>
                                    <p:set>
                                      <p:cBhvr>
                                        <p:cTn id="194" dur="1" fill="hold">
                                          <p:stCondLst>
                                            <p:cond delay="499"/>
                                          </p:stCondLst>
                                        </p:cTn>
                                        <p:tgtEl>
                                          <p:spTgt spid="182459"/>
                                        </p:tgtEl>
                                        <p:attrNameLst>
                                          <p:attrName>style.visibility</p:attrName>
                                        </p:attrNameLst>
                                      </p:cBhvr>
                                      <p:to>
                                        <p:strVal val="hidden"/>
                                      </p:to>
                                    </p:set>
                                  </p:childTnLst>
                                </p:cTn>
                              </p:par>
                            </p:childTnLst>
                          </p:cTn>
                        </p:par>
                        <p:par>
                          <p:cTn id="195" fill="hold" nodeType="afterGroup">
                            <p:stCondLst>
                              <p:cond delay="3000"/>
                            </p:stCondLst>
                            <p:childTnLst>
                              <p:par>
                                <p:cTn id="196" presetID="1" presetClass="entr" presetSubtype="0" fill="hold" grpId="0" nodeType="afterEffect">
                                  <p:stCondLst>
                                    <p:cond delay="0"/>
                                  </p:stCondLst>
                                  <p:childTnLst>
                                    <p:set>
                                      <p:cBhvr>
                                        <p:cTn id="197" dur="1" fill="hold">
                                          <p:stCondLst>
                                            <p:cond delay="0"/>
                                          </p:stCondLst>
                                        </p:cTn>
                                        <p:tgtEl>
                                          <p:spTgt spid="182460"/>
                                        </p:tgtEl>
                                        <p:attrNameLst>
                                          <p:attrName>style.visibility</p:attrName>
                                        </p:attrNameLst>
                                      </p:cBhvr>
                                      <p:to>
                                        <p:strVal val="visible"/>
                                      </p:to>
                                    </p:set>
                                  </p:childTnLst>
                                  <p:subTnLst>
                                    <p:audio>
                                      <p:cMediaNode>
                                        <p:cTn display="0" masterRel="sameClick">
                                          <p:stCondLst>
                                            <p:cond evt="begin" delay="0">
                                              <p:tn val="196"/>
                                            </p:cond>
                                          </p:stCondLst>
                                          <p:endCondLst>
                                            <p:cond evt="onStopAudio" delay="0">
                                              <p:tgtEl>
                                                <p:sldTgt/>
                                              </p:tgtEl>
                                            </p:cond>
                                          </p:endCondLst>
                                        </p:cTn>
                                        <p:tgtEl>
                                          <p:sndTgt r:embed="rId6" name="explode.wav"/>
                                        </p:tgtEl>
                                      </p:cMediaNode>
                                    </p:audio>
                                  </p:subTnLst>
                                </p:cTn>
                              </p:par>
                              <p:par>
                                <p:cTn id="198" presetID="1" presetClass="entr" presetSubtype="0" fill="hold" grpId="0" nodeType="withEffect">
                                  <p:stCondLst>
                                    <p:cond delay="0"/>
                                  </p:stCondLst>
                                  <p:childTnLst>
                                    <p:set>
                                      <p:cBhvr>
                                        <p:cTn id="199" dur="1" fill="hold">
                                          <p:stCondLst>
                                            <p:cond delay="0"/>
                                          </p:stCondLst>
                                        </p:cTn>
                                        <p:tgtEl>
                                          <p:spTgt spid="182461"/>
                                        </p:tgtEl>
                                        <p:attrNameLst>
                                          <p:attrName>style.visibility</p:attrName>
                                        </p:attrNameLst>
                                      </p:cBhvr>
                                      <p:to>
                                        <p:strVal val="visible"/>
                                      </p:to>
                                    </p:set>
                                  </p:childTnLst>
                                  <p:subTnLst>
                                    <p:audio>
                                      <p:cMediaNode>
                                        <p:cTn display="0" masterRel="sameClick">
                                          <p:stCondLst>
                                            <p:cond evt="begin" delay="0">
                                              <p:tn val="198"/>
                                            </p:cond>
                                          </p:stCondLst>
                                          <p:endCondLst>
                                            <p:cond evt="onStopAudio" delay="0">
                                              <p:tgtEl>
                                                <p:sldTgt/>
                                              </p:tgtEl>
                                            </p:cond>
                                          </p:endCondLst>
                                        </p:cTn>
                                        <p:tgtEl>
                                          <p:sndTgt r:embed="rId6" name="explode.wav"/>
                                        </p:tgtEl>
                                      </p:cMediaNode>
                                    </p:audio>
                                  </p:subTnLst>
                                </p:cTn>
                              </p:par>
                              <p:par>
                                <p:cTn id="200" presetID="3" presetClass="exit" presetSubtype="10" fill="hold" grpId="1" nodeType="withEffect">
                                  <p:stCondLst>
                                    <p:cond delay="0"/>
                                  </p:stCondLst>
                                  <p:childTnLst>
                                    <p:animEffect transition="out" filter="blinds(horizontal)">
                                      <p:cBhvr>
                                        <p:cTn id="201" dur="500"/>
                                        <p:tgtEl>
                                          <p:spTgt spid="182460"/>
                                        </p:tgtEl>
                                      </p:cBhvr>
                                    </p:animEffect>
                                    <p:set>
                                      <p:cBhvr>
                                        <p:cTn id="202" dur="1" fill="hold">
                                          <p:stCondLst>
                                            <p:cond delay="499"/>
                                          </p:stCondLst>
                                        </p:cTn>
                                        <p:tgtEl>
                                          <p:spTgt spid="182460"/>
                                        </p:tgtEl>
                                        <p:attrNameLst>
                                          <p:attrName>style.visibility</p:attrName>
                                        </p:attrNameLst>
                                      </p:cBhvr>
                                      <p:to>
                                        <p:strVal val="hidden"/>
                                      </p:to>
                                    </p:set>
                                  </p:childTnLst>
                                </p:cTn>
                              </p:par>
                              <p:par>
                                <p:cTn id="203" presetID="3" presetClass="exit" presetSubtype="10" fill="hold" grpId="1" nodeType="withEffect">
                                  <p:stCondLst>
                                    <p:cond delay="0"/>
                                  </p:stCondLst>
                                  <p:childTnLst>
                                    <p:animEffect transition="out" filter="blinds(horizontal)">
                                      <p:cBhvr>
                                        <p:cTn id="204" dur="500"/>
                                        <p:tgtEl>
                                          <p:spTgt spid="182461"/>
                                        </p:tgtEl>
                                      </p:cBhvr>
                                    </p:animEffect>
                                    <p:set>
                                      <p:cBhvr>
                                        <p:cTn id="205" dur="1" fill="hold">
                                          <p:stCondLst>
                                            <p:cond delay="499"/>
                                          </p:stCondLst>
                                        </p:cTn>
                                        <p:tgtEl>
                                          <p:spTgt spid="182461"/>
                                        </p:tgtEl>
                                        <p:attrNameLst>
                                          <p:attrName>style.visibility</p:attrName>
                                        </p:attrNameLst>
                                      </p:cBhvr>
                                      <p:to>
                                        <p:strVal val="hidden"/>
                                      </p:to>
                                    </p:set>
                                  </p:childTnLst>
                                </p:cTn>
                              </p:par>
                            </p:childTnLst>
                          </p:cTn>
                        </p:par>
                      </p:childTnLst>
                    </p:cTn>
                  </p:par>
                  <p:par>
                    <p:cTn id="206" fill="hold" nodeType="clickPar">
                      <p:stCondLst>
                        <p:cond delay="indefinite"/>
                      </p:stCondLst>
                      <p:childTnLst>
                        <p:par>
                          <p:cTn id="207" fill="hold" nodeType="withGroup">
                            <p:stCondLst>
                              <p:cond delay="0"/>
                            </p:stCondLst>
                            <p:childTnLst>
                              <p:par>
                                <p:cTn id="208" presetID="0" presetClass="path" presetSubtype="0" accel="50000" decel="50000" fill="hold" nodeType="clickEffect">
                                  <p:stCondLst>
                                    <p:cond delay="0"/>
                                  </p:stCondLst>
                                  <p:childTnLst>
                                    <p:animMotion origin="layout" path="M 0.00017 -0.00092 L -0.07639 -0.0037 L -0.15608 -0.0037 " pathEditMode="relative" ptsTypes="AAA">
                                      <p:cBhvr>
                                        <p:cTn id="209" dur="2000" fill="hold"/>
                                        <p:tgtEl>
                                          <p:spTgt spid="182383"/>
                                        </p:tgtEl>
                                        <p:attrNameLst>
                                          <p:attrName>ppt_x</p:attrName>
                                          <p:attrName>ppt_y</p:attrName>
                                        </p:attrNameLst>
                                      </p:cBhvr>
                                    </p:animMotion>
                                  </p:childTnLst>
                                  <p:subTnLst>
                                    <p:audio>
                                      <p:cMediaNode>
                                        <p:cTn display="0" masterRel="sameClick">
                                          <p:stCondLst>
                                            <p:cond evt="begin" delay="0">
                                              <p:tn val="208"/>
                                            </p:cond>
                                          </p:stCondLst>
                                          <p:endCondLst>
                                            <p:cond evt="onStopAudio" delay="0">
                                              <p:tgtEl>
                                                <p:sldTgt/>
                                              </p:tgtEl>
                                            </p:cond>
                                          </p:endCondLst>
                                        </p:cTn>
                                        <p:tgtEl>
                                          <p:sndTgt r:embed="rId3" name="Tank.wav"/>
                                        </p:tgtEl>
                                      </p:cMediaNode>
                                    </p:audio>
                                  </p:subTnLst>
                                </p:cTn>
                              </p:par>
                              <p:par>
                                <p:cTn id="210" presetID="0" presetClass="path" presetSubtype="0" accel="50000" decel="50000" fill="hold" nodeType="withEffect">
                                  <p:stCondLst>
                                    <p:cond delay="0"/>
                                  </p:stCondLst>
                                  <p:childTnLst>
                                    <p:animMotion origin="layout" path="M 4.72222E-6 2.96296E-6 L -0.06875 2.96296E-6 L -0.13177 0.00069 " pathEditMode="relative" ptsTypes="AAA">
                                      <p:cBhvr>
                                        <p:cTn id="211" dur="2000" fill="hold"/>
                                        <p:tgtEl>
                                          <p:spTgt spid="182367"/>
                                        </p:tgtEl>
                                        <p:attrNameLst>
                                          <p:attrName>ppt_x</p:attrName>
                                          <p:attrName>ppt_y</p:attrName>
                                        </p:attrNameLst>
                                      </p:cBhvr>
                                    </p:animMotion>
                                  </p:childTnLst>
                                </p:cTn>
                              </p:par>
                              <p:par>
                                <p:cTn id="212" presetID="0" presetClass="path" presetSubtype="0" accel="50000" decel="50000" fill="hold" nodeType="withEffect">
                                  <p:stCondLst>
                                    <p:cond delay="0"/>
                                  </p:stCondLst>
                                  <p:childTnLst>
                                    <p:animMotion origin="layout" path="M 0.00087 -0.00093 L -0.07465 -0.01829 L -0.16996 -0.02315 " pathEditMode="relative" ptsTypes="AAA">
                                      <p:cBhvr>
                                        <p:cTn id="213" dur="2000" fill="hold"/>
                                        <p:tgtEl>
                                          <p:spTgt spid="182387"/>
                                        </p:tgtEl>
                                        <p:attrNameLst>
                                          <p:attrName>ppt_x</p:attrName>
                                          <p:attrName>ppt_y</p:attrName>
                                        </p:attrNameLst>
                                      </p:cBhvr>
                                    </p:animMotion>
                                  </p:childTnLst>
                                </p:cTn>
                              </p:par>
                              <p:par>
                                <p:cTn id="214" presetID="0" presetClass="path" presetSubtype="0" accel="50000" decel="50000" fill="hold" nodeType="withEffect">
                                  <p:stCondLst>
                                    <p:cond delay="0"/>
                                  </p:stCondLst>
                                  <p:childTnLst>
                                    <p:animMotion origin="layout" path="M 1.66667E-6 1.11111E-6 L -0.07656 -0.00972 L -0.11875 -0.01528 " pathEditMode="relative" rAng="0" ptsTypes="AAA">
                                      <p:cBhvr>
                                        <p:cTn id="215" dur="2000" fill="hold"/>
                                        <p:tgtEl>
                                          <p:spTgt spid="182400"/>
                                        </p:tgtEl>
                                        <p:attrNameLst>
                                          <p:attrName>ppt_x</p:attrName>
                                          <p:attrName>ppt_y</p:attrName>
                                        </p:attrNameLst>
                                      </p:cBhvr>
                                      <p:rCtr x="-5937" y="-764"/>
                                    </p:animMotion>
                                  </p:childTnLst>
                                </p:cTn>
                              </p:par>
                              <p:par>
                                <p:cTn id="216" presetID="0" presetClass="path" presetSubtype="0" accel="50000" decel="50000" fill="hold" nodeType="withEffect">
                                  <p:stCondLst>
                                    <p:cond delay="0"/>
                                  </p:stCondLst>
                                  <p:childTnLst>
                                    <p:animMotion origin="layout" path="M 0.00069 1.11111E-6 L -0.08108 0.02083 L -0.15972 0.02083 " pathEditMode="relative" ptsTypes="AAA">
                                      <p:cBhvr>
                                        <p:cTn id="217" dur="2000" fill="hold"/>
                                        <p:tgtEl>
                                          <p:spTgt spid="182379"/>
                                        </p:tgtEl>
                                        <p:attrNameLst>
                                          <p:attrName>ppt_x</p:attrName>
                                          <p:attrName>ppt_y</p:attrName>
                                        </p:attrNameLst>
                                      </p:cBhvr>
                                    </p:animMotion>
                                  </p:childTnLst>
                                </p:cTn>
                              </p:par>
                              <p:par>
                                <p:cTn id="218" presetID="0" presetClass="path" presetSubtype="0" accel="50000" decel="50000" fill="hold" nodeType="withEffect">
                                  <p:stCondLst>
                                    <p:cond delay="0"/>
                                  </p:stCondLst>
                                  <p:childTnLst>
                                    <p:animMotion origin="layout" path="M -1.11111E-6 -1.48148E-6 L -0.05434 0.02685 L -0.16528 0.02685 " pathEditMode="relative" rAng="0" ptsTypes="AAA">
                                      <p:cBhvr>
                                        <p:cTn id="219" dur="2000" fill="hold"/>
                                        <p:tgtEl>
                                          <p:spTgt spid="182462"/>
                                        </p:tgtEl>
                                        <p:attrNameLst>
                                          <p:attrName>ppt_x</p:attrName>
                                          <p:attrName>ppt_y</p:attrName>
                                        </p:attrNameLst>
                                      </p:cBhvr>
                                      <p:rCtr x="-8264" y="1343"/>
                                    </p:animMotion>
                                  </p:childTnLst>
                                </p:cTn>
                              </p:par>
                            </p:childTnLst>
                          </p:cTn>
                        </p:par>
                        <p:par>
                          <p:cTn id="220" fill="hold" nodeType="afterGroup">
                            <p:stCondLst>
                              <p:cond delay="2000"/>
                            </p:stCondLst>
                            <p:childTnLst>
                              <p:par>
                                <p:cTn id="221" presetID="22" presetClass="entr" presetSubtype="2" fill="hold" grpId="0" nodeType="afterEffect">
                                  <p:stCondLst>
                                    <p:cond delay="0"/>
                                  </p:stCondLst>
                                  <p:childTnLst>
                                    <p:set>
                                      <p:cBhvr>
                                        <p:cTn id="222" dur="1" fill="hold">
                                          <p:stCondLst>
                                            <p:cond delay="0"/>
                                          </p:stCondLst>
                                        </p:cTn>
                                        <p:tgtEl>
                                          <p:spTgt spid="182466"/>
                                        </p:tgtEl>
                                        <p:attrNameLst>
                                          <p:attrName>style.visibility</p:attrName>
                                        </p:attrNameLst>
                                      </p:cBhvr>
                                      <p:to>
                                        <p:strVal val="visible"/>
                                      </p:to>
                                    </p:set>
                                    <p:animEffect transition="in" filter="wipe(right)">
                                      <p:cBhvr>
                                        <p:cTn id="223" dur="500"/>
                                        <p:tgtEl>
                                          <p:spTgt spid="182466"/>
                                        </p:tgtEl>
                                      </p:cBhvr>
                                    </p:animEffect>
                                  </p:childTnLst>
                                  <p:subTnLst>
                                    <p:audio>
                                      <p:cMediaNode>
                                        <p:cTn display="0" masterRel="sameClick">
                                          <p:stCondLst>
                                            <p:cond evt="begin" delay="0">
                                              <p:tn val="221"/>
                                            </p:cond>
                                          </p:stCondLst>
                                          <p:endCondLst>
                                            <p:cond evt="onStopAudio" delay="0">
                                              <p:tgtEl>
                                                <p:sldTgt/>
                                              </p:tgtEl>
                                            </p:cond>
                                          </p:endCondLst>
                                        </p:cTn>
                                        <p:tgtEl>
                                          <p:sndTgt r:embed="rId5" name="CANNON3.wav"/>
                                        </p:tgtEl>
                                      </p:cMediaNode>
                                    </p:audio>
                                  </p:subTnLst>
                                </p:cTn>
                              </p:par>
                              <p:par>
                                <p:cTn id="224" presetID="22" presetClass="entr" presetSubtype="2" fill="hold" grpId="0" nodeType="withEffect">
                                  <p:stCondLst>
                                    <p:cond delay="0"/>
                                  </p:stCondLst>
                                  <p:childTnLst>
                                    <p:set>
                                      <p:cBhvr>
                                        <p:cTn id="225" dur="1" fill="hold">
                                          <p:stCondLst>
                                            <p:cond delay="0"/>
                                          </p:stCondLst>
                                        </p:cTn>
                                        <p:tgtEl>
                                          <p:spTgt spid="182467"/>
                                        </p:tgtEl>
                                        <p:attrNameLst>
                                          <p:attrName>style.visibility</p:attrName>
                                        </p:attrNameLst>
                                      </p:cBhvr>
                                      <p:to>
                                        <p:strVal val="visible"/>
                                      </p:to>
                                    </p:set>
                                    <p:animEffect transition="in" filter="wipe(right)">
                                      <p:cBhvr>
                                        <p:cTn id="226" dur="500"/>
                                        <p:tgtEl>
                                          <p:spTgt spid="182467"/>
                                        </p:tgtEl>
                                      </p:cBhvr>
                                    </p:animEffect>
                                  </p:childTnLst>
                                </p:cTn>
                              </p:par>
                              <p:par>
                                <p:cTn id="227" presetID="22" presetClass="entr" presetSubtype="2" fill="hold" grpId="0" nodeType="withEffect">
                                  <p:stCondLst>
                                    <p:cond delay="0"/>
                                  </p:stCondLst>
                                  <p:childTnLst>
                                    <p:set>
                                      <p:cBhvr>
                                        <p:cTn id="228" dur="1" fill="hold">
                                          <p:stCondLst>
                                            <p:cond delay="0"/>
                                          </p:stCondLst>
                                        </p:cTn>
                                        <p:tgtEl>
                                          <p:spTgt spid="182468"/>
                                        </p:tgtEl>
                                        <p:attrNameLst>
                                          <p:attrName>style.visibility</p:attrName>
                                        </p:attrNameLst>
                                      </p:cBhvr>
                                      <p:to>
                                        <p:strVal val="visible"/>
                                      </p:to>
                                    </p:set>
                                    <p:animEffect transition="in" filter="wipe(right)">
                                      <p:cBhvr>
                                        <p:cTn id="229" dur="500"/>
                                        <p:tgtEl>
                                          <p:spTgt spid="182468"/>
                                        </p:tgtEl>
                                      </p:cBhvr>
                                    </p:animEffect>
                                  </p:childTnLst>
                                </p:cTn>
                              </p:par>
                              <p:par>
                                <p:cTn id="230" presetID="22" presetClass="entr" presetSubtype="2" fill="hold" grpId="0" nodeType="withEffect">
                                  <p:stCondLst>
                                    <p:cond delay="0"/>
                                  </p:stCondLst>
                                  <p:childTnLst>
                                    <p:set>
                                      <p:cBhvr>
                                        <p:cTn id="231" dur="1" fill="hold">
                                          <p:stCondLst>
                                            <p:cond delay="0"/>
                                          </p:stCondLst>
                                        </p:cTn>
                                        <p:tgtEl>
                                          <p:spTgt spid="182469"/>
                                        </p:tgtEl>
                                        <p:attrNameLst>
                                          <p:attrName>style.visibility</p:attrName>
                                        </p:attrNameLst>
                                      </p:cBhvr>
                                      <p:to>
                                        <p:strVal val="visible"/>
                                      </p:to>
                                    </p:set>
                                    <p:animEffect transition="in" filter="wipe(right)">
                                      <p:cBhvr>
                                        <p:cTn id="232" dur="500"/>
                                        <p:tgtEl>
                                          <p:spTgt spid="182469"/>
                                        </p:tgtEl>
                                      </p:cBhvr>
                                    </p:animEffect>
                                  </p:childTnLst>
                                </p:cTn>
                              </p:par>
                              <p:par>
                                <p:cTn id="233" presetID="22" presetClass="entr" presetSubtype="2" fill="hold" grpId="0" nodeType="withEffect">
                                  <p:stCondLst>
                                    <p:cond delay="0"/>
                                  </p:stCondLst>
                                  <p:childTnLst>
                                    <p:set>
                                      <p:cBhvr>
                                        <p:cTn id="234" dur="1" fill="hold">
                                          <p:stCondLst>
                                            <p:cond delay="0"/>
                                          </p:stCondLst>
                                        </p:cTn>
                                        <p:tgtEl>
                                          <p:spTgt spid="182470"/>
                                        </p:tgtEl>
                                        <p:attrNameLst>
                                          <p:attrName>style.visibility</p:attrName>
                                        </p:attrNameLst>
                                      </p:cBhvr>
                                      <p:to>
                                        <p:strVal val="visible"/>
                                      </p:to>
                                    </p:set>
                                    <p:animEffect transition="in" filter="wipe(right)">
                                      <p:cBhvr>
                                        <p:cTn id="235" dur="500"/>
                                        <p:tgtEl>
                                          <p:spTgt spid="182470"/>
                                        </p:tgtEl>
                                      </p:cBhvr>
                                    </p:animEffect>
                                  </p:childTnLst>
                                </p:cTn>
                              </p:par>
                              <p:par>
                                <p:cTn id="236" presetID="22" presetClass="entr" presetSubtype="2" fill="hold" grpId="0" nodeType="withEffect">
                                  <p:stCondLst>
                                    <p:cond delay="0"/>
                                  </p:stCondLst>
                                  <p:childTnLst>
                                    <p:set>
                                      <p:cBhvr>
                                        <p:cTn id="237" dur="1" fill="hold">
                                          <p:stCondLst>
                                            <p:cond delay="0"/>
                                          </p:stCondLst>
                                        </p:cTn>
                                        <p:tgtEl>
                                          <p:spTgt spid="182474"/>
                                        </p:tgtEl>
                                        <p:attrNameLst>
                                          <p:attrName>style.visibility</p:attrName>
                                        </p:attrNameLst>
                                      </p:cBhvr>
                                      <p:to>
                                        <p:strVal val="visible"/>
                                      </p:to>
                                    </p:set>
                                    <p:animEffect transition="in" filter="wipe(right)">
                                      <p:cBhvr>
                                        <p:cTn id="238" dur="500"/>
                                        <p:tgtEl>
                                          <p:spTgt spid="182474"/>
                                        </p:tgtEl>
                                      </p:cBhvr>
                                    </p:animEffect>
                                  </p:childTnLst>
                                </p:cTn>
                              </p:par>
                            </p:childTnLst>
                          </p:cTn>
                        </p:par>
                        <p:par>
                          <p:cTn id="239" fill="hold" nodeType="afterGroup">
                            <p:stCondLst>
                              <p:cond delay="2500"/>
                            </p:stCondLst>
                            <p:childTnLst>
                              <p:par>
                                <p:cTn id="240" presetID="22" presetClass="exit" presetSubtype="2" fill="hold" grpId="1" nodeType="afterEffect">
                                  <p:stCondLst>
                                    <p:cond delay="0"/>
                                  </p:stCondLst>
                                  <p:childTnLst>
                                    <p:animEffect transition="out" filter="wipe(right)">
                                      <p:cBhvr>
                                        <p:cTn id="241" dur="500"/>
                                        <p:tgtEl>
                                          <p:spTgt spid="182466"/>
                                        </p:tgtEl>
                                      </p:cBhvr>
                                    </p:animEffect>
                                    <p:set>
                                      <p:cBhvr>
                                        <p:cTn id="242" dur="1" fill="hold">
                                          <p:stCondLst>
                                            <p:cond delay="499"/>
                                          </p:stCondLst>
                                        </p:cTn>
                                        <p:tgtEl>
                                          <p:spTgt spid="182466"/>
                                        </p:tgtEl>
                                        <p:attrNameLst>
                                          <p:attrName>style.visibility</p:attrName>
                                        </p:attrNameLst>
                                      </p:cBhvr>
                                      <p:to>
                                        <p:strVal val="hidden"/>
                                      </p:to>
                                    </p:set>
                                  </p:childTnLst>
                                </p:cTn>
                              </p:par>
                              <p:par>
                                <p:cTn id="243" presetID="22" presetClass="exit" presetSubtype="2" fill="hold" grpId="1" nodeType="withEffect">
                                  <p:stCondLst>
                                    <p:cond delay="0"/>
                                  </p:stCondLst>
                                  <p:childTnLst>
                                    <p:animEffect transition="out" filter="wipe(right)">
                                      <p:cBhvr>
                                        <p:cTn id="244" dur="500"/>
                                        <p:tgtEl>
                                          <p:spTgt spid="182467"/>
                                        </p:tgtEl>
                                      </p:cBhvr>
                                    </p:animEffect>
                                    <p:set>
                                      <p:cBhvr>
                                        <p:cTn id="245" dur="1" fill="hold">
                                          <p:stCondLst>
                                            <p:cond delay="499"/>
                                          </p:stCondLst>
                                        </p:cTn>
                                        <p:tgtEl>
                                          <p:spTgt spid="182467"/>
                                        </p:tgtEl>
                                        <p:attrNameLst>
                                          <p:attrName>style.visibility</p:attrName>
                                        </p:attrNameLst>
                                      </p:cBhvr>
                                      <p:to>
                                        <p:strVal val="hidden"/>
                                      </p:to>
                                    </p:set>
                                  </p:childTnLst>
                                </p:cTn>
                              </p:par>
                              <p:par>
                                <p:cTn id="246" presetID="22" presetClass="exit" presetSubtype="2" fill="hold" grpId="1" nodeType="withEffect">
                                  <p:stCondLst>
                                    <p:cond delay="0"/>
                                  </p:stCondLst>
                                  <p:childTnLst>
                                    <p:animEffect transition="out" filter="wipe(right)">
                                      <p:cBhvr>
                                        <p:cTn id="247" dur="500"/>
                                        <p:tgtEl>
                                          <p:spTgt spid="182468"/>
                                        </p:tgtEl>
                                      </p:cBhvr>
                                    </p:animEffect>
                                    <p:set>
                                      <p:cBhvr>
                                        <p:cTn id="248" dur="1" fill="hold">
                                          <p:stCondLst>
                                            <p:cond delay="499"/>
                                          </p:stCondLst>
                                        </p:cTn>
                                        <p:tgtEl>
                                          <p:spTgt spid="182468"/>
                                        </p:tgtEl>
                                        <p:attrNameLst>
                                          <p:attrName>style.visibility</p:attrName>
                                        </p:attrNameLst>
                                      </p:cBhvr>
                                      <p:to>
                                        <p:strVal val="hidden"/>
                                      </p:to>
                                    </p:set>
                                  </p:childTnLst>
                                </p:cTn>
                              </p:par>
                              <p:par>
                                <p:cTn id="249" presetID="22" presetClass="exit" presetSubtype="2" fill="hold" grpId="1" nodeType="withEffect">
                                  <p:stCondLst>
                                    <p:cond delay="0"/>
                                  </p:stCondLst>
                                  <p:childTnLst>
                                    <p:animEffect transition="out" filter="wipe(right)">
                                      <p:cBhvr>
                                        <p:cTn id="250" dur="500"/>
                                        <p:tgtEl>
                                          <p:spTgt spid="182469"/>
                                        </p:tgtEl>
                                      </p:cBhvr>
                                    </p:animEffect>
                                    <p:set>
                                      <p:cBhvr>
                                        <p:cTn id="251" dur="1" fill="hold">
                                          <p:stCondLst>
                                            <p:cond delay="499"/>
                                          </p:stCondLst>
                                        </p:cTn>
                                        <p:tgtEl>
                                          <p:spTgt spid="182469"/>
                                        </p:tgtEl>
                                        <p:attrNameLst>
                                          <p:attrName>style.visibility</p:attrName>
                                        </p:attrNameLst>
                                      </p:cBhvr>
                                      <p:to>
                                        <p:strVal val="hidden"/>
                                      </p:to>
                                    </p:set>
                                  </p:childTnLst>
                                </p:cTn>
                              </p:par>
                              <p:par>
                                <p:cTn id="252" presetID="22" presetClass="exit" presetSubtype="2" fill="hold" grpId="1" nodeType="withEffect">
                                  <p:stCondLst>
                                    <p:cond delay="0"/>
                                  </p:stCondLst>
                                  <p:childTnLst>
                                    <p:animEffect transition="out" filter="wipe(right)">
                                      <p:cBhvr>
                                        <p:cTn id="253" dur="500"/>
                                        <p:tgtEl>
                                          <p:spTgt spid="182470"/>
                                        </p:tgtEl>
                                      </p:cBhvr>
                                    </p:animEffect>
                                    <p:set>
                                      <p:cBhvr>
                                        <p:cTn id="254" dur="1" fill="hold">
                                          <p:stCondLst>
                                            <p:cond delay="499"/>
                                          </p:stCondLst>
                                        </p:cTn>
                                        <p:tgtEl>
                                          <p:spTgt spid="182470"/>
                                        </p:tgtEl>
                                        <p:attrNameLst>
                                          <p:attrName>style.visibility</p:attrName>
                                        </p:attrNameLst>
                                      </p:cBhvr>
                                      <p:to>
                                        <p:strVal val="hidden"/>
                                      </p:to>
                                    </p:set>
                                  </p:childTnLst>
                                </p:cTn>
                              </p:par>
                              <p:par>
                                <p:cTn id="255" presetID="22" presetClass="exit" presetSubtype="2" fill="hold" grpId="1" nodeType="withEffect">
                                  <p:stCondLst>
                                    <p:cond delay="0"/>
                                  </p:stCondLst>
                                  <p:childTnLst>
                                    <p:animEffect transition="out" filter="wipe(right)">
                                      <p:cBhvr>
                                        <p:cTn id="256" dur="500"/>
                                        <p:tgtEl>
                                          <p:spTgt spid="182474"/>
                                        </p:tgtEl>
                                      </p:cBhvr>
                                    </p:animEffect>
                                    <p:set>
                                      <p:cBhvr>
                                        <p:cTn id="257" dur="1" fill="hold">
                                          <p:stCondLst>
                                            <p:cond delay="499"/>
                                          </p:stCondLst>
                                        </p:cTn>
                                        <p:tgtEl>
                                          <p:spTgt spid="182474"/>
                                        </p:tgtEl>
                                        <p:attrNameLst>
                                          <p:attrName>style.visibility</p:attrName>
                                        </p:attrNameLst>
                                      </p:cBhvr>
                                      <p:to>
                                        <p:strVal val="hidden"/>
                                      </p:to>
                                    </p:set>
                                  </p:childTnLst>
                                </p:cTn>
                              </p:par>
                            </p:childTnLst>
                          </p:cTn>
                        </p:par>
                        <p:par>
                          <p:cTn id="258" fill="hold" nodeType="afterGroup">
                            <p:stCondLst>
                              <p:cond delay="3000"/>
                            </p:stCondLst>
                            <p:childTnLst>
                              <p:par>
                                <p:cTn id="259" presetID="1" presetClass="entr" presetSubtype="0" fill="hold" grpId="0" nodeType="afterEffect">
                                  <p:stCondLst>
                                    <p:cond delay="0"/>
                                  </p:stCondLst>
                                  <p:childTnLst>
                                    <p:set>
                                      <p:cBhvr>
                                        <p:cTn id="260" dur="1" fill="hold">
                                          <p:stCondLst>
                                            <p:cond delay="0"/>
                                          </p:stCondLst>
                                        </p:cTn>
                                        <p:tgtEl>
                                          <p:spTgt spid="182471"/>
                                        </p:tgtEl>
                                        <p:attrNameLst>
                                          <p:attrName>style.visibility</p:attrName>
                                        </p:attrNameLst>
                                      </p:cBhvr>
                                      <p:to>
                                        <p:strVal val="visible"/>
                                      </p:to>
                                    </p:set>
                                  </p:childTnLst>
                                  <p:subTnLst>
                                    <p:audio>
                                      <p:cMediaNode>
                                        <p:cTn display="0" masterRel="sameClick">
                                          <p:stCondLst>
                                            <p:cond evt="begin" delay="0">
                                              <p:tn val="259"/>
                                            </p:cond>
                                          </p:stCondLst>
                                          <p:endCondLst>
                                            <p:cond evt="onStopAudio" delay="0">
                                              <p:tgtEl>
                                                <p:sldTgt/>
                                              </p:tgtEl>
                                            </p:cond>
                                          </p:endCondLst>
                                        </p:cTn>
                                        <p:tgtEl>
                                          <p:sndTgt r:embed="rId6" name="explode.wav"/>
                                        </p:tgtEl>
                                      </p:cMediaNode>
                                    </p:audio>
                                  </p:subTnLst>
                                </p:cTn>
                              </p:par>
                              <p:par>
                                <p:cTn id="261" presetID="1" presetClass="entr" presetSubtype="0" fill="hold" grpId="0" nodeType="withEffect">
                                  <p:stCondLst>
                                    <p:cond delay="0"/>
                                  </p:stCondLst>
                                  <p:childTnLst>
                                    <p:set>
                                      <p:cBhvr>
                                        <p:cTn id="262" dur="1" fill="hold">
                                          <p:stCondLst>
                                            <p:cond delay="0"/>
                                          </p:stCondLst>
                                        </p:cTn>
                                        <p:tgtEl>
                                          <p:spTgt spid="182473"/>
                                        </p:tgtEl>
                                        <p:attrNameLst>
                                          <p:attrName>style.visibility</p:attrName>
                                        </p:attrNameLst>
                                      </p:cBhvr>
                                      <p:to>
                                        <p:strVal val="visible"/>
                                      </p:to>
                                    </p:set>
                                  </p:childTnLst>
                                  <p:subTnLst>
                                    <p:audio>
                                      <p:cMediaNode>
                                        <p:cTn display="0" masterRel="sameClick">
                                          <p:stCondLst>
                                            <p:cond evt="begin" delay="0">
                                              <p:tn val="261"/>
                                            </p:cond>
                                          </p:stCondLst>
                                          <p:endCondLst>
                                            <p:cond evt="onStopAudio" delay="0">
                                              <p:tgtEl>
                                                <p:sldTgt/>
                                              </p:tgtEl>
                                            </p:cond>
                                          </p:endCondLst>
                                        </p:cTn>
                                        <p:tgtEl>
                                          <p:sndTgt r:embed="rId6" name="explode.wav"/>
                                        </p:tgtEl>
                                      </p:cMediaNode>
                                    </p:audio>
                                  </p:subTnLst>
                                </p:cTn>
                              </p:par>
                              <p:par>
                                <p:cTn id="263" presetID="1" presetClass="entr" presetSubtype="0" fill="hold" grpId="0" nodeType="withEffect">
                                  <p:stCondLst>
                                    <p:cond delay="0"/>
                                  </p:stCondLst>
                                  <p:childTnLst>
                                    <p:set>
                                      <p:cBhvr>
                                        <p:cTn id="264" dur="1" fill="hold">
                                          <p:stCondLst>
                                            <p:cond delay="0"/>
                                          </p:stCondLst>
                                        </p:cTn>
                                        <p:tgtEl>
                                          <p:spTgt spid="182472"/>
                                        </p:tgtEl>
                                        <p:attrNameLst>
                                          <p:attrName>style.visibility</p:attrName>
                                        </p:attrNameLst>
                                      </p:cBhvr>
                                      <p:to>
                                        <p:strVal val="visible"/>
                                      </p:to>
                                    </p:set>
                                  </p:childTnLst>
                                  <p:subTnLst>
                                    <p:audio>
                                      <p:cMediaNode>
                                        <p:cTn display="0" masterRel="sameClick">
                                          <p:stCondLst>
                                            <p:cond evt="begin" delay="0">
                                              <p:tn val="263"/>
                                            </p:cond>
                                          </p:stCondLst>
                                          <p:endCondLst>
                                            <p:cond evt="onStopAudio" delay="0">
                                              <p:tgtEl>
                                                <p:sldTgt/>
                                              </p:tgtEl>
                                            </p:cond>
                                          </p:endCondLst>
                                        </p:cTn>
                                        <p:tgtEl>
                                          <p:sndTgt r:embed="rId6" name="explode.wav"/>
                                        </p:tgtEl>
                                      </p:cMediaNode>
                                    </p:audio>
                                  </p:subTnLst>
                                </p:cTn>
                              </p:par>
                            </p:childTnLst>
                          </p:cTn>
                        </p:par>
                        <p:par>
                          <p:cTn id="265" fill="hold" nodeType="afterGroup">
                            <p:stCondLst>
                              <p:cond delay="3000"/>
                            </p:stCondLst>
                            <p:childTnLst>
                              <p:par>
                                <p:cTn id="266" presetID="3" presetClass="exit" presetSubtype="10" fill="hold" grpId="1" nodeType="afterEffect">
                                  <p:stCondLst>
                                    <p:cond delay="0"/>
                                  </p:stCondLst>
                                  <p:childTnLst>
                                    <p:animEffect transition="out" filter="blinds(horizontal)">
                                      <p:cBhvr>
                                        <p:cTn id="267" dur="500"/>
                                        <p:tgtEl>
                                          <p:spTgt spid="182473"/>
                                        </p:tgtEl>
                                      </p:cBhvr>
                                    </p:animEffect>
                                    <p:set>
                                      <p:cBhvr>
                                        <p:cTn id="268" dur="1" fill="hold">
                                          <p:stCondLst>
                                            <p:cond delay="499"/>
                                          </p:stCondLst>
                                        </p:cTn>
                                        <p:tgtEl>
                                          <p:spTgt spid="182473"/>
                                        </p:tgtEl>
                                        <p:attrNameLst>
                                          <p:attrName>style.visibility</p:attrName>
                                        </p:attrNameLst>
                                      </p:cBhvr>
                                      <p:to>
                                        <p:strVal val="hidden"/>
                                      </p:to>
                                    </p:set>
                                  </p:childTnLst>
                                </p:cTn>
                              </p:par>
                              <p:par>
                                <p:cTn id="269" presetID="3" presetClass="exit" presetSubtype="10" fill="hold" grpId="1" nodeType="withEffect">
                                  <p:stCondLst>
                                    <p:cond delay="0"/>
                                  </p:stCondLst>
                                  <p:childTnLst>
                                    <p:animEffect transition="out" filter="blinds(horizontal)">
                                      <p:cBhvr>
                                        <p:cTn id="270" dur="500"/>
                                        <p:tgtEl>
                                          <p:spTgt spid="182471"/>
                                        </p:tgtEl>
                                      </p:cBhvr>
                                    </p:animEffect>
                                    <p:set>
                                      <p:cBhvr>
                                        <p:cTn id="271" dur="1" fill="hold">
                                          <p:stCondLst>
                                            <p:cond delay="499"/>
                                          </p:stCondLst>
                                        </p:cTn>
                                        <p:tgtEl>
                                          <p:spTgt spid="182471"/>
                                        </p:tgtEl>
                                        <p:attrNameLst>
                                          <p:attrName>style.visibility</p:attrName>
                                        </p:attrNameLst>
                                      </p:cBhvr>
                                      <p:to>
                                        <p:strVal val="hidden"/>
                                      </p:to>
                                    </p:set>
                                  </p:childTnLst>
                                </p:cTn>
                              </p:par>
                              <p:par>
                                <p:cTn id="272" presetID="3" presetClass="exit" presetSubtype="10" fill="hold" grpId="1" nodeType="withEffect">
                                  <p:stCondLst>
                                    <p:cond delay="0"/>
                                  </p:stCondLst>
                                  <p:childTnLst>
                                    <p:animEffect transition="out" filter="blinds(horizontal)">
                                      <p:cBhvr>
                                        <p:cTn id="273" dur="500"/>
                                        <p:tgtEl>
                                          <p:spTgt spid="182472"/>
                                        </p:tgtEl>
                                      </p:cBhvr>
                                    </p:animEffect>
                                    <p:set>
                                      <p:cBhvr>
                                        <p:cTn id="274" dur="1" fill="hold">
                                          <p:stCondLst>
                                            <p:cond delay="499"/>
                                          </p:stCondLst>
                                        </p:cTn>
                                        <p:tgtEl>
                                          <p:spTgt spid="182472"/>
                                        </p:tgtEl>
                                        <p:attrNameLst>
                                          <p:attrName>style.visibility</p:attrName>
                                        </p:attrNameLst>
                                      </p:cBhvr>
                                      <p:to>
                                        <p:strVal val="hidden"/>
                                      </p:to>
                                    </p:set>
                                  </p:childTnLst>
                                </p:cTn>
                              </p:par>
                            </p:childTnLst>
                          </p:cTn>
                        </p:par>
                        <p:par>
                          <p:cTn id="275" fill="hold" nodeType="afterGroup">
                            <p:stCondLst>
                              <p:cond delay="3500"/>
                            </p:stCondLst>
                            <p:childTnLst>
                              <p:par>
                                <p:cTn id="276" presetID="21" presetClass="entr" presetSubtype="4" fill="hold" nodeType="afterEffect">
                                  <p:stCondLst>
                                    <p:cond delay="0"/>
                                  </p:stCondLst>
                                  <p:childTnLst>
                                    <p:set>
                                      <p:cBhvr>
                                        <p:cTn id="277" dur="1" fill="hold">
                                          <p:stCondLst>
                                            <p:cond delay="0"/>
                                          </p:stCondLst>
                                        </p:cTn>
                                        <p:tgtEl>
                                          <p:spTgt spid="182487"/>
                                        </p:tgtEl>
                                        <p:attrNameLst>
                                          <p:attrName>style.visibility</p:attrName>
                                        </p:attrNameLst>
                                      </p:cBhvr>
                                      <p:to>
                                        <p:strVal val="visible"/>
                                      </p:to>
                                    </p:set>
                                    <p:animEffect transition="in" filter="wheel(4)">
                                      <p:cBhvr>
                                        <p:cTn id="278" dur="2000"/>
                                        <p:tgtEl>
                                          <p:spTgt spid="182487"/>
                                        </p:tgtEl>
                                      </p:cBhvr>
                                    </p:animEffect>
                                  </p:childTnLst>
                                </p:cTn>
                              </p:par>
                              <p:par>
                                <p:cTn id="279" presetID="21" presetClass="entr" presetSubtype="4" fill="hold" nodeType="withEffect">
                                  <p:stCondLst>
                                    <p:cond delay="0"/>
                                  </p:stCondLst>
                                  <p:childTnLst>
                                    <p:set>
                                      <p:cBhvr>
                                        <p:cTn id="280" dur="1" fill="hold">
                                          <p:stCondLst>
                                            <p:cond delay="0"/>
                                          </p:stCondLst>
                                        </p:cTn>
                                        <p:tgtEl>
                                          <p:spTgt spid="182490"/>
                                        </p:tgtEl>
                                        <p:attrNameLst>
                                          <p:attrName>style.visibility</p:attrName>
                                        </p:attrNameLst>
                                      </p:cBhvr>
                                      <p:to>
                                        <p:strVal val="visible"/>
                                      </p:to>
                                    </p:set>
                                    <p:animEffect transition="in" filter="wheel(4)">
                                      <p:cBhvr>
                                        <p:cTn id="281" dur="2000"/>
                                        <p:tgtEl>
                                          <p:spTgt spid="182490"/>
                                        </p:tgtEl>
                                      </p:cBhvr>
                                    </p:animEffect>
                                  </p:childTnLst>
                                </p:cTn>
                              </p:par>
                              <p:par>
                                <p:cTn id="282" presetID="21" presetClass="entr" presetSubtype="4" fill="hold" nodeType="withEffect">
                                  <p:stCondLst>
                                    <p:cond delay="0"/>
                                  </p:stCondLst>
                                  <p:childTnLst>
                                    <p:set>
                                      <p:cBhvr>
                                        <p:cTn id="283" dur="1" fill="hold">
                                          <p:stCondLst>
                                            <p:cond delay="0"/>
                                          </p:stCondLst>
                                        </p:cTn>
                                        <p:tgtEl>
                                          <p:spTgt spid="182493"/>
                                        </p:tgtEl>
                                        <p:attrNameLst>
                                          <p:attrName>style.visibility</p:attrName>
                                        </p:attrNameLst>
                                      </p:cBhvr>
                                      <p:to>
                                        <p:strVal val="visible"/>
                                      </p:to>
                                    </p:set>
                                    <p:animEffect transition="in" filter="wheel(4)">
                                      <p:cBhvr>
                                        <p:cTn id="284" dur="2000"/>
                                        <p:tgtEl>
                                          <p:spTgt spid="182493"/>
                                        </p:tgtEl>
                                      </p:cBhvr>
                                    </p:animEffect>
                                  </p:childTnLst>
                                </p:cTn>
                              </p:par>
                            </p:childTnLst>
                          </p:cTn>
                        </p:par>
                      </p:childTnLst>
                    </p:cTn>
                  </p:par>
                  <p:par>
                    <p:cTn id="285" fill="hold" nodeType="clickPar">
                      <p:stCondLst>
                        <p:cond delay="indefinite"/>
                      </p:stCondLst>
                      <p:childTnLst>
                        <p:par>
                          <p:cTn id="286" fill="hold" nodeType="withGroup">
                            <p:stCondLst>
                              <p:cond delay="0"/>
                            </p:stCondLst>
                            <p:childTnLst>
                              <p:par>
                                <p:cTn id="287" presetID="22" presetClass="entr" presetSubtype="8" fill="hold" grpId="0" nodeType="clickEffect">
                                  <p:stCondLst>
                                    <p:cond delay="0"/>
                                  </p:stCondLst>
                                  <p:childTnLst>
                                    <p:set>
                                      <p:cBhvr>
                                        <p:cTn id="288" dur="1" fill="hold">
                                          <p:stCondLst>
                                            <p:cond delay="0"/>
                                          </p:stCondLst>
                                        </p:cTn>
                                        <p:tgtEl>
                                          <p:spTgt spid="182344"/>
                                        </p:tgtEl>
                                        <p:attrNameLst>
                                          <p:attrName>style.visibility</p:attrName>
                                        </p:attrNameLst>
                                      </p:cBhvr>
                                      <p:to>
                                        <p:strVal val="visible"/>
                                      </p:to>
                                    </p:set>
                                    <p:animEffect transition="in" filter="wipe(left)">
                                      <p:cBhvr>
                                        <p:cTn id="289" dur="500"/>
                                        <p:tgtEl>
                                          <p:spTgt spid="182344"/>
                                        </p:tgtEl>
                                      </p:cBhvr>
                                    </p:animEffect>
                                  </p:childTnLst>
                                </p:cTn>
                              </p:par>
                              <p:par>
                                <p:cTn id="290" presetID="9" presetClass="entr" presetSubtype="0" fill="hold" grpId="0" nodeType="withEffect">
                                  <p:stCondLst>
                                    <p:cond delay="0"/>
                                  </p:stCondLst>
                                  <p:childTnLst>
                                    <p:set>
                                      <p:cBhvr>
                                        <p:cTn id="291" dur="1" fill="hold">
                                          <p:stCondLst>
                                            <p:cond delay="0"/>
                                          </p:stCondLst>
                                        </p:cTn>
                                        <p:tgtEl>
                                          <p:spTgt spid="182433"/>
                                        </p:tgtEl>
                                        <p:attrNameLst>
                                          <p:attrName>style.visibility</p:attrName>
                                        </p:attrNameLst>
                                      </p:cBhvr>
                                      <p:to>
                                        <p:strVal val="visible"/>
                                      </p:to>
                                    </p:set>
                                    <p:animEffect transition="in" filter="dissolve">
                                      <p:cBhvr>
                                        <p:cTn id="292" dur="500"/>
                                        <p:tgtEl>
                                          <p:spTgt spid="182433"/>
                                        </p:tgtEl>
                                      </p:cBhvr>
                                    </p:animEffect>
                                  </p:childTnLst>
                                </p:cTn>
                              </p:par>
                              <p:par>
                                <p:cTn id="293" presetID="9" presetClass="entr" presetSubtype="0" fill="hold" nodeType="withEffect">
                                  <p:stCondLst>
                                    <p:cond delay="0"/>
                                  </p:stCondLst>
                                  <p:childTnLst>
                                    <p:set>
                                      <p:cBhvr>
                                        <p:cTn id="294" dur="1" fill="hold">
                                          <p:stCondLst>
                                            <p:cond delay="0"/>
                                          </p:stCondLst>
                                        </p:cTn>
                                        <p:tgtEl>
                                          <p:spTgt spid="182345"/>
                                        </p:tgtEl>
                                        <p:attrNameLst>
                                          <p:attrName>style.visibility</p:attrName>
                                        </p:attrNameLst>
                                      </p:cBhvr>
                                      <p:to>
                                        <p:strVal val="visible"/>
                                      </p:to>
                                    </p:set>
                                    <p:animEffect transition="in" filter="dissolve">
                                      <p:cBhvr>
                                        <p:cTn id="295" dur="500"/>
                                        <p:tgtEl>
                                          <p:spTgt spid="182345"/>
                                        </p:tgtEl>
                                      </p:cBhvr>
                                    </p:animEffect>
                                  </p:childTnLst>
                                </p:cTn>
                              </p:par>
                              <p:par>
                                <p:cTn id="296" presetID="9" presetClass="entr" presetSubtype="0" fill="hold" nodeType="withEffect">
                                  <p:stCondLst>
                                    <p:cond delay="0"/>
                                  </p:stCondLst>
                                  <p:childTnLst>
                                    <p:set>
                                      <p:cBhvr>
                                        <p:cTn id="297" dur="1" fill="hold">
                                          <p:stCondLst>
                                            <p:cond delay="0"/>
                                          </p:stCondLst>
                                        </p:cTn>
                                        <p:tgtEl>
                                          <p:spTgt spid="182349"/>
                                        </p:tgtEl>
                                        <p:attrNameLst>
                                          <p:attrName>style.visibility</p:attrName>
                                        </p:attrNameLst>
                                      </p:cBhvr>
                                      <p:to>
                                        <p:strVal val="visible"/>
                                      </p:to>
                                    </p:set>
                                    <p:animEffect transition="in" filter="dissolve">
                                      <p:cBhvr>
                                        <p:cTn id="298" dur="500"/>
                                        <p:tgtEl>
                                          <p:spTgt spid="182349"/>
                                        </p:tgtEl>
                                      </p:cBhvr>
                                    </p:animEffect>
                                  </p:childTnLst>
                                </p:cTn>
                              </p:par>
                              <p:par>
                                <p:cTn id="299" presetID="9" presetClass="entr" presetSubtype="0" fill="hold" nodeType="withEffect">
                                  <p:stCondLst>
                                    <p:cond delay="0"/>
                                  </p:stCondLst>
                                  <p:childTnLst>
                                    <p:set>
                                      <p:cBhvr>
                                        <p:cTn id="300" dur="1" fill="hold">
                                          <p:stCondLst>
                                            <p:cond delay="0"/>
                                          </p:stCondLst>
                                        </p:cTn>
                                        <p:tgtEl>
                                          <p:spTgt spid="182353"/>
                                        </p:tgtEl>
                                        <p:attrNameLst>
                                          <p:attrName>style.visibility</p:attrName>
                                        </p:attrNameLst>
                                      </p:cBhvr>
                                      <p:to>
                                        <p:strVal val="visible"/>
                                      </p:to>
                                    </p:set>
                                    <p:animEffect transition="in" filter="dissolve">
                                      <p:cBhvr>
                                        <p:cTn id="301" dur="500"/>
                                        <p:tgtEl>
                                          <p:spTgt spid="182353"/>
                                        </p:tgtEl>
                                      </p:cBhvr>
                                    </p:animEffect>
                                  </p:childTnLst>
                                </p:cTn>
                              </p:par>
                            </p:childTnLst>
                          </p:cTn>
                        </p:par>
                      </p:childTnLst>
                    </p:cTn>
                  </p:par>
                  <p:par>
                    <p:cTn id="302" fill="hold" nodeType="clickPar">
                      <p:stCondLst>
                        <p:cond delay="indefinite"/>
                      </p:stCondLst>
                      <p:childTnLst>
                        <p:par>
                          <p:cTn id="303" fill="hold" nodeType="withGroup">
                            <p:stCondLst>
                              <p:cond delay="0"/>
                            </p:stCondLst>
                            <p:childTnLst>
                              <p:par>
                                <p:cTn id="304" presetID="9" presetClass="entr" presetSubtype="0" fill="hold" nodeType="clickEffect">
                                  <p:stCondLst>
                                    <p:cond delay="0"/>
                                  </p:stCondLst>
                                  <p:childTnLst>
                                    <p:set>
                                      <p:cBhvr>
                                        <p:cTn id="305" dur="1" fill="hold">
                                          <p:stCondLst>
                                            <p:cond delay="0"/>
                                          </p:stCondLst>
                                        </p:cTn>
                                        <p:tgtEl>
                                          <p:spTgt spid="182357"/>
                                        </p:tgtEl>
                                        <p:attrNameLst>
                                          <p:attrName>style.visibility</p:attrName>
                                        </p:attrNameLst>
                                      </p:cBhvr>
                                      <p:to>
                                        <p:strVal val="visible"/>
                                      </p:to>
                                    </p:set>
                                    <p:animEffect transition="in" filter="dissolve">
                                      <p:cBhvr>
                                        <p:cTn id="306" dur="500"/>
                                        <p:tgtEl>
                                          <p:spTgt spid="182357"/>
                                        </p:tgtEl>
                                      </p:cBhvr>
                                    </p:animEffect>
                                  </p:childTnLst>
                                </p:cTn>
                              </p:par>
                              <p:par>
                                <p:cTn id="307" presetID="9" presetClass="entr" presetSubtype="0" fill="hold" nodeType="withEffect">
                                  <p:stCondLst>
                                    <p:cond delay="0"/>
                                  </p:stCondLst>
                                  <p:childTnLst>
                                    <p:set>
                                      <p:cBhvr>
                                        <p:cTn id="308" dur="1" fill="hold">
                                          <p:stCondLst>
                                            <p:cond delay="0"/>
                                          </p:stCondLst>
                                        </p:cTn>
                                        <p:tgtEl>
                                          <p:spTgt spid="182362"/>
                                        </p:tgtEl>
                                        <p:attrNameLst>
                                          <p:attrName>style.visibility</p:attrName>
                                        </p:attrNameLst>
                                      </p:cBhvr>
                                      <p:to>
                                        <p:strVal val="visible"/>
                                      </p:to>
                                    </p:set>
                                    <p:animEffect transition="in" filter="dissolve">
                                      <p:cBhvr>
                                        <p:cTn id="309" dur="500"/>
                                        <p:tgtEl>
                                          <p:spTgt spid="182362"/>
                                        </p:tgtEl>
                                      </p:cBhvr>
                                    </p:animEffect>
                                  </p:childTnLst>
                                </p:cTn>
                              </p:par>
                            </p:childTnLst>
                          </p:cTn>
                        </p:par>
                      </p:childTnLst>
                    </p:cTn>
                  </p:par>
                  <p:par>
                    <p:cTn id="310" fill="hold" nodeType="clickPar">
                      <p:stCondLst>
                        <p:cond delay="indefinite"/>
                      </p:stCondLst>
                      <p:childTnLst>
                        <p:par>
                          <p:cTn id="311" fill="hold" nodeType="withGroup">
                            <p:stCondLst>
                              <p:cond delay="0"/>
                            </p:stCondLst>
                            <p:childTnLst>
                              <p:par>
                                <p:cTn id="312" presetID="0" presetClass="path" presetSubtype="0" accel="50000" decel="50000" fill="hold" nodeType="clickEffect">
                                  <p:stCondLst>
                                    <p:cond delay="0"/>
                                  </p:stCondLst>
                                  <p:childTnLst>
                                    <p:animMotion origin="layout" path="M 0.0007 -0.00092 L 0.10226 -0.00092 L 0.18455 -0.00023 " pathEditMode="relative" ptsTypes="AAA">
                                      <p:cBhvr>
                                        <p:cTn id="313" dur="2000" fill="hold"/>
                                        <p:tgtEl>
                                          <p:spTgt spid="182349"/>
                                        </p:tgtEl>
                                        <p:attrNameLst>
                                          <p:attrName>ppt_x</p:attrName>
                                          <p:attrName>ppt_y</p:attrName>
                                        </p:attrNameLst>
                                      </p:cBhvr>
                                    </p:animMotion>
                                  </p:childTnLst>
                                  <p:subTnLst>
                                    <p:audio>
                                      <p:cMediaNode>
                                        <p:cTn display="0" masterRel="sameClick">
                                          <p:stCondLst>
                                            <p:cond evt="begin" delay="0">
                                              <p:tn val="312"/>
                                            </p:cond>
                                          </p:stCondLst>
                                          <p:endCondLst>
                                            <p:cond evt="onStopAudio" delay="0">
                                              <p:tgtEl>
                                                <p:sldTgt/>
                                              </p:tgtEl>
                                            </p:cond>
                                          </p:endCondLst>
                                        </p:cTn>
                                        <p:tgtEl>
                                          <p:sndTgt r:embed="rId3" name="Tank.wav"/>
                                        </p:tgtEl>
                                      </p:cMediaNode>
                                    </p:audio>
                                  </p:subTnLst>
                                </p:cTn>
                              </p:par>
                              <p:par>
                                <p:cTn id="314" presetID="0" presetClass="path" presetSubtype="0" accel="50000" decel="50000" fill="hold" nodeType="withEffect">
                                  <p:stCondLst>
                                    <p:cond delay="0"/>
                                  </p:stCondLst>
                                  <p:childTnLst>
                                    <p:animMotion origin="layout" path="M 0.00052 -0.00093 L 0.08125 -0.00093 L 0.1625 -0.00093 " pathEditMode="relative" ptsTypes="AAA">
                                      <p:cBhvr>
                                        <p:cTn id="315" dur="2000" fill="hold"/>
                                        <p:tgtEl>
                                          <p:spTgt spid="182345"/>
                                        </p:tgtEl>
                                        <p:attrNameLst>
                                          <p:attrName>ppt_x</p:attrName>
                                          <p:attrName>ppt_y</p:attrName>
                                        </p:attrNameLst>
                                      </p:cBhvr>
                                    </p:animMotion>
                                  </p:childTnLst>
                                </p:cTn>
                              </p:par>
                              <p:par>
                                <p:cTn id="316" presetID="0" presetClass="path" presetSubtype="0" accel="50000" decel="50000" fill="hold" nodeType="withEffect">
                                  <p:stCondLst>
                                    <p:cond delay="0"/>
                                  </p:stCondLst>
                                  <p:childTnLst>
                                    <p:animMotion origin="layout" path="M 0.0007 -0.00046 L 0.05591 -0.00185 L 0.17205 -0.00185 " pathEditMode="relative" ptsTypes="AAA">
                                      <p:cBhvr>
                                        <p:cTn id="317" dur="2000" fill="hold"/>
                                        <p:tgtEl>
                                          <p:spTgt spid="182353"/>
                                        </p:tgtEl>
                                        <p:attrNameLst>
                                          <p:attrName>ppt_x</p:attrName>
                                          <p:attrName>ppt_y</p:attrName>
                                        </p:attrNameLst>
                                      </p:cBhvr>
                                    </p:animMotion>
                                  </p:childTnLst>
                                </p:cTn>
                              </p:par>
                              <p:par>
                                <p:cTn id="318" presetID="0" presetClass="path" presetSubtype="0" accel="50000" decel="50000" fill="hold" nodeType="withEffect">
                                  <p:stCondLst>
                                    <p:cond delay="0"/>
                                  </p:stCondLst>
                                  <p:childTnLst>
                                    <p:animMotion origin="layout" path="M 0.0007 -0.00092 L 0.05747 -0.00231 L 0.1033 -0.00231 " pathEditMode="relative" ptsTypes="AAA">
                                      <p:cBhvr>
                                        <p:cTn id="319" dur="2000" fill="hold"/>
                                        <p:tgtEl>
                                          <p:spTgt spid="182357"/>
                                        </p:tgtEl>
                                        <p:attrNameLst>
                                          <p:attrName>ppt_x</p:attrName>
                                          <p:attrName>ppt_y</p:attrName>
                                        </p:attrNameLst>
                                      </p:cBhvr>
                                    </p:animMotion>
                                  </p:childTnLst>
                                </p:cTn>
                              </p:par>
                              <p:par>
                                <p:cTn id="320" presetID="0" presetClass="path" presetSubtype="0" accel="50000" decel="50000" fill="hold" nodeType="withEffect">
                                  <p:stCondLst>
                                    <p:cond delay="0"/>
                                  </p:stCondLst>
                                  <p:childTnLst>
                                    <p:animMotion origin="layout" path="M 0.00069 -0.00023 L 0.05382 -0.00023 L 0.13142 -0.00579 " pathEditMode="relative" ptsTypes="AAA">
                                      <p:cBhvr>
                                        <p:cTn id="321" dur="2000" fill="hold"/>
                                        <p:tgtEl>
                                          <p:spTgt spid="182362"/>
                                        </p:tgtEl>
                                        <p:attrNameLst>
                                          <p:attrName>ppt_x</p:attrName>
                                          <p:attrName>ppt_y</p:attrName>
                                        </p:attrNameLst>
                                      </p:cBhvr>
                                    </p:animMotion>
                                  </p:childTnLst>
                                </p:cTn>
                              </p:par>
                            </p:childTnLst>
                          </p:cTn>
                        </p:par>
                        <p:par>
                          <p:cTn id="322" fill="hold" nodeType="afterGroup">
                            <p:stCondLst>
                              <p:cond delay="2000"/>
                            </p:stCondLst>
                            <p:childTnLst>
                              <p:par>
                                <p:cTn id="323" presetID="9" presetClass="entr" presetSubtype="0" fill="hold" nodeType="afterEffect">
                                  <p:stCondLst>
                                    <p:cond delay="0"/>
                                  </p:stCondLst>
                                  <p:childTnLst>
                                    <p:set>
                                      <p:cBhvr>
                                        <p:cTn id="324" dur="1" fill="hold">
                                          <p:stCondLst>
                                            <p:cond delay="0"/>
                                          </p:stCondLst>
                                        </p:cTn>
                                        <p:tgtEl>
                                          <p:spTgt spid="182406"/>
                                        </p:tgtEl>
                                        <p:attrNameLst>
                                          <p:attrName>style.visibility</p:attrName>
                                        </p:attrNameLst>
                                      </p:cBhvr>
                                      <p:to>
                                        <p:strVal val="visible"/>
                                      </p:to>
                                    </p:set>
                                    <p:animEffect transition="in" filter="dissolve">
                                      <p:cBhvr>
                                        <p:cTn id="325" dur="500"/>
                                        <p:tgtEl>
                                          <p:spTgt spid="182406"/>
                                        </p:tgtEl>
                                      </p:cBhvr>
                                    </p:animEffect>
                                  </p:childTnLst>
                                </p:cTn>
                              </p:par>
                              <p:par>
                                <p:cTn id="326" presetID="9" presetClass="entr" presetSubtype="0" fill="hold" nodeType="withEffect">
                                  <p:stCondLst>
                                    <p:cond delay="0"/>
                                  </p:stCondLst>
                                  <p:childTnLst>
                                    <p:set>
                                      <p:cBhvr>
                                        <p:cTn id="327" dur="1" fill="hold">
                                          <p:stCondLst>
                                            <p:cond delay="0"/>
                                          </p:stCondLst>
                                        </p:cTn>
                                        <p:tgtEl>
                                          <p:spTgt spid="182391"/>
                                        </p:tgtEl>
                                        <p:attrNameLst>
                                          <p:attrName>style.visibility</p:attrName>
                                        </p:attrNameLst>
                                      </p:cBhvr>
                                      <p:to>
                                        <p:strVal val="visible"/>
                                      </p:to>
                                    </p:set>
                                    <p:animEffect transition="in" filter="dissolve">
                                      <p:cBhvr>
                                        <p:cTn id="328" dur="500"/>
                                        <p:tgtEl>
                                          <p:spTgt spid="182391"/>
                                        </p:tgtEl>
                                      </p:cBhvr>
                                    </p:animEffect>
                                  </p:childTnLst>
                                </p:cTn>
                              </p:par>
                              <p:par>
                                <p:cTn id="329" presetID="9" presetClass="entr" presetSubtype="0" fill="hold" nodeType="withEffect">
                                  <p:stCondLst>
                                    <p:cond delay="0"/>
                                  </p:stCondLst>
                                  <p:childTnLst>
                                    <p:set>
                                      <p:cBhvr>
                                        <p:cTn id="330" dur="1" fill="hold">
                                          <p:stCondLst>
                                            <p:cond delay="0"/>
                                          </p:stCondLst>
                                        </p:cTn>
                                        <p:tgtEl>
                                          <p:spTgt spid="182415"/>
                                        </p:tgtEl>
                                        <p:attrNameLst>
                                          <p:attrName>style.visibility</p:attrName>
                                        </p:attrNameLst>
                                      </p:cBhvr>
                                      <p:to>
                                        <p:strVal val="visible"/>
                                      </p:to>
                                    </p:set>
                                    <p:animEffect transition="in" filter="dissolve">
                                      <p:cBhvr>
                                        <p:cTn id="331" dur="500"/>
                                        <p:tgtEl>
                                          <p:spTgt spid="182415"/>
                                        </p:tgtEl>
                                      </p:cBhvr>
                                    </p:animEffect>
                                  </p:childTnLst>
                                </p:cTn>
                              </p:par>
                            </p:childTnLst>
                          </p:cTn>
                        </p:par>
                        <p:par>
                          <p:cTn id="332" fill="hold" nodeType="afterGroup">
                            <p:stCondLst>
                              <p:cond delay="2500"/>
                            </p:stCondLst>
                            <p:childTnLst>
                              <p:par>
                                <p:cTn id="333" presetID="22" presetClass="entr" presetSubtype="2" fill="hold" grpId="0" nodeType="afterEffect">
                                  <p:stCondLst>
                                    <p:cond delay="0"/>
                                  </p:stCondLst>
                                  <p:childTnLst>
                                    <p:set>
                                      <p:cBhvr>
                                        <p:cTn id="334" dur="1" fill="hold">
                                          <p:stCondLst>
                                            <p:cond delay="0"/>
                                          </p:stCondLst>
                                        </p:cTn>
                                        <p:tgtEl>
                                          <p:spTgt spid="182475"/>
                                        </p:tgtEl>
                                        <p:attrNameLst>
                                          <p:attrName>style.visibility</p:attrName>
                                        </p:attrNameLst>
                                      </p:cBhvr>
                                      <p:to>
                                        <p:strVal val="visible"/>
                                      </p:to>
                                    </p:set>
                                    <p:animEffect transition="in" filter="wipe(right)">
                                      <p:cBhvr>
                                        <p:cTn id="335" dur="500"/>
                                        <p:tgtEl>
                                          <p:spTgt spid="182475"/>
                                        </p:tgtEl>
                                      </p:cBhvr>
                                    </p:animEffect>
                                  </p:childTnLst>
                                  <p:subTnLst>
                                    <p:audio>
                                      <p:cMediaNode>
                                        <p:cTn display="0" masterRel="sameClick">
                                          <p:stCondLst>
                                            <p:cond evt="begin" delay="0">
                                              <p:tn val="333"/>
                                            </p:cond>
                                          </p:stCondLst>
                                          <p:endCondLst>
                                            <p:cond evt="onStopAudio" delay="0">
                                              <p:tgtEl>
                                                <p:sldTgt/>
                                              </p:tgtEl>
                                            </p:cond>
                                          </p:endCondLst>
                                        </p:cTn>
                                        <p:tgtEl>
                                          <p:sndTgt r:embed="rId5" name="CANNON3.wav"/>
                                        </p:tgtEl>
                                      </p:cMediaNode>
                                    </p:audio>
                                  </p:subTnLst>
                                </p:cTn>
                              </p:par>
                              <p:par>
                                <p:cTn id="336" presetID="22" presetClass="entr" presetSubtype="2" fill="hold" grpId="0" nodeType="withEffect">
                                  <p:stCondLst>
                                    <p:cond delay="0"/>
                                  </p:stCondLst>
                                  <p:childTnLst>
                                    <p:set>
                                      <p:cBhvr>
                                        <p:cTn id="337" dur="1" fill="hold">
                                          <p:stCondLst>
                                            <p:cond delay="0"/>
                                          </p:stCondLst>
                                        </p:cTn>
                                        <p:tgtEl>
                                          <p:spTgt spid="182476"/>
                                        </p:tgtEl>
                                        <p:attrNameLst>
                                          <p:attrName>style.visibility</p:attrName>
                                        </p:attrNameLst>
                                      </p:cBhvr>
                                      <p:to>
                                        <p:strVal val="visible"/>
                                      </p:to>
                                    </p:set>
                                    <p:animEffect transition="in" filter="wipe(right)">
                                      <p:cBhvr>
                                        <p:cTn id="338" dur="500"/>
                                        <p:tgtEl>
                                          <p:spTgt spid="182476"/>
                                        </p:tgtEl>
                                      </p:cBhvr>
                                    </p:animEffect>
                                  </p:childTnLst>
                                </p:cTn>
                              </p:par>
                              <p:par>
                                <p:cTn id="339" presetID="22" presetClass="entr" presetSubtype="2" fill="hold" grpId="0" nodeType="withEffect">
                                  <p:stCondLst>
                                    <p:cond delay="0"/>
                                  </p:stCondLst>
                                  <p:childTnLst>
                                    <p:set>
                                      <p:cBhvr>
                                        <p:cTn id="340" dur="1" fill="hold">
                                          <p:stCondLst>
                                            <p:cond delay="0"/>
                                          </p:stCondLst>
                                        </p:cTn>
                                        <p:tgtEl>
                                          <p:spTgt spid="182477"/>
                                        </p:tgtEl>
                                        <p:attrNameLst>
                                          <p:attrName>style.visibility</p:attrName>
                                        </p:attrNameLst>
                                      </p:cBhvr>
                                      <p:to>
                                        <p:strVal val="visible"/>
                                      </p:to>
                                    </p:set>
                                    <p:animEffect transition="in" filter="wipe(right)">
                                      <p:cBhvr>
                                        <p:cTn id="341" dur="500"/>
                                        <p:tgtEl>
                                          <p:spTgt spid="182477"/>
                                        </p:tgtEl>
                                      </p:cBhvr>
                                    </p:animEffect>
                                  </p:childTnLst>
                                </p:cTn>
                              </p:par>
                            </p:childTnLst>
                          </p:cTn>
                        </p:par>
                        <p:par>
                          <p:cTn id="342" fill="hold" nodeType="afterGroup">
                            <p:stCondLst>
                              <p:cond delay="3000"/>
                            </p:stCondLst>
                            <p:childTnLst>
                              <p:par>
                                <p:cTn id="343" presetID="22" presetClass="exit" presetSubtype="2" fill="hold" grpId="1" nodeType="afterEffect">
                                  <p:stCondLst>
                                    <p:cond delay="0"/>
                                  </p:stCondLst>
                                  <p:childTnLst>
                                    <p:animEffect transition="out" filter="wipe(right)">
                                      <p:cBhvr>
                                        <p:cTn id="344" dur="500"/>
                                        <p:tgtEl>
                                          <p:spTgt spid="182475"/>
                                        </p:tgtEl>
                                      </p:cBhvr>
                                    </p:animEffect>
                                    <p:set>
                                      <p:cBhvr>
                                        <p:cTn id="345" dur="1" fill="hold">
                                          <p:stCondLst>
                                            <p:cond delay="499"/>
                                          </p:stCondLst>
                                        </p:cTn>
                                        <p:tgtEl>
                                          <p:spTgt spid="182475"/>
                                        </p:tgtEl>
                                        <p:attrNameLst>
                                          <p:attrName>style.visibility</p:attrName>
                                        </p:attrNameLst>
                                      </p:cBhvr>
                                      <p:to>
                                        <p:strVal val="hidden"/>
                                      </p:to>
                                    </p:set>
                                  </p:childTnLst>
                                </p:cTn>
                              </p:par>
                              <p:par>
                                <p:cTn id="346" presetID="22" presetClass="exit" presetSubtype="2" fill="hold" grpId="1" nodeType="withEffect">
                                  <p:stCondLst>
                                    <p:cond delay="0"/>
                                  </p:stCondLst>
                                  <p:childTnLst>
                                    <p:animEffect transition="out" filter="wipe(right)">
                                      <p:cBhvr>
                                        <p:cTn id="347" dur="500"/>
                                        <p:tgtEl>
                                          <p:spTgt spid="182476"/>
                                        </p:tgtEl>
                                      </p:cBhvr>
                                    </p:animEffect>
                                    <p:set>
                                      <p:cBhvr>
                                        <p:cTn id="348" dur="1" fill="hold">
                                          <p:stCondLst>
                                            <p:cond delay="499"/>
                                          </p:stCondLst>
                                        </p:cTn>
                                        <p:tgtEl>
                                          <p:spTgt spid="182476"/>
                                        </p:tgtEl>
                                        <p:attrNameLst>
                                          <p:attrName>style.visibility</p:attrName>
                                        </p:attrNameLst>
                                      </p:cBhvr>
                                      <p:to>
                                        <p:strVal val="hidden"/>
                                      </p:to>
                                    </p:set>
                                  </p:childTnLst>
                                </p:cTn>
                              </p:par>
                              <p:par>
                                <p:cTn id="349" presetID="22" presetClass="exit" presetSubtype="2" fill="hold" grpId="1" nodeType="withEffect">
                                  <p:stCondLst>
                                    <p:cond delay="0"/>
                                  </p:stCondLst>
                                  <p:childTnLst>
                                    <p:animEffect transition="out" filter="wipe(right)">
                                      <p:cBhvr>
                                        <p:cTn id="350" dur="500"/>
                                        <p:tgtEl>
                                          <p:spTgt spid="182477"/>
                                        </p:tgtEl>
                                      </p:cBhvr>
                                    </p:animEffect>
                                    <p:set>
                                      <p:cBhvr>
                                        <p:cTn id="351" dur="1" fill="hold">
                                          <p:stCondLst>
                                            <p:cond delay="499"/>
                                          </p:stCondLst>
                                        </p:cTn>
                                        <p:tgtEl>
                                          <p:spTgt spid="182477"/>
                                        </p:tgtEl>
                                        <p:attrNameLst>
                                          <p:attrName>style.visibility</p:attrName>
                                        </p:attrNameLst>
                                      </p:cBhvr>
                                      <p:to>
                                        <p:strVal val="hidden"/>
                                      </p:to>
                                    </p:set>
                                  </p:childTnLst>
                                </p:cTn>
                              </p:par>
                            </p:childTnLst>
                          </p:cTn>
                        </p:par>
                        <p:par>
                          <p:cTn id="352" fill="hold" nodeType="afterGroup">
                            <p:stCondLst>
                              <p:cond delay="3500"/>
                            </p:stCondLst>
                            <p:childTnLst>
                              <p:par>
                                <p:cTn id="353" presetID="1" presetClass="entr" presetSubtype="0" fill="hold" grpId="0" nodeType="afterEffect">
                                  <p:stCondLst>
                                    <p:cond delay="0"/>
                                  </p:stCondLst>
                                  <p:childTnLst>
                                    <p:set>
                                      <p:cBhvr>
                                        <p:cTn id="354" dur="1" fill="hold">
                                          <p:stCondLst>
                                            <p:cond delay="0"/>
                                          </p:stCondLst>
                                        </p:cTn>
                                        <p:tgtEl>
                                          <p:spTgt spid="182478"/>
                                        </p:tgtEl>
                                        <p:attrNameLst>
                                          <p:attrName>style.visibility</p:attrName>
                                        </p:attrNameLst>
                                      </p:cBhvr>
                                      <p:to>
                                        <p:strVal val="visible"/>
                                      </p:to>
                                    </p:set>
                                  </p:childTnLst>
                                  <p:subTnLst>
                                    <p:audio>
                                      <p:cMediaNode>
                                        <p:cTn display="0" masterRel="sameClick">
                                          <p:stCondLst>
                                            <p:cond evt="begin" delay="0">
                                              <p:tn val="353"/>
                                            </p:cond>
                                          </p:stCondLst>
                                          <p:endCondLst>
                                            <p:cond evt="onStopAudio" delay="0">
                                              <p:tgtEl>
                                                <p:sldTgt/>
                                              </p:tgtEl>
                                            </p:cond>
                                          </p:endCondLst>
                                        </p:cTn>
                                        <p:tgtEl>
                                          <p:sndTgt r:embed="rId6" name="explode.wav"/>
                                        </p:tgtEl>
                                      </p:cMediaNode>
                                    </p:audio>
                                  </p:subTnLst>
                                </p:cTn>
                              </p:par>
                            </p:childTnLst>
                          </p:cTn>
                        </p:par>
                        <p:par>
                          <p:cTn id="355" fill="hold" nodeType="afterGroup">
                            <p:stCondLst>
                              <p:cond delay="3500"/>
                            </p:stCondLst>
                            <p:childTnLst>
                              <p:par>
                                <p:cTn id="356" presetID="3" presetClass="exit" presetSubtype="10" fill="hold" grpId="1" nodeType="afterEffect">
                                  <p:stCondLst>
                                    <p:cond delay="0"/>
                                  </p:stCondLst>
                                  <p:childTnLst>
                                    <p:animEffect transition="out" filter="blinds(horizontal)">
                                      <p:cBhvr>
                                        <p:cTn id="357" dur="500"/>
                                        <p:tgtEl>
                                          <p:spTgt spid="182478"/>
                                        </p:tgtEl>
                                      </p:cBhvr>
                                    </p:animEffect>
                                    <p:set>
                                      <p:cBhvr>
                                        <p:cTn id="358" dur="1" fill="hold">
                                          <p:stCondLst>
                                            <p:cond delay="499"/>
                                          </p:stCondLst>
                                        </p:cTn>
                                        <p:tgtEl>
                                          <p:spTgt spid="182478"/>
                                        </p:tgtEl>
                                        <p:attrNameLst>
                                          <p:attrName>style.visibility</p:attrName>
                                        </p:attrNameLst>
                                      </p:cBhvr>
                                      <p:to>
                                        <p:strVal val="hidden"/>
                                      </p:to>
                                    </p:set>
                                  </p:childTnLst>
                                </p:cTn>
                              </p:par>
                            </p:childTnLst>
                          </p:cTn>
                        </p:par>
                      </p:childTnLst>
                    </p:cTn>
                  </p:par>
                  <p:par>
                    <p:cTn id="359" fill="hold" nodeType="clickPar">
                      <p:stCondLst>
                        <p:cond delay="indefinite"/>
                      </p:stCondLst>
                      <p:childTnLst>
                        <p:par>
                          <p:cTn id="360" fill="hold" nodeType="withGroup">
                            <p:stCondLst>
                              <p:cond delay="0"/>
                            </p:stCondLst>
                            <p:childTnLst>
                              <p:par>
                                <p:cTn id="361" presetID="9" presetClass="entr" presetSubtype="0" fill="hold" nodeType="clickEffect">
                                  <p:stCondLst>
                                    <p:cond delay="0"/>
                                  </p:stCondLst>
                                  <p:childTnLst>
                                    <p:set>
                                      <p:cBhvr>
                                        <p:cTn id="362" dur="1" fill="hold">
                                          <p:stCondLst>
                                            <p:cond delay="0"/>
                                          </p:stCondLst>
                                        </p:cTn>
                                        <p:tgtEl>
                                          <p:spTgt spid="182428"/>
                                        </p:tgtEl>
                                        <p:attrNameLst>
                                          <p:attrName>style.visibility</p:attrName>
                                        </p:attrNameLst>
                                      </p:cBhvr>
                                      <p:to>
                                        <p:strVal val="visible"/>
                                      </p:to>
                                    </p:set>
                                    <p:animEffect transition="in" filter="dissolve">
                                      <p:cBhvr>
                                        <p:cTn id="363" dur="500"/>
                                        <p:tgtEl>
                                          <p:spTgt spid="182428"/>
                                        </p:tgtEl>
                                      </p:cBhvr>
                                    </p:animEffect>
                                  </p:childTnLst>
                                </p:cTn>
                              </p:par>
                              <p:par>
                                <p:cTn id="364" presetID="9" presetClass="entr" presetSubtype="0" fill="hold" nodeType="withEffect">
                                  <p:stCondLst>
                                    <p:cond delay="0"/>
                                  </p:stCondLst>
                                  <p:childTnLst>
                                    <p:set>
                                      <p:cBhvr>
                                        <p:cTn id="365" dur="1" fill="hold">
                                          <p:stCondLst>
                                            <p:cond delay="0"/>
                                          </p:stCondLst>
                                        </p:cTn>
                                        <p:tgtEl>
                                          <p:spTgt spid="182438"/>
                                        </p:tgtEl>
                                        <p:attrNameLst>
                                          <p:attrName>style.visibility</p:attrName>
                                        </p:attrNameLst>
                                      </p:cBhvr>
                                      <p:to>
                                        <p:strVal val="visible"/>
                                      </p:to>
                                    </p:set>
                                    <p:animEffect transition="in" filter="dissolve">
                                      <p:cBhvr>
                                        <p:cTn id="366" dur="500"/>
                                        <p:tgtEl>
                                          <p:spTgt spid="182438"/>
                                        </p:tgtEl>
                                      </p:cBhvr>
                                    </p:animEffect>
                                  </p:childTnLst>
                                </p:cTn>
                              </p:par>
                              <p:par>
                                <p:cTn id="367" presetID="9" presetClass="entr" presetSubtype="0" fill="hold" nodeType="withEffect">
                                  <p:stCondLst>
                                    <p:cond delay="0"/>
                                  </p:stCondLst>
                                  <p:childTnLst>
                                    <p:set>
                                      <p:cBhvr>
                                        <p:cTn id="368" dur="1" fill="hold">
                                          <p:stCondLst>
                                            <p:cond delay="0"/>
                                          </p:stCondLst>
                                        </p:cTn>
                                        <p:tgtEl>
                                          <p:spTgt spid="182479"/>
                                        </p:tgtEl>
                                        <p:attrNameLst>
                                          <p:attrName>style.visibility</p:attrName>
                                        </p:attrNameLst>
                                      </p:cBhvr>
                                      <p:to>
                                        <p:strVal val="visible"/>
                                      </p:to>
                                    </p:set>
                                    <p:animEffect transition="in" filter="dissolve">
                                      <p:cBhvr>
                                        <p:cTn id="369" dur="500"/>
                                        <p:tgtEl>
                                          <p:spTgt spid="182479"/>
                                        </p:tgtEl>
                                      </p:cBhvr>
                                    </p:animEffect>
                                  </p:childTnLst>
                                </p:cTn>
                              </p:par>
                              <p:par>
                                <p:cTn id="370" presetID="9" presetClass="entr" presetSubtype="0" fill="hold" nodeType="withEffect">
                                  <p:stCondLst>
                                    <p:cond delay="0"/>
                                  </p:stCondLst>
                                  <p:childTnLst>
                                    <p:set>
                                      <p:cBhvr>
                                        <p:cTn id="371" dur="1" fill="hold">
                                          <p:stCondLst>
                                            <p:cond delay="0"/>
                                          </p:stCondLst>
                                        </p:cTn>
                                        <p:tgtEl>
                                          <p:spTgt spid="182424"/>
                                        </p:tgtEl>
                                        <p:attrNameLst>
                                          <p:attrName>style.visibility</p:attrName>
                                        </p:attrNameLst>
                                      </p:cBhvr>
                                      <p:to>
                                        <p:strVal val="visible"/>
                                      </p:to>
                                    </p:set>
                                    <p:animEffect transition="in" filter="dissolve">
                                      <p:cBhvr>
                                        <p:cTn id="372" dur="500"/>
                                        <p:tgtEl>
                                          <p:spTgt spid="182424"/>
                                        </p:tgtEl>
                                      </p:cBhvr>
                                    </p:animEffect>
                                  </p:childTnLst>
                                </p:cTn>
                              </p:par>
                              <p:par>
                                <p:cTn id="373" presetID="9" presetClass="entr" presetSubtype="0" fill="hold" nodeType="withEffect">
                                  <p:stCondLst>
                                    <p:cond delay="0"/>
                                  </p:stCondLst>
                                  <p:childTnLst>
                                    <p:set>
                                      <p:cBhvr>
                                        <p:cTn id="374" dur="1" fill="hold">
                                          <p:stCondLst>
                                            <p:cond delay="0"/>
                                          </p:stCondLst>
                                        </p:cTn>
                                        <p:tgtEl>
                                          <p:spTgt spid="182434"/>
                                        </p:tgtEl>
                                        <p:attrNameLst>
                                          <p:attrName>style.visibility</p:attrName>
                                        </p:attrNameLst>
                                      </p:cBhvr>
                                      <p:to>
                                        <p:strVal val="visible"/>
                                      </p:to>
                                    </p:set>
                                    <p:animEffect transition="in" filter="dissolve">
                                      <p:cBhvr>
                                        <p:cTn id="375" dur="500"/>
                                        <p:tgtEl>
                                          <p:spTgt spid="182434"/>
                                        </p:tgtEl>
                                      </p:cBhvr>
                                    </p:animEffect>
                                  </p:childTnLst>
                                </p:cTn>
                              </p:par>
                              <p:par>
                                <p:cTn id="376" presetID="9" presetClass="entr" presetSubtype="0" fill="hold" nodeType="withEffect">
                                  <p:stCondLst>
                                    <p:cond delay="0"/>
                                  </p:stCondLst>
                                  <p:childTnLst>
                                    <p:set>
                                      <p:cBhvr>
                                        <p:cTn id="377" dur="1" fill="hold">
                                          <p:stCondLst>
                                            <p:cond delay="0"/>
                                          </p:stCondLst>
                                        </p:cTn>
                                        <p:tgtEl>
                                          <p:spTgt spid="182483"/>
                                        </p:tgtEl>
                                        <p:attrNameLst>
                                          <p:attrName>style.visibility</p:attrName>
                                        </p:attrNameLst>
                                      </p:cBhvr>
                                      <p:to>
                                        <p:strVal val="visible"/>
                                      </p:to>
                                    </p:set>
                                    <p:animEffect transition="in" filter="dissolve">
                                      <p:cBhvr>
                                        <p:cTn id="378" dur="500"/>
                                        <p:tgtEl>
                                          <p:spTgt spid="182483"/>
                                        </p:tgtEl>
                                      </p:cBhvr>
                                    </p:animEffect>
                                  </p:childTnLst>
                                </p:cTn>
                              </p:par>
                            </p:childTnLst>
                          </p:cTn>
                        </p:par>
                      </p:childTnLst>
                    </p:cTn>
                  </p:par>
                  <p:par>
                    <p:cTn id="379" fill="hold" nodeType="clickPar">
                      <p:stCondLst>
                        <p:cond delay="indefinite"/>
                      </p:stCondLst>
                      <p:childTnLst>
                        <p:par>
                          <p:cTn id="380" fill="hold" nodeType="withGroup">
                            <p:stCondLst>
                              <p:cond delay="0"/>
                            </p:stCondLst>
                            <p:childTnLst>
                              <p:par>
                                <p:cTn id="381" presetID="0" presetClass="path" presetSubtype="0" accel="50000" decel="50000" fill="hold" nodeType="clickEffect">
                                  <p:stCondLst>
                                    <p:cond delay="0"/>
                                  </p:stCondLst>
                                  <p:childTnLst>
                                    <p:animMotion origin="layout" path="M 0.00053 -0.00023 L -0.08559 0.00579 L -0.18211 0.00764 " pathEditMode="relative" ptsTypes="AAA">
                                      <p:cBhvr>
                                        <p:cTn id="382" dur="2000" fill="hold"/>
                                        <p:tgtEl>
                                          <p:spTgt spid="182428"/>
                                        </p:tgtEl>
                                        <p:attrNameLst>
                                          <p:attrName>ppt_x</p:attrName>
                                          <p:attrName>ppt_y</p:attrName>
                                        </p:attrNameLst>
                                      </p:cBhvr>
                                    </p:animMotion>
                                  </p:childTnLst>
                                  <p:subTnLst>
                                    <p:audio>
                                      <p:cMediaNode>
                                        <p:cTn display="0" masterRel="sameClick">
                                          <p:stCondLst>
                                            <p:cond evt="begin" delay="0">
                                              <p:tn val="381"/>
                                            </p:cond>
                                          </p:stCondLst>
                                          <p:endCondLst>
                                            <p:cond evt="onStopAudio" delay="0">
                                              <p:tgtEl>
                                                <p:sldTgt/>
                                              </p:tgtEl>
                                            </p:cond>
                                          </p:endCondLst>
                                        </p:cTn>
                                        <p:tgtEl>
                                          <p:sndTgt r:embed="rId3" name="Tank.wav"/>
                                        </p:tgtEl>
                                      </p:cMediaNode>
                                    </p:audio>
                                  </p:subTnLst>
                                </p:cTn>
                              </p:par>
                              <p:par>
                                <p:cTn id="383" presetID="0" presetClass="path" presetSubtype="0" accel="50000" decel="50000" fill="hold" nodeType="withEffect">
                                  <p:stCondLst>
                                    <p:cond delay="0"/>
                                  </p:stCondLst>
                                  <p:childTnLst>
                                    <p:animMotion origin="layout" path="M -4.44444E-6 3.33333E-6 L -0.04097 0.00231 L -0.13125 0.02037 " pathEditMode="relative" ptsTypes="AAA">
                                      <p:cBhvr>
                                        <p:cTn id="384" dur="2000" fill="hold"/>
                                        <p:tgtEl>
                                          <p:spTgt spid="182438"/>
                                        </p:tgtEl>
                                        <p:attrNameLst>
                                          <p:attrName>ppt_x</p:attrName>
                                          <p:attrName>ppt_y</p:attrName>
                                        </p:attrNameLst>
                                      </p:cBhvr>
                                    </p:animMotion>
                                  </p:childTnLst>
                                </p:cTn>
                              </p:par>
                              <p:par>
                                <p:cTn id="385" presetID="0" presetClass="path" presetSubtype="0" accel="50000" decel="50000" fill="hold" nodeType="withEffect">
                                  <p:stCondLst>
                                    <p:cond delay="0"/>
                                  </p:stCondLst>
                                  <p:childTnLst>
                                    <p:animMotion origin="layout" path="M 3.88889E-6 1.48148E-6 L -0.04896 -0.01296 L -0.10556 -0.02546 " pathEditMode="relative" ptsTypes="AAA">
                                      <p:cBhvr>
                                        <p:cTn id="386" dur="2000" fill="hold"/>
                                        <p:tgtEl>
                                          <p:spTgt spid="182479"/>
                                        </p:tgtEl>
                                        <p:attrNameLst>
                                          <p:attrName>ppt_x</p:attrName>
                                          <p:attrName>ppt_y</p:attrName>
                                        </p:attrNameLst>
                                      </p:cBhvr>
                                    </p:animMotion>
                                  </p:childTnLst>
                                </p:cTn>
                              </p:par>
                              <p:par>
                                <p:cTn id="387" presetID="0" presetClass="path" presetSubtype="0" accel="50000" decel="50000" fill="hold" nodeType="withEffect">
                                  <p:stCondLst>
                                    <p:cond delay="0"/>
                                  </p:stCondLst>
                                  <p:childTnLst>
                                    <p:animMotion origin="layout" path="M -1.66667E-6 3.33333E-6 L -0.07673 -0.00834 L -0.21632 -0.01111 L -0.27569 -0.00648 " pathEditMode="relative" ptsTypes="AAAA">
                                      <p:cBhvr>
                                        <p:cTn id="388" dur="2000" fill="hold"/>
                                        <p:tgtEl>
                                          <p:spTgt spid="182434"/>
                                        </p:tgtEl>
                                        <p:attrNameLst>
                                          <p:attrName>ppt_x</p:attrName>
                                          <p:attrName>ppt_y</p:attrName>
                                        </p:attrNameLst>
                                      </p:cBhvr>
                                    </p:animMotion>
                                  </p:childTnLst>
                                </p:cTn>
                              </p:par>
                              <p:par>
                                <p:cTn id="389" presetID="0" presetClass="path" presetSubtype="0" accel="50000" decel="50000" fill="hold" nodeType="withEffect">
                                  <p:stCondLst>
                                    <p:cond delay="0"/>
                                  </p:stCondLst>
                                  <p:childTnLst>
                                    <p:animMotion origin="layout" path="M 7.5E-6 4.44444E-6 L -0.05624 -0.00232 L -0.07465 -0.00325 L -0.08333 -0.00325 " pathEditMode="relative" ptsTypes="AAAA">
                                      <p:cBhvr>
                                        <p:cTn id="390" dur="2000" fill="hold"/>
                                        <p:tgtEl>
                                          <p:spTgt spid="182424"/>
                                        </p:tgtEl>
                                        <p:attrNameLst>
                                          <p:attrName>ppt_x</p:attrName>
                                          <p:attrName>ppt_y</p:attrName>
                                        </p:attrNameLst>
                                      </p:cBhvr>
                                    </p:animMotion>
                                  </p:childTnLst>
                                </p:cTn>
                              </p:par>
                              <p:par>
                                <p:cTn id="391" presetID="0" presetClass="path" presetSubtype="0" accel="50000" decel="50000" fill="hold" nodeType="withEffect">
                                  <p:stCondLst>
                                    <p:cond delay="0"/>
                                  </p:stCondLst>
                                  <p:childTnLst>
                                    <p:animMotion origin="layout" path="M -1.66667E-6 -8.51852E-6 L -0.04236 -0.00047 L -0.07673 -0.0014 " pathEditMode="relative" ptsTypes="AAA">
                                      <p:cBhvr>
                                        <p:cTn id="392" dur="2000" fill="hold"/>
                                        <p:tgtEl>
                                          <p:spTgt spid="182483"/>
                                        </p:tgtEl>
                                        <p:attrNameLst>
                                          <p:attrName>ppt_x</p:attrName>
                                          <p:attrName>ppt_y</p:attrName>
                                        </p:attrNameLst>
                                      </p:cBhvr>
                                    </p:animMotion>
                                  </p:childTnLst>
                                </p:cTn>
                              </p:par>
                            </p:childTnLst>
                          </p:cTn>
                        </p:par>
                        <p:par>
                          <p:cTn id="393" fill="hold" nodeType="afterGroup">
                            <p:stCondLst>
                              <p:cond delay="2000"/>
                            </p:stCondLst>
                            <p:childTnLst>
                              <p:par>
                                <p:cTn id="394" presetID="22" presetClass="entr" presetSubtype="2" fill="hold" grpId="0" nodeType="afterEffect">
                                  <p:stCondLst>
                                    <p:cond delay="0"/>
                                  </p:stCondLst>
                                  <p:childTnLst>
                                    <p:set>
                                      <p:cBhvr>
                                        <p:cTn id="395" dur="1" fill="hold">
                                          <p:stCondLst>
                                            <p:cond delay="0"/>
                                          </p:stCondLst>
                                        </p:cTn>
                                        <p:tgtEl>
                                          <p:spTgt spid="182496"/>
                                        </p:tgtEl>
                                        <p:attrNameLst>
                                          <p:attrName>style.visibility</p:attrName>
                                        </p:attrNameLst>
                                      </p:cBhvr>
                                      <p:to>
                                        <p:strVal val="visible"/>
                                      </p:to>
                                    </p:set>
                                    <p:animEffect transition="in" filter="wipe(right)">
                                      <p:cBhvr>
                                        <p:cTn id="396" dur="500"/>
                                        <p:tgtEl>
                                          <p:spTgt spid="182496"/>
                                        </p:tgtEl>
                                      </p:cBhvr>
                                    </p:animEffect>
                                  </p:childTnLst>
                                  <p:subTnLst>
                                    <p:audio>
                                      <p:cMediaNode>
                                        <p:cTn display="0" masterRel="sameClick">
                                          <p:stCondLst>
                                            <p:cond evt="begin" delay="0">
                                              <p:tn val="394"/>
                                            </p:cond>
                                          </p:stCondLst>
                                          <p:endCondLst>
                                            <p:cond evt="onStopAudio" delay="0">
                                              <p:tgtEl>
                                                <p:sldTgt/>
                                              </p:tgtEl>
                                            </p:cond>
                                          </p:endCondLst>
                                        </p:cTn>
                                        <p:tgtEl>
                                          <p:sndTgt r:embed="rId5" name="CANNON3.wav"/>
                                        </p:tgtEl>
                                      </p:cMediaNode>
                                    </p:audio>
                                  </p:subTnLst>
                                </p:cTn>
                              </p:par>
                              <p:par>
                                <p:cTn id="397" presetID="22" presetClass="entr" presetSubtype="2" fill="hold" grpId="0" nodeType="withEffect">
                                  <p:stCondLst>
                                    <p:cond delay="0"/>
                                  </p:stCondLst>
                                  <p:childTnLst>
                                    <p:set>
                                      <p:cBhvr>
                                        <p:cTn id="398" dur="1" fill="hold">
                                          <p:stCondLst>
                                            <p:cond delay="0"/>
                                          </p:stCondLst>
                                        </p:cTn>
                                        <p:tgtEl>
                                          <p:spTgt spid="182497"/>
                                        </p:tgtEl>
                                        <p:attrNameLst>
                                          <p:attrName>style.visibility</p:attrName>
                                        </p:attrNameLst>
                                      </p:cBhvr>
                                      <p:to>
                                        <p:strVal val="visible"/>
                                      </p:to>
                                    </p:set>
                                    <p:animEffect transition="in" filter="wipe(right)">
                                      <p:cBhvr>
                                        <p:cTn id="399" dur="500"/>
                                        <p:tgtEl>
                                          <p:spTgt spid="182497"/>
                                        </p:tgtEl>
                                      </p:cBhvr>
                                    </p:animEffect>
                                  </p:childTnLst>
                                </p:cTn>
                              </p:par>
                              <p:par>
                                <p:cTn id="400" presetID="22" presetClass="entr" presetSubtype="2" fill="hold" grpId="0" nodeType="withEffect">
                                  <p:stCondLst>
                                    <p:cond delay="0"/>
                                  </p:stCondLst>
                                  <p:childTnLst>
                                    <p:set>
                                      <p:cBhvr>
                                        <p:cTn id="401" dur="1" fill="hold">
                                          <p:stCondLst>
                                            <p:cond delay="0"/>
                                          </p:stCondLst>
                                        </p:cTn>
                                        <p:tgtEl>
                                          <p:spTgt spid="182498"/>
                                        </p:tgtEl>
                                        <p:attrNameLst>
                                          <p:attrName>style.visibility</p:attrName>
                                        </p:attrNameLst>
                                      </p:cBhvr>
                                      <p:to>
                                        <p:strVal val="visible"/>
                                      </p:to>
                                    </p:set>
                                    <p:animEffect transition="in" filter="wipe(right)">
                                      <p:cBhvr>
                                        <p:cTn id="402" dur="500"/>
                                        <p:tgtEl>
                                          <p:spTgt spid="182498"/>
                                        </p:tgtEl>
                                      </p:cBhvr>
                                    </p:animEffect>
                                  </p:childTnLst>
                                </p:cTn>
                              </p:par>
                              <p:par>
                                <p:cTn id="403" presetID="22" presetClass="entr" presetSubtype="2" fill="hold" grpId="0" nodeType="withEffect">
                                  <p:stCondLst>
                                    <p:cond delay="0"/>
                                  </p:stCondLst>
                                  <p:childTnLst>
                                    <p:set>
                                      <p:cBhvr>
                                        <p:cTn id="404" dur="1" fill="hold">
                                          <p:stCondLst>
                                            <p:cond delay="0"/>
                                          </p:stCondLst>
                                        </p:cTn>
                                        <p:tgtEl>
                                          <p:spTgt spid="182499"/>
                                        </p:tgtEl>
                                        <p:attrNameLst>
                                          <p:attrName>style.visibility</p:attrName>
                                        </p:attrNameLst>
                                      </p:cBhvr>
                                      <p:to>
                                        <p:strVal val="visible"/>
                                      </p:to>
                                    </p:set>
                                    <p:animEffect transition="in" filter="wipe(right)">
                                      <p:cBhvr>
                                        <p:cTn id="405" dur="500"/>
                                        <p:tgtEl>
                                          <p:spTgt spid="182499"/>
                                        </p:tgtEl>
                                      </p:cBhvr>
                                    </p:animEffect>
                                  </p:childTnLst>
                                </p:cTn>
                              </p:par>
                              <p:par>
                                <p:cTn id="406" presetID="22" presetClass="entr" presetSubtype="2" fill="hold" grpId="0" nodeType="withEffect">
                                  <p:stCondLst>
                                    <p:cond delay="0"/>
                                  </p:stCondLst>
                                  <p:childTnLst>
                                    <p:set>
                                      <p:cBhvr>
                                        <p:cTn id="407" dur="1" fill="hold">
                                          <p:stCondLst>
                                            <p:cond delay="0"/>
                                          </p:stCondLst>
                                        </p:cTn>
                                        <p:tgtEl>
                                          <p:spTgt spid="182500"/>
                                        </p:tgtEl>
                                        <p:attrNameLst>
                                          <p:attrName>style.visibility</p:attrName>
                                        </p:attrNameLst>
                                      </p:cBhvr>
                                      <p:to>
                                        <p:strVal val="visible"/>
                                      </p:to>
                                    </p:set>
                                    <p:animEffect transition="in" filter="wipe(right)">
                                      <p:cBhvr>
                                        <p:cTn id="408" dur="500"/>
                                        <p:tgtEl>
                                          <p:spTgt spid="182500"/>
                                        </p:tgtEl>
                                      </p:cBhvr>
                                    </p:animEffect>
                                  </p:childTnLst>
                                </p:cTn>
                              </p:par>
                              <p:par>
                                <p:cTn id="409" presetID="22" presetClass="entr" presetSubtype="2" fill="hold" grpId="0" nodeType="withEffect">
                                  <p:stCondLst>
                                    <p:cond delay="0"/>
                                  </p:stCondLst>
                                  <p:childTnLst>
                                    <p:set>
                                      <p:cBhvr>
                                        <p:cTn id="410" dur="1" fill="hold">
                                          <p:stCondLst>
                                            <p:cond delay="0"/>
                                          </p:stCondLst>
                                        </p:cTn>
                                        <p:tgtEl>
                                          <p:spTgt spid="182501"/>
                                        </p:tgtEl>
                                        <p:attrNameLst>
                                          <p:attrName>style.visibility</p:attrName>
                                        </p:attrNameLst>
                                      </p:cBhvr>
                                      <p:to>
                                        <p:strVal val="visible"/>
                                      </p:to>
                                    </p:set>
                                    <p:animEffect transition="in" filter="wipe(right)">
                                      <p:cBhvr>
                                        <p:cTn id="411" dur="500"/>
                                        <p:tgtEl>
                                          <p:spTgt spid="182501"/>
                                        </p:tgtEl>
                                      </p:cBhvr>
                                    </p:animEffect>
                                  </p:childTnLst>
                                </p:cTn>
                              </p:par>
                              <p:par>
                                <p:cTn id="412" presetID="22" presetClass="entr" presetSubtype="2" fill="hold" grpId="2" nodeType="withEffect">
                                  <p:stCondLst>
                                    <p:cond delay="0"/>
                                  </p:stCondLst>
                                  <p:childTnLst>
                                    <p:set>
                                      <p:cBhvr>
                                        <p:cTn id="413" dur="1" fill="hold">
                                          <p:stCondLst>
                                            <p:cond delay="0"/>
                                          </p:stCondLst>
                                        </p:cTn>
                                        <p:tgtEl>
                                          <p:spTgt spid="182477"/>
                                        </p:tgtEl>
                                        <p:attrNameLst>
                                          <p:attrName>style.visibility</p:attrName>
                                        </p:attrNameLst>
                                      </p:cBhvr>
                                      <p:to>
                                        <p:strVal val="visible"/>
                                      </p:to>
                                    </p:set>
                                    <p:animEffect transition="in" filter="wipe(right)">
                                      <p:cBhvr>
                                        <p:cTn id="414" dur="500"/>
                                        <p:tgtEl>
                                          <p:spTgt spid="182477"/>
                                        </p:tgtEl>
                                      </p:cBhvr>
                                    </p:animEffect>
                                  </p:childTnLst>
                                </p:cTn>
                              </p:par>
                              <p:par>
                                <p:cTn id="415" presetID="22" presetClass="entr" presetSubtype="2" fill="hold" grpId="2" nodeType="withEffect">
                                  <p:stCondLst>
                                    <p:cond delay="0"/>
                                  </p:stCondLst>
                                  <p:childTnLst>
                                    <p:set>
                                      <p:cBhvr>
                                        <p:cTn id="416" dur="1" fill="hold">
                                          <p:stCondLst>
                                            <p:cond delay="0"/>
                                          </p:stCondLst>
                                        </p:cTn>
                                        <p:tgtEl>
                                          <p:spTgt spid="182476"/>
                                        </p:tgtEl>
                                        <p:attrNameLst>
                                          <p:attrName>style.visibility</p:attrName>
                                        </p:attrNameLst>
                                      </p:cBhvr>
                                      <p:to>
                                        <p:strVal val="visible"/>
                                      </p:to>
                                    </p:set>
                                    <p:animEffect transition="in" filter="wipe(right)">
                                      <p:cBhvr>
                                        <p:cTn id="417" dur="500"/>
                                        <p:tgtEl>
                                          <p:spTgt spid="182476"/>
                                        </p:tgtEl>
                                      </p:cBhvr>
                                    </p:animEffect>
                                  </p:childTnLst>
                                </p:cTn>
                              </p:par>
                              <p:par>
                                <p:cTn id="418" presetID="22" presetClass="entr" presetSubtype="2" fill="hold" grpId="2" nodeType="withEffect">
                                  <p:stCondLst>
                                    <p:cond delay="0"/>
                                  </p:stCondLst>
                                  <p:childTnLst>
                                    <p:set>
                                      <p:cBhvr>
                                        <p:cTn id="419" dur="1" fill="hold">
                                          <p:stCondLst>
                                            <p:cond delay="0"/>
                                          </p:stCondLst>
                                        </p:cTn>
                                        <p:tgtEl>
                                          <p:spTgt spid="182475"/>
                                        </p:tgtEl>
                                        <p:attrNameLst>
                                          <p:attrName>style.visibility</p:attrName>
                                        </p:attrNameLst>
                                      </p:cBhvr>
                                      <p:to>
                                        <p:strVal val="visible"/>
                                      </p:to>
                                    </p:set>
                                    <p:animEffect transition="in" filter="wipe(right)">
                                      <p:cBhvr>
                                        <p:cTn id="420" dur="500"/>
                                        <p:tgtEl>
                                          <p:spTgt spid="182475"/>
                                        </p:tgtEl>
                                      </p:cBhvr>
                                    </p:animEffect>
                                  </p:childTnLst>
                                </p:cTn>
                              </p:par>
                            </p:childTnLst>
                          </p:cTn>
                        </p:par>
                        <p:par>
                          <p:cTn id="421" fill="hold" nodeType="afterGroup">
                            <p:stCondLst>
                              <p:cond delay="2500"/>
                            </p:stCondLst>
                            <p:childTnLst>
                              <p:par>
                                <p:cTn id="422" presetID="22" presetClass="exit" presetSubtype="2" fill="hold" grpId="1" nodeType="afterEffect">
                                  <p:stCondLst>
                                    <p:cond delay="0"/>
                                  </p:stCondLst>
                                  <p:childTnLst>
                                    <p:animEffect transition="out" filter="wipe(right)">
                                      <p:cBhvr>
                                        <p:cTn id="423" dur="500"/>
                                        <p:tgtEl>
                                          <p:spTgt spid="182496"/>
                                        </p:tgtEl>
                                      </p:cBhvr>
                                    </p:animEffect>
                                    <p:set>
                                      <p:cBhvr>
                                        <p:cTn id="424" dur="1" fill="hold">
                                          <p:stCondLst>
                                            <p:cond delay="499"/>
                                          </p:stCondLst>
                                        </p:cTn>
                                        <p:tgtEl>
                                          <p:spTgt spid="182496"/>
                                        </p:tgtEl>
                                        <p:attrNameLst>
                                          <p:attrName>style.visibility</p:attrName>
                                        </p:attrNameLst>
                                      </p:cBhvr>
                                      <p:to>
                                        <p:strVal val="hidden"/>
                                      </p:to>
                                    </p:set>
                                  </p:childTnLst>
                                </p:cTn>
                              </p:par>
                              <p:par>
                                <p:cTn id="425" presetID="22" presetClass="exit" presetSubtype="2" fill="hold" grpId="1" nodeType="withEffect">
                                  <p:stCondLst>
                                    <p:cond delay="0"/>
                                  </p:stCondLst>
                                  <p:childTnLst>
                                    <p:animEffect transition="out" filter="wipe(right)">
                                      <p:cBhvr>
                                        <p:cTn id="426" dur="500"/>
                                        <p:tgtEl>
                                          <p:spTgt spid="182497"/>
                                        </p:tgtEl>
                                      </p:cBhvr>
                                    </p:animEffect>
                                    <p:set>
                                      <p:cBhvr>
                                        <p:cTn id="427" dur="1" fill="hold">
                                          <p:stCondLst>
                                            <p:cond delay="499"/>
                                          </p:stCondLst>
                                        </p:cTn>
                                        <p:tgtEl>
                                          <p:spTgt spid="182497"/>
                                        </p:tgtEl>
                                        <p:attrNameLst>
                                          <p:attrName>style.visibility</p:attrName>
                                        </p:attrNameLst>
                                      </p:cBhvr>
                                      <p:to>
                                        <p:strVal val="hidden"/>
                                      </p:to>
                                    </p:set>
                                  </p:childTnLst>
                                </p:cTn>
                              </p:par>
                              <p:par>
                                <p:cTn id="428" presetID="22" presetClass="exit" presetSubtype="2" fill="hold" grpId="1" nodeType="withEffect">
                                  <p:stCondLst>
                                    <p:cond delay="0"/>
                                  </p:stCondLst>
                                  <p:childTnLst>
                                    <p:animEffect transition="out" filter="wipe(right)">
                                      <p:cBhvr>
                                        <p:cTn id="429" dur="500"/>
                                        <p:tgtEl>
                                          <p:spTgt spid="182498"/>
                                        </p:tgtEl>
                                      </p:cBhvr>
                                    </p:animEffect>
                                    <p:set>
                                      <p:cBhvr>
                                        <p:cTn id="430" dur="1" fill="hold">
                                          <p:stCondLst>
                                            <p:cond delay="499"/>
                                          </p:stCondLst>
                                        </p:cTn>
                                        <p:tgtEl>
                                          <p:spTgt spid="182498"/>
                                        </p:tgtEl>
                                        <p:attrNameLst>
                                          <p:attrName>style.visibility</p:attrName>
                                        </p:attrNameLst>
                                      </p:cBhvr>
                                      <p:to>
                                        <p:strVal val="hidden"/>
                                      </p:to>
                                    </p:set>
                                  </p:childTnLst>
                                </p:cTn>
                              </p:par>
                              <p:par>
                                <p:cTn id="431" presetID="22" presetClass="exit" presetSubtype="2" fill="hold" grpId="1" nodeType="withEffect">
                                  <p:stCondLst>
                                    <p:cond delay="0"/>
                                  </p:stCondLst>
                                  <p:childTnLst>
                                    <p:animEffect transition="out" filter="wipe(right)">
                                      <p:cBhvr>
                                        <p:cTn id="432" dur="500"/>
                                        <p:tgtEl>
                                          <p:spTgt spid="182499"/>
                                        </p:tgtEl>
                                      </p:cBhvr>
                                    </p:animEffect>
                                    <p:set>
                                      <p:cBhvr>
                                        <p:cTn id="433" dur="1" fill="hold">
                                          <p:stCondLst>
                                            <p:cond delay="499"/>
                                          </p:stCondLst>
                                        </p:cTn>
                                        <p:tgtEl>
                                          <p:spTgt spid="182499"/>
                                        </p:tgtEl>
                                        <p:attrNameLst>
                                          <p:attrName>style.visibility</p:attrName>
                                        </p:attrNameLst>
                                      </p:cBhvr>
                                      <p:to>
                                        <p:strVal val="hidden"/>
                                      </p:to>
                                    </p:set>
                                  </p:childTnLst>
                                </p:cTn>
                              </p:par>
                              <p:par>
                                <p:cTn id="434" presetID="22" presetClass="exit" presetSubtype="2" fill="hold" grpId="1" nodeType="withEffect">
                                  <p:stCondLst>
                                    <p:cond delay="0"/>
                                  </p:stCondLst>
                                  <p:childTnLst>
                                    <p:animEffect transition="out" filter="wipe(right)">
                                      <p:cBhvr>
                                        <p:cTn id="435" dur="500"/>
                                        <p:tgtEl>
                                          <p:spTgt spid="182500"/>
                                        </p:tgtEl>
                                      </p:cBhvr>
                                    </p:animEffect>
                                    <p:set>
                                      <p:cBhvr>
                                        <p:cTn id="436" dur="1" fill="hold">
                                          <p:stCondLst>
                                            <p:cond delay="499"/>
                                          </p:stCondLst>
                                        </p:cTn>
                                        <p:tgtEl>
                                          <p:spTgt spid="182500"/>
                                        </p:tgtEl>
                                        <p:attrNameLst>
                                          <p:attrName>style.visibility</p:attrName>
                                        </p:attrNameLst>
                                      </p:cBhvr>
                                      <p:to>
                                        <p:strVal val="hidden"/>
                                      </p:to>
                                    </p:set>
                                  </p:childTnLst>
                                </p:cTn>
                              </p:par>
                              <p:par>
                                <p:cTn id="437" presetID="22" presetClass="exit" presetSubtype="2" fill="hold" grpId="1" nodeType="withEffect">
                                  <p:stCondLst>
                                    <p:cond delay="0"/>
                                  </p:stCondLst>
                                  <p:childTnLst>
                                    <p:animEffect transition="out" filter="wipe(right)">
                                      <p:cBhvr>
                                        <p:cTn id="438" dur="500"/>
                                        <p:tgtEl>
                                          <p:spTgt spid="182501"/>
                                        </p:tgtEl>
                                      </p:cBhvr>
                                    </p:animEffect>
                                    <p:set>
                                      <p:cBhvr>
                                        <p:cTn id="439" dur="1" fill="hold">
                                          <p:stCondLst>
                                            <p:cond delay="499"/>
                                          </p:stCondLst>
                                        </p:cTn>
                                        <p:tgtEl>
                                          <p:spTgt spid="182501"/>
                                        </p:tgtEl>
                                        <p:attrNameLst>
                                          <p:attrName>style.visibility</p:attrName>
                                        </p:attrNameLst>
                                      </p:cBhvr>
                                      <p:to>
                                        <p:strVal val="hidden"/>
                                      </p:to>
                                    </p:set>
                                  </p:childTnLst>
                                </p:cTn>
                              </p:par>
                              <p:par>
                                <p:cTn id="440" presetID="22" presetClass="exit" presetSubtype="2" fill="hold" grpId="3" nodeType="withEffect">
                                  <p:stCondLst>
                                    <p:cond delay="0"/>
                                  </p:stCondLst>
                                  <p:childTnLst>
                                    <p:animEffect transition="out" filter="wipe(right)">
                                      <p:cBhvr>
                                        <p:cTn id="441" dur="500"/>
                                        <p:tgtEl>
                                          <p:spTgt spid="182477"/>
                                        </p:tgtEl>
                                      </p:cBhvr>
                                    </p:animEffect>
                                    <p:set>
                                      <p:cBhvr>
                                        <p:cTn id="442" dur="1" fill="hold">
                                          <p:stCondLst>
                                            <p:cond delay="499"/>
                                          </p:stCondLst>
                                        </p:cTn>
                                        <p:tgtEl>
                                          <p:spTgt spid="182477"/>
                                        </p:tgtEl>
                                        <p:attrNameLst>
                                          <p:attrName>style.visibility</p:attrName>
                                        </p:attrNameLst>
                                      </p:cBhvr>
                                      <p:to>
                                        <p:strVal val="hidden"/>
                                      </p:to>
                                    </p:set>
                                  </p:childTnLst>
                                </p:cTn>
                              </p:par>
                              <p:par>
                                <p:cTn id="443" presetID="22" presetClass="exit" presetSubtype="2" fill="hold" grpId="3" nodeType="withEffect">
                                  <p:stCondLst>
                                    <p:cond delay="0"/>
                                  </p:stCondLst>
                                  <p:childTnLst>
                                    <p:animEffect transition="out" filter="wipe(right)">
                                      <p:cBhvr>
                                        <p:cTn id="444" dur="500"/>
                                        <p:tgtEl>
                                          <p:spTgt spid="182476"/>
                                        </p:tgtEl>
                                      </p:cBhvr>
                                    </p:animEffect>
                                    <p:set>
                                      <p:cBhvr>
                                        <p:cTn id="445" dur="1" fill="hold">
                                          <p:stCondLst>
                                            <p:cond delay="499"/>
                                          </p:stCondLst>
                                        </p:cTn>
                                        <p:tgtEl>
                                          <p:spTgt spid="182476"/>
                                        </p:tgtEl>
                                        <p:attrNameLst>
                                          <p:attrName>style.visibility</p:attrName>
                                        </p:attrNameLst>
                                      </p:cBhvr>
                                      <p:to>
                                        <p:strVal val="hidden"/>
                                      </p:to>
                                    </p:set>
                                  </p:childTnLst>
                                </p:cTn>
                              </p:par>
                              <p:par>
                                <p:cTn id="446" presetID="22" presetClass="exit" presetSubtype="2" fill="hold" grpId="3" nodeType="withEffect">
                                  <p:stCondLst>
                                    <p:cond delay="0"/>
                                  </p:stCondLst>
                                  <p:childTnLst>
                                    <p:animEffect transition="out" filter="wipe(right)">
                                      <p:cBhvr>
                                        <p:cTn id="447" dur="500"/>
                                        <p:tgtEl>
                                          <p:spTgt spid="182475"/>
                                        </p:tgtEl>
                                      </p:cBhvr>
                                    </p:animEffect>
                                    <p:set>
                                      <p:cBhvr>
                                        <p:cTn id="448" dur="1" fill="hold">
                                          <p:stCondLst>
                                            <p:cond delay="499"/>
                                          </p:stCondLst>
                                        </p:cTn>
                                        <p:tgtEl>
                                          <p:spTgt spid="182475"/>
                                        </p:tgtEl>
                                        <p:attrNameLst>
                                          <p:attrName>style.visibility</p:attrName>
                                        </p:attrNameLst>
                                      </p:cBhvr>
                                      <p:to>
                                        <p:strVal val="hidden"/>
                                      </p:to>
                                    </p:set>
                                  </p:childTnLst>
                                </p:cTn>
                              </p:par>
                            </p:childTnLst>
                          </p:cTn>
                        </p:par>
                        <p:par>
                          <p:cTn id="449" fill="hold" nodeType="afterGroup">
                            <p:stCondLst>
                              <p:cond delay="3000"/>
                            </p:stCondLst>
                            <p:childTnLst>
                              <p:par>
                                <p:cTn id="450" presetID="1" presetClass="entr" presetSubtype="0" fill="hold" grpId="0" nodeType="afterEffect">
                                  <p:stCondLst>
                                    <p:cond delay="0"/>
                                  </p:stCondLst>
                                  <p:childTnLst>
                                    <p:set>
                                      <p:cBhvr>
                                        <p:cTn id="451" dur="1" fill="hold">
                                          <p:stCondLst>
                                            <p:cond delay="0"/>
                                          </p:stCondLst>
                                        </p:cTn>
                                        <p:tgtEl>
                                          <p:spTgt spid="182502"/>
                                        </p:tgtEl>
                                        <p:attrNameLst>
                                          <p:attrName>style.visibility</p:attrName>
                                        </p:attrNameLst>
                                      </p:cBhvr>
                                      <p:to>
                                        <p:strVal val="visible"/>
                                      </p:to>
                                    </p:set>
                                  </p:childTnLst>
                                  <p:subTnLst>
                                    <p:audio>
                                      <p:cMediaNode>
                                        <p:cTn display="0" masterRel="sameClick">
                                          <p:stCondLst>
                                            <p:cond evt="begin" delay="0">
                                              <p:tn val="450"/>
                                            </p:cond>
                                          </p:stCondLst>
                                          <p:endCondLst>
                                            <p:cond evt="onStopAudio" delay="0">
                                              <p:tgtEl>
                                                <p:sldTgt/>
                                              </p:tgtEl>
                                            </p:cond>
                                          </p:endCondLst>
                                        </p:cTn>
                                        <p:tgtEl>
                                          <p:sndTgt r:embed="rId6" name="explode.wav"/>
                                        </p:tgtEl>
                                      </p:cMediaNode>
                                    </p:audio>
                                  </p:subTnLst>
                                </p:cTn>
                              </p:par>
                              <p:par>
                                <p:cTn id="452" presetID="1" presetClass="entr" presetSubtype="0" fill="hold" grpId="0" nodeType="withEffect">
                                  <p:stCondLst>
                                    <p:cond delay="0"/>
                                  </p:stCondLst>
                                  <p:childTnLst>
                                    <p:set>
                                      <p:cBhvr>
                                        <p:cTn id="453" dur="1" fill="hold">
                                          <p:stCondLst>
                                            <p:cond delay="0"/>
                                          </p:stCondLst>
                                        </p:cTn>
                                        <p:tgtEl>
                                          <p:spTgt spid="182503"/>
                                        </p:tgtEl>
                                        <p:attrNameLst>
                                          <p:attrName>style.visibility</p:attrName>
                                        </p:attrNameLst>
                                      </p:cBhvr>
                                      <p:to>
                                        <p:strVal val="visible"/>
                                      </p:to>
                                    </p:set>
                                  </p:childTnLst>
                                  <p:subTnLst>
                                    <p:audio>
                                      <p:cMediaNode>
                                        <p:cTn display="0" masterRel="sameClick">
                                          <p:stCondLst>
                                            <p:cond evt="begin" delay="0">
                                              <p:tn val="452"/>
                                            </p:cond>
                                          </p:stCondLst>
                                          <p:endCondLst>
                                            <p:cond evt="onStopAudio" delay="0">
                                              <p:tgtEl>
                                                <p:sldTgt/>
                                              </p:tgtEl>
                                            </p:cond>
                                          </p:endCondLst>
                                        </p:cTn>
                                        <p:tgtEl>
                                          <p:sndTgt r:embed="rId6" name="explode.wav"/>
                                        </p:tgtEl>
                                      </p:cMediaNode>
                                    </p:audio>
                                  </p:subTnLst>
                                </p:cTn>
                              </p:par>
                              <p:par>
                                <p:cTn id="454" presetID="1" presetClass="entr" presetSubtype="0" fill="hold" grpId="0" nodeType="withEffect">
                                  <p:stCondLst>
                                    <p:cond delay="0"/>
                                  </p:stCondLst>
                                  <p:childTnLst>
                                    <p:set>
                                      <p:cBhvr>
                                        <p:cTn id="455" dur="1" fill="hold">
                                          <p:stCondLst>
                                            <p:cond delay="0"/>
                                          </p:stCondLst>
                                        </p:cTn>
                                        <p:tgtEl>
                                          <p:spTgt spid="182504"/>
                                        </p:tgtEl>
                                        <p:attrNameLst>
                                          <p:attrName>style.visibility</p:attrName>
                                        </p:attrNameLst>
                                      </p:cBhvr>
                                      <p:to>
                                        <p:strVal val="visible"/>
                                      </p:to>
                                    </p:set>
                                  </p:childTnLst>
                                  <p:subTnLst>
                                    <p:audio>
                                      <p:cMediaNode>
                                        <p:cTn display="0" masterRel="sameClick">
                                          <p:stCondLst>
                                            <p:cond evt="begin" delay="0">
                                              <p:tn val="454"/>
                                            </p:cond>
                                          </p:stCondLst>
                                          <p:endCondLst>
                                            <p:cond evt="onStopAudio" delay="0">
                                              <p:tgtEl>
                                                <p:sldTgt/>
                                              </p:tgtEl>
                                            </p:cond>
                                          </p:endCondLst>
                                        </p:cTn>
                                        <p:tgtEl>
                                          <p:sndTgt r:embed="rId6" name="explode.wav"/>
                                        </p:tgtEl>
                                      </p:cMediaNode>
                                    </p:audio>
                                  </p:subTnLst>
                                </p:cTn>
                              </p:par>
                              <p:par>
                                <p:cTn id="456" presetID="1" presetClass="entr" presetSubtype="0" fill="hold" grpId="0" nodeType="withEffect">
                                  <p:stCondLst>
                                    <p:cond delay="0"/>
                                  </p:stCondLst>
                                  <p:childTnLst>
                                    <p:set>
                                      <p:cBhvr>
                                        <p:cTn id="457" dur="1" fill="hold">
                                          <p:stCondLst>
                                            <p:cond delay="0"/>
                                          </p:stCondLst>
                                        </p:cTn>
                                        <p:tgtEl>
                                          <p:spTgt spid="182505"/>
                                        </p:tgtEl>
                                        <p:attrNameLst>
                                          <p:attrName>style.visibility</p:attrName>
                                        </p:attrNameLst>
                                      </p:cBhvr>
                                      <p:to>
                                        <p:strVal val="visible"/>
                                      </p:to>
                                    </p:set>
                                  </p:childTnLst>
                                  <p:subTnLst>
                                    <p:audio>
                                      <p:cMediaNode>
                                        <p:cTn display="0" masterRel="sameClick">
                                          <p:stCondLst>
                                            <p:cond evt="begin" delay="0">
                                              <p:tn val="456"/>
                                            </p:cond>
                                          </p:stCondLst>
                                          <p:endCondLst>
                                            <p:cond evt="onStopAudio" delay="0">
                                              <p:tgtEl>
                                                <p:sldTgt/>
                                              </p:tgtEl>
                                            </p:cond>
                                          </p:endCondLst>
                                        </p:cTn>
                                        <p:tgtEl>
                                          <p:sndTgt r:embed="rId6" name="explode.wav"/>
                                        </p:tgtEl>
                                      </p:cMediaNode>
                                    </p:audio>
                                  </p:subTnLst>
                                </p:cTn>
                              </p:par>
                              <p:par>
                                <p:cTn id="458" presetID="1" presetClass="entr" presetSubtype="0" fill="hold" grpId="0" nodeType="withEffect">
                                  <p:stCondLst>
                                    <p:cond delay="0"/>
                                  </p:stCondLst>
                                  <p:childTnLst>
                                    <p:set>
                                      <p:cBhvr>
                                        <p:cTn id="459" dur="1" fill="hold">
                                          <p:stCondLst>
                                            <p:cond delay="0"/>
                                          </p:stCondLst>
                                        </p:cTn>
                                        <p:tgtEl>
                                          <p:spTgt spid="182506"/>
                                        </p:tgtEl>
                                        <p:attrNameLst>
                                          <p:attrName>style.visibility</p:attrName>
                                        </p:attrNameLst>
                                      </p:cBhvr>
                                      <p:to>
                                        <p:strVal val="visible"/>
                                      </p:to>
                                    </p:set>
                                  </p:childTnLst>
                                  <p:subTnLst>
                                    <p:audio>
                                      <p:cMediaNode>
                                        <p:cTn display="0" masterRel="sameClick">
                                          <p:stCondLst>
                                            <p:cond evt="begin" delay="0">
                                              <p:tn val="458"/>
                                            </p:cond>
                                          </p:stCondLst>
                                          <p:endCondLst>
                                            <p:cond evt="onStopAudio" delay="0">
                                              <p:tgtEl>
                                                <p:sldTgt/>
                                              </p:tgtEl>
                                            </p:cond>
                                          </p:endCondLst>
                                        </p:cTn>
                                        <p:tgtEl>
                                          <p:sndTgt r:embed="rId6" name="explode.wav"/>
                                        </p:tgtEl>
                                      </p:cMediaNode>
                                    </p:audio>
                                  </p:subTnLst>
                                </p:cTn>
                              </p:par>
                            </p:childTnLst>
                          </p:cTn>
                        </p:par>
                        <p:par>
                          <p:cTn id="460" fill="hold" nodeType="afterGroup">
                            <p:stCondLst>
                              <p:cond delay="3000"/>
                            </p:stCondLst>
                            <p:childTnLst>
                              <p:par>
                                <p:cTn id="461" presetID="3" presetClass="exit" presetSubtype="10" fill="hold" grpId="1" nodeType="afterEffect">
                                  <p:stCondLst>
                                    <p:cond delay="0"/>
                                  </p:stCondLst>
                                  <p:childTnLst>
                                    <p:animEffect transition="out" filter="blinds(horizontal)">
                                      <p:cBhvr>
                                        <p:cTn id="462" dur="500"/>
                                        <p:tgtEl>
                                          <p:spTgt spid="182502"/>
                                        </p:tgtEl>
                                      </p:cBhvr>
                                    </p:animEffect>
                                    <p:set>
                                      <p:cBhvr>
                                        <p:cTn id="463" dur="1" fill="hold">
                                          <p:stCondLst>
                                            <p:cond delay="499"/>
                                          </p:stCondLst>
                                        </p:cTn>
                                        <p:tgtEl>
                                          <p:spTgt spid="182502"/>
                                        </p:tgtEl>
                                        <p:attrNameLst>
                                          <p:attrName>style.visibility</p:attrName>
                                        </p:attrNameLst>
                                      </p:cBhvr>
                                      <p:to>
                                        <p:strVal val="hidden"/>
                                      </p:to>
                                    </p:set>
                                  </p:childTnLst>
                                </p:cTn>
                              </p:par>
                              <p:par>
                                <p:cTn id="464" presetID="3" presetClass="exit" presetSubtype="10" fill="hold" grpId="1" nodeType="withEffect">
                                  <p:stCondLst>
                                    <p:cond delay="0"/>
                                  </p:stCondLst>
                                  <p:childTnLst>
                                    <p:animEffect transition="out" filter="blinds(horizontal)">
                                      <p:cBhvr>
                                        <p:cTn id="465" dur="500"/>
                                        <p:tgtEl>
                                          <p:spTgt spid="182503"/>
                                        </p:tgtEl>
                                      </p:cBhvr>
                                    </p:animEffect>
                                    <p:set>
                                      <p:cBhvr>
                                        <p:cTn id="466" dur="1" fill="hold">
                                          <p:stCondLst>
                                            <p:cond delay="499"/>
                                          </p:stCondLst>
                                        </p:cTn>
                                        <p:tgtEl>
                                          <p:spTgt spid="182503"/>
                                        </p:tgtEl>
                                        <p:attrNameLst>
                                          <p:attrName>style.visibility</p:attrName>
                                        </p:attrNameLst>
                                      </p:cBhvr>
                                      <p:to>
                                        <p:strVal val="hidden"/>
                                      </p:to>
                                    </p:set>
                                  </p:childTnLst>
                                </p:cTn>
                              </p:par>
                              <p:par>
                                <p:cTn id="467" presetID="3" presetClass="exit" presetSubtype="10" fill="hold" grpId="1" nodeType="withEffect">
                                  <p:stCondLst>
                                    <p:cond delay="0"/>
                                  </p:stCondLst>
                                  <p:childTnLst>
                                    <p:animEffect transition="out" filter="blinds(horizontal)">
                                      <p:cBhvr>
                                        <p:cTn id="468" dur="500"/>
                                        <p:tgtEl>
                                          <p:spTgt spid="182504"/>
                                        </p:tgtEl>
                                      </p:cBhvr>
                                    </p:animEffect>
                                    <p:set>
                                      <p:cBhvr>
                                        <p:cTn id="469" dur="1" fill="hold">
                                          <p:stCondLst>
                                            <p:cond delay="499"/>
                                          </p:stCondLst>
                                        </p:cTn>
                                        <p:tgtEl>
                                          <p:spTgt spid="182504"/>
                                        </p:tgtEl>
                                        <p:attrNameLst>
                                          <p:attrName>style.visibility</p:attrName>
                                        </p:attrNameLst>
                                      </p:cBhvr>
                                      <p:to>
                                        <p:strVal val="hidden"/>
                                      </p:to>
                                    </p:set>
                                  </p:childTnLst>
                                </p:cTn>
                              </p:par>
                              <p:par>
                                <p:cTn id="470" presetID="3" presetClass="exit" presetSubtype="10" fill="hold" grpId="1" nodeType="withEffect">
                                  <p:stCondLst>
                                    <p:cond delay="0"/>
                                  </p:stCondLst>
                                  <p:childTnLst>
                                    <p:animEffect transition="out" filter="blinds(horizontal)">
                                      <p:cBhvr>
                                        <p:cTn id="471" dur="500"/>
                                        <p:tgtEl>
                                          <p:spTgt spid="182505"/>
                                        </p:tgtEl>
                                      </p:cBhvr>
                                    </p:animEffect>
                                    <p:set>
                                      <p:cBhvr>
                                        <p:cTn id="472" dur="1" fill="hold">
                                          <p:stCondLst>
                                            <p:cond delay="499"/>
                                          </p:stCondLst>
                                        </p:cTn>
                                        <p:tgtEl>
                                          <p:spTgt spid="182505"/>
                                        </p:tgtEl>
                                        <p:attrNameLst>
                                          <p:attrName>style.visibility</p:attrName>
                                        </p:attrNameLst>
                                      </p:cBhvr>
                                      <p:to>
                                        <p:strVal val="hidden"/>
                                      </p:to>
                                    </p:set>
                                  </p:childTnLst>
                                </p:cTn>
                              </p:par>
                              <p:par>
                                <p:cTn id="473" presetID="3" presetClass="exit" presetSubtype="10" fill="hold" grpId="1" nodeType="withEffect">
                                  <p:stCondLst>
                                    <p:cond delay="0"/>
                                  </p:stCondLst>
                                  <p:childTnLst>
                                    <p:animEffect transition="out" filter="blinds(horizontal)">
                                      <p:cBhvr>
                                        <p:cTn id="474" dur="500"/>
                                        <p:tgtEl>
                                          <p:spTgt spid="182506"/>
                                        </p:tgtEl>
                                      </p:cBhvr>
                                    </p:animEffect>
                                    <p:set>
                                      <p:cBhvr>
                                        <p:cTn id="475" dur="1" fill="hold">
                                          <p:stCondLst>
                                            <p:cond delay="499"/>
                                          </p:stCondLst>
                                        </p:cTn>
                                        <p:tgtEl>
                                          <p:spTgt spid="182506"/>
                                        </p:tgtEl>
                                        <p:attrNameLst>
                                          <p:attrName>style.visibility</p:attrName>
                                        </p:attrNameLst>
                                      </p:cBhvr>
                                      <p:to>
                                        <p:strVal val="hidden"/>
                                      </p:to>
                                    </p:set>
                                  </p:childTnLst>
                                </p:cTn>
                              </p:par>
                            </p:childTnLst>
                          </p:cTn>
                        </p:par>
                        <p:par>
                          <p:cTn id="476" fill="hold" nodeType="afterGroup">
                            <p:stCondLst>
                              <p:cond delay="3500"/>
                            </p:stCondLst>
                            <p:childTnLst>
                              <p:par>
                                <p:cTn id="477" presetID="21" presetClass="entr" presetSubtype="4" fill="hold" nodeType="afterEffect">
                                  <p:stCondLst>
                                    <p:cond delay="0"/>
                                  </p:stCondLst>
                                  <p:childTnLst>
                                    <p:set>
                                      <p:cBhvr>
                                        <p:cTn id="478" dur="1" fill="hold">
                                          <p:stCondLst>
                                            <p:cond delay="0"/>
                                          </p:stCondLst>
                                        </p:cTn>
                                        <p:tgtEl>
                                          <p:spTgt spid="182507"/>
                                        </p:tgtEl>
                                        <p:attrNameLst>
                                          <p:attrName>style.visibility</p:attrName>
                                        </p:attrNameLst>
                                      </p:cBhvr>
                                      <p:to>
                                        <p:strVal val="visible"/>
                                      </p:to>
                                    </p:set>
                                    <p:animEffect transition="in" filter="wheel(4)">
                                      <p:cBhvr>
                                        <p:cTn id="479" dur="2000"/>
                                        <p:tgtEl>
                                          <p:spTgt spid="182507"/>
                                        </p:tgtEl>
                                      </p:cBhvr>
                                    </p:animEffect>
                                  </p:childTnLst>
                                </p:cTn>
                              </p:par>
                              <p:par>
                                <p:cTn id="480" presetID="21" presetClass="entr" presetSubtype="4" fill="hold" nodeType="withEffect">
                                  <p:stCondLst>
                                    <p:cond delay="0"/>
                                  </p:stCondLst>
                                  <p:childTnLst>
                                    <p:set>
                                      <p:cBhvr>
                                        <p:cTn id="481" dur="1" fill="hold">
                                          <p:stCondLst>
                                            <p:cond delay="0"/>
                                          </p:stCondLst>
                                        </p:cTn>
                                        <p:tgtEl>
                                          <p:spTgt spid="182510"/>
                                        </p:tgtEl>
                                        <p:attrNameLst>
                                          <p:attrName>style.visibility</p:attrName>
                                        </p:attrNameLst>
                                      </p:cBhvr>
                                      <p:to>
                                        <p:strVal val="visible"/>
                                      </p:to>
                                    </p:set>
                                    <p:animEffect transition="in" filter="wheel(4)">
                                      <p:cBhvr>
                                        <p:cTn id="482" dur="2000"/>
                                        <p:tgtEl>
                                          <p:spTgt spid="182510"/>
                                        </p:tgtEl>
                                      </p:cBhvr>
                                    </p:animEffect>
                                  </p:childTnLst>
                                </p:cTn>
                              </p:par>
                              <p:par>
                                <p:cTn id="483" presetID="21" presetClass="entr" presetSubtype="4" fill="hold" nodeType="withEffect">
                                  <p:stCondLst>
                                    <p:cond delay="0"/>
                                  </p:stCondLst>
                                  <p:childTnLst>
                                    <p:set>
                                      <p:cBhvr>
                                        <p:cTn id="484" dur="1" fill="hold">
                                          <p:stCondLst>
                                            <p:cond delay="0"/>
                                          </p:stCondLst>
                                        </p:cTn>
                                        <p:tgtEl>
                                          <p:spTgt spid="182513"/>
                                        </p:tgtEl>
                                        <p:attrNameLst>
                                          <p:attrName>style.visibility</p:attrName>
                                        </p:attrNameLst>
                                      </p:cBhvr>
                                      <p:to>
                                        <p:strVal val="visible"/>
                                      </p:to>
                                    </p:set>
                                    <p:animEffect transition="in" filter="wheel(4)">
                                      <p:cBhvr>
                                        <p:cTn id="485" dur="2000"/>
                                        <p:tgtEl>
                                          <p:spTgt spid="182513"/>
                                        </p:tgtEl>
                                      </p:cBhvr>
                                    </p:animEffect>
                                  </p:childTnLst>
                                </p:cTn>
                              </p:par>
                              <p:par>
                                <p:cTn id="486" presetID="21" presetClass="entr" presetSubtype="4" fill="hold" nodeType="withEffect">
                                  <p:stCondLst>
                                    <p:cond delay="0"/>
                                  </p:stCondLst>
                                  <p:childTnLst>
                                    <p:set>
                                      <p:cBhvr>
                                        <p:cTn id="487" dur="1" fill="hold">
                                          <p:stCondLst>
                                            <p:cond delay="0"/>
                                          </p:stCondLst>
                                        </p:cTn>
                                        <p:tgtEl>
                                          <p:spTgt spid="182516"/>
                                        </p:tgtEl>
                                        <p:attrNameLst>
                                          <p:attrName>style.visibility</p:attrName>
                                        </p:attrNameLst>
                                      </p:cBhvr>
                                      <p:to>
                                        <p:strVal val="visible"/>
                                      </p:to>
                                    </p:set>
                                    <p:animEffect transition="in" filter="wheel(4)">
                                      <p:cBhvr>
                                        <p:cTn id="488" dur="2000"/>
                                        <p:tgtEl>
                                          <p:spTgt spid="182516"/>
                                        </p:tgtEl>
                                      </p:cBhvr>
                                    </p:animEffect>
                                  </p:childTnLst>
                                </p:cTn>
                              </p:par>
                              <p:par>
                                <p:cTn id="489" presetID="21" presetClass="entr" presetSubtype="4" fill="hold" nodeType="withEffect">
                                  <p:stCondLst>
                                    <p:cond delay="0"/>
                                  </p:stCondLst>
                                  <p:childTnLst>
                                    <p:set>
                                      <p:cBhvr>
                                        <p:cTn id="490" dur="1" fill="hold">
                                          <p:stCondLst>
                                            <p:cond delay="0"/>
                                          </p:stCondLst>
                                        </p:cTn>
                                        <p:tgtEl>
                                          <p:spTgt spid="182519"/>
                                        </p:tgtEl>
                                        <p:attrNameLst>
                                          <p:attrName>style.visibility</p:attrName>
                                        </p:attrNameLst>
                                      </p:cBhvr>
                                      <p:to>
                                        <p:strVal val="visible"/>
                                      </p:to>
                                    </p:set>
                                    <p:animEffect transition="in" filter="wheel(4)">
                                      <p:cBhvr>
                                        <p:cTn id="491" dur="2000"/>
                                        <p:tgtEl>
                                          <p:spTgt spid="182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6" grpId="0" animBg="1"/>
      <p:bldP spid="182278" grpId="0" animBg="1"/>
      <p:bldP spid="182286" grpId="0" animBg="1"/>
      <p:bldP spid="182330" grpId="0" animBg="1"/>
      <p:bldP spid="182344" grpId="0" animBg="1"/>
      <p:bldP spid="182432" grpId="0" animBg="1"/>
      <p:bldP spid="182433" grpId="0" animBg="1"/>
      <p:bldP spid="182442" grpId="0" animBg="1"/>
      <p:bldP spid="182442" grpId="1" animBg="1"/>
      <p:bldP spid="182443" grpId="0" animBg="1"/>
      <p:bldP spid="182443" grpId="1" animBg="1"/>
      <p:bldP spid="182444" grpId="0" animBg="1"/>
      <p:bldP spid="182444" grpId="1" animBg="1"/>
      <p:bldP spid="182445" grpId="0" animBg="1"/>
      <p:bldP spid="182445" grpId="1" animBg="1"/>
      <p:bldP spid="182446" grpId="0" animBg="1"/>
      <p:bldP spid="182446" grpId="1" animBg="1"/>
      <p:bldP spid="182447" grpId="0" animBg="1"/>
      <p:bldP spid="182447" grpId="1" animBg="1"/>
      <p:bldP spid="182457" grpId="0" animBg="1"/>
      <p:bldP spid="182457" grpId="1" animBg="1"/>
      <p:bldP spid="182458" grpId="0" animBg="1"/>
      <p:bldP spid="182458" grpId="1" animBg="1"/>
      <p:bldP spid="182459" grpId="0" animBg="1"/>
      <p:bldP spid="182459" grpId="1" animBg="1"/>
      <p:bldP spid="182460" grpId="0" animBg="1"/>
      <p:bldP spid="182460" grpId="1" animBg="1"/>
      <p:bldP spid="182461" grpId="0" animBg="1"/>
      <p:bldP spid="182461" grpId="1" animBg="1"/>
      <p:bldP spid="182466" grpId="0" animBg="1"/>
      <p:bldP spid="182466" grpId="1" animBg="1"/>
      <p:bldP spid="182467" grpId="0" animBg="1"/>
      <p:bldP spid="182467" grpId="1" animBg="1"/>
      <p:bldP spid="182468" grpId="0" animBg="1"/>
      <p:bldP spid="182468" grpId="1" animBg="1"/>
      <p:bldP spid="182469" grpId="0" animBg="1"/>
      <p:bldP spid="182469" grpId="1" animBg="1"/>
      <p:bldP spid="182470" grpId="0" animBg="1"/>
      <p:bldP spid="182470" grpId="1" animBg="1"/>
      <p:bldP spid="182471" grpId="0" animBg="1"/>
      <p:bldP spid="182471" grpId="1" animBg="1"/>
      <p:bldP spid="182472" grpId="0" animBg="1"/>
      <p:bldP spid="182472" grpId="1" animBg="1"/>
      <p:bldP spid="182473" grpId="0" animBg="1"/>
      <p:bldP spid="182473" grpId="1" animBg="1"/>
      <p:bldP spid="182474" grpId="0" animBg="1"/>
      <p:bldP spid="182474" grpId="1" animBg="1"/>
      <p:bldP spid="182475" grpId="0" animBg="1"/>
      <p:bldP spid="182475" grpId="1" animBg="1"/>
      <p:bldP spid="182475" grpId="2" animBg="1"/>
      <p:bldP spid="182475" grpId="3" animBg="1"/>
      <p:bldP spid="182476" grpId="0" animBg="1"/>
      <p:bldP spid="182476" grpId="1" animBg="1"/>
      <p:bldP spid="182476" grpId="2" animBg="1"/>
      <p:bldP spid="182476" grpId="3" animBg="1"/>
      <p:bldP spid="182477" grpId="0" animBg="1"/>
      <p:bldP spid="182477" grpId="1" animBg="1"/>
      <p:bldP spid="182477" grpId="2" animBg="1"/>
      <p:bldP spid="182477" grpId="3" animBg="1"/>
      <p:bldP spid="182478" grpId="0" animBg="1"/>
      <p:bldP spid="182478" grpId="1" animBg="1"/>
      <p:bldP spid="182496" grpId="0" animBg="1"/>
      <p:bldP spid="182496" grpId="1" animBg="1"/>
      <p:bldP spid="182497" grpId="0" animBg="1"/>
      <p:bldP spid="182497" grpId="1" animBg="1"/>
      <p:bldP spid="182498" grpId="0" animBg="1"/>
      <p:bldP spid="182498" grpId="1" animBg="1"/>
      <p:bldP spid="182499" grpId="0" animBg="1"/>
      <p:bldP spid="182499" grpId="1" animBg="1"/>
      <p:bldP spid="182500" grpId="0" animBg="1"/>
      <p:bldP spid="182500" grpId="1" animBg="1"/>
      <p:bldP spid="182501" grpId="0" animBg="1"/>
      <p:bldP spid="182501" grpId="1" animBg="1"/>
      <p:bldP spid="182502" grpId="0" animBg="1"/>
      <p:bldP spid="182502" grpId="1" animBg="1"/>
      <p:bldP spid="182503" grpId="0" animBg="1"/>
      <p:bldP spid="182503" grpId="1" animBg="1"/>
      <p:bldP spid="182504" grpId="0" animBg="1"/>
      <p:bldP spid="182504" grpId="1" animBg="1"/>
      <p:bldP spid="182505" grpId="0" animBg="1"/>
      <p:bldP spid="182505" grpId="1" animBg="1"/>
      <p:bldP spid="182506" grpId="0" animBg="1"/>
      <p:bldP spid="182506"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2"/>
          <p:cNvSpPr>
            <a:spLocks noGrp="1"/>
          </p:cNvSpPr>
          <p:nvPr>
            <p:ph type="sldNum" sz="quarter" idx="11"/>
          </p:nvPr>
        </p:nvSpPr>
        <p:spPr/>
        <p:txBody>
          <a:bodyPr/>
          <a:lstStyle/>
          <a:p>
            <a:fld id="{CA4FD2BD-DAA6-40E0-875E-EC1466673CFD}" type="slidenum">
              <a:rPr lang="en-US" altLang="en-US"/>
              <a:pPr/>
              <a:t>49</a:t>
            </a:fld>
            <a:endParaRPr lang="en-US" altLang="en-US"/>
          </a:p>
        </p:txBody>
      </p:sp>
      <p:sp>
        <p:nvSpPr>
          <p:cNvPr id="184322" name="Rectangle 2"/>
          <p:cNvSpPr>
            <a:spLocks noChangeArrowheads="1"/>
          </p:cNvSpPr>
          <p:nvPr/>
        </p:nvSpPr>
        <p:spPr bwMode="auto">
          <a:xfrm>
            <a:off x="4876800" y="438150"/>
            <a:ext cx="381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2800" b="1" i="1">
                <a:solidFill>
                  <a:srgbClr val="0000FF"/>
                </a:solidFill>
              </a:rPr>
              <a:t>Kasserine Pass</a:t>
            </a:r>
          </a:p>
        </p:txBody>
      </p:sp>
      <p:sp>
        <p:nvSpPr>
          <p:cNvPr id="184323" name="Text Box 3"/>
          <p:cNvSpPr txBox="1">
            <a:spLocks noChangeArrowheads="1"/>
          </p:cNvSpPr>
          <p:nvPr/>
        </p:nvSpPr>
        <p:spPr bwMode="auto">
          <a:xfrm>
            <a:off x="1322388" y="423863"/>
            <a:ext cx="2698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u="sng"/>
              <a:t>Intelligence</a:t>
            </a:r>
          </a:p>
        </p:txBody>
      </p:sp>
      <p:sp>
        <p:nvSpPr>
          <p:cNvPr id="184324" name="Text Box 4"/>
          <p:cNvSpPr txBox="1">
            <a:spLocks noChangeArrowheads="1"/>
          </p:cNvSpPr>
          <p:nvPr/>
        </p:nvSpPr>
        <p:spPr bwMode="auto">
          <a:xfrm>
            <a:off x="1100138" y="2312988"/>
            <a:ext cx="24606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1</a:t>
            </a:r>
            <a:r>
              <a:rPr lang="en-US" altLang="en-US" baseline="30000"/>
              <a:t>st</a:t>
            </a:r>
            <a:r>
              <a:rPr lang="en-US" altLang="en-US"/>
              <a:t> Army ID’s Attack will be in North</a:t>
            </a:r>
          </a:p>
        </p:txBody>
      </p:sp>
      <p:sp>
        <p:nvSpPr>
          <p:cNvPr id="184325" name="Text Box 5"/>
          <p:cNvSpPr txBox="1">
            <a:spLocks noChangeArrowheads="1"/>
          </p:cNvSpPr>
          <p:nvPr/>
        </p:nvSpPr>
        <p:spPr bwMode="auto">
          <a:xfrm>
            <a:off x="3275013" y="1538288"/>
            <a:ext cx="2343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u="sng">
                <a:solidFill>
                  <a:srgbClr val="008000"/>
                </a:solidFill>
              </a:rPr>
              <a:t>Cause/Effect</a:t>
            </a:r>
          </a:p>
        </p:txBody>
      </p:sp>
      <p:sp>
        <p:nvSpPr>
          <p:cNvPr id="184326" name="Text Box 6"/>
          <p:cNvSpPr txBox="1">
            <a:spLocks noChangeArrowheads="1"/>
          </p:cNvSpPr>
          <p:nvPr/>
        </p:nvSpPr>
        <p:spPr bwMode="auto">
          <a:xfrm>
            <a:off x="1100138" y="4105275"/>
            <a:ext cx="25622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Recon consists of “Clear up the Situation”</a:t>
            </a:r>
          </a:p>
        </p:txBody>
      </p:sp>
      <p:sp>
        <p:nvSpPr>
          <p:cNvPr id="184327" name="Text Box 7"/>
          <p:cNvSpPr txBox="1">
            <a:spLocks noChangeArrowheads="1"/>
          </p:cNvSpPr>
          <p:nvPr/>
        </p:nvSpPr>
        <p:spPr bwMode="auto">
          <a:xfrm>
            <a:off x="5240338" y="2409825"/>
            <a:ext cx="2460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II Corps Weakened </a:t>
            </a:r>
          </a:p>
        </p:txBody>
      </p:sp>
      <p:sp>
        <p:nvSpPr>
          <p:cNvPr id="184328" name="Text Box 8"/>
          <p:cNvSpPr txBox="1">
            <a:spLocks noChangeArrowheads="1"/>
          </p:cNvSpPr>
          <p:nvPr/>
        </p:nvSpPr>
        <p:spPr bwMode="auto">
          <a:xfrm>
            <a:off x="5240338" y="3932238"/>
            <a:ext cx="37099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LTC Hightower Overwhelmed</a:t>
            </a:r>
          </a:p>
        </p:txBody>
      </p:sp>
      <p:sp>
        <p:nvSpPr>
          <p:cNvPr id="184329" name="Line 9"/>
          <p:cNvSpPr>
            <a:spLocks noChangeShapeType="1"/>
          </p:cNvSpPr>
          <p:nvPr/>
        </p:nvSpPr>
        <p:spPr bwMode="auto">
          <a:xfrm>
            <a:off x="3889375" y="2568575"/>
            <a:ext cx="1103313"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30" name="Line 10"/>
          <p:cNvSpPr>
            <a:spLocks noChangeShapeType="1"/>
          </p:cNvSpPr>
          <p:nvPr/>
        </p:nvSpPr>
        <p:spPr bwMode="auto">
          <a:xfrm flipV="1">
            <a:off x="3886200" y="3451225"/>
            <a:ext cx="1074738" cy="127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31" name="Line 11"/>
          <p:cNvSpPr>
            <a:spLocks noChangeShapeType="1"/>
          </p:cNvSpPr>
          <p:nvPr/>
        </p:nvSpPr>
        <p:spPr bwMode="auto">
          <a:xfrm flipV="1">
            <a:off x="3789363" y="4167188"/>
            <a:ext cx="1119187" cy="17462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32" name="Line 12"/>
          <p:cNvSpPr>
            <a:spLocks noChangeShapeType="1"/>
          </p:cNvSpPr>
          <p:nvPr/>
        </p:nvSpPr>
        <p:spPr bwMode="auto">
          <a:xfrm>
            <a:off x="3771900" y="4440238"/>
            <a:ext cx="1122363" cy="228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33" name="Text Box 13"/>
          <p:cNvSpPr txBox="1">
            <a:spLocks noChangeArrowheads="1"/>
          </p:cNvSpPr>
          <p:nvPr/>
        </p:nvSpPr>
        <p:spPr bwMode="auto">
          <a:xfrm>
            <a:off x="3789363" y="5014913"/>
            <a:ext cx="13509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u="sng">
                <a:solidFill>
                  <a:srgbClr val="008000"/>
                </a:solidFill>
              </a:rPr>
              <a:t>Insight</a:t>
            </a:r>
          </a:p>
        </p:txBody>
      </p:sp>
      <p:sp>
        <p:nvSpPr>
          <p:cNvPr id="184334" name="Text Box 14"/>
          <p:cNvSpPr txBox="1">
            <a:spLocks noChangeArrowheads="1"/>
          </p:cNvSpPr>
          <p:nvPr/>
        </p:nvSpPr>
        <p:spPr bwMode="auto">
          <a:xfrm>
            <a:off x="914400" y="5813425"/>
            <a:ext cx="74628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anose="05000000000000000000" pitchFamily="2" charset="2"/>
              <a:buChar char="§"/>
            </a:pPr>
            <a:r>
              <a:rPr lang="en-US" altLang="en-US" sz="3200"/>
              <a:t> Violation of Principle of War: Security</a:t>
            </a:r>
          </a:p>
        </p:txBody>
      </p:sp>
      <p:sp>
        <p:nvSpPr>
          <p:cNvPr id="184335" name="Text Box 15"/>
          <p:cNvSpPr txBox="1">
            <a:spLocks noChangeArrowheads="1"/>
          </p:cNvSpPr>
          <p:nvPr/>
        </p:nvSpPr>
        <p:spPr bwMode="auto">
          <a:xfrm>
            <a:off x="5240338" y="3267075"/>
            <a:ext cx="37099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G/3 AR Surprised and Destroyed</a:t>
            </a:r>
          </a:p>
        </p:txBody>
      </p:sp>
      <p:sp>
        <p:nvSpPr>
          <p:cNvPr id="184336" name="Text Box 16"/>
          <p:cNvSpPr txBox="1">
            <a:spLocks noChangeArrowheads="1"/>
          </p:cNvSpPr>
          <p:nvPr/>
        </p:nvSpPr>
        <p:spPr bwMode="auto">
          <a:xfrm>
            <a:off x="5240338" y="4616450"/>
            <a:ext cx="37099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LTC Alger Sent into Ambush </a:t>
            </a:r>
          </a:p>
        </p:txBody>
      </p:sp>
      <p:sp>
        <p:nvSpPr>
          <p:cNvPr id="184337" name="Text Box 17"/>
          <p:cNvSpPr txBox="1">
            <a:spLocks noChangeArrowheads="1"/>
          </p:cNvSpPr>
          <p:nvPr/>
        </p:nvSpPr>
        <p:spPr bwMode="auto">
          <a:xfrm>
            <a:off x="1100138" y="3267075"/>
            <a:ext cx="2562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Poor Early Warning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84329"/>
                                        </p:tgtEl>
                                        <p:attrNameLst>
                                          <p:attrName>style.visibility</p:attrName>
                                        </p:attrNameLst>
                                      </p:cBhvr>
                                      <p:to>
                                        <p:strVal val="visible"/>
                                      </p:to>
                                    </p:set>
                                    <p:animEffect transition="in" filter="wipe(left)">
                                      <p:cBhvr>
                                        <p:cTn id="11" dur="500"/>
                                        <p:tgtEl>
                                          <p:spTgt spid="184329"/>
                                        </p:tgtEl>
                                      </p:cBhvr>
                                    </p:animEffect>
                                  </p:childTnLst>
                                </p:cTn>
                              </p:par>
                            </p:childTnLst>
                          </p:cTn>
                        </p:par>
                        <p:par>
                          <p:cTn id="12" fill="hold" nodeType="afterGroup">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18432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3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84330"/>
                                        </p:tgtEl>
                                        <p:attrNameLst>
                                          <p:attrName>style.visibility</p:attrName>
                                        </p:attrNameLst>
                                      </p:cBhvr>
                                      <p:to>
                                        <p:strVal val="visible"/>
                                      </p:to>
                                    </p:set>
                                    <p:animEffect transition="in" filter="wipe(left)">
                                      <p:cBhvr>
                                        <p:cTn id="23" dur="500"/>
                                        <p:tgtEl>
                                          <p:spTgt spid="184330"/>
                                        </p:tgtEl>
                                      </p:cBhvr>
                                    </p:animEffect>
                                  </p:childTnLst>
                                </p:cTn>
                              </p:par>
                            </p:childTnLst>
                          </p:cTn>
                        </p:par>
                        <p:par>
                          <p:cTn id="24" fill="hold" nodeType="afterGroup">
                            <p:stCondLst>
                              <p:cond delay="500"/>
                            </p:stCondLst>
                            <p:childTnLst>
                              <p:par>
                                <p:cTn id="25" presetID="12" presetClass="entr" presetSubtype="8" fill="hold" grpId="0" nodeType="afterEffect">
                                  <p:stCondLst>
                                    <p:cond delay="0"/>
                                  </p:stCondLst>
                                  <p:childTnLst>
                                    <p:set>
                                      <p:cBhvr>
                                        <p:cTn id="26" dur="1" fill="hold">
                                          <p:stCondLst>
                                            <p:cond delay="0"/>
                                          </p:stCondLst>
                                        </p:cTn>
                                        <p:tgtEl>
                                          <p:spTgt spid="184335"/>
                                        </p:tgtEl>
                                        <p:attrNameLst>
                                          <p:attrName>style.visibility</p:attrName>
                                        </p:attrNameLst>
                                      </p:cBhvr>
                                      <p:to>
                                        <p:strVal val="visible"/>
                                      </p:to>
                                    </p:set>
                                    <p:animEffect transition="in" filter="slide(fromLeft)">
                                      <p:cBhvr>
                                        <p:cTn id="27" dur="500"/>
                                        <p:tgtEl>
                                          <p:spTgt spid="18433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84326"/>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84331"/>
                                        </p:tgtEl>
                                        <p:attrNameLst>
                                          <p:attrName>style.visibility</p:attrName>
                                        </p:attrNameLst>
                                      </p:cBhvr>
                                      <p:to>
                                        <p:strVal val="visible"/>
                                      </p:to>
                                    </p:set>
                                    <p:animEffect transition="in" filter="wipe(left)">
                                      <p:cBhvr>
                                        <p:cTn id="36" dur="500"/>
                                        <p:tgtEl>
                                          <p:spTgt spid="184331"/>
                                        </p:tgtEl>
                                      </p:cBhvr>
                                    </p:animEffect>
                                  </p:childTnLst>
                                </p:cTn>
                              </p:par>
                            </p:childTnLst>
                          </p:cTn>
                        </p:par>
                        <p:par>
                          <p:cTn id="37" fill="hold" nodeType="afterGroup">
                            <p:stCondLst>
                              <p:cond delay="500"/>
                            </p:stCondLst>
                            <p:childTnLst>
                              <p:par>
                                <p:cTn id="38" presetID="12" presetClass="entr" presetSubtype="8" fill="hold" grpId="0" nodeType="afterEffect">
                                  <p:stCondLst>
                                    <p:cond delay="0"/>
                                  </p:stCondLst>
                                  <p:childTnLst>
                                    <p:set>
                                      <p:cBhvr>
                                        <p:cTn id="39" dur="1" fill="hold">
                                          <p:stCondLst>
                                            <p:cond delay="0"/>
                                          </p:stCondLst>
                                        </p:cTn>
                                        <p:tgtEl>
                                          <p:spTgt spid="184328"/>
                                        </p:tgtEl>
                                        <p:attrNameLst>
                                          <p:attrName>style.visibility</p:attrName>
                                        </p:attrNameLst>
                                      </p:cBhvr>
                                      <p:to>
                                        <p:strVal val="visible"/>
                                      </p:to>
                                    </p:set>
                                    <p:animEffect transition="in" filter="slide(fromLeft)">
                                      <p:cBhvr>
                                        <p:cTn id="40" dur="500"/>
                                        <p:tgtEl>
                                          <p:spTgt spid="18432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84332"/>
                                        </p:tgtEl>
                                        <p:attrNameLst>
                                          <p:attrName>style.visibility</p:attrName>
                                        </p:attrNameLst>
                                      </p:cBhvr>
                                      <p:to>
                                        <p:strVal val="visible"/>
                                      </p:to>
                                    </p:set>
                                    <p:animEffect transition="in" filter="wipe(left)">
                                      <p:cBhvr>
                                        <p:cTn id="45" dur="500"/>
                                        <p:tgtEl>
                                          <p:spTgt spid="184332"/>
                                        </p:tgtEl>
                                      </p:cBhvr>
                                    </p:animEffect>
                                  </p:childTnLst>
                                </p:cTn>
                              </p:par>
                            </p:childTnLst>
                          </p:cTn>
                        </p:par>
                        <p:par>
                          <p:cTn id="46" fill="hold" nodeType="afterGroup">
                            <p:stCondLst>
                              <p:cond delay="500"/>
                            </p:stCondLst>
                            <p:childTnLst>
                              <p:par>
                                <p:cTn id="47" presetID="12" presetClass="entr" presetSubtype="8" fill="hold" grpId="0" nodeType="afterEffect">
                                  <p:stCondLst>
                                    <p:cond delay="0"/>
                                  </p:stCondLst>
                                  <p:childTnLst>
                                    <p:set>
                                      <p:cBhvr>
                                        <p:cTn id="48" dur="1" fill="hold">
                                          <p:stCondLst>
                                            <p:cond delay="0"/>
                                          </p:stCondLst>
                                        </p:cTn>
                                        <p:tgtEl>
                                          <p:spTgt spid="184336"/>
                                        </p:tgtEl>
                                        <p:attrNameLst>
                                          <p:attrName>style.visibility</p:attrName>
                                        </p:attrNameLst>
                                      </p:cBhvr>
                                      <p:to>
                                        <p:strVal val="visible"/>
                                      </p:to>
                                    </p:set>
                                    <p:animEffect transition="in" filter="slide(fromLeft)">
                                      <p:cBhvr>
                                        <p:cTn id="49" dur="500"/>
                                        <p:tgtEl>
                                          <p:spTgt spid="18433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84333"/>
                                        </p:tgtEl>
                                        <p:attrNameLst>
                                          <p:attrName>style.visibility</p:attrName>
                                        </p:attrNameLst>
                                      </p:cBhvr>
                                      <p:to>
                                        <p:strVal val="visible"/>
                                      </p:to>
                                    </p:set>
                                  </p:childTnLst>
                                </p:cTn>
                              </p:par>
                              <p:par>
                                <p:cTn id="54" presetID="12" presetClass="entr" presetSubtype="4" fill="hold" grpId="0" nodeType="withEffect">
                                  <p:stCondLst>
                                    <p:cond delay="0"/>
                                  </p:stCondLst>
                                  <p:childTnLst>
                                    <p:set>
                                      <p:cBhvr>
                                        <p:cTn id="55" dur="1" fill="hold">
                                          <p:stCondLst>
                                            <p:cond delay="0"/>
                                          </p:stCondLst>
                                        </p:cTn>
                                        <p:tgtEl>
                                          <p:spTgt spid="184334"/>
                                        </p:tgtEl>
                                        <p:attrNameLst>
                                          <p:attrName>style.visibility</p:attrName>
                                        </p:attrNameLst>
                                      </p:cBhvr>
                                      <p:to>
                                        <p:strVal val="visible"/>
                                      </p:to>
                                    </p:set>
                                    <p:animEffect transition="in" filter="slide(fromBottom)">
                                      <p:cBhvr>
                                        <p:cTn id="56" dur="500"/>
                                        <p:tgtEl>
                                          <p:spTgt spid="184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4" grpId="0"/>
      <p:bldP spid="184326" grpId="0"/>
      <p:bldP spid="184327" grpId="0"/>
      <p:bldP spid="184328" grpId="0"/>
      <p:bldP spid="184329" grpId="0" animBg="1"/>
      <p:bldP spid="184330" grpId="0" animBg="1"/>
      <p:bldP spid="184331" grpId="0" animBg="1"/>
      <p:bldP spid="184332" grpId="0" animBg="1"/>
      <p:bldP spid="184333" grpId="0"/>
      <p:bldP spid="184334" grpId="0"/>
      <p:bldP spid="184335" grpId="0"/>
      <p:bldP spid="184336" grpId="0"/>
      <p:bldP spid="1843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3336A32D-B9F2-438A-AFD1-32F2CDDD57C2}" type="slidenum">
              <a:rPr lang="en-US" altLang="en-US"/>
              <a:pPr/>
              <a:t>5</a:t>
            </a:fld>
            <a:endParaRPr lang="en-US" altLang="en-US"/>
          </a:p>
        </p:txBody>
      </p:sp>
      <p:sp>
        <p:nvSpPr>
          <p:cNvPr id="68610" name="Rectangle 2"/>
          <p:cNvSpPr>
            <a:spLocks noGrp="1" noChangeArrowheads="1"/>
          </p:cNvSpPr>
          <p:nvPr>
            <p:ph type="title"/>
          </p:nvPr>
        </p:nvSpPr>
        <p:spPr>
          <a:xfrm>
            <a:off x="4648200" y="609600"/>
            <a:ext cx="3962400" cy="609600"/>
          </a:xfrm>
        </p:spPr>
        <p:txBody>
          <a:bodyPr/>
          <a:lstStyle/>
          <a:p>
            <a:r>
              <a:rPr lang="en-US" altLang="en-US" sz="2800" b="1" i="1"/>
              <a:t>Basic Battle Analysis</a:t>
            </a:r>
          </a:p>
        </p:txBody>
      </p:sp>
      <p:sp>
        <p:nvSpPr>
          <p:cNvPr id="68611" name="Rectangle 3"/>
          <p:cNvSpPr>
            <a:spLocks noGrp="1" noChangeArrowheads="1"/>
          </p:cNvSpPr>
          <p:nvPr>
            <p:ph type="body" idx="1"/>
          </p:nvPr>
        </p:nvSpPr>
        <p:spPr>
          <a:xfrm>
            <a:off x="457200" y="1095375"/>
            <a:ext cx="8229600" cy="1706563"/>
          </a:xfrm>
        </p:spPr>
        <p:txBody>
          <a:bodyPr/>
          <a:lstStyle/>
          <a:p>
            <a:pPr algn="ctr">
              <a:buFontTx/>
              <a:buNone/>
            </a:pPr>
            <a:endParaRPr lang="en-US" altLang="en-US">
              <a:latin typeface="Book Antiqua" panose="02040602050305030304" pitchFamily="18" charset="0"/>
            </a:endParaRPr>
          </a:p>
          <a:p>
            <a:pPr algn="ctr">
              <a:buFontTx/>
              <a:buNone/>
            </a:pPr>
            <a:r>
              <a:rPr lang="en-US" altLang="en-US" sz="4400" b="1">
                <a:latin typeface="Book Antiqua" panose="02040602050305030304" pitchFamily="18" charset="0"/>
              </a:rPr>
              <a:t>Step 1 -- Define the Subject</a:t>
            </a:r>
            <a:endParaRPr lang="en-US" altLang="en-US">
              <a:latin typeface="Book Antiqua" panose="02040602050305030304" pitchFamily="18" charset="0"/>
            </a:endParaRPr>
          </a:p>
        </p:txBody>
      </p:sp>
      <p:sp>
        <p:nvSpPr>
          <p:cNvPr id="70661" name="Rectangle 5"/>
          <p:cNvSpPr>
            <a:spLocks noChangeArrowheads="1"/>
          </p:cNvSpPr>
          <p:nvPr/>
        </p:nvSpPr>
        <p:spPr bwMode="auto">
          <a:xfrm>
            <a:off x="857250" y="3189288"/>
            <a:ext cx="7548563" cy="234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r>
              <a:rPr lang="en-US" altLang="en-US">
                <a:latin typeface="Book Antiqua" panose="02040602050305030304" pitchFamily="18" charset="0"/>
              </a:rPr>
              <a:t>Identify Event (Where, Who, When)</a:t>
            </a:r>
          </a:p>
          <a:p>
            <a:r>
              <a:rPr lang="en-US" altLang="en-US">
                <a:latin typeface="Book Antiqua" panose="02040602050305030304" pitchFamily="18" charset="0"/>
              </a:rPr>
              <a:t>Determine Research Material</a:t>
            </a:r>
          </a:p>
          <a:p>
            <a:r>
              <a:rPr lang="en-US" altLang="en-US">
                <a:latin typeface="Book Antiqua" panose="02040602050305030304" pitchFamily="18" charset="0"/>
              </a:rPr>
              <a:t>Evaluate Material</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 name="Slide Number Placeholder 2"/>
          <p:cNvSpPr>
            <a:spLocks noGrp="1"/>
          </p:cNvSpPr>
          <p:nvPr>
            <p:ph type="sldNum" sz="quarter" idx="11"/>
          </p:nvPr>
        </p:nvSpPr>
        <p:spPr/>
        <p:txBody>
          <a:bodyPr/>
          <a:lstStyle/>
          <a:p>
            <a:fld id="{F706486B-24FD-4F7F-A6AD-63F5C8E2C772}" type="slidenum">
              <a:rPr lang="en-US" altLang="en-US"/>
              <a:pPr/>
              <a:t>50</a:t>
            </a:fld>
            <a:endParaRPr lang="en-US" altLang="en-US"/>
          </a:p>
        </p:txBody>
      </p:sp>
      <p:sp>
        <p:nvSpPr>
          <p:cNvPr id="186370" name="Rectangle 2"/>
          <p:cNvSpPr>
            <a:spLocks noChangeArrowheads="1"/>
          </p:cNvSpPr>
          <p:nvPr/>
        </p:nvSpPr>
        <p:spPr bwMode="auto">
          <a:xfrm>
            <a:off x="4484688" y="2030413"/>
            <a:ext cx="3208337" cy="3063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6371" name="Group 3"/>
          <p:cNvGrpSpPr>
            <a:grpSpLocks/>
          </p:cNvGrpSpPr>
          <p:nvPr/>
        </p:nvGrpSpPr>
        <p:grpSpPr bwMode="auto">
          <a:xfrm>
            <a:off x="6707188" y="438150"/>
            <a:ext cx="450850" cy="412750"/>
            <a:chOff x="3337" y="1980"/>
            <a:chExt cx="284" cy="260"/>
          </a:xfrm>
        </p:grpSpPr>
        <p:sp>
          <p:nvSpPr>
            <p:cNvPr id="186372" name="Rectangle 4"/>
            <p:cNvSpPr>
              <a:spLocks noChangeArrowheads="1"/>
            </p:cNvSpPr>
            <p:nvPr/>
          </p:nvSpPr>
          <p:spPr bwMode="auto">
            <a:xfrm>
              <a:off x="3337" y="2030"/>
              <a:ext cx="284" cy="210"/>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6373" name="Oval 5"/>
            <p:cNvSpPr>
              <a:spLocks noChangeArrowheads="1"/>
            </p:cNvSpPr>
            <p:nvPr/>
          </p:nvSpPr>
          <p:spPr bwMode="auto">
            <a:xfrm>
              <a:off x="3397" y="2092"/>
              <a:ext cx="164" cy="86"/>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6374" name="Line 6"/>
            <p:cNvSpPr>
              <a:spLocks noChangeShapeType="1"/>
            </p:cNvSpPr>
            <p:nvPr/>
          </p:nvSpPr>
          <p:spPr bwMode="auto">
            <a:xfrm>
              <a:off x="3460" y="1980"/>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375" name="Line 7"/>
            <p:cNvSpPr>
              <a:spLocks noChangeShapeType="1"/>
            </p:cNvSpPr>
            <p:nvPr/>
          </p:nvSpPr>
          <p:spPr bwMode="auto">
            <a:xfrm>
              <a:off x="3510" y="1980"/>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376" name="Group 8"/>
          <p:cNvGrpSpPr>
            <a:grpSpLocks/>
          </p:cNvGrpSpPr>
          <p:nvPr/>
        </p:nvGrpSpPr>
        <p:grpSpPr bwMode="auto">
          <a:xfrm>
            <a:off x="7331075" y="438150"/>
            <a:ext cx="452438" cy="468313"/>
            <a:chOff x="630" y="3368"/>
            <a:chExt cx="285" cy="295"/>
          </a:xfrm>
        </p:grpSpPr>
        <p:sp>
          <p:nvSpPr>
            <p:cNvPr id="186377" name="Rectangle 9"/>
            <p:cNvSpPr>
              <a:spLocks noChangeArrowheads="1"/>
            </p:cNvSpPr>
            <p:nvPr/>
          </p:nvSpPr>
          <p:spPr bwMode="auto">
            <a:xfrm>
              <a:off x="631" y="3420"/>
              <a:ext cx="284" cy="210"/>
            </a:xfrm>
            <a:prstGeom prst="rect">
              <a:avLst/>
            </a:prstGeom>
            <a:solidFill>
              <a:srgbClr val="3366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6378" name="Line 10"/>
            <p:cNvSpPr>
              <a:spLocks noChangeShapeType="1"/>
            </p:cNvSpPr>
            <p:nvPr/>
          </p:nvSpPr>
          <p:spPr bwMode="auto">
            <a:xfrm>
              <a:off x="746" y="3368"/>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379" name="Line 11"/>
            <p:cNvSpPr>
              <a:spLocks noChangeShapeType="1"/>
            </p:cNvSpPr>
            <p:nvPr/>
          </p:nvSpPr>
          <p:spPr bwMode="auto">
            <a:xfrm>
              <a:off x="796" y="3368"/>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380" name="Oval 12"/>
            <p:cNvSpPr>
              <a:spLocks noChangeArrowheads="1"/>
            </p:cNvSpPr>
            <p:nvPr/>
          </p:nvSpPr>
          <p:spPr bwMode="auto">
            <a:xfrm>
              <a:off x="691" y="3484"/>
              <a:ext cx="164" cy="86"/>
            </a:xfrm>
            <a:prstGeom prst="ellipse">
              <a:avLst/>
            </a:prstGeom>
            <a:solidFill>
              <a:srgbClr val="3366FF"/>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6381" name="Line 13"/>
            <p:cNvSpPr>
              <a:spLocks noChangeShapeType="1"/>
            </p:cNvSpPr>
            <p:nvPr/>
          </p:nvSpPr>
          <p:spPr bwMode="auto">
            <a:xfrm flipH="1">
              <a:off x="630" y="3422"/>
              <a:ext cx="282" cy="20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382" name="Line 14"/>
            <p:cNvSpPr>
              <a:spLocks noChangeShapeType="1"/>
            </p:cNvSpPr>
            <p:nvPr/>
          </p:nvSpPr>
          <p:spPr bwMode="auto">
            <a:xfrm rot="15011593" flipH="1">
              <a:off x="628" y="3421"/>
              <a:ext cx="286" cy="19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6383" name="Text Box 15"/>
          <p:cNvSpPr txBox="1">
            <a:spLocks noChangeArrowheads="1"/>
          </p:cNvSpPr>
          <p:nvPr/>
        </p:nvSpPr>
        <p:spPr bwMode="auto">
          <a:xfrm>
            <a:off x="5019675" y="468313"/>
            <a:ext cx="1555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u="sng"/>
              <a:t>KG Gerhardt</a:t>
            </a:r>
          </a:p>
        </p:txBody>
      </p:sp>
      <p:grpSp>
        <p:nvGrpSpPr>
          <p:cNvPr id="186384" name="Group 16"/>
          <p:cNvGrpSpPr>
            <a:grpSpLocks/>
          </p:cNvGrpSpPr>
          <p:nvPr/>
        </p:nvGrpSpPr>
        <p:grpSpPr bwMode="auto">
          <a:xfrm>
            <a:off x="4537075" y="927100"/>
            <a:ext cx="952500" cy="962025"/>
            <a:chOff x="3155" y="426"/>
            <a:chExt cx="600" cy="606"/>
          </a:xfrm>
        </p:grpSpPr>
        <p:grpSp>
          <p:nvGrpSpPr>
            <p:cNvPr id="186385" name="Group 17"/>
            <p:cNvGrpSpPr>
              <a:grpSpLocks/>
            </p:cNvGrpSpPr>
            <p:nvPr/>
          </p:nvGrpSpPr>
          <p:grpSpPr bwMode="auto">
            <a:xfrm>
              <a:off x="3383" y="426"/>
              <a:ext cx="372" cy="168"/>
              <a:chOff x="5034" y="943"/>
              <a:chExt cx="319" cy="144"/>
            </a:xfrm>
          </p:grpSpPr>
          <p:sp>
            <p:nvSpPr>
              <p:cNvPr id="186386" name="Freeform 18"/>
              <p:cNvSpPr>
                <a:spLocks/>
              </p:cNvSpPr>
              <p:nvPr/>
            </p:nvSpPr>
            <p:spPr bwMode="auto">
              <a:xfrm>
                <a:off x="5061" y="943"/>
                <a:ext cx="292" cy="144"/>
              </a:xfrm>
              <a:custGeom>
                <a:avLst/>
                <a:gdLst>
                  <a:gd name="T0" fmla="*/ 9 w 4645"/>
                  <a:gd name="T1" fmla="*/ 2286 h 2286"/>
                  <a:gd name="T2" fmla="*/ 4645 w 4645"/>
                  <a:gd name="T3" fmla="*/ 2277 h 2286"/>
                  <a:gd name="T4" fmla="*/ 4645 w 4645"/>
                  <a:gd name="T5" fmla="*/ 1838 h 2286"/>
                  <a:gd name="T6" fmla="*/ 4242 w 4645"/>
                  <a:gd name="T7" fmla="*/ 1838 h 2286"/>
                  <a:gd name="T8" fmla="*/ 4215 w 4645"/>
                  <a:gd name="T9" fmla="*/ 430 h 2286"/>
                  <a:gd name="T10" fmla="*/ 4635 w 4645"/>
                  <a:gd name="T11" fmla="*/ 430 h 2286"/>
                  <a:gd name="T12" fmla="*/ 4635 w 4645"/>
                  <a:gd name="T13" fmla="*/ 0 h 2286"/>
                  <a:gd name="T14" fmla="*/ 0 w 4645"/>
                  <a:gd name="T15" fmla="*/ 0 h 2286"/>
                  <a:gd name="T16" fmla="*/ 0 w 4645"/>
                  <a:gd name="T17" fmla="*/ 403 h 2286"/>
                  <a:gd name="T18" fmla="*/ 165 w 4645"/>
                  <a:gd name="T19" fmla="*/ 403 h 2286"/>
                  <a:gd name="T20" fmla="*/ 174 w 4645"/>
                  <a:gd name="T21" fmla="*/ 1875 h 2286"/>
                  <a:gd name="T22" fmla="*/ 0 w 4645"/>
                  <a:gd name="T23" fmla="*/ 1875 h 2286"/>
                  <a:gd name="T24" fmla="*/ 9 w 4645"/>
                  <a:gd name="T25" fmla="*/ 2286 h 2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45" h="2286">
                    <a:moveTo>
                      <a:pt x="9" y="2286"/>
                    </a:moveTo>
                    <a:lnTo>
                      <a:pt x="4645" y="2277"/>
                    </a:lnTo>
                    <a:lnTo>
                      <a:pt x="4645" y="1838"/>
                    </a:lnTo>
                    <a:lnTo>
                      <a:pt x="4242" y="1838"/>
                    </a:lnTo>
                    <a:lnTo>
                      <a:pt x="4215" y="430"/>
                    </a:lnTo>
                    <a:lnTo>
                      <a:pt x="4635" y="430"/>
                    </a:lnTo>
                    <a:lnTo>
                      <a:pt x="4635" y="0"/>
                    </a:lnTo>
                    <a:lnTo>
                      <a:pt x="0" y="0"/>
                    </a:lnTo>
                    <a:lnTo>
                      <a:pt x="0" y="403"/>
                    </a:lnTo>
                    <a:lnTo>
                      <a:pt x="165" y="403"/>
                    </a:lnTo>
                    <a:lnTo>
                      <a:pt x="174" y="1875"/>
                    </a:lnTo>
                    <a:lnTo>
                      <a:pt x="0" y="1875"/>
                    </a:lnTo>
                    <a:lnTo>
                      <a:pt x="9" y="2286"/>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387" name="Freeform 19"/>
              <p:cNvSpPr>
                <a:spLocks/>
              </p:cNvSpPr>
              <p:nvPr/>
            </p:nvSpPr>
            <p:spPr bwMode="auto">
              <a:xfrm>
                <a:off x="5159" y="967"/>
                <a:ext cx="131" cy="99"/>
              </a:xfrm>
              <a:custGeom>
                <a:avLst/>
                <a:gdLst>
                  <a:gd name="T0" fmla="*/ 0 w 2077"/>
                  <a:gd name="T1" fmla="*/ 531 h 1582"/>
                  <a:gd name="T2" fmla="*/ 0 w 2077"/>
                  <a:gd name="T3" fmla="*/ 1052 h 1582"/>
                  <a:gd name="T4" fmla="*/ 128 w 2077"/>
                  <a:gd name="T5" fmla="*/ 1408 h 1582"/>
                  <a:gd name="T6" fmla="*/ 503 w 2077"/>
                  <a:gd name="T7" fmla="*/ 1564 h 1582"/>
                  <a:gd name="T8" fmla="*/ 805 w 2077"/>
                  <a:gd name="T9" fmla="*/ 1582 h 1582"/>
                  <a:gd name="T10" fmla="*/ 1399 w 2077"/>
                  <a:gd name="T11" fmla="*/ 1445 h 1582"/>
                  <a:gd name="T12" fmla="*/ 1509 w 2077"/>
                  <a:gd name="T13" fmla="*/ 1225 h 1582"/>
                  <a:gd name="T14" fmla="*/ 1911 w 2077"/>
                  <a:gd name="T15" fmla="*/ 1235 h 1582"/>
                  <a:gd name="T16" fmla="*/ 2076 w 2077"/>
                  <a:gd name="T17" fmla="*/ 777 h 1582"/>
                  <a:gd name="T18" fmla="*/ 1902 w 2077"/>
                  <a:gd name="T19" fmla="*/ 366 h 1582"/>
                  <a:gd name="T20" fmla="*/ 1491 w 2077"/>
                  <a:gd name="T21" fmla="*/ 366 h 1582"/>
                  <a:gd name="T22" fmla="*/ 1408 w 2077"/>
                  <a:gd name="T23" fmla="*/ 128 h 1582"/>
                  <a:gd name="T24" fmla="*/ 805 w 2077"/>
                  <a:gd name="T25" fmla="*/ 0 h 1582"/>
                  <a:gd name="T26" fmla="*/ 522 w 2077"/>
                  <a:gd name="T27" fmla="*/ 0 h 1582"/>
                  <a:gd name="T28" fmla="*/ 128 w 2077"/>
                  <a:gd name="T29" fmla="*/ 183 h 1582"/>
                  <a:gd name="T30" fmla="*/ 0 w 2077"/>
                  <a:gd name="T31" fmla="*/ 531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77" h="1582">
                    <a:moveTo>
                      <a:pt x="0" y="531"/>
                    </a:moveTo>
                    <a:lnTo>
                      <a:pt x="0" y="1052"/>
                    </a:lnTo>
                    <a:lnTo>
                      <a:pt x="128" y="1408"/>
                    </a:lnTo>
                    <a:lnTo>
                      <a:pt x="503" y="1564"/>
                    </a:lnTo>
                    <a:lnTo>
                      <a:pt x="805" y="1582"/>
                    </a:lnTo>
                    <a:lnTo>
                      <a:pt x="1399" y="1445"/>
                    </a:lnTo>
                    <a:lnTo>
                      <a:pt x="1509" y="1225"/>
                    </a:lnTo>
                    <a:lnTo>
                      <a:pt x="1911" y="1235"/>
                    </a:lnTo>
                    <a:cubicBezTo>
                      <a:pt x="2005" y="1160"/>
                      <a:pt x="2077" y="922"/>
                      <a:pt x="2076" y="777"/>
                    </a:cubicBezTo>
                    <a:cubicBezTo>
                      <a:pt x="2075" y="632"/>
                      <a:pt x="2000" y="435"/>
                      <a:pt x="1902" y="366"/>
                    </a:cubicBezTo>
                    <a:lnTo>
                      <a:pt x="1491" y="366"/>
                    </a:lnTo>
                    <a:lnTo>
                      <a:pt x="1408" y="128"/>
                    </a:lnTo>
                    <a:lnTo>
                      <a:pt x="805" y="0"/>
                    </a:lnTo>
                    <a:lnTo>
                      <a:pt x="522" y="0"/>
                    </a:lnTo>
                    <a:lnTo>
                      <a:pt x="128" y="183"/>
                    </a:lnTo>
                    <a:lnTo>
                      <a:pt x="0" y="53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388" name="Freeform 20"/>
              <p:cNvSpPr>
                <a:spLocks/>
              </p:cNvSpPr>
              <p:nvPr/>
            </p:nvSpPr>
            <p:spPr bwMode="auto">
              <a:xfrm>
                <a:off x="5034" y="1004"/>
                <a:ext cx="125" cy="25"/>
              </a:xfrm>
              <a:custGeom>
                <a:avLst/>
                <a:gdLst>
                  <a:gd name="T0" fmla="*/ 1976 w 1980"/>
                  <a:gd name="T1" fmla="*/ 4 h 404"/>
                  <a:gd name="T2" fmla="*/ 1660 w 1980"/>
                  <a:gd name="T3" fmla="*/ 0 h 404"/>
                  <a:gd name="T4" fmla="*/ 1664 w 1980"/>
                  <a:gd name="T5" fmla="*/ 124 h 404"/>
                  <a:gd name="T6" fmla="*/ 1236 w 1980"/>
                  <a:gd name="T7" fmla="*/ 128 h 404"/>
                  <a:gd name="T8" fmla="*/ 1236 w 1980"/>
                  <a:gd name="T9" fmla="*/ 156 h 404"/>
                  <a:gd name="T10" fmla="*/ 204 w 1980"/>
                  <a:gd name="T11" fmla="*/ 164 h 404"/>
                  <a:gd name="T12" fmla="*/ 96 w 1980"/>
                  <a:gd name="T13" fmla="*/ 120 h 404"/>
                  <a:gd name="T14" fmla="*/ 36 w 1980"/>
                  <a:gd name="T15" fmla="*/ 120 h 404"/>
                  <a:gd name="T16" fmla="*/ 0 w 1980"/>
                  <a:gd name="T17" fmla="*/ 156 h 404"/>
                  <a:gd name="T18" fmla="*/ 0 w 1980"/>
                  <a:gd name="T19" fmla="*/ 256 h 404"/>
                  <a:gd name="T20" fmla="*/ 40 w 1980"/>
                  <a:gd name="T21" fmla="*/ 296 h 404"/>
                  <a:gd name="T22" fmla="*/ 96 w 1980"/>
                  <a:gd name="T23" fmla="*/ 296 h 404"/>
                  <a:gd name="T24" fmla="*/ 212 w 1980"/>
                  <a:gd name="T25" fmla="*/ 256 h 404"/>
                  <a:gd name="T26" fmla="*/ 1236 w 1980"/>
                  <a:gd name="T27" fmla="*/ 256 h 404"/>
                  <a:gd name="T28" fmla="*/ 1240 w 1980"/>
                  <a:gd name="T29" fmla="*/ 288 h 404"/>
                  <a:gd name="T30" fmla="*/ 1660 w 1980"/>
                  <a:gd name="T31" fmla="*/ 288 h 404"/>
                  <a:gd name="T32" fmla="*/ 1672 w 1980"/>
                  <a:gd name="T33" fmla="*/ 404 h 404"/>
                  <a:gd name="T34" fmla="*/ 1980 w 1980"/>
                  <a:gd name="T35" fmla="*/ 404 h 404"/>
                  <a:gd name="T36" fmla="*/ 1976 w 1980"/>
                  <a:gd name="T37" fmla="*/ 4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80" h="404">
                    <a:moveTo>
                      <a:pt x="1976" y="4"/>
                    </a:moveTo>
                    <a:lnTo>
                      <a:pt x="1660" y="0"/>
                    </a:lnTo>
                    <a:lnTo>
                      <a:pt x="1664" y="124"/>
                    </a:lnTo>
                    <a:lnTo>
                      <a:pt x="1236" y="128"/>
                    </a:lnTo>
                    <a:lnTo>
                      <a:pt x="1236" y="156"/>
                    </a:lnTo>
                    <a:lnTo>
                      <a:pt x="204" y="164"/>
                    </a:lnTo>
                    <a:lnTo>
                      <a:pt x="96" y="120"/>
                    </a:lnTo>
                    <a:lnTo>
                      <a:pt x="36" y="120"/>
                    </a:lnTo>
                    <a:lnTo>
                      <a:pt x="0" y="156"/>
                    </a:lnTo>
                    <a:lnTo>
                      <a:pt x="0" y="256"/>
                    </a:lnTo>
                    <a:lnTo>
                      <a:pt x="40" y="296"/>
                    </a:lnTo>
                    <a:lnTo>
                      <a:pt x="96" y="296"/>
                    </a:lnTo>
                    <a:lnTo>
                      <a:pt x="212" y="256"/>
                    </a:lnTo>
                    <a:lnTo>
                      <a:pt x="1236" y="256"/>
                    </a:lnTo>
                    <a:lnTo>
                      <a:pt x="1240" y="288"/>
                    </a:lnTo>
                    <a:lnTo>
                      <a:pt x="1660" y="288"/>
                    </a:lnTo>
                    <a:lnTo>
                      <a:pt x="1672" y="404"/>
                    </a:lnTo>
                    <a:lnTo>
                      <a:pt x="1980" y="404"/>
                    </a:lnTo>
                    <a:lnTo>
                      <a:pt x="1976" y="4"/>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389" name="Group 21"/>
            <p:cNvGrpSpPr>
              <a:grpSpLocks/>
            </p:cNvGrpSpPr>
            <p:nvPr/>
          </p:nvGrpSpPr>
          <p:grpSpPr bwMode="auto">
            <a:xfrm>
              <a:off x="3326" y="535"/>
              <a:ext cx="372" cy="168"/>
              <a:chOff x="5034" y="943"/>
              <a:chExt cx="319" cy="144"/>
            </a:xfrm>
          </p:grpSpPr>
          <p:sp>
            <p:nvSpPr>
              <p:cNvPr id="186390" name="Freeform 22"/>
              <p:cNvSpPr>
                <a:spLocks/>
              </p:cNvSpPr>
              <p:nvPr/>
            </p:nvSpPr>
            <p:spPr bwMode="auto">
              <a:xfrm>
                <a:off x="5061" y="943"/>
                <a:ext cx="292" cy="144"/>
              </a:xfrm>
              <a:custGeom>
                <a:avLst/>
                <a:gdLst>
                  <a:gd name="T0" fmla="*/ 9 w 4645"/>
                  <a:gd name="T1" fmla="*/ 2286 h 2286"/>
                  <a:gd name="T2" fmla="*/ 4645 w 4645"/>
                  <a:gd name="T3" fmla="*/ 2277 h 2286"/>
                  <a:gd name="T4" fmla="*/ 4645 w 4645"/>
                  <a:gd name="T5" fmla="*/ 1838 h 2286"/>
                  <a:gd name="T6" fmla="*/ 4242 w 4645"/>
                  <a:gd name="T7" fmla="*/ 1838 h 2286"/>
                  <a:gd name="T8" fmla="*/ 4215 w 4645"/>
                  <a:gd name="T9" fmla="*/ 430 h 2286"/>
                  <a:gd name="T10" fmla="*/ 4635 w 4645"/>
                  <a:gd name="T11" fmla="*/ 430 h 2286"/>
                  <a:gd name="T12" fmla="*/ 4635 w 4645"/>
                  <a:gd name="T13" fmla="*/ 0 h 2286"/>
                  <a:gd name="T14" fmla="*/ 0 w 4645"/>
                  <a:gd name="T15" fmla="*/ 0 h 2286"/>
                  <a:gd name="T16" fmla="*/ 0 w 4645"/>
                  <a:gd name="T17" fmla="*/ 403 h 2286"/>
                  <a:gd name="T18" fmla="*/ 165 w 4645"/>
                  <a:gd name="T19" fmla="*/ 403 h 2286"/>
                  <a:gd name="T20" fmla="*/ 174 w 4645"/>
                  <a:gd name="T21" fmla="*/ 1875 h 2286"/>
                  <a:gd name="T22" fmla="*/ 0 w 4645"/>
                  <a:gd name="T23" fmla="*/ 1875 h 2286"/>
                  <a:gd name="T24" fmla="*/ 9 w 4645"/>
                  <a:gd name="T25" fmla="*/ 2286 h 2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45" h="2286">
                    <a:moveTo>
                      <a:pt x="9" y="2286"/>
                    </a:moveTo>
                    <a:lnTo>
                      <a:pt x="4645" y="2277"/>
                    </a:lnTo>
                    <a:lnTo>
                      <a:pt x="4645" y="1838"/>
                    </a:lnTo>
                    <a:lnTo>
                      <a:pt x="4242" y="1838"/>
                    </a:lnTo>
                    <a:lnTo>
                      <a:pt x="4215" y="430"/>
                    </a:lnTo>
                    <a:lnTo>
                      <a:pt x="4635" y="430"/>
                    </a:lnTo>
                    <a:lnTo>
                      <a:pt x="4635" y="0"/>
                    </a:lnTo>
                    <a:lnTo>
                      <a:pt x="0" y="0"/>
                    </a:lnTo>
                    <a:lnTo>
                      <a:pt x="0" y="403"/>
                    </a:lnTo>
                    <a:lnTo>
                      <a:pt x="165" y="403"/>
                    </a:lnTo>
                    <a:lnTo>
                      <a:pt x="174" y="1875"/>
                    </a:lnTo>
                    <a:lnTo>
                      <a:pt x="0" y="1875"/>
                    </a:lnTo>
                    <a:lnTo>
                      <a:pt x="9" y="2286"/>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391" name="Freeform 23"/>
              <p:cNvSpPr>
                <a:spLocks/>
              </p:cNvSpPr>
              <p:nvPr/>
            </p:nvSpPr>
            <p:spPr bwMode="auto">
              <a:xfrm>
                <a:off x="5159" y="967"/>
                <a:ext cx="131" cy="99"/>
              </a:xfrm>
              <a:custGeom>
                <a:avLst/>
                <a:gdLst>
                  <a:gd name="T0" fmla="*/ 0 w 2077"/>
                  <a:gd name="T1" fmla="*/ 531 h 1582"/>
                  <a:gd name="T2" fmla="*/ 0 w 2077"/>
                  <a:gd name="T3" fmla="*/ 1052 h 1582"/>
                  <a:gd name="T4" fmla="*/ 128 w 2077"/>
                  <a:gd name="T5" fmla="*/ 1408 h 1582"/>
                  <a:gd name="T6" fmla="*/ 503 w 2077"/>
                  <a:gd name="T7" fmla="*/ 1564 h 1582"/>
                  <a:gd name="T8" fmla="*/ 805 w 2077"/>
                  <a:gd name="T9" fmla="*/ 1582 h 1582"/>
                  <a:gd name="T10" fmla="*/ 1399 w 2077"/>
                  <a:gd name="T11" fmla="*/ 1445 h 1582"/>
                  <a:gd name="T12" fmla="*/ 1509 w 2077"/>
                  <a:gd name="T13" fmla="*/ 1225 h 1582"/>
                  <a:gd name="T14" fmla="*/ 1911 w 2077"/>
                  <a:gd name="T15" fmla="*/ 1235 h 1582"/>
                  <a:gd name="T16" fmla="*/ 2076 w 2077"/>
                  <a:gd name="T17" fmla="*/ 777 h 1582"/>
                  <a:gd name="T18" fmla="*/ 1902 w 2077"/>
                  <a:gd name="T19" fmla="*/ 366 h 1582"/>
                  <a:gd name="T20" fmla="*/ 1491 w 2077"/>
                  <a:gd name="T21" fmla="*/ 366 h 1582"/>
                  <a:gd name="T22" fmla="*/ 1408 w 2077"/>
                  <a:gd name="T23" fmla="*/ 128 h 1582"/>
                  <a:gd name="T24" fmla="*/ 805 w 2077"/>
                  <a:gd name="T25" fmla="*/ 0 h 1582"/>
                  <a:gd name="T26" fmla="*/ 522 w 2077"/>
                  <a:gd name="T27" fmla="*/ 0 h 1582"/>
                  <a:gd name="T28" fmla="*/ 128 w 2077"/>
                  <a:gd name="T29" fmla="*/ 183 h 1582"/>
                  <a:gd name="T30" fmla="*/ 0 w 2077"/>
                  <a:gd name="T31" fmla="*/ 531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77" h="1582">
                    <a:moveTo>
                      <a:pt x="0" y="531"/>
                    </a:moveTo>
                    <a:lnTo>
                      <a:pt x="0" y="1052"/>
                    </a:lnTo>
                    <a:lnTo>
                      <a:pt x="128" y="1408"/>
                    </a:lnTo>
                    <a:lnTo>
                      <a:pt x="503" y="1564"/>
                    </a:lnTo>
                    <a:lnTo>
                      <a:pt x="805" y="1582"/>
                    </a:lnTo>
                    <a:lnTo>
                      <a:pt x="1399" y="1445"/>
                    </a:lnTo>
                    <a:lnTo>
                      <a:pt x="1509" y="1225"/>
                    </a:lnTo>
                    <a:lnTo>
                      <a:pt x="1911" y="1235"/>
                    </a:lnTo>
                    <a:cubicBezTo>
                      <a:pt x="2005" y="1160"/>
                      <a:pt x="2077" y="922"/>
                      <a:pt x="2076" y="777"/>
                    </a:cubicBezTo>
                    <a:cubicBezTo>
                      <a:pt x="2075" y="632"/>
                      <a:pt x="2000" y="435"/>
                      <a:pt x="1902" y="366"/>
                    </a:cubicBezTo>
                    <a:lnTo>
                      <a:pt x="1491" y="366"/>
                    </a:lnTo>
                    <a:lnTo>
                      <a:pt x="1408" y="128"/>
                    </a:lnTo>
                    <a:lnTo>
                      <a:pt x="805" y="0"/>
                    </a:lnTo>
                    <a:lnTo>
                      <a:pt x="522" y="0"/>
                    </a:lnTo>
                    <a:lnTo>
                      <a:pt x="128" y="183"/>
                    </a:lnTo>
                    <a:lnTo>
                      <a:pt x="0" y="53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392" name="Freeform 24"/>
              <p:cNvSpPr>
                <a:spLocks/>
              </p:cNvSpPr>
              <p:nvPr/>
            </p:nvSpPr>
            <p:spPr bwMode="auto">
              <a:xfrm>
                <a:off x="5034" y="1004"/>
                <a:ext cx="125" cy="25"/>
              </a:xfrm>
              <a:custGeom>
                <a:avLst/>
                <a:gdLst>
                  <a:gd name="T0" fmla="*/ 1976 w 1980"/>
                  <a:gd name="T1" fmla="*/ 4 h 404"/>
                  <a:gd name="T2" fmla="*/ 1660 w 1980"/>
                  <a:gd name="T3" fmla="*/ 0 h 404"/>
                  <a:gd name="T4" fmla="*/ 1664 w 1980"/>
                  <a:gd name="T5" fmla="*/ 124 h 404"/>
                  <a:gd name="T6" fmla="*/ 1236 w 1980"/>
                  <a:gd name="T7" fmla="*/ 128 h 404"/>
                  <a:gd name="T8" fmla="*/ 1236 w 1980"/>
                  <a:gd name="T9" fmla="*/ 156 h 404"/>
                  <a:gd name="T10" fmla="*/ 204 w 1980"/>
                  <a:gd name="T11" fmla="*/ 164 h 404"/>
                  <a:gd name="T12" fmla="*/ 96 w 1980"/>
                  <a:gd name="T13" fmla="*/ 120 h 404"/>
                  <a:gd name="T14" fmla="*/ 36 w 1980"/>
                  <a:gd name="T15" fmla="*/ 120 h 404"/>
                  <a:gd name="T16" fmla="*/ 0 w 1980"/>
                  <a:gd name="T17" fmla="*/ 156 h 404"/>
                  <a:gd name="T18" fmla="*/ 0 w 1980"/>
                  <a:gd name="T19" fmla="*/ 256 h 404"/>
                  <a:gd name="T20" fmla="*/ 40 w 1980"/>
                  <a:gd name="T21" fmla="*/ 296 h 404"/>
                  <a:gd name="T22" fmla="*/ 96 w 1980"/>
                  <a:gd name="T23" fmla="*/ 296 h 404"/>
                  <a:gd name="T24" fmla="*/ 212 w 1980"/>
                  <a:gd name="T25" fmla="*/ 256 h 404"/>
                  <a:gd name="T26" fmla="*/ 1236 w 1980"/>
                  <a:gd name="T27" fmla="*/ 256 h 404"/>
                  <a:gd name="T28" fmla="*/ 1240 w 1980"/>
                  <a:gd name="T29" fmla="*/ 288 h 404"/>
                  <a:gd name="T30" fmla="*/ 1660 w 1980"/>
                  <a:gd name="T31" fmla="*/ 288 h 404"/>
                  <a:gd name="T32" fmla="*/ 1672 w 1980"/>
                  <a:gd name="T33" fmla="*/ 404 h 404"/>
                  <a:gd name="T34" fmla="*/ 1980 w 1980"/>
                  <a:gd name="T35" fmla="*/ 404 h 404"/>
                  <a:gd name="T36" fmla="*/ 1976 w 1980"/>
                  <a:gd name="T37" fmla="*/ 4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80" h="404">
                    <a:moveTo>
                      <a:pt x="1976" y="4"/>
                    </a:moveTo>
                    <a:lnTo>
                      <a:pt x="1660" y="0"/>
                    </a:lnTo>
                    <a:lnTo>
                      <a:pt x="1664" y="124"/>
                    </a:lnTo>
                    <a:lnTo>
                      <a:pt x="1236" y="128"/>
                    </a:lnTo>
                    <a:lnTo>
                      <a:pt x="1236" y="156"/>
                    </a:lnTo>
                    <a:lnTo>
                      <a:pt x="204" y="164"/>
                    </a:lnTo>
                    <a:lnTo>
                      <a:pt x="96" y="120"/>
                    </a:lnTo>
                    <a:lnTo>
                      <a:pt x="36" y="120"/>
                    </a:lnTo>
                    <a:lnTo>
                      <a:pt x="0" y="156"/>
                    </a:lnTo>
                    <a:lnTo>
                      <a:pt x="0" y="256"/>
                    </a:lnTo>
                    <a:lnTo>
                      <a:pt x="40" y="296"/>
                    </a:lnTo>
                    <a:lnTo>
                      <a:pt x="96" y="296"/>
                    </a:lnTo>
                    <a:lnTo>
                      <a:pt x="212" y="256"/>
                    </a:lnTo>
                    <a:lnTo>
                      <a:pt x="1236" y="256"/>
                    </a:lnTo>
                    <a:lnTo>
                      <a:pt x="1240" y="288"/>
                    </a:lnTo>
                    <a:lnTo>
                      <a:pt x="1660" y="288"/>
                    </a:lnTo>
                    <a:lnTo>
                      <a:pt x="1672" y="404"/>
                    </a:lnTo>
                    <a:lnTo>
                      <a:pt x="1980" y="404"/>
                    </a:lnTo>
                    <a:lnTo>
                      <a:pt x="1976" y="4"/>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393" name="Group 25"/>
            <p:cNvGrpSpPr>
              <a:grpSpLocks/>
            </p:cNvGrpSpPr>
            <p:nvPr/>
          </p:nvGrpSpPr>
          <p:grpSpPr bwMode="auto">
            <a:xfrm>
              <a:off x="3272" y="644"/>
              <a:ext cx="372" cy="168"/>
              <a:chOff x="5034" y="943"/>
              <a:chExt cx="319" cy="144"/>
            </a:xfrm>
          </p:grpSpPr>
          <p:sp>
            <p:nvSpPr>
              <p:cNvPr id="186394" name="Freeform 26"/>
              <p:cNvSpPr>
                <a:spLocks/>
              </p:cNvSpPr>
              <p:nvPr/>
            </p:nvSpPr>
            <p:spPr bwMode="auto">
              <a:xfrm>
                <a:off x="5061" y="943"/>
                <a:ext cx="292" cy="144"/>
              </a:xfrm>
              <a:custGeom>
                <a:avLst/>
                <a:gdLst>
                  <a:gd name="T0" fmla="*/ 9 w 4645"/>
                  <a:gd name="T1" fmla="*/ 2286 h 2286"/>
                  <a:gd name="T2" fmla="*/ 4645 w 4645"/>
                  <a:gd name="T3" fmla="*/ 2277 h 2286"/>
                  <a:gd name="T4" fmla="*/ 4645 w 4645"/>
                  <a:gd name="T5" fmla="*/ 1838 h 2286"/>
                  <a:gd name="T6" fmla="*/ 4242 w 4645"/>
                  <a:gd name="T7" fmla="*/ 1838 h 2286"/>
                  <a:gd name="T8" fmla="*/ 4215 w 4645"/>
                  <a:gd name="T9" fmla="*/ 430 h 2286"/>
                  <a:gd name="T10" fmla="*/ 4635 w 4645"/>
                  <a:gd name="T11" fmla="*/ 430 h 2286"/>
                  <a:gd name="T12" fmla="*/ 4635 w 4645"/>
                  <a:gd name="T13" fmla="*/ 0 h 2286"/>
                  <a:gd name="T14" fmla="*/ 0 w 4645"/>
                  <a:gd name="T15" fmla="*/ 0 h 2286"/>
                  <a:gd name="T16" fmla="*/ 0 w 4645"/>
                  <a:gd name="T17" fmla="*/ 403 h 2286"/>
                  <a:gd name="T18" fmla="*/ 165 w 4645"/>
                  <a:gd name="T19" fmla="*/ 403 h 2286"/>
                  <a:gd name="T20" fmla="*/ 174 w 4645"/>
                  <a:gd name="T21" fmla="*/ 1875 h 2286"/>
                  <a:gd name="T22" fmla="*/ 0 w 4645"/>
                  <a:gd name="T23" fmla="*/ 1875 h 2286"/>
                  <a:gd name="T24" fmla="*/ 9 w 4645"/>
                  <a:gd name="T25" fmla="*/ 2286 h 2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45" h="2286">
                    <a:moveTo>
                      <a:pt x="9" y="2286"/>
                    </a:moveTo>
                    <a:lnTo>
                      <a:pt x="4645" y="2277"/>
                    </a:lnTo>
                    <a:lnTo>
                      <a:pt x="4645" y="1838"/>
                    </a:lnTo>
                    <a:lnTo>
                      <a:pt x="4242" y="1838"/>
                    </a:lnTo>
                    <a:lnTo>
                      <a:pt x="4215" y="430"/>
                    </a:lnTo>
                    <a:lnTo>
                      <a:pt x="4635" y="430"/>
                    </a:lnTo>
                    <a:lnTo>
                      <a:pt x="4635" y="0"/>
                    </a:lnTo>
                    <a:lnTo>
                      <a:pt x="0" y="0"/>
                    </a:lnTo>
                    <a:lnTo>
                      <a:pt x="0" y="403"/>
                    </a:lnTo>
                    <a:lnTo>
                      <a:pt x="165" y="403"/>
                    </a:lnTo>
                    <a:lnTo>
                      <a:pt x="174" y="1875"/>
                    </a:lnTo>
                    <a:lnTo>
                      <a:pt x="0" y="1875"/>
                    </a:lnTo>
                    <a:lnTo>
                      <a:pt x="9" y="2286"/>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395" name="Freeform 27"/>
              <p:cNvSpPr>
                <a:spLocks/>
              </p:cNvSpPr>
              <p:nvPr/>
            </p:nvSpPr>
            <p:spPr bwMode="auto">
              <a:xfrm>
                <a:off x="5159" y="967"/>
                <a:ext cx="131" cy="99"/>
              </a:xfrm>
              <a:custGeom>
                <a:avLst/>
                <a:gdLst>
                  <a:gd name="T0" fmla="*/ 0 w 2077"/>
                  <a:gd name="T1" fmla="*/ 531 h 1582"/>
                  <a:gd name="T2" fmla="*/ 0 w 2077"/>
                  <a:gd name="T3" fmla="*/ 1052 h 1582"/>
                  <a:gd name="T4" fmla="*/ 128 w 2077"/>
                  <a:gd name="T5" fmla="*/ 1408 h 1582"/>
                  <a:gd name="T6" fmla="*/ 503 w 2077"/>
                  <a:gd name="T7" fmla="*/ 1564 h 1582"/>
                  <a:gd name="T8" fmla="*/ 805 w 2077"/>
                  <a:gd name="T9" fmla="*/ 1582 h 1582"/>
                  <a:gd name="T10" fmla="*/ 1399 w 2077"/>
                  <a:gd name="T11" fmla="*/ 1445 h 1582"/>
                  <a:gd name="T12" fmla="*/ 1509 w 2077"/>
                  <a:gd name="T13" fmla="*/ 1225 h 1582"/>
                  <a:gd name="T14" fmla="*/ 1911 w 2077"/>
                  <a:gd name="T15" fmla="*/ 1235 h 1582"/>
                  <a:gd name="T16" fmla="*/ 2076 w 2077"/>
                  <a:gd name="T17" fmla="*/ 777 h 1582"/>
                  <a:gd name="T18" fmla="*/ 1902 w 2077"/>
                  <a:gd name="T19" fmla="*/ 366 h 1582"/>
                  <a:gd name="T20" fmla="*/ 1491 w 2077"/>
                  <a:gd name="T21" fmla="*/ 366 h 1582"/>
                  <a:gd name="T22" fmla="*/ 1408 w 2077"/>
                  <a:gd name="T23" fmla="*/ 128 h 1582"/>
                  <a:gd name="T24" fmla="*/ 805 w 2077"/>
                  <a:gd name="T25" fmla="*/ 0 h 1582"/>
                  <a:gd name="T26" fmla="*/ 522 w 2077"/>
                  <a:gd name="T27" fmla="*/ 0 h 1582"/>
                  <a:gd name="T28" fmla="*/ 128 w 2077"/>
                  <a:gd name="T29" fmla="*/ 183 h 1582"/>
                  <a:gd name="T30" fmla="*/ 0 w 2077"/>
                  <a:gd name="T31" fmla="*/ 531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77" h="1582">
                    <a:moveTo>
                      <a:pt x="0" y="531"/>
                    </a:moveTo>
                    <a:lnTo>
                      <a:pt x="0" y="1052"/>
                    </a:lnTo>
                    <a:lnTo>
                      <a:pt x="128" y="1408"/>
                    </a:lnTo>
                    <a:lnTo>
                      <a:pt x="503" y="1564"/>
                    </a:lnTo>
                    <a:lnTo>
                      <a:pt x="805" y="1582"/>
                    </a:lnTo>
                    <a:lnTo>
                      <a:pt x="1399" y="1445"/>
                    </a:lnTo>
                    <a:lnTo>
                      <a:pt x="1509" y="1225"/>
                    </a:lnTo>
                    <a:lnTo>
                      <a:pt x="1911" y="1235"/>
                    </a:lnTo>
                    <a:cubicBezTo>
                      <a:pt x="2005" y="1160"/>
                      <a:pt x="2077" y="922"/>
                      <a:pt x="2076" y="777"/>
                    </a:cubicBezTo>
                    <a:cubicBezTo>
                      <a:pt x="2075" y="632"/>
                      <a:pt x="2000" y="435"/>
                      <a:pt x="1902" y="366"/>
                    </a:cubicBezTo>
                    <a:lnTo>
                      <a:pt x="1491" y="366"/>
                    </a:lnTo>
                    <a:lnTo>
                      <a:pt x="1408" y="128"/>
                    </a:lnTo>
                    <a:lnTo>
                      <a:pt x="805" y="0"/>
                    </a:lnTo>
                    <a:lnTo>
                      <a:pt x="522" y="0"/>
                    </a:lnTo>
                    <a:lnTo>
                      <a:pt x="128" y="183"/>
                    </a:lnTo>
                    <a:lnTo>
                      <a:pt x="0" y="53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396" name="Freeform 28"/>
              <p:cNvSpPr>
                <a:spLocks/>
              </p:cNvSpPr>
              <p:nvPr/>
            </p:nvSpPr>
            <p:spPr bwMode="auto">
              <a:xfrm>
                <a:off x="5034" y="1004"/>
                <a:ext cx="125" cy="25"/>
              </a:xfrm>
              <a:custGeom>
                <a:avLst/>
                <a:gdLst>
                  <a:gd name="T0" fmla="*/ 1976 w 1980"/>
                  <a:gd name="T1" fmla="*/ 4 h 404"/>
                  <a:gd name="T2" fmla="*/ 1660 w 1980"/>
                  <a:gd name="T3" fmla="*/ 0 h 404"/>
                  <a:gd name="T4" fmla="*/ 1664 w 1980"/>
                  <a:gd name="T5" fmla="*/ 124 h 404"/>
                  <a:gd name="T6" fmla="*/ 1236 w 1980"/>
                  <a:gd name="T7" fmla="*/ 128 h 404"/>
                  <a:gd name="T8" fmla="*/ 1236 w 1980"/>
                  <a:gd name="T9" fmla="*/ 156 h 404"/>
                  <a:gd name="T10" fmla="*/ 204 w 1980"/>
                  <a:gd name="T11" fmla="*/ 164 h 404"/>
                  <a:gd name="T12" fmla="*/ 96 w 1980"/>
                  <a:gd name="T13" fmla="*/ 120 h 404"/>
                  <a:gd name="T14" fmla="*/ 36 w 1980"/>
                  <a:gd name="T15" fmla="*/ 120 h 404"/>
                  <a:gd name="T16" fmla="*/ 0 w 1980"/>
                  <a:gd name="T17" fmla="*/ 156 h 404"/>
                  <a:gd name="T18" fmla="*/ 0 w 1980"/>
                  <a:gd name="T19" fmla="*/ 256 h 404"/>
                  <a:gd name="T20" fmla="*/ 40 w 1980"/>
                  <a:gd name="T21" fmla="*/ 296 h 404"/>
                  <a:gd name="T22" fmla="*/ 96 w 1980"/>
                  <a:gd name="T23" fmla="*/ 296 h 404"/>
                  <a:gd name="T24" fmla="*/ 212 w 1980"/>
                  <a:gd name="T25" fmla="*/ 256 h 404"/>
                  <a:gd name="T26" fmla="*/ 1236 w 1980"/>
                  <a:gd name="T27" fmla="*/ 256 h 404"/>
                  <a:gd name="T28" fmla="*/ 1240 w 1980"/>
                  <a:gd name="T29" fmla="*/ 288 h 404"/>
                  <a:gd name="T30" fmla="*/ 1660 w 1980"/>
                  <a:gd name="T31" fmla="*/ 288 h 404"/>
                  <a:gd name="T32" fmla="*/ 1672 w 1980"/>
                  <a:gd name="T33" fmla="*/ 404 h 404"/>
                  <a:gd name="T34" fmla="*/ 1980 w 1980"/>
                  <a:gd name="T35" fmla="*/ 404 h 404"/>
                  <a:gd name="T36" fmla="*/ 1976 w 1980"/>
                  <a:gd name="T37" fmla="*/ 4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80" h="404">
                    <a:moveTo>
                      <a:pt x="1976" y="4"/>
                    </a:moveTo>
                    <a:lnTo>
                      <a:pt x="1660" y="0"/>
                    </a:lnTo>
                    <a:lnTo>
                      <a:pt x="1664" y="124"/>
                    </a:lnTo>
                    <a:lnTo>
                      <a:pt x="1236" y="128"/>
                    </a:lnTo>
                    <a:lnTo>
                      <a:pt x="1236" y="156"/>
                    </a:lnTo>
                    <a:lnTo>
                      <a:pt x="204" y="164"/>
                    </a:lnTo>
                    <a:lnTo>
                      <a:pt x="96" y="120"/>
                    </a:lnTo>
                    <a:lnTo>
                      <a:pt x="36" y="120"/>
                    </a:lnTo>
                    <a:lnTo>
                      <a:pt x="0" y="156"/>
                    </a:lnTo>
                    <a:lnTo>
                      <a:pt x="0" y="256"/>
                    </a:lnTo>
                    <a:lnTo>
                      <a:pt x="40" y="296"/>
                    </a:lnTo>
                    <a:lnTo>
                      <a:pt x="96" y="296"/>
                    </a:lnTo>
                    <a:lnTo>
                      <a:pt x="212" y="256"/>
                    </a:lnTo>
                    <a:lnTo>
                      <a:pt x="1236" y="256"/>
                    </a:lnTo>
                    <a:lnTo>
                      <a:pt x="1240" y="288"/>
                    </a:lnTo>
                    <a:lnTo>
                      <a:pt x="1660" y="288"/>
                    </a:lnTo>
                    <a:lnTo>
                      <a:pt x="1672" y="404"/>
                    </a:lnTo>
                    <a:lnTo>
                      <a:pt x="1980" y="404"/>
                    </a:lnTo>
                    <a:lnTo>
                      <a:pt x="1976" y="4"/>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397" name="Group 29"/>
            <p:cNvGrpSpPr>
              <a:grpSpLocks/>
            </p:cNvGrpSpPr>
            <p:nvPr/>
          </p:nvGrpSpPr>
          <p:grpSpPr bwMode="auto">
            <a:xfrm>
              <a:off x="3212" y="755"/>
              <a:ext cx="372" cy="168"/>
              <a:chOff x="5034" y="943"/>
              <a:chExt cx="319" cy="144"/>
            </a:xfrm>
          </p:grpSpPr>
          <p:sp>
            <p:nvSpPr>
              <p:cNvPr id="186398" name="Freeform 30"/>
              <p:cNvSpPr>
                <a:spLocks/>
              </p:cNvSpPr>
              <p:nvPr/>
            </p:nvSpPr>
            <p:spPr bwMode="auto">
              <a:xfrm>
                <a:off x="5061" y="943"/>
                <a:ext cx="292" cy="144"/>
              </a:xfrm>
              <a:custGeom>
                <a:avLst/>
                <a:gdLst>
                  <a:gd name="T0" fmla="*/ 9 w 4645"/>
                  <a:gd name="T1" fmla="*/ 2286 h 2286"/>
                  <a:gd name="T2" fmla="*/ 4645 w 4645"/>
                  <a:gd name="T3" fmla="*/ 2277 h 2286"/>
                  <a:gd name="T4" fmla="*/ 4645 w 4645"/>
                  <a:gd name="T5" fmla="*/ 1838 h 2286"/>
                  <a:gd name="T6" fmla="*/ 4242 w 4645"/>
                  <a:gd name="T7" fmla="*/ 1838 h 2286"/>
                  <a:gd name="T8" fmla="*/ 4215 w 4645"/>
                  <a:gd name="T9" fmla="*/ 430 h 2286"/>
                  <a:gd name="T10" fmla="*/ 4635 w 4645"/>
                  <a:gd name="T11" fmla="*/ 430 h 2286"/>
                  <a:gd name="T12" fmla="*/ 4635 w 4645"/>
                  <a:gd name="T13" fmla="*/ 0 h 2286"/>
                  <a:gd name="T14" fmla="*/ 0 w 4645"/>
                  <a:gd name="T15" fmla="*/ 0 h 2286"/>
                  <a:gd name="T16" fmla="*/ 0 w 4645"/>
                  <a:gd name="T17" fmla="*/ 403 h 2286"/>
                  <a:gd name="T18" fmla="*/ 165 w 4645"/>
                  <a:gd name="T19" fmla="*/ 403 h 2286"/>
                  <a:gd name="T20" fmla="*/ 174 w 4645"/>
                  <a:gd name="T21" fmla="*/ 1875 h 2286"/>
                  <a:gd name="T22" fmla="*/ 0 w 4645"/>
                  <a:gd name="T23" fmla="*/ 1875 h 2286"/>
                  <a:gd name="T24" fmla="*/ 9 w 4645"/>
                  <a:gd name="T25" fmla="*/ 2286 h 2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45" h="2286">
                    <a:moveTo>
                      <a:pt x="9" y="2286"/>
                    </a:moveTo>
                    <a:lnTo>
                      <a:pt x="4645" y="2277"/>
                    </a:lnTo>
                    <a:lnTo>
                      <a:pt x="4645" y="1838"/>
                    </a:lnTo>
                    <a:lnTo>
                      <a:pt x="4242" y="1838"/>
                    </a:lnTo>
                    <a:lnTo>
                      <a:pt x="4215" y="430"/>
                    </a:lnTo>
                    <a:lnTo>
                      <a:pt x="4635" y="430"/>
                    </a:lnTo>
                    <a:lnTo>
                      <a:pt x="4635" y="0"/>
                    </a:lnTo>
                    <a:lnTo>
                      <a:pt x="0" y="0"/>
                    </a:lnTo>
                    <a:lnTo>
                      <a:pt x="0" y="403"/>
                    </a:lnTo>
                    <a:lnTo>
                      <a:pt x="165" y="403"/>
                    </a:lnTo>
                    <a:lnTo>
                      <a:pt x="174" y="1875"/>
                    </a:lnTo>
                    <a:lnTo>
                      <a:pt x="0" y="1875"/>
                    </a:lnTo>
                    <a:lnTo>
                      <a:pt x="9" y="2286"/>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399" name="Freeform 31"/>
              <p:cNvSpPr>
                <a:spLocks/>
              </p:cNvSpPr>
              <p:nvPr/>
            </p:nvSpPr>
            <p:spPr bwMode="auto">
              <a:xfrm>
                <a:off x="5159" y="967"/>
                <a:ext cx="131" cy="99"/>
              </a:xfrm>
              <a:custGeom>
                <a:avLst/>
                <a:gdLst>
                  <a:gd name="T0" fmla="*/ 0 w 2077"/>
                  <a:gd name="T1" fmla="*/ 531 h 1582"/>
                  <a:gd name="T2" fmla="*/ 0 w 2077"/>
                  <a:gd name="T3" fmla="*/ 1052 h 1582"/>
                  <a:gd name="T4" fmla="*/ 128 w 2077"/>
                  <a:gd name="T5" fmla="*/ 1408 h 1582"/>
                  <a:gd name="T6" fmla="*/ 503 w 2077"/>
                  <a:gd name="T7" fmla="*/ 1564 h 1582"/>
                  <a:gd name="T8" fmla="*/ 805 w 2077"/>
                  <a:gd name="T9" fmla="*/ 1582 h 1582"/>
                  <a:gd name="T10" fmla="*/ 1399 w 2077"/>
                  <a:gd name="T11" fmla="*/ 1445 h 1582"/>
                  <a:gd name="T12" fmla="*/ 1509 w 2077"/>
                  <a:gd name="T13" fmla="*/ 1225 h 1582"/>
                  <a:gd name="T14" fmla="*/ 1911 w 2077"/>
                  <a:gd name="T15" fmla="*/ 1235 h 1582"/>
                  <a:gd name="T16" fmla="*/ 2076 w 2077"/>
                  <a:gd name="T17" fmla="*/ 777 h 1582"/>
                  <a:gd name="T18" fmla="*/ 1902 w 2077"/>
                  <a:gd name="T19" fmla="*/ 366 h 1582"/>
                  <a:gd name="T20" fmla="*/ 1491 w 2077"/>
                  <a:gd name="T21" fmla="*/ 366 h 1582"/>
                  <a:gd name="T22" fmla="*/ 1408 w 2077"/>
                  <a:gd name="T23" fmla="*/ 128 h 1582"/>
                  <a:gd name="T24" fmla="*/ 805 w 2077"/>
                  <a:gd name="T25" fmla="*/ 0 h 1582"/>
                  <a:gd name="T26" fmla="*/ 522 w 2077"/>
                  <a:gd name="T27" fmla="*/ 0 h 1582"/>
                  <a:gd name="T28" fmla="*/ 128 w 2077"/>
                  <a:gd name="T29" fmla="*/ 183 h 1582"/>
                  <a:gd name="T30" fmla="*/ 0 w 2077"/>
                  <a:gd name="T31" fmla="*/ 531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77" h="1582">
                    <a:moveTo>
                      <a:pt x="0" y="531"/>
                    </a:moveTo>
                    <a:lnTo>
                      <a:pt x="0" y="1052"/>
                    </a:lnTo>
                    <a:lnTo>
                      <a:pt x="128" y="1408"/>
                    </a:lnTo>
                    <a:lnTo>
                      <a:pt x="503" y="1564"/>
                    </a:lnTo>
                    <a:lnTo>
                      <a:pt x="805" y="1582"/>
                    </a:lnTo>
                    <a:lnTo>
                      <a:pt x="1399" y="1445"/>
                    </a:lnTo>
                    <a:lnTo>
                      <a:pt x="1509" y="1225"/>
                    </a:lnTo>
                    <a:lnTo>
                      <a:pt x="1911" y="1235"/>
                    </a:lnTo>
                    <a:cubicBezTo>
                      <a:pt x="2005" y="1160"/>
                      <a:pt x="2077" y="922"/>
                      <a:pt x="2076" y="777"/>
                    </a:cubicBezTo>
                    <a:cubicBezTo>
                      <a:pt x="2075" y="632"/>
                      <a:pt x="2000" y="435"/>
                      <a:pt x="1902" y="366"/>
                    </a:cubicBezTo>
                    <a:lnTo>
                      <a:pt x="1491" y="366"/>
                    </a:lnTo>
                    <a:lnTo>
                      <a:pt x="1408" y="128"/>
                    </a:lnTo>
                    <a:lnTo>
                      <a:pt x="805" y="0"/>
                    </a:lnTo>
                    <a:lnTo>
                      <a:pt x="522" y="0"/>
                    </a:lnTo>
                    <a:lnTo>
                      <a:pt x="128" y="183"/>
                    </a:lnTo>
                    <a:lnTo>
                      <a:pt x="0" y="53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00" name="Freeform 32"/>
              <p:cNvSpPr>
                <a:spLocks/>
              </p:cNvSpPr>
              <p:nvPr/>
            </p:nvSpPr>
            <p:spPr bwMode="auto">
              <a:xfrm>
                <a:off x="5034" y="1004"/>
                <a:ext cx="125" cy="25"/>
              </a:xfrm>
              <a:custGeom>
                <a:avLst/>
                <a:gdLst>
                  <a:gd name="T0" fmla="*/ 1976 w 1980"/>
                  <a:gd name="T1" fmla="*/ 4 h 404"/>
                  <a:gd name="T2" fmla="*/ 1660 w 1980"/>
                  <a:gd name="T3" fmla="*/ 0 h 404"/>
                  <a:gd name="T4" fmla="*/ 1664 w 1980"/>
                  <a:gd name="T5" fmla="*/ 124 h 404"/>
                  <a:gd name="T6" fmla="*/ 1236 w 1980"/>
                  <a:gd name="T7" fmla="*/ 128 h 404"/>
                  <a:gd name="T8" fmla="*/ 1236 w 1980"/>
                  <a:gd name="T9" fmla="*/ 156 h 404"/>
                  <a:gd name="T10" fmla="*/ 204 w 1980"/>
                  <a:gd name="T11" fmla="*/ 164 h 404"/>
                  <a:gd name="T12" fmla="*/ 96 w 1980"/>
                  <a:gd name="T13" fmla="*/ 120 h 404"/>
                  <a:gd name="T14" fmla="*/ 36 w 1980"/>
                  <a:gd name="T15" fmla="*/ 120 h 404"/>
                  <a:gd name="T16" fmla="*/ 0 w 1980"/>
                  <a:gd name="T17" fmla="*/ 156 h 404"/>
                  <a:gd name="T18" fmla="*/ 0 w 1980"/>
                  <a:gd name="T19" fmla="*/ 256 h 404"/>
                  <a:gd name="T20" fmla="*/ 40 w 1980"/>
                  <a:gd name="T21" fmla="*/ 296 h 404"/>
                  <a:gd name="T22" fmla="*/ 96 w 1980"/>
                  <a:gd name="T23" fmla="*/ 296 h 404"/>
                  <a:gd name="T24" fmla="*/ 212 w 1980"/>
                  <a:gd name="T25" fmla="*/ 256 h 404"/>
                  <a:gd name="T26" fmla="*/ 1236 w 1980"/>
                  <a:gd name="T27" fmla="*/ 256 h 404"/>
                  <a:gd name="T28" fmla="*/ 1240 w 1980"/>
                  <a:gd name="T29" fmla="*/ 288 h 404"/>
                  <a:gd name="T30" fmla="*/ 1660 w 1980"/>
                  <a:gd name="T31" fmla="*/ 288 h 404"/>
                  <a:gd name="T32" fmla="*/ 1672 w 1980"/>
                  <a:gd name="T33" fmla="*/ 404 h 404"/>
                  <a:gd name="T34" fmla="*/ 1980 w 1980"/>
                  <a:gd name="T35" fmla="*/ 404 h 404"/>
                  <a:gd name="T36" fmla="*/ 1976 w 1980"/>
                  <a:gd name="T37" fmla="*/ 4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80" h="404">
                    <a:moveTo>
                      <a:pt x="1976" y="4"/>
                    </a:moveTo>
                    <a:lnTo>
                      <a:pt x="1660" y="0"/>
                    </a:lnTo>
                    <a:lnTo>
                      <a:pt x="1664" y="124"/>
                    </a:lnTo>
                    <a:lnTo>
                      <a:pt x="1236" y="128"/>
                    </a:lnTo>
                    <a:lnTo>
                      <a:pt x="1236" y="156"/>
                    </a:lnTo>
                    <a:lnTo>
                      <a:pt x="204" y="164"/>
                    </a:lnTo>
                    <a:lnTo>
                      <a:pt x="96" y="120"/>
                    </a:lnTo>
                    <a:lnTo>
                      <a:pt x="36" y="120"/>
                    </a:lnTo>
                    <a:lnTo>
                      <a:pt x="0" y="156"/>
                    </a:lnTo>
                    <a:lnTo>
                      <a:pt x="0" y="256"/>
                    </a:lnTo>
                    <a:lnTo>
                      <a:pt x="40" y="296"/>
                    </a:lnTo>
                    <a:lnTo>
                      <a:pt x="96" y="296"/>
                    </a:lnTo>
                    <a:lnTo>
                      <a:pt x="212" y="256"/>
                    </a:lnTo>
                    <a:lnTo>
                      <a:pt x="1236" y="256"/>
                    </a:lnTo>
                    <a:lnTo>
                      <a:pt x="1240" y="288"/>
                    </a:lnTo>
                    <a:lnTo>
                      <a:pt x="1660" y="288"/>
                    </a:lnTo>
                    <a:lnTo>
                      <a:pt x="1672" y="404"/>
                    </a:lnTo>
                    <a:lnTo>
                      <a:pt x="1980" y="404"/>
                    </a:lnTo>
                    <a:lnTo>
                      <a:pt x="1976" y="4"/>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401" name="Group 33"/>
            <p:cNvGrpSpPr>
              <a:grpSpLocks/>
            </p:cNvGrpSpPr>
            <p:nvPr/>
          </p:nvGrpSpPr>
          <p:grpSpPr bwMode="auto">
            <a:xfrm>
              <a:off x="3155" y="864"/>
              <a:ext cx="372" cy="168"/>
              <a:chOff x="5034" y="943"/>
              <a:chExt cx="319" cy="144"/>
            </a:xfrm>
          </p:grpSpPr>
          <p:sp>
            <p:nvSpPr>
              <p:cNvPr id="186402" name="Freeform 34"/>
              <p:cNvSpPr>
                <a:spLocks/>
              </p:cNvSpPr>
              <p:nvPr/>
            </p:nvSpPr>
            <p:spPr bwMode="auto">
              <a:xfrm>
                <a:off x="5061" y="943"/>
                <a:ext cx="292" cy="144"/>
              </a:xfrm>
              <a:custGeom>
                <a:avLst/>
                <a:gdLst>
                  <a:gd name="T0" fmla="*/ 9 w 4645"/>
                  <a:gd name="T1" fmla="*/ 2286 h 2286"/>
                  <a:gd name="T2" fmla="*/ 4645 w 4645"/>
                  <a:gd name="T3" fmla="*/ 2277 h 2286"/>
                  <a:gd name="T4" fmla="*/ 4645 w 4645"/>
                  <a:gd name="T5" fmla="*/ 1838 h 2286"/>
                  <a:gd name="T6" fmla="*/ 4242 w 4645"/>
                  <a:gd name="T7" fmla="*/ 1838 h 2286"/>
                  <a:gd name="T8" fmla="*/ 4215 w 4645"/>
                  <a:gd name="T9" fmla="*/ 430 h 2286"/>
                  <a:gd name="T10" fmla="*/ 4635 w 4645"/>
                  <a:gd name="T11" fmla="*/ 430 h 2286"/>
                  <a:gd name="T12" fmla="*/ 4635 w 4645"/>
                  <a:gd name="T13" fmla="*/ 0 h 2286"/>
                  <a:gd name="T14" fmla="*/ 0 w 4645"/>
                  <a:gd name="T15" fmla="*/ 0 h 2286"/>
                  <a:gd name="T16" fmla="*/ 0 w 4645"/>
                  <a:gd name="T17" fmla="*/ 403 h 2286"/>
                  <a:gd name="T18" fmla="*/ 165 w 4645"/>
                  <a:gd name="T19" fmla="*/ 403 h 2286"/>
                  <a:gd name="T20" fmla="*/ 174 w 4645"/>
                  <a:gd name="T21" fmla="*/ 1875 h 2286"/>
                  <a:gd name="T22" fmla="*/ 0 w 4645"/>
                  <a:gd name="T23" fmla="*/ 1875 h 2286"/>
                  <a:gd name="T24" fmla="*/ 9 w 4645"/>
                  <a:gd name="T25" fmla="*/ 2286 h 2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45" h="2286">
                    <a:moveTo>
                      <a:pt x="9" y="2286"/>
                    </a:moveTo>
                    <a:lnTo>
                      <a:pt x="4645" y="2277"/>
                    </a:lnTo>
                    <a:lnTo>
                      <a:pt x="4645" y="1838"/>
                    </a:lnTo>
                    <a:lnTo>
                      <a:pt x="4242" y="1838"/>
                    </a:lnTo>
                    <a:lnTo>
                      <a:pt x="4215" y="430"/>
                    </a:lnTo>
                    <a:lnTo>
                      <a:pt x="4635" y="430"/>
                    </a:lnTo>
                    <a:lnTo>
                      <a:pt x="4635" y="0"/>
                    </a:lnTo>
                    <a:lnTo>
                      <a:pt x="0" y="0"/>
                    </a:lnTo>
                    <a:lnTo>
                      <a:pt x="0" y="403"/>
                    </a:lnTo>
                    <a:lnTo>
                      <a:pt x="165" y="403"/>
                    </a:lnTo>
                    <a:lnTo>
                      <a:pt x="174" y="1875"/>
                    </a:lnTo>
                    <a:lnTo>
                      <a:pt x="0" y="1875"/>
                    </a:lnTo>
                    <a:lnTo>
                      <a:pt x="9" y="2286"/>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03" name="Freeform 35"/>
              <p:cNvSpPr>
                <a:spLocks/>
              </p:cNvSpPr>
              <p:nvPr/>
            </p:nvSpPr>
            <p:spPr bwMode="auto">
              <a:xfrm>
                <a:off x="5159" y="967"/>
                <a:ext cx="131" cy="99"/>
              </a:xfrm>
              <a:custGeom>
                <a:avLst/>
                <a:gdLst>
                  <a:gd name="T0" fmla="*/ 0 w 2077"/>
                  <a:gd name="T1" fmla="*/ 531 h 1582"/>
                  <a:gd name="T2" fmla="*/ 0 w 2077"/>
                  <a:gd name="T3" fmla="*/ 1052 h 1582"/>
                  <a:gd name="T4" fmla="*/ 128 w 2077"/>
                  <a:gd name="T5" fmla="*/ 1408 h 1582"/>
                  <a:gd name="T6" fmla="*/ 503 w 2077"/>
                  <a:gd name="T7" fmla="*/ 1564 h 1582"/>
                  <a:gd name="T8" fmla="*/ 805 w 2077"/>
                  <a:gd name="T9" fmla="*/ 1582 h 1582"/>
                  <a:gd name="T10" fmla="*/ 1399 w 2077"/>
                  <a:gd name="T11" fmla="*/ 1445 h 1582"/>
                  <a:gd name="T12" fmla="*/ 1509 w 2077"/>
                  <a:gd name="T13" fmla="*/ 1225 h 1582"/>
                  <a:gd name="T14" fmla="*/ 1911 w 2077"/>
                  <a:gd name="T15" fmla="*/ 1235 h 1582"/>
                  <a:gd name="T16" fmla="*/ 2076 w 2077"/>
                  <a:gd name="T17" fmla="*/ 777 h 1582"/>
                  <a:gd name="T18" fmla="*/ 1902 w 2077"/>
                  <a:gd name="T19" fmla="*/ 366 h 1582"/>
                  <a:gd name="T20" fmla="*/ 1491 w 2077"/>
                  <a:gd name="T21" fmla="*/ 366 h 1582"/>
                  <a:gd name="T22" fmla="*/ 1408 w 2077"/>
                  <a:gd name="T23" fmla="*/ 128 h 1582"/>
                  <a:gd name="T24" fmla="*/ 805 w 2077"/>
                  <a:gd name="T25" fmla="*/ 0 h 1582"/>
                  <a:gd name="T26" fmla="*/ 522 w 2077"/>
                  <a:gd name="T27" fmla="*/ 0 h 1582"/>
                  <a:gd name="T28" fmla="*/ 128 w 2077"/>
                  <a:gd name="T29" fmla="*/ 183 h 1582"/>
                  <a:gd name="T30" fmla="*/ 0 w 2077"/>
                  <a:gd name="T31" fmla="*/ 531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77" h="1582">
                    <a:moveTo>
                      <a:pt x="0" y="531"/>
                    </a:moveTo>
                    <a:lnTo>
                      <a:pt x="0" y="1052"/>
                    </a:lnTo>
                    <a:lnTo>
                      <a:pt x="128" y="1408"/>
                    </a:lnTo>
                    <a:lnTo>
                      <a:pt x="503" y="1564"/>
                    </a:lnTo>
                    <a:lnTo>
                      <a:pt x="805" y="1582"/>
                    </a:lnTo>
                    <a:lnTo>
                      <a:pt x="1399" y="1445"/>
                    </a:lnTo>
                    <a:lnTo>
                      <a:pt x="1509" y="1225"/>
                    </a:lnTo>
                    <a:lnTo>
                      <a:pt x="1911" y="1235"/>
                    </a:lnTo>
                    <a:cubicBezTo>
                      <a:pt x="2005" y="1160"/>
                      <a:pt x="2077" y="922"/>
                      <a:pt x="2076" y="777"/>
                    </a:cubicBezTo>
                    <a:cubicBezTo>
                      <a:pt x="2075" y="632"/>
                      <a:pt x="2000" y="435"/>
                      <a:pt x="1902" y="366"/>
                    </a:cubicBezTo>
                    <a:lnTo>
                      <a:pt x="1491" y="366"/>
                    </a:lnTo>
                    <a:lnTo>
                      <a:pt x="1408" y="128"/>
                    </a:lnTo>
                    <a:lnTo>
                      <a:pt x="805" y="0"/>
                    </a:lnTo>
                    <a:lnTo>
                      <a:pt x="522" y="0"/>
                    </a:lnTo>
                    <a:lnTo>
                      <a:pt x="128" y="183"/>
                    </a:lnTo>
                    <a:lnTo>
                      <a:pt x="0" y="53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04" name="Freeform 36"/>
              <p:cNvSpPr>
                <a:spLocks/>
              </p:cNvSpPr>
              <p:nvPr/>
            </p:nvSpPr>
            <p:spPr bwMode="auto">
              <a:xfrm>
                <a:off x="5034" y="1004"/>
                <a:ext cx="125" cy="25"/>
              </a:xfrm>
              <a:custGeom>
                <a:avLst/>
                <a:gdLst>
                  <a:gd name="T0" fmla="*/ 1976 w 1980"/>
                  <a:gd name="T1" fmla="*/ 4 h 404"/>
                  <a:gd name="T2" fmla="*/ 1660 w 1980"/>
                  <a:gd name="T3" fmla="*/ 0 h 404"/>
                  <a:gd name="T4" fmla="*/ 1664 w 1980"/>
                  <a:gd name="T5" fmla="*/ 124 h 404"/>
                  <a:gd name="T6" fmla="*/ 1236 w 1980"/>
                  <a:gd name="T7" fmla="*/ 128 h 404"/>
                  <a:gd name="T8" fmla="*/ 1236 w 1980"/>
                  <a:gd name="T9" fmla="*/ 156 h 404"/>
                  <a:gd name="T10" fmla="*/ 204 w 1980"/>
                  <a:gd name="T11" fmla="*/ 164 h 404"/>
                  <a:gd name="T12" fmla="*/ 96 w 1980"/>
                  <a:gd name="T13" fmla="*/ 120 h 404"/>
                  <a:gd name="T14" fmla="*/ 36 w 1980"/>
                  <a:gd name="T15" fmla="*/ 120 h 404"/>
                  <a:gd name="T16" fmla="*/ 0 w 1980"/>
                  <a:gd name="T17" fmla="*/ 156 h 404"/>
                  <a:gd name="T18" fmla="*/ 0 w 1980"/>
                  <a:gd name="T19" fmla="*/ 256 h 404"/>
                  <a:gd name="T20" fmla="*/ 40 w 1980"/>
                  <a:gd name="T21" fmla="*/ 296 h 404"/>
                  <a:gd name="T22" fmla="*/ 96 w 1980"/>
                  <a:gd name="T23" fmla="*/ 296 h 404"/>
                  <a:gd name="T24" fmla="*/ 212 w 1980"/>
                  <a:gd name="T25" fmla="*/ 256 h 404"/>
                  <a:gd name="T26" fmla="*/ 1236 w 1980"/>
                  <a:gd name="T27" fmla="*/ 256 h 404"/>
                  <a:gd name="T28" fmla="*/ 1240 w 1980"/>
                  <a:gd name="T29" fmla="*/ 288 h 404"/>
                  <a:gd name="T30" fmla="*/ 1660 w 1980"/>
                  <a:gd name="T31" fmla="*/ 288 h 404"/>
                  <a:gd name="T32" fmla="*/ 1672 w 1980"/>
                  <a:gd name="T33" fmla="*/ 404 h 404"/>
                  <a:gd name="T34" fmla="*/ 1980 w 1980"/>
                  <a:gd name="T35" fmla="*/ 404 h 404"/>
                  <a:gd name="T36" fmla="*/ 1976 w 1980"/>
                  <a:gd name="T37" fmla="*/ 4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80" h="404">
                    <a:moveTo>
                      <a:pt x="1976" y="4"/>
                    </a:moveTo>
                    <a:lnTo>
                      <a:pt x="1660" y="0"/>
                    </a:lnTo>
                    <a:lnTo>
                      <a:pt x="1664" y="124"/>
                    </a:lnTo>
                    <a:lnTo>
                      <a:pt x="1236" y="128"/>
                    </a:lnTo>
                    <a:lnTo>
                      <a:pt x="1236" y="156"/>
                    </a:lnTo>
                    <a:lnTo>
                      <a:pt x="204" y="164"/>
                    </a:lnTo>
                    <a:lnTo>
                      <a:pt x="96" y="120"/>
                    </a:lnTo>
                    <a:lnTo>
                      <a:pt x="36" y="120"/>
                    </a:lnTo>
                    <a:lnTo>
                      <a:pt x="0" y="156"/>
                    </a:lnTo>
                    <a:lnTo>
                      <a:pt x="0" y="256"/>
                    </a:lnTo>
                    <a:lnTo>
                      <a:pt x="40" y="296"/>
                    </a:lnTo>
                    <a:lnTo>
                      <a:pt x="96" y="296"/>
                    </a:lnTo>
                    <a:lnTo>
                      <a:pt x="212" y="256"/>
                    </a:lnTo>
                    <a:lnTo>
                      <a:pt x="1236" y="256"/>
                    </a:lnTo>
                    <a:lnTo>
                      <a:pt x="1240" y="288"/>
                    </a:lnTo>
                    <a:lnTo>
                      <a:pt x="1660" y="288"/>
                    </a:lnTo>
                    <a:lnTo>
                      <a:pt x="1672" y="404"/>
                    </a:lnTo>
                    <a:lnTo>
                      <a:pt x="1980" y="404"/>
                    </a:lnTo>
                    <a:lnTo>
                      <a:pt x="1976" y="4"/>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86405" name="Group 37"/>
          <p:cNvGrpSpPr>
            <a:grpSpLocks/>
          </p:cNvGrpSpPr>
          <p:nvPr/>
        </p:nvGrpSpPr>
        <p:grpSpPr bwMode="auto">
          <a:xfrm>
            <a:off x="5373688" y="927100"/>
            <a:ext cx="952500" cy="962025"/>
            <a:chOff x="3155" y="426"/>
            <a:chExt cx="600" cy="606"/>
          </a:xfrm>
        </p:grpSpPr>
        <p:grpSp>
          <p:nvGrpSpPr>
            <p:cNvPr id="186406" name="Group 38"/>
            <p:cNvGrpSpPr>
              <a:grpSpLocks/>
            </p:cNvGrpSpPr>
            <p:nvPr/>
          </p:nvGrpSpPr>
          <p:grpSpPr bwMode="auto">
            <a:xfrm>
              <a:off x="3383" y="426"/>
              <a:ext cx="372" cy="168"/>
              <a:chOff x="5034" y="943"/>
              <a:chExt cx="319" cy="144"/>
            </a:xfrm>
          </p:grpSpPr>
          <p:sp>
            <p:nvSpPr>
              <p:cNvPr id="186407" name="Freeform 39"/>
              <p:cNvSpPr>
                <a:spLocks/>
              </p:cNvSpPr>
              <p:nvPr/>
            </p:nvSpPr>
            <p:spPr bwMode="auto">
              <a:xfrm>
                <a:off x="5061" y="943"/>
                <a:ext cx="292" cy="144"/>
              </a:xfrm>
              <a:custGeom>
                <a:avLst/>
                <a:gdLst>
                  <a:gd name="T0" fmla="*/ 9 w 4645"/>
                  <a:gd name="T1" fmla="*/ 2286 h 2286"/>
                  <a:gd name="T2" fmla="*/ 4645 w 4645"/>
                  <a:gd name="T3" fmla="*/ 2277 h 2286"/>
                  <a:gd name="T4" fmla="*/ 4645 w 4645"/>
                  <a:gd name="T5" fmla="*/ 1838 h 2286"/>
                  <a:gd name="T6" fmla="*/ 4242 w 4645"/>
                  <a:gd name="T7" fmla="*/ 1838 h 2286"/>
                  <a:gd name="T8" fmla="*/ 4215 w 4645"/>
                  <a:gd name="T9" fmla="*/ 430 h 2286"/>
                  <a:gd name="T10" fmla="*/ 4635 w 4645"/>
                  <a:gd name="T11" fmla="*/ 430 h 2286"/>
                  <a:gd name="T12" fmla="*/ 4635 w 4645"/>
                  <a:gd name="T13" fmla="*/ 0 h 2286"/>
                  <a:gd name="T14" fmla="*/ 0 w 4645"/>
                  <a:gd name="T15" fmla="*/ 0 h 2286"/>
                  <a:gd name="T16" fmla="*/ 0 w 4645"/>
                  <a:gd name="T17" fmla="*/ 403 h 2286"/>
                  <a:gd name="T18" fmla="*/ 165 w 4645"/>
                  <a:gd name="T19" fmla="*/ 403 h 2286"/>
                  <a:gd name="T20" fmla="*/ 174 w 4645"/>
                  <a:gd name="T21" fmla="*/ 1875 h 2286"/>
                  <a:gd name="T22" fmla="*/ 0 w 4645"/>
                  <a:gd name="T23" fmla="*/ 1875 h 2286"/>
                  <a:gd name="T24" fmla="*/ 9 w 4645"/>
                  <a:gd name="T25" fmla="*/ 2286 h 2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45" h="2286">
                    <a:moveTo>
                      <a:pt x="9" y="2286"/>
                    </a:moveTo>
                    <a:lnTo>
                      <a:pt x="4645" y="2277"/>
                    </a:lnTo>
                    <a:lnTo>
                      <a:pt x="4645" y="1838"/>
                    </a:lnTo>
                    <a:lnTo>
                      <a:pt x="4242" y="1838"/>
                    </a:lnTo>
                    <a:lnTo>
                      <a:pt x="4215" y="430"/>
                    </a:lnTo>
                    <a:lnTo>
                      <a:pt x="4635" y="430"/>
                    </a:lnTo>
                    <a:lnTo>
                      <a:pt x="4635" y="0"/>
                    </a:lnTo>
                    <a:lnTo>
                      <a:pt x="0" y="0"/>
                    </a:lnTo>
                    <a:lnTo>
                      <a:pt x="0" y="403"/>
                    </a:lnTo>
                    <a:lnTo>
                      <a:pt x="165" y="403"/>
                    </a:lnTo>
                    <a:lnTo>
                      <a:pt x="174" y="1875"/>
                    </a:lnTo>
                    <a:lnTo>
                      <a:pt x="0" y="1875"/>
                    </a:lnTo>
                    <a:lnTo>
                      <a:pt x="9" y="2286"/>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08" name="Freeform 40"/>
              <p:cNvSpPr>
                <a:spLocks/>
              </p:cNvSpPr>
              <p:nvPr/>
            </p:nvSpPr>
            <p:spPr bwMode="auto">
              <a:xfrm>
                <a:off x="5159" y="967"/>
                <a:ext cx="131" cy="99"/>
              </a:xfrm>
              <a:custGeom>
                <a:avLst/>
                <a:gdLst>
                  <a:gd name="T0" fmla="*/ 0 w 2077"/>
                  <a:gd name="T1" fmla="*/ 531 h 1582"/>
                  <a:gd name="T2" fmla="*/ 0 w 2077"/>
                  <a:gd name="T3" fmla="*/ 1052 h 1582"/>
                  <a:gd name="T4" fmla="*/ 128 w 2077"/>
                  <a:gd name="T5" fmla="*/ 1408 h 1582"/>
                  <a:gd name="T6" fmla="*/ 503 w 2077"/>
                  <a:gd name="T7" fmla="*/ 1564 h 1582"/>
                  <a:gd name="T8" fmla="*/ 805 w 2077"/>
                  <a:gd name="T9" fmla="*/ 1582 h 1582"/>
                  <a:gd name="T10" fmla="*/ 1399 w 2077"/>
                  <a:gd name="T11" fmla="*/ 1445 h 1582"/>
                  <a:gd name="T12" fmla="*/ 1509 w 2077"/>
                  <a:gd name="T13" fmla="*/ 1225 h 1582"/>
                  <a:gd name="T14" fmla="*/ 1911 w 2077"/>
                  <a:gd name="T15" fmla="*/ 1235 h 1582"/>
                  <a:gd name="T16" fmla="*/ 2076 w 2077"/>
                  <a:gd name="T17" fmla="*/ 777 h 1582"/>
                  <a:gd name="T18" fmla="*/ 1902 w 2077"/>
                  <a:gd name="T19" fmla="*/ 366 h 1582"/>
                  <a:gd name="T20" fmla="*/ 1491 w 2077"/>
                  <a:gd name="T21" fmla="*/ 366 h 1582"/>
                  <a:gd name="T22" fmla="*/ 1408 w 2077"/>
                  <a:gd name="T23" fmla="*/ 128 h 1582"/>
                  <a:gd name="T24" fmla="*/ 805 w 2077"/>
                  <a:gd name="T25" fmla="*/ 0 h 1582"/>
                  <a:gd name="T26" fmla="*/ 522 w 2077"/>
                  <a:gd name="T27" fmla="*/ 0 h 1582"/>
                  <a:gd name="T28" fmla="*/ 128 w 2077"/>
                  <a:gd name="T29" fmla="*/ 183 h 1582"/>
                  <a:gd name="T30" fmla="*/ 0 w 2077"/>
                  <a:gd name="T31" fmla="*/ 531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77" h="1582">
                    <a:moveTo>
                      <a:pt x="0" y="531"/>
                    </a:moveTo>
                    <a:lnTo>
                      <a:pt x="0" y="1052"/>
                    </a:lnTo>
                    <a:lnTo>
                      <a:pt x="128" y="1408"/>
                    </a:lnTo>
                    <a:lnTo>
                      <a:pt x="503" y="1564"/>
                    </a:lnTo>
                    <a:lnTo>
                      <a:pt x="805" y="1582"/>
                    </a:lnTo>
                    <a:lnTo>
                      <a:pt x="1399" y="1445"/>
                    </a:lnTo>
                    <a:lnTo>
                      <a:pt x="1509" y="1225"/>
                    </a:lnTo>
                    <a:lnTo>
                      <a:pt x="1911" y="1235"/>
                    </a:lnTo>
                    <a:cubicBezTo>
                      <a:pt x="2005" y="1160"/>
                      <a:pt x="2077" y="922"/>
                      <a:pt x="2076" y="777"/>
                    </a:cubicBezTo>
                    <a:cubicBezTo>
                      <a:pt x="2075" y="632"/>
                      <a:pt x="2000" y="435"/>
                      <a:pt x="1902" y="366"/>
                    </a:cubicBezTo>
                    <a:lnTo>
                      <a:pt x="1491" y="366"/>
                    </a:lnTo>
                    <a:lnTo>
                      <a:pt x="1408" y="128"/>
                    </a:lnTo>
                    <a:lnTo>
                      <a:pt x="805" y="0"/>
                    </a:lnTo>
                    <a:lnTo>
                      <a:pt x="522" y="0"/>
                    </a:lnTo>
                    <a:lnTo>
                      <a:pt x="128" y="183"/>
                    </a:lnTo>
                    <a:lnTo>
                      <a:pt x="0" y="53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09" name="Freeform 41"/>
              <p:cNvSpPr>
                <a:spLocks/>
              </p:cNvSpPr>
              <p:nvPr/>
            </p:nvSpPr>
            <p:spPr bwMode="auto">
              <a:xfrm>
                <a:off x="5034" y="1004"/>
                <a:ext cx="125" cy="25"/>
              </a:xfrm>
              <a:custGeom>
                <a:avLst/>
                <a:gdLst>
                  <a:gd name="T0" fmla="*/ 1976 w 1980"/>
                  <a:gd name="T1" fmla="*/ 4 h 404"/>
                  <a:gd name="T2" fmla="*/ 1660 w 1980"/>
                  <a:gd name="T3" fmla="*/ 0 h 404"/>
                  <a:gd name="T4" fmla="*/ 1664 w 1980"/>
                  <a:gd name="T5" fmla="*/ 124 h 404"/>
                  <a:gd name="T6" fmla="*/ 1236 w 1980"/>
                  <a:gd name="T7" fmla="*/ 128 h 404"/>
                  <a:gd name="T8" fmla="*/ 1236 w 1980"/>
                  <a:gd name="T9" fmla="*/ 156 h 404"/>
                  <a:gd name="T10" fmla="*/ 204 w 1980"/>
                  <a:gd name="T11" fmla="*/ 164 h 404"/>
                  <a:gd name="T12" fmla="*/ 96 w 1980"/>
                  <a:gd name="T13" fmla="*/ 120 h 404"/>
                  <a:gd name="T14" fmla="*/ 36 w 1980"/>
                  <a:gd name="T15" fmla="*/ 120 h 404"/>
                  <a:gd name="T16" fmla="*/ 0 w 1980"/>
                  <a:gd name="T17" fmla="*/ 156 h 404"/>
                  <a:gd name="T18" fmla="*/ 0 w 1980"/>
                  <a:gd name="T19" fmla="*/ 256 h 404"/>
                  <a:gd name="T20" fmla="*/ 40 w 1980"/>
                  <a:gd name="T21" fmla="*/ 296 h 404"/>
                  <a:gd name="T22" fmla="*/ 96 w 1980"/>
                  <a:gd name="T23" fmla="*/ 296 h 404"/>
                  <a:gd name="T24" fmla="*/ 212 w 1980"/>
                  <a:gd name="T25" fmla="*/ 256 h 404"/>
                  <a:gd name="T26" fmla="*/ 1236 w 1980"/>
                  <a:gd name="T27" fmla="*/ 256 h 404"/>
                  <a:gd name="T28" fmla="*/ 1240 w 1980"/>
                  <a:gd name="T29" fmla="*/ 288 h 404"/>
                  <a:gd name="T30" fmla="*/ 1660 w 1980"/>
                  <a:gd name="T31" fmla="*/ 288 h 404"/>
                  <a:gd name="T32" fmla="*/ 1672 w 1980"/>
                  <a:gd name="T33" fmla="*/ 404 h 404"/>
                  <a:gd name="T34" fmla="*/ 1980 w 1980"/>
                  <a:gd name="T35" fmla="*/ 404 h 404"/>
                  <a:gd name="T36" fmla="*/ 1976 w 1980"/>
                  <a:gd name="T37" fmla="*/ 4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80" h="404">
                    <a:moveTo>
                      <a:pt x="1976" y="4"/>
                    </a:moveTo>
                    <a:lnTo>
                      <a:pt x="1660" y="0"/>
                    </a:lnTo>
                    <a:lnTo>
                      <a:pt x="1664" y="124"/>
                    </a:lnTo>
                    <a:lnTo>
                      <a:pt x="1236" y="128"/>
                    </a:lnTo>
                    <a:lnTo>
                      <a:pt x="1236" y="156"/>
                    </a:lnTo>
                    <a:lnTo>
                      <a:pt x="204" y="164"/>
                    </a:lnTo>
                    <a:lnTo>
                      <a:pt x="96" y="120"/>
                    </a:lnTo>
                    <a:lnTo>
                      <a:pt x="36" y="120"/>
                    </a:lnTo>
                    <a:lnTo>
                      <a:pt x="0" y="156"/>
                    </a:lnTo>
                    <a:lnTo>
                      <a:pt x="0" y="256"/>
                    </a:lnTo>
                    <a:lnTo>
                      <a:pt x="40" y="296"/>
                    </a:lnTo>
                    <a:lnTo>
                      <a:pt x="96" y="296"/>
                    </a:lnTo>
                    <a:lnTo>
                      <a:pt x="212" y="256"/>
                    </a:lnTo>
                    <a:lnTo>
                      <a:pt x="1236" y="256"/>
                    </a:lnTo>
                    <a:lnTo>
                      <a:pt x="1240" y="288"/>
                    </a:lnTo>
                    <a:lnTo>
                      <a:pt x="1660" y="288"/>
                    </a:lnTo>
                    <a:lnTo>
                      <a:pt x="1672" y="404"/>
                    </a:lnTo>
                    <a:lnTo>
                      <a:pt x="1980" y="404"/>
                    </a:lnTo>
                    <a:lnTo>
                      <a:pt x="1976" y="4"/>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410" name="Group 42"/>
            <p:cNvGrpSpPr>
              <a:grpSpLocks/>
            </p:cNvGrpSpPr>
            <p:nvPr/>
          </p:nvGrpSpPr>
          <p:grpSpPr bwMode="auto">
            <a:xfrm>
              <a:off x="3326" y="535"/>
              <a:ext cx="372" cy="168"/>
              <a:chOff x="5034" y="943"/>
              <a:chExt cx="319" cy="144"/>
            </a:xfrm>
          </p:grpSpPr>
          <p:sp>
            <p:nvSpPr>
              <p:cNvPr id="186411" name="Freeform 43"/>
              <p:cNvSpPr>
                <a:spLocks/>
              </p:cNvSpPr>
              <p:nvPr/>
            </p:nvSpPr>
            <p:spPr bwMode="auto">
              <a:xfrm>
                <a:off x="5061" y="943"/>
                <a:ext cx="292" cy="144"/>
              </a:xfrm>
              <a:custGeom>
                <a:avLst/>
                <a:gdLst>
                  <a:gd name="T0" fmla="*/ 9 w 4645"/>
                  <a:gd name="T1" fmla="*/ 2286 h 2286"/>
                  <a:gd name="T2" fmla="*/ 4645 w 4645"/>
                  <a:gd name="T3" fmla="*/ 2277 h 2286"/>
                  <a:gd name="T4" fmla="*/ 4645 w 4645"/>
                  <a:gd name="T5" fmla="*/ 1838 h 2286"/>
                  <a:gd name="T6" fmla="*/ 4242 w 4645"/>
                  <a:gd name="T7" fmla="*/ 1838 h 2286"/>
                  <a:gd name="T8" fmla="*/ 4215 w 4645"/>
                  <a:gd name="T9" fmla="*/ 430 h 2286"/>
                  <a:gd name="T10" fmla="*/ 4635 w 4645"/>
                  <a:gd name="T11" fmla="*/ 430 h 2286"/>
                  <a:gd name="T12" fmla="*/ 4635 w 4645"/>
                  <a:gd name="T13" fmla="*/ 0 h 2286"/>
                  <a:gd name="T14" fmla="*/ 0 w 4645"/>
                  <a:gd name="T15" fmla="*/ 0 h 2286"/>
                  <a:gd name="T16" fmla="*/ 0 w 4645"/>
                  <a:gd name="T17" fmla="*/ 403 h 2286"/>
                  <a:gd name="T18" fmla="*/ 165 w 4645"/>
                  <a:gd name="T19" fmla="*/ 403 h 2286"/>
                  <a:gd name="T20" fmla="*/ 174 w 4645"/>
                  <a:gd name="T21" fmla="*/ 1875 h 2286"/>
                  <a:gd name="T22" fmla="*/ 0 w 4645"/>
                  <a:gd name="T23" fmla="*/ 1875 h 2286"/>
                  <a:gd name="T24" fmla="*/ 9 w 4645"/>
                  <a:gd name="T25" fmla="*/ 2286 h 2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45" h="2286">
                    <a:moveTo>
                      <a:pt x="9" y="2286"/>
                    </a:moveTo>
                    <a:lnTo>
                      <a:pt x="4645" y="2277"/>
                    </a:lnTo>
                    <a:lnTo>
                      <a:pt x="4645" y="1838"/>
                    </a:lnTo>
                    <a:lnTo>
                      <a:pt x="4242" y="1838"/>
                    </a:lnTo>
                    <a:lnTo>
                      <a:pt x="4215" y="430"/>
                    </a:lnTo>
                    <a:lnTo>
                      <a:pt x="4635" y="430"/>
                    </a:lnTo>
                    <a:lnTo>
                      <a:pt x="4635" y="0"/>
                    </a:lnTo>
                    <a:lnTo>
                      <a:pt x="0" y="0"/>
                    </a:lnTo>
                    <a:lnTo>
                      <a:pt x="0" y="403"/>
                    </a:lnTo>
                    <a:lnTo>
                      <a:pt x="165" y="403"/>
                    </a:lnTo>
                    <a:lnTo>
                      <a:pt x="174" y="1875"/>
                    </a:lnTo>
                    <a:lnTo>
                      <a:pt x="0" y="1875"/>
                    </a:lnTo>
                    <a:lnTo>
                      <a:pt x="9" y="2286"/>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12" name="Freeform 44"/>
              <p:cNvSpPr>
                <a:spLocks/>
              </p:cNvSpPr>
              <p:nvPr/>
            </p:nvSpPr>
            <p:spPr bwMode="auto">
              <a:xfrm>
                <a:off x="5159" y="967"/>
                <a:ext cx="131" cy="99"/>
              </a:xfrm>
              <a:custGeom>
                <a:avLst/>
                <a:gdLst>
                  <a:gd name="T0" fmla="*/ 0 w 2077"/>
                  <a:gd name="T1" fmla="*/ 531 h 1582"/>
                  <a:gd name="T2" fmla="*/ 0 w 2077"/>
                  <a:gd name="T3" fmla="*/ 1052 h 1582"/>
                  <a:gd name="T4" fmla="*/ 128 w 2077"/>
                  <a:gd name="T5" fmla="*/ 1408 h 1582"/>
                  <a:gd name="T6" fmla="*/ 503 w 2077"/>
                  <a:gd name="T7" fmla="*/ 1564 h 1582"/>
                  <a:gd name="T8" fmla="*/ 805 w 2077"/>
                  <a:gd name="T9" fmla="*/ 1582 h 1582"/>
                  <a:gd name="T10" fmla="*/ 1399 w 2077"/>
                  <a:gd name="T11" fmla="*/ 1445 h 1582"/>
                  <a:gd name="T12" fmla="*/ 1509 w 2077"/>
                  <a:gd name="T13" fmla="*/ 1225 h 1582"/>
                  <a:gd name="T14" fmla="*/ 1911 w 2077"/>
                  <a:gd name="T15" fmla="*/ 1235 h 1582"/>
                  <a:gd name="T16" fmla="*/ 2076 w 2077"/>
                  <a:gd name="T17" fmla="*/ 777 h 1582"/>
                  <a:gd name="T18" fmla="*/ 1902 w 2077"/>
                  <a:gd name="T19" fmla="*/ 366 h 1582"/>
                  <a:gd name="T20" fmla="*/ 1491 w 2077"/>
                  <a:gd name="T21" fmla="*/ 366 h 1582"/>
                  <a:gd name="T22" fmla="*/ 1408 w 2077"/>
                  <a:gd name="T23" fmla="*/ 128 h 1582"/>
                  <a:gd name="T24" fmla="*/ 805 w 2077"/>
                  <a:gd name="T25" fmla="*/ 0 h 1582"/>
                  <a:gd name="T26" fmla="*/ 522 w 2077"/>
                  <a:gd name="T27" fmla="*/ 0 h 1582"/>
                  <a:gd name="T28" fmla="*/ 128 w 2077"/>
                  <a:gd name="T29" fmla="*/ 183 h 1582"/>
                  <a:gd name="T30" fmla="*/ 0 w 2077"/>
                  <a:gd name="T31" fmla="*/ 531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77" h="1582">
                    <a:moveTo>
                      <a:pt x="0" y="531"/>
                    </a:moveTo>
                    <a:lnTo>
                      <a:pt x="0" y="1052"/>
                    </a:lnTo>
                    <a:lnTo>
                      <a:pt x="128" y="1408"/>
                    </a:lnTo>
                    <a:lnTo>
                      <a:pt x="503" y="1564"/>
                    </a:lnTo>
                    <a:lnTo>
                      <a:pt x="805" y="1582"/>
                    </a:lnTo>
                    <a:lnTo>
                      <a:pt x="1399" y="1445"/>
                    </a:lnTo>
                    <a:lnTo>
                      <a:pt x="1509" y="1225"/>
                    </a:lnTo>
                    <a:lnTo>
                      <a:pt x="1911" y="1235"/>
                    </a:lnTo>
                    <a:cubicBezTo>
                      <a:pt x="2005" y="1160"/>
                      <a:pt x="2077" y="922"/>
                      <a:pt x="2076" y="777"/>
                    </a:cubicBezTo>
                    <a:cubicBezTo>
                      <a:pt x="2075" y="632"/>
                      <a:pt x="2000" y="435"/>
                      <a:pt x="1902" y="366"/>
                    </a:cubicBezTo>
                    <a:lnTo>
                      <a:pt x="1491" y="366"/>
                    </a:lnTo>
                    <a:lnTo>
                      <a:pt x="1408" y="128"/>
                    </a:lnTo>
                    <a:lnTo>
                      <a:pt x="805" y="0"/>
                    </a:lnTo>
                    <a:lnTo>
                      <a:pt x="522" y="0"/>
                    </a:lnTo>
                    <a:lnTo>
                      <a:pt x="128" y="183"/>
                    </a:lnTo>
                    <a:lnTo>
                      <a:pt x="0" y="53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13" name="Freeform 45"/>
              <p:cNvSpPr>
                <a:spLocks/>
              </p:cNvSpPr>
              <p:nvPr/>
            </p:nvSpPr>
            <p:spPr bwMode="auto">
              <a:xfrm>
                <a:off x="5034" y="1004"/>
                <a:ext cx="125" cy="25"/>
              </a:xfrm>
              <a:custGeom>
                <a:avLst/>
                <a:gdLst>
                  <a:gd name="T0" fmla="*/ 1976 w 1980"/>
                  <a:gd name="T1" fmla="*/ 4 h 404"/>
                  <a:gd name="T2" fmla="*/ 1660 w 1980"/>
                  <a:gd name="T3" fmla="*/ 0 h 404"/>
                  <a:gd name="T4" fmla="*/ 1664 w 1980"/>
                  <a:gd name="T5" fmla="*/ 124 h 404"/>
                  <a:gd name="T6" fmla="*/ 1236 w 1980"/>
                  <a:gd name="T7" fmla="*/ 128 h 404"/>
                  <a:gd name="T8" fmla="*/ 1236 w 1980"/>
                  <a:gd name="T9" fmla="*/ 156 h 404"/>
                  <a:gd name="T10" fmla="*/ 204 w 1980"/>
                  <a:gd name="T11" fmla="*/ 164 h 404"/>
                  <a:gd name="T12" fmla="*/ 96 w 1980"/>
                  <a:gd name="T13" fmla="*/ 120 h 404"/>
                  <a:gd name="T14" fmla="*/ 36 w 1980"/>
                  <a:gd name="T15" fmla="*/ 120 h 404"/>
                  <a:gd name="T16" fmla="*/ 0 w 1980"/>
                  <a:gd name="T17" fmla="*/ 156 h 404"/>
                  <a:gd name="T18" fmla="*/ 0 w 1980"/>
                  <a:gd name="T19" fmla="*/ 256 h 404"/>
                  <a:gd name="T20" fmla="*/ 40 w 1980"/>
                  <a:gd name="T21" fmla="*/ 296 h 404"/>
                  <a:gd name="T22" fmla="*/ 96 w 1980"/>
                  <a:gd name="T23" fmla="*/ 296 h 404"/>
                  <a:gd name="T24" fmla="*/ 212 w 1980"/>
                  <a:gd name="T25" fmla="*/ 256 h 404"/>
                  <a:gd name="T26" fmla="*/ 1236 w 1980"/>
                  <a:gd name="T27" fmla="*/ 256 h 404"/>
                  <a:gd name="T28" fmla="*/ 1240 w 1980"/>
                  <a:gd name="T29" fmla="*/ 288 h 404"/>
                  <a:gd name="T30" fmla="*/ 1660 w 1980"/>
                  <a:gd name="T31" fmla="*/ 288 h 404"/>
                  <a:gd name="T32" fmla="*/ 1672 w 1980"/>
                  <a:gd name="T33" fmla="*/ 404 h 404"/>
                  <a:gd name="T34" fmla="*/ 1980 w 1980"/>
                  <a:gd name="T35" fmla="*/ 404 h 404"/>
                  <a:gd name="T36" fmla="*/ 1976 w 1980"/>
                  <a:gd name="T37" fmla="*/ 4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80" h="404">
                    <a:moveTo>
                      <a:pt x="1976" y="4"/>
                    </a:moveTo>
                    <a:lnTo>
                      <a:pt x="1660" y="0"/>
                    </a:lnTo>
                    <a:lnTo>
                      <a:pt x="1664" y="124"/>
                    </a:lnTo>
                    <a:lnTo>
                      <a:pt x="1236" y="128"/>
                    </a:lnTo>
                    <a:lnTo>
                      <a:pt x="1236" y="156"/>
                    </a:lnTo>
                    <a:lnTo>
                      <a:pt x="204" y="164"/>
                    </a:lnTo>
                    <a:lnTo>
                      <a:pt x="96" y="120"/>
                    </a:lnTo>
                    <a:lnTo>
                      <a:pt x="36" y="120"/>
                    </a:lnTo>
                    <a:lnTo>
                      <a:pt x="0" y="156"/>
                    </a:lnTo>
                    <a:lnTo>
                      <a:pt x="0" y="256"/>
                    </a:lnTo>
                    <a:lnTo>
                      <a:pt x="40" y="296"/>
                    </a:lnTo>
                    <a:lnTo>
                      <a:pt x="96" y="296"/>
                    </a:lnTo>
                    <a:lnTo>
                      <a:pt x="212" y="256"/>
                    </a:lnTo>
                    <a:lnTo>
                      <a:pt x="1236" y="256"/>
                    </a:lnTo>
                    <a:lnTo>
                      <a:pt x="1240" y="288"/>
                    </a:lnTo>
                    <a:lnTo>
                      <a:pt x="1660" y="288"/>
                    </a:lnTo>
                    <a:lnTo>
                      <a:pt x="1672" y="404"/>
                    </a:lnTo>
                    <a:lnTo>
                      <a:pt x="1980" y="404"/>
                    </a:lnTo>
                    <a:lnTo>
                      <a:pt x="1976" y="4"/>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414" name="Group 46"/>
            <p:cNvGrpSpPr>
              <a:grpSpLocks/>
            </p:cNvGrpSpPr>
            <p:nvPr/>
          </p:nvGrpSpPr>
          <p:grpSpPr bwMode="auto">
            <a:xfrm>
              <a:off x="3272" y="644"/>
              <a:ext cx="372" cy="168"/>
              <a:chOff x="5034" y="943"/>
              <a:chExt cx="319" cy="144"/>
            </a:xfrm>
          </p:grpSpPr>
          <p:sp>
            <p:nvSpPr>
              <p:cNvPr id="186415" name="Freeform 47"/>
              <p:cNvSpPr>
                <a:spLocks/>
              </p:cNvSpPr>
              <p:nvPr/>
            </p:nvSpPr>
            <p:spPr bwMode="auto">
              <a:xfrm>
                <a:off x="5061" y="943"/>
                <a:ext cx="292" cy="144"/>
              </a:xfrm>
              <a:custGeom>
                <a:avLst/>
                <a:gdLst>
                  <a:gd name="T0" fmla="*/ 9 w 4645"/>
                  <a:gd name="T1" fmla="*/ 2286 h 2286"/>
                  <a:gd name="T2" fmla="*/ 4645 w 4645"/>
                  <a:gd name="T3" fmla="*/ 2277 h 2286"/>
                  <a:gd name="T4" fmla="*/ 4645 w 4645"/>
                  <a:gd name="T5" fmla="*/ 1838 h 2286"/>
                  <a:gd name="T6" fmla="*/ 4242 w 4645"/>
                  <a:gd name="T7" fmla="*/ 1838 h 2286"/>
                  <a:gd name="T8" fmla="*/ 4215 w 4645"/>
                  <a:gd name="T9" fmla="*/ 430 h 2286"/>
                  <a:gd name="T10" fmla="*/ 4635 w 4645"/>
                  <a:gd name="T11" fmla="*/ 430 h 2286"/>
                  <a:gd name="T12" fmla="*/ 4635 w 4645"/>
                  <a:gd name="T13" fmla="*/ 0 h 2286"/>
                  <a:gd name="T14" fmla="*/ 0 w 4645"/>
                  <a:gd name="T15" fmla="*/ 0 h 2286"/>
                  <a:gd name="T16" fmla="*/ 0 w 4645"/>
                  <a:gd name="T17" fmla="*/ 403 h 2286"/>
                  <a:gd name="T18" fmla="*/ 165 w 4645"/>
                  <a:gd name="T19" fmla="*/ 403 h 2286"/>
                  <a:gd name="T20" fmla="*/ 174 w 4645"/>
                  <a:gd name="T21" fmla="*/ 1875 h 2286"/>
                  <a:gd name="T22" fmla="*/ 0 w 4645"/>
                  <a:gd name="T23" fmla="*/ 1875 h 2286"/>
                  <a:gd name="T24" fmla="*/ 9 w 4645"/>
                  <a:gd name="T25" fmla="*/ 2286 h 2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45" h="2286">
                    <a:moveTo>
                      <a:pt x="9" y="2286"/>
                    </a:moveTo>
                    <a:lnTo>
                      <a:pt x="4645" y="2277"/>
                    </a:lnTo>
                    <a:lnTo>
                      <a:pt x="4645" y="1838"/>
                    </a:lnTo>
                    <a:lnTo>
                      <a:pt x="4242" y="1838"/>
                    </a:lnTo>
                    <a:lnTo>
                      <a:pt x="4215" y="430"/>
                    </a:lnTo>
                    <a:lnTo>
                      <a:pt x="4635" y="430"/>
                    </a:lnTo>
                    <a:lnTo>
                      <a:pt x="4635" y="0"/>
                    </a:lnTo>
                    <a:lnTo>
                      <a:pt x="0" y="0"/>
                    </a:lnTo>
                    <a:lnTo>
                      <a:pt x="0" y="403"/>
                    </a:lnTo>
                    <a:lnTo>
                      <a:pt x="165" y="403"/>
                    </a:lnTo>
                    <a:lnTo>
                      <a:pt x="174" y="1875"/>
                    </a:lnTo>
                    <a:lnTo>
                      <a:pt x="0" y="1875"/>
                    </a:lnTo>
                    <a:lnTo>
                      <a:pt x="9" y="2286"/>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16" name="Freeform 48"/>
              <p:cNvSpPr>
                <a:spLocks/>
              </p:cNvSpPr>
              <p:nvPr/>
            </p:nvSpPr>
            <p:spPr bwMode="auto">
              <a:xfrm>
                <a:off x="5159" y="967"/>
                <a:ext cx="131" cy="99"/>
              </a:xfrm>
              <a:custGeom>
                <a:avLst/>
                <a:gdLst>
                  <a:gd name="T0" fmla="*/ 0 w 2077"/>
                  <a:gd name="T1" fmla="*/ 531 h 1582"/>
                  <a:gd name="T2" fmla="*/ 0 w 2077"/>
                  <a:gd name="T3" fmla="*/ 1052 h 1582"/>
                  <a:gd name="T4" fmla="*/ 128 w 2077"/>
                  <a:gd name="T5" fmla="*/ 1408 h 1582"/>
                  <a:gd name="T6" fmla="*/ 503 w 2077"/>
                  <a:gd name="T7" fmla="*/ 1564 h 1582"/>
                  <a:gd name="T8" fmla="*/ 805 w 2077"/>
                  <a:gd name="T9" fmla="*/ 1582 h 1582"/>
                  <a:gd name="T10" fmla="*/ 1399 w 2077"/>
                  <a:gd name="T11" fmla="*/ 1445 h 1582"/>
                  <a:gd name="T12" fmla="*/ 1509 w 2077"/>
                  <a:gd name="T13" fmla="*/ 1225 h 1582"/>
                  <a:gd name="T14" fmla="*/ 1911 w 2077"/>
                  <a:gd name="T15" fmla="*/ 1235 h 1582"/>
                  <a:gd name="T16" fmla="*/ 2076 w 2077"/>
                  <a:gd name="T17" fmla="*/ 777 h 1582"/>
                  <a:gd name="T18" fmla="*/ 1902 w 2077"/>
                  <a:gd name="T19" fmla="*/ 366 h 1582"/>
                  <a:gd name="T20" fmla="*/ 1491 w 2077"/>
                  <a:gd name="T21" fmla="*/ 366 h 1582"/>
                  <a:gd name="T22" fmla="*/ 1408 w 2077"/>
                  <a:gd name="T23" fmla="*/ 128 h 1582"/>
                  <a:gd name="T24" fmla="*/ 805 w 2077"/>
                  <a:gd name="T25" fmla="*/ 0 h 1582"/>
                  <a:gd name="T26" fmla="*/ 522 w 2077"/>
                  <a:gd name="T27" fmla="*/ 0 h 1582"/>
                  <a:gd name="T28" fmla="*/ 128 w 2077"/>
                  <a:gd name="T29" fmla="*/ 183 h 1582"/>
                  <a:gd name="T30" fmla="*/ 0 w 2077"/>
                  <a:gd name="T31" fmla="*/ 531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77" h="1582">
                    <a:moveTo>
                      <a:pt x="0" y="531"/>
                    </a:moveTo>
                    <a:lnTo>
                      <a:pt x="0" y="1052"/>
                    </a:lnTo>
                    <a:lnTo>
                      <a:pt x="128" y="1408"/>
                    </a:lnTo>
                    <a:lnTo>
                      <a:pt x="503" y="1564"/>
                    </a:lnTo>
                    <a:lnTo>
                      <a:pt x="805" y="1582"/>
                    </a:lnTo>
                    <a:lnTo>
                      <a:pt x="1399" y="1445"/>
                    </a:lnTo>
                    <a:lnTo>
                      <a:pt x="1509" y="1225"/>
                    </a:lnTo>
                    <a:lnTo>
                      <a:pt x="1911" y="1235"/>
                    </a:lnTo>
                    <a:cubicBezTo>
                      <a:pt x="2005" y="1160"/>
                      <a:pt x="2077" y="922"/>
                      <a:pt x="2076" y="777"/>
                    </a:cubicBezTo>
                    <a:cubicBezTo>
                      <a:pt x="2075" y="632"/>
                      <a:pt x="2000" y="435"/>
                      <a:pt x="1902" y="366"/>
                    </a:cubicBezTo>
                    <a:lnTo>
                      <a:pt x="1491" y="366"/>
                    </a:lnTo>
                    <a:lnTo>
                      <a:pt x="1408" y="128"/>
                    </a:lnTo>
                    <a:lnTo>
                      <a:pt x="805" y="0"/>
                    </a:lnTo>
                    <a:lnTo>
                      <a:pt x="522" y="0"/>
                    </a:lnTo>
                    <a:lnTo>
                      <a:pt x="128" y="183"/>
                    </a:lnTo>
                    <a:lnTo>
                      <a:pt x="0" y="53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17" name="Freeform 49"/>
              <p:cNvSpPr>
                <a:spLocks/>
              </p:cNvSpPr>
              <p:nvPr/>
            </p:nvSpPr>
            <p:spPr bwMode="auto">
              <a:xfrm>
                <a:off x="5034" y="1004"/>
                <a:ext cx="125" cy="25"/>
              </a:xfrm>
              <a:custGeom>
                <a:avLst/>
                <a:gdLst>
                  <a:gd name="T0" fmla="*/ 1976 w 1980"/>
                  <a:gd name="T1" fmla="*/ 4 h 404"/>
                  <a:gd name="T2" fmla="*/ 1660 w 1980"/>
                  <a:gd name="T3" fmla="*/ 0 h 404"/>
                  <a:gd name="T4" fmla="*/ 1664 w 1980"/>
                  <a:gd name="T5" fmla="*/ 124 h 404"/>
                  <a:gd name="T6" fmla="*/ 1236 w 1980"/>
                  <a:gd name="T7" fmla="*/ 128 h 404"/>
                  <a:gd name="T8" fmla="*/ 1236 w 1980"/>
                  <a:gd name="T9" fmla="*/ 156 h 404"/>
                  <a:gd name="T10" fmla="*/ 204 w 1980"/>
                  <a:gd name="T11" fmla="*/ 164 h 404"/>
                  <a:gd name="T12" fmla="*/ 96 w 1980"/>
                  <a:gd name="T13" fmla="*/ 120 h 404"/>
                  <a:gd name="T14" fmla="*/ 36 w 1980"/>
                  <a:gd name="T15" fmla="*/ 120 h 404"/>
                  <a:gd name="T16" fmla="*/ 0 w 1980"/>
                  <a:gd name="T17" fmla="*/ 156 h 404"/>
                  <a:gd name="T18" fmla="*/ 0 w 1980"/>
                  <a:gd name="T19" fmla="*/ 256 h 404"/>
                  <a:gd name="T20" fmla="*/ 40 w 1980"/>
                  <a:gd name="T21" fmla="*/ 296 h 404"/>
                  <a:gd name="T22" fmla="*/ 96 w 1980"/>
                  <a:gd name="T23" fmla="*/ 296 h 404"/>
                  <a:gd name="T24" fmla="*/ 212 w 1980"/>
                  <a:gd name="T25" fmla="*/ 256 h 404"/>
                  <a:gd name="T26" fmla="*/ 1236 w 1980"/>
                  <a:gd name="T27" fmla="*/ 256 h 404"/>
                  <a:gd name="T28" fmla="*/ 1240 w 1980"/>
                  <a:gd name="T29" fmla="*/ 288 h 404"/>
                  <a:gd name="T30" fmla="*/ 1660 w 1980"/>
                  <a:gd name="T31" fmla="*/ 288 h 404"/>
                  <a:gd name="T32" fmla="*/ 1672 w 1980"/>
                  <a:gd name="T33" fmla="*/ 404 h 404"/>
                  <a:gd name="T34" fmla="*/ 1980 w 1980"/>
                  <a:gd name="T35" fmla="*/ 404 h 404"/>
                  <a:gd name="T36" fmla="*/ 1976 w 1980"/>
                  <a:gd name="T37" fmla="*/ 4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80" h="404">
                    <a:moveTo>
                      <a:pt x="1976" y="4"/>
                    </a:moveTo>
                    <a:lnTo>
                      <a:pt x="1660" y="0"/>
                    </a:lnTo>
                    <a:lnTo>
                      <a:pt x="1664" y="124"/>
                    </a:lnTo>
                    <a:lnTo>
                      <a:pt x="1236" y="128"/>
                    </a:lnTo>
                    <a:lnTo>
                      <a:pt x="1236" y="156"/>
                    </a:lnTo>
                    <a:lnTo>
                      <a:pt x="204" y="164"/>
                    </a:lnTo>
                    <a:lnTo>
                      <a:pt x="96" y="120"/>
                    </a:lnTo>
                    <a:lnTo>
                      <a:pt x="36" y="120"/>
                    </a:lnTo>
                    <a:lnTo>
                      <a:pt x="0" y="156"/>
                    </a:lnTo>
                    <a:lnTo>
                      <a:pt x="0" y="256"/>
                    </a:lnTo>
                    <a:lnTo>
                      <a:pt x="40" y="296"/>
                    </a:lnTo>
                    <a:lnTo>
                      <a:pt x="96" y="296"/>
                    </a:lnTo>
                    <a:lnTo>
                      <a:pt x="212" y="256"/>
                    </a:lnTo>
                    <a:lnTo>
                      <a:pt x="1236" y="256"/>
                    </a:lnTo>
                    <a:lnTo>
                      <a:pt x="1240" y="288"/>
                    </a:lnTo>
                    <a:lnTo>
                      <a:pt x="1660" y="288"/>
                    </a:lnTo>
                    <a:lnTo>
                      <a:pt x="1672" y="404"/>
                    </a:lnTo>
                    <a:lnTo>
                      <a:pt x="1980" y="404"/>
                    </a:lnTo>
                    <a:lnTo>
                      <a:pt x="1976" y="4"/>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418" name="Group 50"/>
            <p:cNvGrpSpPr>
              <a:grpSpLocks/>
            </p:cNvGrpSpPr>
            <p:nvPr/>
          </p:nvGrpSpPr>
          <p:grpSpPr bwMode="auto">
            <a:xfrm>
              <a:off x="3212" y="755"/>
              <a:ext cx="372" cy="168"/>
              <a:chOff x="5034" y="943"/>
              <a:chExt cx="319" cy="144"/>
            </a:xfrm>
          </p:grpSpPr>
          <p:sp>
            <p:nvSpPr>
              <p:cNvPr id="186419" name="Freeform 51"/>
              <p:cNvSpPr>
                <a:spLocks/>
              </p:cNvSpPr>
              <p:nvPr/>
            </p:nvSpPr>
            <p:spPr bwMode="auto">
              <a:xfrm>
                <a:off x="5061" y="943"/>
                <a:ext cx="292" cy="144"/>
              </a:xfrm>
              <a:custGeom>
                <a:avLst/>
                <a:gdLst>
                  <a:gd name="T0" fmla="*/ 9 w 4645"/>
                  <a:gd name="T1" fmla="*/ 2286 h 2286"/>
                  <a:gd name="T2" fmla="*/ 4645 w 4645"/>
                  <a:gd name="T3" fmla="*/ 2277 h 2286"/>
                  <a:gd name="T4" fmla="*/ 4645 w 4645"/>
                  <a:gd name="T5" fmla="*/ 1838 h 2286"/>
                  <a:gd name="T6" fmla="*/ 4242 w 4645"/>
                  <a:gd name="T7" fmla="*/ 1838 h 2286"/>
                  <a:gd name="T8" fmla="*/ 4215 w 4645"/>
                  <a:gd name="T9" fmla="*/ 430 h 2286"/>
                  <a:gd name="T10" fmla="*/ 4635 w 4645"/>
                  <a:gd name="T11" fmla="*/ 430 h 2286"/>
                  <a:gd name="T12" fmla="*/ 4635 w 4645"/>
                  <a:gd name="T13" fmla="*/ 0 h 2286"/>
                  <a:gd name="T14" fmla="*/ 0 w 4645"/>
                  <a:gd name="T15" fmla="*/ 0 h 2286"/>
                  <a:gd name="T16" fmla="*/ 0 w 4645"/>
                  <a:gd name="T17" fmla="*/ 403 h 2286"/>
                  <a:gd name="T18" fmla="*/ 165 w 4645"/>
                  <a:gd name="T19" fmla="*/ 403 h 2286"/>
                  <a:gd name="T20" fmla="*/ 174 w 4645"/>
                  <a:gd name="T21" fmla="*/ 1875 h 2286"/>
                  <a:gd name="T22" fmla="*/ 0 w 4645"/>
                  <a:gd name="T23" fmla="*/ 1875 h 2286"/>
                  <a:gd name="T24" fmla="*/ 9 w 4645"/>
                  <a:gd name="T25" fmla="*/ 2286 h 2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45" h="2286">
                    <a:moveTo>
                      <a:pt x="9" y="2286"/>
                    </a:moveTo>
                    <a:lnTo>
                      <a:pt x="4645" y="2277"/>
                    </a:lnTo>
                    <a:lnTo>
                      <a:pt x="4645" y="1838"/>
                    </a:lnTo>
                    <a:lnTo>
                      <a:pt x="4242" y="1838"/>
                    </a:lnTo>
                    <a:lnTo>
                      <a:pt x="4215" y="430"/>
                    </a:lnTo>
                    <a:lnTo>
                      <a:pt x="4635" y="430"/>
                    </a:lnTo>
                    <a:lnTo>
                      <a:pt x="4635" y="0"/>
                    </a:lnTo>
                    <a:lnTo>
                      <a:pt x="0" y="0"/>
                    </a:lnTo>
                    <a:lnTo>
                      <a:pt x="0" y="403"/>
                    </a:lnTo>
                    <a:lnTo>
                      <a:pt x="165" y="403"/>
                    </a:lnTo>
                    <a:lnTo>
                      <a:pt x="174" y="1875"/>
                    </a:lnTo>
                    <a:lnTo>
                      <a:pt x="0" y="1875"/>
                    </a:lnTo>
                    <a:lnTo>
                      <a:pt x="9" y="2286"/>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20" name="Freeform 52"/>
              <p:cNvSpPr>
                <a:spLocks/>
              </p:cNvSpPr>
              <p:nvPr/>
            </p:nvSpPr>
            <p:spPr bwMode="auto">
              <a:xfrm>
                <a:off x="5159" y="967"/>
                <a:ext cx="131" cy="99"/>
              </a:xfrm>
              <a:custGeom>
                <a:avLst/>
                <a:gdLst>
                  <a:gd name="T0" fmla="*/ 0 w 2077"/>
                  <a:gd name="T1" fmla="*/ 531 h 1582"/>
                  <a:gd name="T2" fmla="*/ 0 w 2077"/>
                  <a:gd name="T3" fmla="*/ 1052 h 1582"/>
                  <a:gd name="T4" fmla="*/ 128 w 2077"/>
                  <a:gd name="T5" fmla="*/ 1408 h 1582"/>
                  <a:gd name="T6" fmla="*/ 503 w 2077"/>
                  <a:gd name="T7" fmla="*/ 1564 h 1582"/>
                  <a:gd name="T8" fmla="*/ 805 w 2077"/>
                  <a:gd name="T9" fmla="*/ 1582 h 1582"/>
                  <a:gd name="T10" fmla="*/ 1399 w 2077"/>
                  <a:gd name="T11" fmla="*/ 1445 h 1582"/>
                  <a:gd name="T12" fmla="*/ 1509 w 2077"/>
                  <a:gd name="T13" fmla="*/ 1225 h 1582"/>
                  <a:gd name="T14" fmla="*/ 1911 w 2077"/>
                  <a:gd name="T15" fmla="*/ 1235 h 1582"/>
                  <a:gd name="T16" fmla="*/ 2076 w 2077"/>
                  <a:gd name="T17" fmla="*/ 777 h 1582"/>
                  <a:gd name="T18" fmla="*/ 1902 w 2077"/>
                  <a:gd name="T19" fmla="*/ 366 h 1582"/>
                  <a:gd name="T20" fmla="*/ 1491 w 2077"/>
                  <a:gd name="T21" fmla="*/ 366 h 1582"/>
                  <a:gd name="T22" fmla="*/ 1408 w 2077"/>
                  <a:gd name="T23" fmla="*/ 128 h 1582"/>
                  <a:gd name="T24" fmla="*/ 805 w 2077"/>
                  <a:gd name="T25" fmla="*/ 0 h 1582"/>
                  <a:gd name="T26" fmla="*/ 522 w 2077"/>
                  <a:gd name="T27" fmla="*/ 0 h 1582"/>
                  <a:gd name="T28" fmla="*/ 128 w 2077"/>
                  <a:gd name="T29" fmla="*/ 183 h 1582"/>
                  <a:gd name="T30" fmla="*/ 0 w 2077"/>
                  <a:gd name="T31" fmla="*/ 531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77" h="1582">
                    <a:moveTo>
                      <a:pt x="0" y="531"/>
                    </a:moveTo>
                    <a:lnTo>
                      <a:pt x="0" y="1052"/>
                    </a:lnTo>
                    <a:lnTo>
                      <a:pt x="128" y="1408"/>
                    </a:lnTo>
                    <a:lnTo>
                      <a:pt x="503" y="1564"/>
                    </a:lnTo>
                    <a:lnTo>
                      <a:pt x="805" y="1582"/>
                    </a:lnTo>
                    <a:lnTo>
                      <a:pt x="1399" y="1445"/>
                    </a:lnTo>
                    <a:lnTo>
                      <a:pt x="1509" y="1225"/>
                    </a:lnTo>
                    <a:lnTo>
                      <a:pt x="1911" y="1235"/>
                    </a:lnTo>
                    <a:cubicBezTo>
                      <a:pt x="2005" y="1160"/>
                      <a:pt x="2077" y="922"/>
                      <a:pt x="2076" y="777"/>
                    </a:cubicBezTo>
                    <a:cubicBezTo>
                      <a:pt x="2075" y="632"/>
                      <a:pt x="2000" y="435"/>
                      <a:pt x="1902" y="366"/>
                    </a:cubicBezTo>
                    <a:lnTo>
                      <a:pt x="1491" y="366"/>
                    </a:lnTo>
                    <a:lnTo>
                      <a:pt x="1408" y="128"/>
                    </a:lnTo>
                    <a:lnTo>
                      <a:pt x="805" y="0"/>
                    </a:lnTo>
                    <a:lnTo>
                      <a:pt x="522" y="0"/>
                    </a:lnTo>
                    <a:lnTo>
                      <a:pt x="128" y="183"/>
                    </a:lnTo>
                    <a:lnTo>
                      <a:pt x="0" y="53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21" name="Freeform 53"/>
              <p:cNvSpPr>
                <a:spLocks/>
              </p:cNvSpPr>
              <p:nvPr/>
            </p:nvSpPr>
            <p:spPr bwMode="auto">
              <a:xfrm>
                <a:off x="5034" y="1004"/>
                <a:ext cx="125" cy="25"/>
              </a:xfrm>
              <a:custGeom>
                <a:avLst/>
                <a:gdLst>
                  <a:gd name="T0" fmla="*/ 1976 w 1980"/>
                  <a:gd name="T1" fmla="*/ 4 h 404"/>
                  <a:gd name="T2" fmla="*/ 1660 w 1980"/>
                  <a:gd name="T3" fmla="*/ 0 h 404"/>
                  <a:gd name="T4" fmla="*/ 1664 w 1980"/>
                  <a:gd name="T5" fmla="*/ 124 h 404"/>
                  <a:gd name="T6" fmla="*/ 1236 w 1980"/>
                  <a:gd name="T7" fmla="*/ 128 h 404"/>
                  <a:gd name="T8" fmla="*/ 1236 w 1980"/>
                  <a:gd name="T9" fmla="*/ 156 h 404"/>
                  <a:gd name="T10" fmla="*/ 204 w 1980"/>
                  <a:gd name="T11" fmla="*/ 164 h 404"/>
                  <a:gd name="T12" fmla="*/ 96 w 1980"/>
                  <a:gd name="T13" fmla="*/ 120 h 404"/>
                  <a:gd name="T14" fmla="*/ 36 w 1980"/>
                  <a:gd name="T15" fmla="*/ 120 h 404"/>
                  <a:gd name="T16" fmla="*/ 0 w 1980"/>
                  <a:gd name="T17" fmla="*/ 156 h 404"/>
                  <a:gd name="T18" fmla="*/ 0 w 1980"/>
                  <a:gd name="T19" fmla="*/ 256 h 404"/>
                  <a:gd name="T20" fmla="*/ 40 w 1980"/>
                  <a:gd name="T21" fmla="*/ 296 h 404"/>
                  <a:gd name="T22" fmla="*/ 96 w 1980"/>
                  <a:gd name="T23" fmla="*/ 296 h 404"/>
                  <a:gd name="T24" fmla="*/ 212 w 1980"/>
                  <a:gd name="T25" fmla="*/ 256 h 404"/>
                  <a:gd name="T26" fmla="*/ 1236 w 1980"/>
                  <a:gd name="T27" fmla="*/ 256 h 404"/>
                  <a:gd name="T28" fmla="*/ 1240 w 1980"/>
                  <a:gd name="T29" fmla="*/ 288 h 404"/>
                  <a:gd name="T30" fmla="*/ 1660 w 1980"/>
                  <a:gd name="T31" fmla="*/ 288 h 404"/>
                  <a:gd name="T32" fmla="*/ 1672 w 1980"/>
                  <a:gd name="T33" fmla="*/ 404 h 404"/>
                  <a:gd name="T34" fmla="*/ 1980 w 1980"/>
                  <a:gd name="T35" fmla="*/ 404 h 404"/>
                  <a:gd name="T36" fmla="*/ 1976 w 1980"/>
                  <a:gd name="T37" fmla="*/ 4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80" h="404">
                    <a:moveTo>
                      <a:pt x="1976" y="4"/>
                    </a:moveTo>
                    <a:lnTo>
                      <a:pt x="1660" y="0"/>
                    </a:lnTo>
                    <a:lnTo>
                      <a:pt x="1664" y="124"/>
                    </a:lnTo>
                    <a:lnTo>
                      <a:pt x="1236" y="128"/>
                    </a:lnTo>
                    <a:lnTo>
                      <a:pt x="1236" y="156"/>
                    </a:lnTo>
                    <a:lnTo>
                      <a:pt x="204" y="164"/>
                    </a:lnTo>
                    <a:lnTo>
                      <a:pt x="96" y="120"/>
                    </a:lnTo>
                    <a:lnTo>
                      <a:pt x="36" y="120"/>
                    </a:lnTo>
                    <a:lnTo>
                      <a:pt x="0" y="156"/>
                    </a:lnTo>
                    <a:lnTo>
                      <a:pt x="0" y="256"/>
                    </a:lnTo>
                    <a:lnTo>
                      <a:pt x="40" y="296"/>
                    </a:lnTo>
                    <a:lnTo>
                      <a:pt x="96" y="296"/>
                    </a:lnTo>
                    <a:lnTo>
                      <a:pt x="212" y="256"/>
                    </a:lnTo>
                    <a:lnTo>
                      <a:pt x="1236" y="256"/>
                    </a:lnTo>
                    <a:lnTo>
                      <a:pt x="1240" y="288"/>
                    </a:lnTo>
                    <a:lnTo>
                      <a:pt x="1660" y="288"/>
                    </a:lnTo>
                    <a:lnTo>
                      <a:pt x="1672" y="404"/>
                    </a:lnTo>
                    <a:lnTo>
                      <a:pt x="1980" y="404"/>
                    </a:lnTo>
                    <a:lnTo>
                      <a:pt x="1976" y="4"/>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422" name="Group 54"/>
            <p:cNvGrpSpPr>
              <a:grpSpLocks/>
            </p:cNvGrpSpPr>
            <p:nvPr/>
          </p:nvGrpSpPr>
          <p:grpSpPr bwMode="auto">
            <a:xfrm>
              <a:off x="3155" y="864"/>
              <a:ext cx="372" cy="168"/>
              <a:chOff x="5034" y="943"/>
              <a:chExt cx="319" cy="144"/>
            </a:xfrm>
          </p:grpSpPr>
          <p:sp>
            <p:nvSpPr>
              <p:cNvPr id="186423" name="Freeform 55"/>
              <p:cNvSpPr>
                <a:spLocks/>
              </p:cNvSpPr>
              <p:nvPr/>
            </p:nvSpPr>
            <p:spPr bwMode="auto">
              <a:xfrm>
                <a:off x="5061" y="943"/>
                <a:ext cx="292" cy="144"/>
              </a:xfrm>
              <a:custGeom>
                <a:avLst/>
                <a:gdLst>
                  <a:gd name="T0" fmla="*/ 9 w 4645"/>
                  <a:gd name="T1" fmla="*/ 2286 h 2286"/>
                  <a:gd name="T2" fmla="*/ 4645 w 4645"/>
                  <a:gd name="T3" fmla="*/ 2277 h 2286"/>
                  <a:gd name="T4" fmla="*/ 4645 w 4645"/>
                  <a:gd name="T5" fmla="*/ 1838 h 2286"/>
                  <a:gd name="T6" fmla="*/ 4242 w 4645"/>
                  <a:gd name="T7" fmla="*/ 1838 h 2286"/>
                  <a:gd name="T8" fmla="*/ 4215 w 4645"/>
                  <a:gd name="T9" fmla="*/ 430 h 2286"/>
                  <a:gd name="T10" fmla="*/ 4635 w 4645"/>
                  <a:gd name="T11" fmla="*/ 430 h 2286"/>
                  <a:gd name="T12" fmla="*/ 4635 w 4645"/>
                  <a:gd name="T13" fmla="*/ 0 h 2286"/>
                  <a:gd name="T14" fmla="*/ 0 w 4645"/>
                  <a:gd name="T15" fmla="*/ 0 h 2286"/>
                  <a:gd name="T16" fmla="*/ 0 w 4645"/>
                  <a:gd name="T17" fmla="*/ 403 h 2286"/>
                  <a:gd name="T18" fmla="*/ 165 w 4645"/>
                  <a:gd name="T19" fmla="*/ 403 h 2286"/>
                  <a:gd name="T20" fmla="*/ 174 w 4645"/>
                  <a:gd name="T21" fmla="*/ 1875 h 2286"/>
                  <a:gd name="T22" fmla="*/ 0 w 4645"/>
                  <a:gd name="T23" fmla="*/ 1875 h 2286"/>
                  <a:gd name="T24" fmla="*/ 9 w 4645"/>
                  <a:gd name="T25" fmla="*/ 2286 h 2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45" h="2286">
                    <a:moveTo>
                      <a:pt x="9" y="2286"/>
                    </a:moveTo>
                    <a:lnTo>
                      <a:pt x="4645" y="2277"/>
                    </a:lnTo>
                    <a:lnTo>
                      <a:pt x="4645" y="1838"/>
                    </a:lnTo>
                    <a:lnTo>
                      <a:pt x="4242" y="1838"/>
                    </a:lnTo>
                    <a:lnTo>
                      <a:pt x="4215" y="430"/>
                    </a:lnTo>
                    <a:lnTo>
                      <a:pt x="4635" y="430"/>
                    </a:lnTo>
                    <a:lnTo>
                      <a:pt x="4635" y="0"/>
                    </a:lnTo>
                    <a:lnTo>
                      <a:pt x="0" y="0"/>
                    </a:lnTo>
                    <a:lnTo>
                      <a:pt x="0" y="403"/>
                    </a:lnTo>
                    <a:lnTo>
                      <a:pt x="165" y="403"/>
                    </a:lnTo>
                    <a:lnTo>
                      <a:pt x="174" y="1875"/>
                    </a:lnTo>
                    <a:lnTo>
                      <a:pt x="0" y="1875"/>
                    </a:lnTo>
                    <a:lnTo>
                      <a:pt x="9" y="2286"/>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24" name="Freeform 56"/>
              <p:cNvSpPr>
                <a:spLocks/>
              </p:cNvSpPr>
              <p:nvPr/>
            </p:nvSpPr>
            <p:spPr bwMode="auto">
              <a:xfrm>
                <a:off x="5159" y="967"/>
                <a:ext cx="131" cy="99"/>
              </a:xfrm>
              <a:custGeom>
                <a:avLst/>
                <a:gdLst>
                  <a:gd name="T0" fmla="*/ 0 w 2077"/>
                  <a:gd name="T1" fmla="*/ 531 h 1582"/>
                  <a:gd name="T2" fmla="*/ 0 w 2077"/>
                  <a:gd name="T3" fmla="*/ 1052 h 1582"/>
                  <a:gd name="T4" fmla="*/ 128 w 2077"/>
                  <a:gd name="T5" fmla="*/ 1408 h 1582"/>
                  <a:gd name="T6" fmla="*/ 503 w 2077"/>
                  <a:gd name="T7" fmla="*/ 1564 h 1582"/>
                  <a:gd name="T8" fmla="*/ 805 w 2077"/>
                  <a:gd name="T9" fmla="*/ 1582 h 1582"/>
                  <a:gd name="T10" fmla="*/ 1399 w 2077"/>
                  <a:gd name="T11" fmla="*/ 1445 h 1582"/>
                  <a:gd name="T12" fmla="*/ 1509 w 2077"/>
                  <a:gd name="T13" fmla="*/ 1225 h 1582"/>
                  <a:gd name="T14" fmla="*/ 1911 w 2077"/>
                  <a:gd name="T15" fmla="*/ 1235 h 1582"/>
                  <a:gd name="T16" fmla="*/ 2076 w 2077"/>
                  <a:gd name="T17" fmla="*/ 777 h 1582"/>
                  <a:gd name="T18" fmla="*/ 1902 w 2077"/>
                  <a:gd name="T19" fmla="*/ 366 h 1582"/>
                  <a:gd name="T20" fmla="*/ 1491 w 2077"/>
                  <a:gd name="T21" fmla="*/ 366 h 1582"/>
                  <a:gd name="T22" fmla="*/ 1408 w 2077"/>
                  <a:gd name="T23" fmla="*/ 128 h 1582"/>
                  <a:gd name="T24" fmla="*/ 805 w 2077"/>
                  <a:gd name="T25" fmla="*/ 0 h 1582"/>
                  <a:gd name="T26" fmla="*/ 522 w 2077"/>
                  <a:gd name="T27" fmla="*/ 0 h 1582"/>
                  <a:gd name="T28" fmla="*/ 128 w 2077"/>
                  <a:gd name="T29" fmla="*/ 183 h 1582"/>
                  <a:gd name="T30" fmla="*/ 0 w 2077"/>
                  <a:gd name="T31" fmla="*/ 531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77" h="1582">
                    <a:moveTo>
                      <a:pt x="0" y="531"/>
                    </a:moveTo>
                    <a:lnTo>
                      <a:pt x="0" y="1052"/>
                    </a:lnTo>
                    <a:lnTo>
                      <a:pt x="128" y="1408"/>
                    </a:lnTo>
                    <a:lnTo>
                      <a:pt x="503" y="1564"/>
                    </a:lnTo>
                    <a:lnTo>
                      <a:pt x="805" y="1582"/>
                    </a:lnTo>
                    <a:lnTo>
                      <a:pt x="1399" y="1445"/>
                    </a:lnTo>
                    <a:lnTo>
                      <a:pt x="1509" y="1225"/>
                    </a:lnTo>
                    <a:lnTo>
                      <a:pt x="1911" y="1235"/>
                    </a:lnTo>
                    <a:cubicBezTo>
                      <a:pt x="2005" y="1160"/>
                      <a:pt x="2077" y="922"/>
                      <a:pt x="2076" y="777"/>
                    </a:cubicBezTo>
                    <a:cubicBezTo>
                      <a:pt x="2075" y="632"/>
                      <a:pt x="2000" y="435"/>
                      <a:pt x="1902" y="366"/>
                    </a:cubicBezTo>
                    <a:lnTo>
                      <a:pt x="1491" y="366"/>
                    </a:lnTo>
                    <a:lnTo>
                      <a:pt x="1408" y="128"/>
                    </a:lnTo>
                    <a:lnTo>
                      <a:pt x="805" y="0"/>
                    </a:lnTo>
                    <a:lnTo>
                      <a:pt x="522" y="0"/>
                    </a:lnTo>
                    <a:lnTo>
                      <a:pt x="128" y="183"/>
                    </a:lnTo>
                    <a:lnTo>
                      <a:pt x="0" y="53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25" name="Freeform 57"/>
              <p:cNvSpPr>
                <a:spLocks/>
              </p:cNvSpPr>
              <p:nvPr/>
            </p:nvSpPr>
            <p:spPr bwMode="auto">
              <a:xfrm>
                <a:off x="5034" y="1004"/>
                <a:ext cx="125" cy="25"/>
              </a:xfrm>
              <a:custGeom>
                <a:avLst/>
                <a:gdLst>
                  <a:gd name="T0" fmla="*/ 1976 w 1980"/>
                  <a:gd name="T1" fmla="*/ 4 h 404"/>
                  <a:gd name="T2" fmla="*/ 1660 w 1980"/>
                  <a:gd name="T3" fmla="*/ 0 h 404"/>
                  <a:gd name="T4" fmla="*/ 1664 w 1980"/>
                  <a:gd name="T5" fmla="*/ 124 h 404"/>
                  <a:gd name="T6" fmla="*/ 1236 w 1980"/>
                  <a:gd name="T7" fmla="*/ 128 h 404"/>
                  <a:gd name="T8" fmla="*/ 1236 w 1980"/>
                  <a:gd name="T9" fmla="*/ 156 h 404"/>
                  <a:gd name="T10" fmla="*/ 204 w 1980"/>
                  <a:gd name="T11" fmla="*/ 164 h 404"/>
                  <a:gd name="T12" fmla="*/ 96 w 1980"/>
                  <a:gd name="T13" fmla="*/ 120 h 404"/>
                  <a:gd name="T14" fmla="*/ 36 w 1980"/>
                  <a:gd name="T15" fmla="*/ 120 h 404"/>
                  <a:gd name="T16" fmla="*/ 0 w 1980"/>
                  <a:gd name="T17" fmla="*/ 156 h 404"/>
                  <a:gd name="T18" fmla="*/ 0 w 1980"/>
                  <a:gd name="T19" fmla="*/ 256 h 404"/>
                  <a:gd name="T20" fmla="*/ 40 w 1980"/>
                  <a:gd name="T21" fmla="*/ 296 h 404"/>
                  <a:gd name="T22" fmla="*/ 96 w 1980"/>
                  <a:gd name="T23" fmla="*/ 296 h 404"/>
                  <a:gd name="T24" fmla="*/ 212 w 1980"/>
                  <a:gd name="T25" fmla="*/ 256 h 404"/>
                  <a:gd name="T26" fmla="*/ 1236 w 1980"/>
                  <a:gd name="T27" fmla="*/ 256 h 404"/>
                  <a:gd name="T28" fmla="*/ 1240 w 1980"/>
                  <a:gd name="T29" fmla="*/ 288 h 404"/>
                  <a:gd name="T30" fmla="*/ 1660 w 1980"/>
                  <a:gd name="T31" fmla="*/ 288 h 404"/>
                  <a:gd name="T32" fmla="*/ 1672 w 1980"/>
                  <a:gd name="T33" fmla="*/ 404 h 404"/>
                  <a:gd name="T34" fmla="*/ 1980 w 1980"/>
                  <a:gd name="T35" fmla="*/ 404 h 404"/>
                  <a:gd name="T36" fmla="*/ 1976 w 1980"/>
                  <a:gd name="T37" fmla="*/ 4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80" h="404">
                    <a:moveTo>
                      <a:pt x="1976" y="4"/>
                    </a:moveTo>
                    <a:lnTo>
                      <a:pt x="1660" y="0"/>
                    </a:lnTo>
                    <a:lnTo>
                      <a:pt x="1664" y="124"/>
                    </a:lnTo>
                    <a:lnTo>
                      <a:pt x="1236" y="128"/>
                    </a:lnTo>
                    <a:lnTo>
                      <a:pt x="1236" y="156"/>
                    </a:lnTo>
                    <a:lnTo>
                      <a:pt x="204" y="164"/>
                    </a:lnTo>
                    <a:lnTo>
                      <a:pt x="96" y="120"/>
                    </a:lnTo>
                    <a:lnTo>
                      <a:pt x="36" y="120"/>
                    </a:lnTo>
                    <a:lnTo>
                      <a:pt x="0" y="156"/>
                    </a:lnTo>
                    <a:lnTo>
                      <a:pt x="0" y="256"/>
                    </a:lnTo>
                    <a:lnTo>
                      <a:pt x="40" y="296"/>
                    </a:lnTo>
                    <a:lnTo>
                      <a:pt x="96" y="296"/>
                    </a:lnTo>
                    <a:lnTo>
                      <a:pt x="212" y="256"/>
                    </a:lnTo>
                    <a:lnTo>
                      <a:pt x="1236" y="256"/>
                    </a:lnTo>
                    <a:lnTo>
                      <a:pt x="1240" y="288"/>
                    </a:lnTo>
                    <a:lnTo>
                      <a:pt x="1660" y="288"/>
                    </a:lnTo>
                    <a:lnTo>
                      <a:pt x="1672" y="404"/>
                    </a:lnTo>
                    <a:lnTo>
                      <a:pt x="1980" y="404"/>
                    </a:lnTo>
                    <a:lnTo>
                      <a:pt x="1976" y="4"/>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86426" name="Group 58"/>
          <p:cNvGrpSpPr>
            <a:grpSpLocks/>
          </p:cNvGrpSpPr>
          <p:nvPr/>
        </p:nvGrpSpPr>
        <p:grpSpPr bwMode="auto">
          <a:xfrm>
            <a:off x="6210300" y="927100"/>
            <a:ext cx="952500" cy="962025"/>
            <a:chOff x="3155" y="426"/>
            <a:chExt cx="600" cy="606"/>
          </a:xfrm>
        </p:grpSpPr>
        <p:grpSp>
          <p:nvGrpSpPr>
            <p:cNvPr id="186427" name="Group 59"/>
            <p:cNvGrpSpPr>
              <a:grpSpLocks/>
            </p:cNvGrpSpPr>
            <p:nvPr/>
          </p:nvGrpSpPr>
          <p:grpSpPr bwMode="auto">
            <a:xfrm>
              <a:off x="3383" y="426"/>
              <a:ext cx="372" cy="168"/>
              <a:chOff x="5034" y="943"/>
              <a:chExt cx="319" cy="144"/>
            </a:xfrm>
          </p:grpSpPr>
          <p:sp>
            <p:nvSpPr>
              <p:cNvPr id="186428" name="Freeform 60"/>
              <p:cNvSpPr>
                <a:spLocks/>
              </p:cNvSpPr>
              <p:nvPr/>
            </p:nvSpPr>
            <p:spPr bwMode="auto">
              <a:xfrm>
                <a:off x="5061" y="943"/>
                <a:ext cx="292" cy="144"/>
              </a:xfrm>
              <a:custGeom>
                <a:avLst/>
                <a:gdLst>
                  <a:gd name="T0" fmla="*/ 9 w 4645"/>
                  <a:gd name="T1" fmla="*/ 2286 h 2286"/>
                  <a:gd name="T2" fmla="*/ 4645 w 4645"/>
                  <a:gd name="T3" fmla="*/ 2277 h 2286"/>
                  <a:gd name="T4" fmla="*/ 4645 w 4645"/>
                  <a:gd name="T5" fmla="*/ 1838 h 2286"/>
                  <a:gd name="T6" fmla="*/ 4242 w 4645"/>
                  <a:gd name="T7" fmla="*/ 1838 h 2286"/>
                  <a:gd name="T8" fmla="*/ 4215 w 4645"/>
                  <a:gd name="T9" fmla="*/ 430 h 2286"/>
                  <a:gd name="T10" fmla="*/ 4635 w 4645"/>
                  <a:gd name="T11" fmla="*/ 430 h 2286"/>
                  <a:gd name="T12" fmla="*/ 4635 w 4645"/>
                  <a:gd name="T13" fmla="*/ 0 h 2286"/>
                  <a:gd name="T14" fmla="*/ 0 w 4645"/>
                  <a:gd name="T15" fmla="*/ 0 h 2286"/>
                  <a:gd name="T16" fmla="*/ 0 w 4645"/>
                  <a:gd name="T17" fmla="*/ 403 h 2286"/>
                  <a:gd name="T18" fmla="*/ 165 w 4645"/>
                  <a:gd name="T19" fmla="*/ 403 h 2286"/>
                  <a:gd name="T20" fmla="*/ 174 w 4645"/>
                  <a:gd name="T21" fmla="*/ 1875 h 2286"/>
                  <a:gd name="T22" fmla="*/ 0 w 4645"/>
                  <a:gd name="T23" fmla="*/ 1875 h 2286"/>
                  <a:gd name="T24" fmla="*/ 9 w 4645"/>
                  <a:gd name="T25" fmla="*/ 2286 h 2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45" h="2286">
                    <a:moveTo>
                      <a:pt x="9" y="2286"/>
                    </a:moveTo>
                    <a:lnTo>
                      <a:pt x="4645" y="2277"/>
                    </a:lnTo>
                    <a:lnTo>
                      <a:pt x="4645" y="1838"/>
                    </a:lnTo>
                    <a:lnTo>
                      <a:pt x="4242" y="1838"/>
                    </a:lnTo>
                    <a:lnTo>
                      <a:pt x="4215" y="430"/>
                    </a:lnTo>
                    <a:lnTo>
                      <a:pt x="4635" y="430"/>
                    </a:lnTo>
                    <a:lnTo>
                      <a:pt x="4635" y="0"/>
                    </a:lnTo>
                    <a:lnTo>
                      <a:pt x="0" y="0"/>
                    </a:lnTo>
                    <a:lnTo>
                      <a:pt x="0" y="403"/>
                    </a:lnTo>
                    <a:lnTo>
                      <a:pt x="165" y="403"/>
                    </a:lnTo>
                    <a:lnTo>
                      <a:pt x="174" y="1875"/>
                    </a:lnTo>
                    <a:lnTo>
                      <a:pt x="0" y="1875"/>
                    </a:lnTo>
                    <a:lnTo>
                      <a:pt x="9" y="2286"/>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29" name="Freeform 61"/>
              <p:cNvSpPr>
                <a:spLocks/>
              </p:cNvSpPr>
              <p:nvPr/>
            </p:nvSpPr>
            <p:spPr bwMode="auto">
              <a:xfrm>
                <a:off x="5159" y="967"/>
                <a:ext cx="131" cy="99"/>
              </a:xfrm>
              <a:custGeom>
                <a:avLst/>
                <a:gdLst>
                  <a:gd name="T0" fmla="*/ 0 w 2077"/>
                  <a:gd name="T1" fmla="*/ 531 h 1582"/>
                  <a:gd name="T2" fmla="*/ 0 w 2077"/>
                  <a:gd name="T3" fmla="*/ 1052 h 1582"/>
                  <a:gd name="T4" fmla="*/ 128 w 2077"/>
                  <a:gd name="T5" fmla="*/ 1408 h 1582"/>
                  <a:gd name="T6" fmla="*/ 503 w 2077"/>
                  <a:gd name="T7" fmla="*/ 1564 h 1582"/>
                  <a:gd name="T8" fmla="*/ 805 w 2077"/>
                  <a:gd name="T9" fmla="*/ 1582 h 1582"/>
                  <a:gd name="T10" fmla="*/ 1399 w 2077"/>
                  <a:gd name="T11" fmla="*/ 1445 h 1582"/>
                  <a:gd name="T12" fmla="*/ 1509 w 2077"/>
                  <a:gd name="T13" fmla="*/ 1225 h 1582"/>
                  <a:gd name="T14" fmla="*/ 1911 w 2077"/>
                  <a:gd name="T15" fmla="*/ 1235 h 1582"/>
                  <a:gd name="T16" fmla="*/ 2076 w 2077"/>
                  <a:gd name="T17" fmla="*/ 777 h 1582"/>
                  <a:gd name="T18" fmla="*/ 1902 w 2077"/>
                  <a:gd name="T19" fmla="*/ 366 h 1582"/>
                  <a:gd name="T20" fmla="*/ 1491 w 2077"/>
                  <a:gd name="T21" fmla="*/ 366 h 1582"/>
                  <a:gd name="T22" fmla="*/ 1408 w 2077"/>
                  <a:gd name="T23" fmla="*/ 128 h 1582"/>
                  <a:gd name="T24" fmla="*/ 805 w 2077"/>
                  <a:gd name="T25" fmla="*/ 0 h 1582"/>
                  <a:gd name="T26" fmla="*/ 522 w 2077"/>
                  <a:gd name="T27" fmla="*/ 0 h 1582"/>
                  <a:gd name="T28" fmla="*/ 128 w 2077"/>
                  <a:gd name="T29" fmla="*/ 183 h 1582"/>
                  <a:gd name="T30" fmla="*/ 0 w 2077"/>
                  <a:gd name="T31" fmla="*/ 531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77" h="1582">
                    <a:moveTo>
                      <a:pt x="0" y="531"/>
                    </a:moveTo>
                    <a:lnTo>
                      <a:pt x="0" y="1052"/>
                    </a:lnTo>
                    <a:lnTo>
                      <a:pt x="128" y="1408"/>
                    </a:lnTo>
                    <a:lnTo>
                      <a:pt x="503" y="1564"/>
                    </a:lnTo>
                    <a:lnTo>
                      <a:pt x="805" y="1582"/>
                    </a:lnTo>
                    <a:lnTo>
                      <a:pt x="1399" y="1445"/>
                    </a:lnTo>
                    <a:lnTo>
                      <a:pt x="1509" y="1225"/>
                    </a:lnTo>
                    <a:lnTo>
                      <a:pt x="1911" y="1235"/>
                    </a:lnTo>
                    <a:cubicBezTo>
                      <a:pt x="2005" y="1160"/>
                      <a:pt x="2077" y="922"/>
                      <a:pt x="2076" y="777"/>
                    </a:cubicBezTo>
                    <a:cubicBezTo>
                      <a:pt x="2075" y="632"/>
                      <a:pt x="2000" y="435"/>
                      <a:pt x="1902" y="366"/>
                    </a:cubicBezTo>
                    <a:lnTo>
                      <a:pt x="1491" y="366"/>
                    </a:lnTo>
                    <a:lnTo>
                      <a:pt x="1408" y="128"/>
                    </a:lnTo>
                    <a:lnTo>
                      <a:pt x="805" y="0"/>
                    </a:lnTo>
                    <a:lnTo>
                      <a:pt x="522" y="0"/>
                    </a:lnTo>
                    <a:lnTo>
                      <a:pt x="128" y="183"/>
                    </a:lnTo>
                    <a:lnTo>
                      <a:pt x="0" y="53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30" name="Freeform 62"/>
              <p:cNvSpPr>
                <a:spLocks/>
              </p:cNvSpPr>
              <p:nvPr/>
            </p:nvSpPr>
            <p:spPr bwMode="auto">
              <a:xfrm>
                <a:off x="5034" y="1004"/>
                <a:ext cx="125" cy="25"/>
              </a:xfrm>
              <a:custGeom>
                <a:avLst/>
                <a:gdLst>
                  <a:gd name="T0" fmla="*/ 1976 w 1980"/>
                  <a:gd name="T1" fmla="*/ 4 h 404"/>
                  <a:gd name="T2" fmla="*/ 1660 w 1980"/>
                  <a:gd name="T3" fmla="*/ 0 h 404"/>
                  <a:gd name="T4" fmla="*/ 1664 w 1980"/>
                  <a:gd name="T5" fmla="*/ 124 h 404"/>
                  <a:gd name="T6" fmla="*/ 1236 w 1980"/>
                  <a:gd name="T7" fmla="*/ 128 h 404"/>
                  <a:gd name="T8" fmla="*/ 1236 w 1980"/>
                  <a:gd name="T9" fmla="*/ 156 h 404"/>
                  <a:gd name="T10" fmla="*/ 204 w 1980"/>
                  <a:gd name="T11" fmla="*/ 164 h 404"/>
                  <a:gd name="T12" fmla="*/ 96 w 1980"/>
                  <a:gd name="T13" fmla="*/ 120 h 404"/>
                  <a:gd name="T14" fmla="*/ 36 w 1980"/>
                  <a:gd name="T15" fmla="*/ 120 h 404"/>
                  <a:gd name="T16" fmla="*/ 0 w 1980"/>
                  <a:gd name="T17" fmla="*/ 156 h 404"/>
                  <a:gd name="T18" fmla="*/ 0 w 1980"/>
                  <a:gd name="T19" fmla="*/ 256 h 404"/>
                  <a:gd name="T20" fmla="*/ 40 w 1980"/>
                  <a:gd name="T21" fmla="*/ 296 h 404"/>
                  <a:gd name="T22" fmla="*/ 96 w 1980"/>
                  <a:gd name="T23" fmla="*/ 296 h 404"/>
                  <a:gd name="T24" fmla="*/ 212 w 1980"/>
                  <a:gd name="T25" fmla="*/ 256 h 404"/>
                  <a:gd name="T26" fmla="*/ 1236 w 1980"/>
                  <a:gd name="T27" fmla="*/ 256 h 404"/>
                  <a:gd name="T28" fmla="*/ 1240 w 1980"/>
                  <a:gd name="T29" fmla="*/ 288 h 404"/>
                  <a:gd name="T30" fmla="*/ 1660 w 1980"/>
                  <a:gd name="T31" fmla="*/ 288 h 404"/>
                  <a:gd name="T32" fmla="*/ 1672 w 1980"/>
                  <a:gd name="T33" fmla="*/ 404 h 404"/>
                  <a:gd name="T34" fmla="*/ 1980 w 1980"/>
                  <a:gd name="T35" fmla="*/ 404 h 404"/>
                  <a:gd name="T36" fmla="*/ 1976 w 1980"/>
                  <a:gd name="T37" fmla="*/ 4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80" h="404">
                    <a:moveTo>
                      <a:pt x="1976" y="4"/>
                    </a:moveTo>
                    <a:lnTo>
                      <a:pt x="1660" y="0"/>
                    </a:lnTo>
                    <a:lnTo>
                      <a:pt x="1664" y="124"/>
                    </a:lnTo>
                    <a:lnTo>
                      <a:pt x="1236" y="128"/>
                    </a:lnTo>
                    <a:lnTo>
                      <a:pt x="1236" y="156"/>
                    </a:lnTo>
                    <a:lnTo>
                      <a:pt x="204" y="164"/>
                    </a:lnTo>
                    <a:lnTo>
                      <a:pt x="96" y="120"/>
                    </a:lnTo>
                    <a:lnTo>
                      <a:pt x="36" y="120"/>
                    </a:lnTo>
                    <a:lnTo>
                      <a:pt x="0" y="156"/>
                    </a:lnTo>
                    <a:lnTo>
                      <a:pt x="0" y="256"/>
                    </a:lnTo>
                    <a:lnTo>
                      <a:pt x="40" y="296"/>
                    </a:lnTo>
                    <a:lnTo>
                      <a:pt x="96" y="296"/>
                    </a:lnTo>
                    <a:lnTo>
                      <a:pt x="212" y="256"/>
                    </a:lnTo>
                    <a:lnTo>
                      <a:pt x="1236" y="256"/>
                    </a:lnTo>
                    <a:lnTo>
                      <a:pt x="1240" y="288"/>
                    </a:lnTo>
                    <a:lnTo>
                      <a:pt x="1660" y="288"/>
                    </a:lnTo>
                    <a:lnTo>
                      <a:pt x="1672" y="404"/>
                    </a:lnTo>
                    <a:lnTo>
                      <a:pt x="1980" y="404"/>
                    </a:lnTo>
                    <a:lnTo>
                      <a:pt x="1976" y="4"/>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431" name="Group 63"/>
            <p:cNvGrpSpPr>
              <a:grpSpLocks/>
            </p:cNvGrpSpPr>
            <p:nvPr/>
          </p:nvGrpSpPr>
          <p:grpSpPr bwMode="auto">
            <a:xfrm>
              <a:off x="3326" y="535"/>
              <a:ext cx="372" cy="168"/>
              <a:chOff x="5034" y="943"/>
              <a:chExt cx="319" cy="144"/>
            </a:xfrm>
          </p:grpSpPr>
          <p:sp>
            <p:nvSpPr>
              <p:cNvPr id="186432" name="Freeform 64"/>
              <p:cNvSpPr>
                <a:spLocks/>
              </p:cNvSpPr>
              <p:nvPr/>
            </p:nvSpPr>
            <p:spPr bwMode="auto">
              <a:xfrm>
                <a:off x="5061" y="943"/>
                <a:ext cx="292" cy="144"/>
              </a:xfrm>
              <a:custGeom>
                <a:avLst/>
                <a:gdLst>
                  <a:gd name="T0" fmla="*/ 9 w 4645"/>
                  <a:gd name="T1" fmla="*/ 2286 h 2286"/>
                  <a:gd name="T2" fmla="*/ 4645 w 4645"/>
                  <a:gd name="T3" fmla="*/ 2277 h 2286"/>
                  <a:gd name="T4" fmla="*/ 4645 w 4645"/>
                  <a:gd name="T5" fmla="*/ 1838 h 2286"/>
                  <a:gd name="T6" fmla="*/ 4242 w 4645"/>
                  <a:gd name="T7" fmla="*/ 1838 h 2286"/>
                  <a:gd name="T8" fmla="*/ 4215 w 4645"/>
                  <a:gd name="T9" fmla="*/ 430 h 2286"/>
                  <a:gd name="T10" fmla="*/ 4635 w 4645"/>
                  <a:gd name="T11" fmla="*/ 430 h 2286"/>
                  <a:gd name="T12" fmla="*/ 4635 w 4645"/>
                  <a:gd name="T13" fmla="*/ 0 h 2286"/>
                  <a:gd name="T14" fmla="*/ 0 w 4645"/>
                  <a:gd name="T15" fmla="*/ 0 h 2286"/>
                  <a:gd name="T16" fmla="*/ 0 w 4645"/>
                  <a:gd name="T17" fmla="*/ 403 h 2286"/>
                  <a:gd name="T18" fmla="*/ 165 w 4645"/>
                  <a:gd name="T19" fmla="*/ 403 h 2286"/>
                  <a:gd name="T20" fmla="*/ 174 w 4645"/>
                  <a:gd name="T21" fmla="*/ 1875 h 2286"/>
                  <a:gd name="T22" fmla="*/ 0 w 4645"/>
                  <a:gd name="T23" fmla="*/ 1875 h 2286"/>
                  <a:gd name="T24" fmla="*/ 9 w 4645"/>
                  <a:gd name="T25" fmla="*/ 2286 h 2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45" h="2286">
                    <a:moveTo>
                      <a:pt x="9" y="2286"/>
                    </a:moveTo>
                    <a:lnTo>
                      <a:pt x="4645" y="2277"/>
                    </a:lnTo>
                    <a:lnTo>
                      <a:pt x="4645" y="1838"/>
                    </a:lnTo>
                    <a:lnTo>
                      <a:pt x="4242" y="1838"/>
                    </a:lnTo>
                    <a:lnTo>
                      <a:pt x="4215" y="430"/>
                    </a:lnTo>
                    <a:lnTo>
                      <a:pt x="4635" y="430"/>
                    </a:lnTo>
                    <a:lnTo>
                      <a:pt x="4635" y="0"/>
                    </a:lnTo>
                    <a:lnTo>
                      <a:pt x="0" y="0"/>
                    </a:lnTo>
                    <a:lnTo>
                      <a:pt x="0" y="403"/>
                    </a:lnTo>
                    <a:lnTo>
                      <a:pt x="165" y="403"/>
                    </a:lnTo>
                    <a:lnTo>
                      <a:pt x="174" y="1875"/>
                    </a:lnTo>
                    <a:lnTo>
                      <a:pt x="0" y="1875"/>
                    </a:lnTo>
                    <a:lnTo>
                      <a:pt x="9" y="2286"/>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33" name="Freeform 65"/>
              <p:cNvSpPr>
                <a:spLocks/>
              </p:cNvSpPr>
              <p:nvPr/>
            </p:nvSpPr>
            <p:spPr bwMode="auto">
              <a:xfrm>
                <a:off x="5159" y="967"/>
                <a:ext cx="131" cy="99"/>
              </a:xfrm>
              <a:custGeom>
                <a:avLst/>
                <a:gdLst>
                  <a:gd name="T0" fmla="*/ 0 w 2077"/>
                  <a:gd name="T1" fmla="*/ 531 h 1582"/>
                  <a:gd name="T2" fmla="*/ 0 w 2077"/>
                  <a:gd name="T3" fmla="*/ 1052 h 1582"/>
                  <a:gd name="T4" fmla="*/ 128 w 2077"/>
                  <a:gd name="T5" fmla="*/ 1408 h 1582"/>
                  <a:gd name="T6" fmla="*/ 503 w 2077"/>
                  <a:gd name="T7" fmla="*/ 1564 h 1582"/>
                  <a:gd name="T8" fmla="*/ 805 w 2077"/>
                  <a:gd name="T9" fmla="*/ 1582 h 1582"/>
                  <a:gd name="T10" fmla="*/ 1399 w 2077"/>
                  <a:gd name="T11" fmla="*/ 1445 h 1582"/>
                  <a:gd name="T12" fmla="*/ 1509 w 2077"/>
                  <a:gd name="T13" fmla="*/ 1225 h 1582"/>
                  <a:gd name="T14" fmla="*/ 1911 w 2077"/>
                  <a:gd name="T15" fmla="*/ 1235 h 1582"/>
                  <a:gd name="T16" fmla="*/ 2076 w 2077"/>
                  <a:gd name="T17" fmla="*/ 777 h 1582"/>
                  <a:gd name="T18" fmla="*/ 1902 w 2077"/>
                  <a:gd name="T19" fmla="*/ 366 h 1582"/>
                  <a:gd name="T20" fmla="*/ 1491 w 2077"/>
                  <a:gd name="T21" fmla="*/ 366 h 1582"/>
                  <a:gd name="T22" fmla="*/ 1408 w 2077"/>
                  <a:gd name="T23" fmla="*/ 128 h 1582"/>
                  <a:gd name="T24" fmla="*/ 805 w 2077"/>
                  <a:gd name="T25" fmla="*/ 0 h 1582"/>
                  <a:gd name="T26" fmla="*/ 522 w 2077"/>
                  <a:gd name="T27" fmla="*/ 0 h 1582"/>
                  <a:gd name="T28" fmla="*/ 128 w 2077"/>
                  <a:gd name="T29" fmla="*/ 183 h 1582"/>
                  <a:gd name="T30" fmla="*/ 0 w 2077"/>
                  <a:gd name="T31" fmla="*/ 531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77" h="1582">
                    <a:moveTo>
                      <a:pt x="0" y="531"/>
                    </a:moveTo>
                    <a:lnTo>
                      <a:pt x="0" y="1052"/>
                    </a:lnTo>
                    <a:lnTo>
                      <a:pt x="128" y="1408"/>
                    </a:lnTo>
                    <a:lnTo>
                      <a:pt x="503" y="1564"/>
                    </a:lnTo>
                    <a:lnTo>
                      <a:pt x="805" y="1582"/>
                    </a:lnTo>
                    <a:lnTo>
                      <a:pt x="1399" y="1445"/>
                    </a:lnTo>
                    <a:lnTo>
                      <a:pt x="1509" y="1225"/>
                    </a:lnTo>
                    <a:lnTo>
                      <a:pt x="1911" y="1235"/>
                    </a:lnTo>
                    <a:cubicBezTo>
                      <a:pt x="2005" y="1160"/>
                      <a:pt x="2077" y="922"/>
                      <a:pt x="2076" y="777"/>
                    </a:cubicBezTo>
                    <a:cubicBezTo>
                      <a:pt x="2075" y="632"/>
                      <a:pt x="2000" y="435"/>
                      <a:pt x="1902" y="366"/>
                    </a:cubicBezTo>
                    <a:lnTo>
                      <a:pt x="1491" y="366"/>
                    </a:lnTo>
                    <a:lnTo>
                      <a:pt x="1408" y="128"/>
                    </a:lnTo>
                    <a:lnTo>
                      <a:pt x="805" y="0"/>
                    </a:lnTo>
                    <a:lnTo>
                      <a:pt x="522" y="0"/>
                    </a:lnTo>
                    <a:lnTo>
                      <a:pt x="128" y="183"/>
                    </a:lnTo>
                    <a:lnTo>
                      <a:pt x="0" y="53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34" name="Freeform 66"/>
              <p:cNvSpPr>
                <a:spLocks/>
              </p:cNvSpPr>
              <p:nvPr/>
            </p:nvSpPr>
            <p:spPr bwMode="auto">
              <a:xfrm>
                <a:off x="5034" y="1004"/>
                <a:ext cx="125" cy="25"/>
              </a:xfrm>
              <a:custGeom>
                <a:avLst/>
                <a:gdLst>
                  <a:gd name="T0" fmla="*/ 1976 w 1980"/>
                  <a:gd name="T1" fmla="*/ 4 h 404"/>
                  <a:gd name="T2" fmla="*/ 1660 w 1980"/>
                  <a:gd name="T3" fmla="*/ 0 h 404"/>
                  <a:gd name="T4" fmla="*/ 1664 w 1980"/>
                  <a:gd name="T5" fmla="*/ 124 h 404"/>
                  <a:gd name="T6" fmla="*/ 1236 w 1980"/>
                  <a:gd name="T7" fmla="*/ 128 h 404"/>
                  <a:gd name="T8" fmla="*/ 1236 w 1980"/>
                  <a:gd name="T9" fmla="*/ 156 h 404"/>
                  <a:gd name="T10" fmla="*/ 204 w 1980"/>
                  <a:gd name="T11" fmla="*/ 164 h 404"/>
                  <a:gd name="T12" fmla="*/ 96 w 1980"/>
                  <a:gd name="T13" fmla="*/ 120 h 404"/>
                  <a:gd name="T14" fmla="*/ 36 w 1980"/>
                  <a:gd name="T15" fmla="*/ 120 h 404"/>
                  <a:gd name="T16" fmla="*/ 0 w 1980"/>
                  <a:gd name="T17" fmla="*/ 156 h 404"/>
                  <a:gd name="T18" fmla="*/ 0 w 1980"/>
                  <a:gd name="T19" fmla="*/ 256 h 404"/>
                  <a:gd name="T20" fmla="*/ 40 w 1980"/>
                  <a:gd name="T21" fmla="*/ 296 h 404"/>
                  <a:gd name="T22" fmla="*/ 96 w 1980"/>
                  <a:gd name="T23" fmla="*/ 296 h 404"/>
                  <a:gd name="T24" fmla="*/ 212 w 1980"/>
                  <a:gd name="T25" fmla="*/ 256 h 404"/>
                  <a:gd name="T26" fmla="*/ 1236 w 1980"/>
                  <a:gd name="T27" fmla="*/ 256 h 404"/>
                  <a:gd name="T28" fmla="*/ 1240 w 1980"/>
                  <a:gd name="T29" fmla="*/ 288 h 404"/>
                  <a:gd name="T30" fmla="*/ 1660 w 1980"/>
                  <a:gd name="T31" fmla="*/ 288 h 404"/>
                  <a:gd name="T32" fmla="*/ 1672 w 1980"/>
                  <a:gd name="T33" fmla="*/ 404 h 404"/>
                  <a:gd name="T34" fmla="*/ 1980 w 1980"/>
                  <a:gd name="T35" fmla="*/ 404 h 404"/>
                  <a:gd name="T36" fmla="*/ 1976 w 1980"/>
                  <a:gd name="T37" fmla="*/ 4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80" h="404">
                    <a:moveTo>
                      <a:pt x="1976" y="4"/>
                    </a:moveTo>
                    <a:lnTo>
                      <a:pt x="1660" y="0"/>
                    </a:lnTo>
                    <a:lnTo>
                      <a:pt x="1664" y="124"/>
                    </a:lnTo>
                    <a:lnTo>
                      <a:pt x="1236" y="128"/>
                    </a:lnTo>
                    <a:lnTo>
                      <a:pt x="1236" y="156"/>
                    </a:lnTo>
                    <a:lnTo>
                      <a:pt x="204" y="164"/>
                    </a:lnTo>
                    <a:lnTo>
                      <a:pt x="96" y="120"/>
                    </a:lnTo>
                    <a:lnTo>
                      <a:pt x="36" y="120"/>
                    </a:lnTo>
                    <a:lnTo>
                      <a:pt x="0" y="156"/>
                    </a:lnTo>
                    <a:lnTo>
                      <a:pt x="0" y="256"/>
                    </a:lnTo>
                    <a:lnTo>
                      <a:pt x="40" y="296"/>
                    </a:lnTo>
                    <a:lnTo>
                      <a:pt x="96" y="296"/>
                    </a:lnTo>
                    <a:lnTo>
                      <a:pt x="212" y="256"/>
                    </a:lnTo>
                    <a:lnTo>
                      <a:pt x="1236" y="256"/>
                    </a:lnTo>
                    <a:lnTo>
                      <a:pt x="1240" y="288"/>
                    </a:lnTo>
                    <a:lnTo>
                      <a:pt x="1660" y="288"/>
                    </a:lnTo>
                    <a:lnTo>
                      <a:pt x="1672" y="404"/>
                    </a:lnTo>
                    <a:lnTo>
                      <a:pt x="1980" y="404"/>
                    </a:lnTo>
                    <a:lnTo>
                      <a:pt x="1976" y="4"/>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435" name="Group 67"/>
            <p:cNvGrpSpPr>
              <a:grpSpLocks/>
            </p:cNvGrpSpPr>
            <p:nvPr/>
          </p:nvGrpSpPr>
          <p:grpSpPr bwMode="auto">
            <a:xfrm>
              <a:off x="3272" y="644"/>
              <a:ext cx="372" cy="168"/>
              <a:chOff x="5034" y="943"/>
              <a:chExt cx="319" cy="144"/>
            </a:xfrm>
          </p:grpSpPr>
          <p:sp>
            <p:nvSpPr>
              <p:cNvPr id="186436" name="Freeform 68"/>
              <p:cNvSpPr>
                <a:spLocks/>
              </p:cNvSpPr>
              <p:nvPr/>
            </p:nvSpPr>
            <p:spPr bwMode="auto">
              <a:xfrm>
                <a:off x="5061" y="943"/>
                <a:ext cx="292" cy="144"/>
              </a:xfrm>
              <a:custGeom>
                <a:avLst/>
                <a:gdLst>
                  <a:gd name="T0" fmla="*/ 9 w 4645"/>
                  <a:gd name="T1" fmla="*/ 2286 h 2286"/>
                  <a:gd name="T2" fmla="*/ 4645 w 4645"/>
                  <a:gd name="T3" fmla="*/ 2277 h 2286"/>
                  <a:gd name="T4" fmla="*/ 4645 w 4645"/>
                  <a:gd name="T5" fmla="*/ 1838 h 2286"/>
                  <a:gd name="T6" fmla="*/ 4242 w 4645"/>
                  <a:gd name="T7" fmla="*/ 1838 h 2286"/>
                  <a:gd name="T8" fmla="*/ 4215 w 4645"/>
                  <a:gd name="T9" fmla="*/ 430 h 2286"/>
                  <a:gd name="T10" fmla="*/ 4635 w 4645"/>
                  <a:gd name="T11" fmla="*/ 430 h 2286"/>
                  <a:gd name="T12" fmla="*/ 4635 w 4645"/>
                  <a:gd name="T13" fmla="*/ 0 h 2286"/>
                  <a:gd name="T14" fmla="*/ 0 w 4645"/>
                  <a:gd name="T15" fmla="*/ 0 h 2286"/>
                  <a:gd name="T16" fmla="*/ 0 w 4645"/>
                  <a:gd name="T17" fmla="*/ 403 h 2286"/>
                  <a:gd name="T18" fmla="*/ 165 w 4645"/>
                  <a:gd name="T19" fmla="*/ 403 h 2286"/>
                  <a:gd name="T20" fmla="*/ 174 w 4645"/>
                  <a:gd name="T21" fmla="*/ 1875 h 2286"/>
                  <a:gd name="T22" fmla="*/ 0 w 4645"/>
                  <a:gd name="T23" fmla="*/ 1875 h 2286"/>
                  <a:gd name="T24" fmla="*/ 9 w 4645"/>
                  <a:gd name="T25" fmla="*/ 2286 h 2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45" h="2286">
                    <a:moveTo>
                      <a:pt x="9" y="2286"/>
                    </a:moveTo>
                    <a:lnTo>
                      <a:pt x="4645" y="2277"/>
                    </a:lnTo>
                    <a:lnTo>
                      <a:pt x="4645" y="1838"/>
                    </a:lnTo>
                    <a:lnTo>
                      <a:pt x="4242" y="1838"/>
                    </a:lnTo>
                    <a:lnTo>
                      <a:pt x="4215" y="430"/>
                    </a:lnTo>
                    <a:lnTo>
                      <a:pt x="4635" y="430"/>
                    </a:lnTo>
                    <a:lnTo>
                      <a:pt x="4635" y="0"/>
                    </a:lnTo>
                    <a:lnTo>
                      <a:pt x="0" y="0"/>
                    </a:lnTo>
                    <a:lnTo>
                      <a:pt x="0" y="403"/>
                    </a:lnTo>
                    <a:lnTo>
                      <a:pt x="165" y="403"/>
                    </a:lnTo>
                    <a:lnTo>
                      <a:pt x="174" y="1875"/>
                    </a:lnTo>
                    <a:lnTo>
                      <a:pt x="0" y="1875"/>
                    </a:lnTo>
                    <a:lnTo>
                      <a:pt x="9" y="2286"/>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37" name="Freeform 69"/>
              <p:cNvSpPr>
                <a:spLocks/>
              </p:cNvSpPr>
              <p:nvPr/>
            </p:nvSpPr>
            <p:spPr bwMode="auto">
              <a:xfrm>
                <a:off x="5159" y="967"/>
                <a:ext cx="131" cy="99"/>
              </a:xfrm>
              <a:custGeom>
                <a:avLst/>
                <a:gdLst>
                  <a:gd name="T0" fmla="*/ 0 w 2077"/>
                  <a:gd name="T1" fmla="*/ 531 h 1582"/>
                  <a:gd name="T2" fmla="*/ 0 w 2077"/>
                  <a:gd name="T3" fmla="*/ 1052 h 1582"/>
                  <a:gd name="T4" fmla="*/ 128 w 2077"/>
                  <a:gd name="T5" fmla="*/ 1408 h 1582"/>
                  <a:gd name="T6" fmla="*/ 503 w 2077"/>
                  <a:gd name="T7" fmla="*/ 1564 h 1582"/>
                  <a:gd name="T8" fmla="*/ 805 w 2077"/>
                  <a:gd name="T9" fmla="*/ 1582 h 1582"/>
                  <a:gd name="T10" fmla="*/ 1399 w 2077"/>
                  <a:gd name="T11" fmla="*/ 1445 h 1582"/>
                  <a:gd name="T12" fmla="*/ 1509 w 2077"/>
                  <a:gd name="T13" fmla="*/ 1225 h 1582"/>
                  <a:gd name="T14" fmla="*/ 1911 w 2077"/>
                  <a:gd name="T15" fmla="*/ 1235 h 1582"/>
                  <a:gd name="T16" fmla="*/ 2076 w 2077"/>
                  <a:gd name="T17" fmla="*/ 777 h 1582"/>
                  <a:gd name="T18" fmla="*/ 1902 w 2077"/>
                  <a:gd name="T19" fmla="*/ 366 h 1582"/>
                  <a:gd name="T20" fmla="*/ 1491 w 2077"/>
                  <a:gd name="T21" fmla="*/ 366 h 1582"/>
                  <a:gd name="T22" fmla="*/ 1408 w 2077"/>
                  <a:gd name="T23" fmla="*/ 128 h 1582"/>
                  <a:gd name="T24" fmla="*/ 805 w 2077"/>
                  <a:gd name="T25" fmla="*/ 0 h 1582"/>
                  <a:gd name="T26" fmla="*/ 522 w 2077"/>
                  <a:gd name="T27" fmla="*/ 0 h 1582"/>
                  <a:gd name="T28" fmla="*/ 128 w 2077"/>
                  <a:gd name="T29" fmla="*/ 183 h 1582"/>
                  <a:gd name="T30" fmla="*/ 0 w 2077"/>
                  <a:gd name="T31" fmla="*/ 531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77" h="1582">
                    <a:moveTo>
                      <a:pt x="0" y="531"/>
                    </a:moveTo>
                    <a:lnTo>
                      <a:pt x="0" y="1052"/>
                    </a:lnTo>
                    <a:lnTo>
                      <a:pt x="128" y="1408"/>
                    </a:lnTo>
                    <a:lnTo>
                      <a:pt x="503" y="1564"/>
                    </a:lnTo>
                    <a:lnTo>
                      <a:pt x="805" y="1582"/>
                    </a:lnTo>
                    <a:lnTo>
                      <a:pt x="1399" y="1445"/>
                    </a:lnTo>
                    <a:lnTo>
                      <a:pt x="1509" y="1225"/>
                    </a:lnTo>
                    <a:lnTo>
                      <a:pt x="1911" y="1235"/>
                    </a:lnTo>
                    <a:cubicBezTo>
                      <a:pt x="2005" y="1160"/>
                      <a:pt x="2077" y="922"/>
                      <a:pt x="2076" y="777"/>
                    </a:cubicBezTo>
                    <a:cubicBezTo>
                      <a:pt x="2075" y="632"/>
                      <a:pt x="2000" y="435"/>
                      <a:pt x="1902" y="366"/>
                    </a:cubicBezTo>
                    <a:lnTo>
                      <a:pt x="1491" y="366"/>
                    </a:lnTo>
                    <a:lnTo>
                      <a:pt x="1408" y="128"/>
                    </a:lnTo>
                    <a:lnTo>
                      <a:pt x="805" y="0"/>
                    </a:lnTo>
                    <a:lnTo>
                      <a:pt x="522" y="0"/>
                    </a:lnTo>
                    <a:lnTo>
                      <a:pt x="128" y="183"/>
                    </a:lnTo>
                    <a:lnTo>
                      <a:pt x="0" y="53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38" name="Freeform 70"/>
              <p:cNvSpPr>
                <a:spLocks/>
              </p:cNvSpPr>
              <p:nvPr/>
            </p:nvSpPr>
            <p:spPr bwMode="auto">
              <a:xfrm>
                <a:off x="5034" y="1004"/>
                <a:ext cx="125" cy="25"/>
              </a:xfrm>
              <a:custGeom>
                <a:avLst/>
                <a:gdLst>
                  <a:gd name="T0" fmla="*/ 1976 w 1980"/>
                  <a:gd name="T1" fmla="*/ 4 h 404"/>
                  <a:gd name="T2" fmla="*/ 1660 w 1980"/>
                  <a:gd name="T3" fmla="*/ 0 h 404"/>
                  <a:gd name="T4" fmla="*/ 1664 w 1980"/>
                  <a:gd name="T5" fmla="*/ 124 h 404"/>
                  <a:gd name="T6" fmla="*/ 1236 w 1980"/>
                  <a:gd name="T7" fmla="*/ 128 h 404"/>
                  <a:gd name="T8" fmla="*/ 1236 w 1980"/>
                  <a:gd name="T9" fmla="*/ 156 h 404"/>
                  <a:gd name="T10" fmla="*/ 204 w 1980"/>
                  <a:gd name="T11" fmla="*/ 164 h 404"/>
                  <a:gd name="T12" fmla="*/ 96 w 1980"/>
                  <a:gd name="T13" fmla="*/ 120 h 404"/>
                  <a:gd name="T14" fmla="*/ 36 w 1980"/>
                  <a:gd name="T15" fmla="*/ 120 h 404"/>
                  <a:gd name="T16" fmla="*/ 0 w 1980"/>
                  <a:gd name="T17" fmla="*/ 156 h 404"/>
                  <a:gd name="T18" fmla="*/ 0 w 1980"/>
                  <a:gd name="T19" fmla="*/ 256 h 404"/>
                  <a:gd name="T20" fmla="*/ 40 w 1980"/>
                  <a:gd name="T21" fmla="*/ 296 h 404"/>
                  <a:gd name="T22" fmla="*/ 96 w 1980"/>
                  <a:gd name="T23" fmla="*/ 296 h 404"/>
                  <a:gd name="T24" fmla="*/ 212 w 1980"/>
                  <a:gd name="T25" fmla="*/ 256 h 404"/>
                  <a:gd name="T26" fmla="*/ 1236 w 1980"/>
                  <a:gd name="T27" fmla="*/ 256 h 404"/>
                  <a:gd name="T28" fmla="*/ 1240 w 1980"/>
                  <a:gd name="T29" fmla="*/ 288 h 404"/>
                  <a:gd name="T30" fmla="*/ 1660 w 1980"/>
                  <a:gd name="T31" fmla="*/ 288 h 404"/>
                  <a:gd name="T32" fmla="*/ 1672 w 1980"/>
                  <a:gd name="T33" fmla="*/ 404 h 404"/>
                  <a:gd name="T34" fmla="*/ 1980 w 1980"/>
                  <a:gd name="T35" fmla="*/ 404 h 404"/>
                  <a:gd name="T36" fmla="*/ 1976 w 1980"/>
                  <a:gd name="T37" fmla="*/ 4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80" h="404">
                    <a:moveTo>
                      <a:pt x="1976" y="4"/>
                    </a:moveTo>
                    <a:lnTo>
                      <a:pt x="1660" y="0"/>
                    </a:lnTo>
                    <a:lnTo>
                      <a:pt x="1664" y="124"/>
                    </a:lnTo>
                    <a:lnTo>
                      <a:pt x="1236" y="128"/>
                    </a:lnTo>
                    <a:lnTo>
                      <a:pt x="1236" y="156"/>
                    </a:lnTo>
                    <a:lnTo>
                      <a:pt x="204" y="164"/>
                    </a:lnTo>
                    <a:lnTo>
                      <a:pt x="96" y="120"/>
                    </a:lnTo>
                    <a:lnTo>
                      <a:pt x="36" y="120"/>
                    </a:lnTo>
                    <a:lnTo>
                      <a:pt x="0" y="156"/>
                    </a:lnTo>
                    <a:lnTo>
                      <a:pt x="0" y="256"/>
                    </a:lnTo>
                    <a:lnTo>
                      <a:pt x="40" y="296"/>
                    </a:lnTo>
                    <a:lnTo>
                      <a:pt x="96" y="296"/>
                    </a:lnTo>
                    <a:lnTo>
                      <a:pt x="212" y="256"/>
                    </a:lnTo>
                    <a:lnTo>
                      <a:pt x="1236" y="256"/>
                    </a:lnTo>
                    <a:lnTo>
                      <a:pt x="1240" y="288"/>
                    </a:lnTo>
                    <a:lnTo>
                      <a:pt x="1660" y="288"/>
                    </a:lnTo>
                    <a:lnTo>
                      <a:pt x="1672" y="404"/>
                    </a:lnTo>
                    <a:lnTo>
                      <a:pt x="1980" y="404"/>
                    </a:lnTo>
                    <a:lnTo>
                      <a:pt x="1976" y="4"/>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439" name="Group 71"/>
            <p:cNvGrpSpPr>
              <a:grpSpLocks/>
            </p:cNvGrpSpPr>
            <p:nvPr/>
          </p:nvGrpSpPr>
          <p:grpSpPr bwMode="auto">
            <a:xfrm>
              <a:off x="3212" y="755"/>
              <a:ext cx="372" cy="168"/>
              <a:chOff x="5034" y="943"/>
              <a:chExt cx="319" cy="144"/>
            </a:xfrm>
          </p:grpSpPr>
          <p:sp>
            <p:nvSpPr>
              <p:cNvPr id="186440" name="Freeform 72"/>
              <p:cNvSpPr>
                <a:spLocks/>
              </p:cNvSpPr>
              <p:nvPr/>
            </p:nvSpPr>
            <p:spPr bwMode="auto">
              <a:xfrm>
                <a:off x="5061" y="943"/>
                <a:ext cx="292" cy="144"/>
              </a:xfrm>
              <a:custGeom>
                <a:avLst/>
                <a:gdLst>
                  <a:gd name="T0" fmla="*/ 9 w 4645"/>
                  <a:gd name="T1" fmla="*/ 2286 h 2286"/>
                  <a:gd name="T2" fmla="*/ 4645 w 4645"/>
                  <a:gd name="T3" fmla="*/ 2277 h 2286"/>
                  <a:gd name="T4" fmla="*/ 4645 w 4645"/>
                  <a:gd name="T5" fmla="*/ 1838 h 2286"/>
                  <a:gd name="T6" fmla="*/ 4242 w 4645"/>
                  <a:gd name="T7" fmla="*/ 1838 h 2286"/>
                  <a:gd name="T8" fmla="*/ 4215 w 4645"/>
                  <a:gd name="T9" fmla="*/ 430 h 2286"/>
                  <a:gd name="T10" fmla="*/ 4635 w 4645"/>
                  <a:gd name="T11" fmla="*/ 430 h 2286"/>
                  <a:gd name="T12" fmla="*/ 4635 w 4645"/>
                  <a:gd name="T13" fmla="*/ 0 h 2286"/>
                  <a:gd name="T14" fmla="*/ 0 w 4645"/>
                  <a:gd name="T15" fmla="*/ 0 h 2286"/>
                  <a:gd name="T16" fmla="*/ 0 w 4645"/>
                  <a:gd name="T17" fmla="*/ 403 h 2286"/>
                  <a:gd name="T18" fmla="*/ 165 w 4645"/>
                  <a:gd name="T19" fmla="*/ 403 h 2286"/>
                  <a:gd name="T20" fmla="*/ 174 w 4645"/>
                  <a:gd name="T21" fmla="*/ 1875 h 2286"/>
                  <a:gd name="T22" fmla="*/ 0 w 4645"/>
                  <a:gd name="T23" fmla="*/ 1875 h 2286"/>
                  <a:gd name="T24" fmla="*/ 9 w 4645"/>
                  <a:gd name="T25" fmla="*/ 2286 h 2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45" h="2286">
                    <a:moveTo>
                      <a:pt x="9" y="2286"/>
                    </a:moveTo>
                    <a:lnTo>
                      <a:pt x="4645" y="2277"/>
                    </a:lnTo>
                    <a:lnTo>
                      <a:pt x="4645" y="1838"/>
                    </a:lnTo>
                    <a:lnTo>
                      <a:pt x="4242" y="1838"/>
                    </a:lnTo>
                    <a:lnTo>
                      <a:pt x="4215" y="430"/>
                    </a:lnTo>
                    <a:lnTo>
                      <a:pt x="4635" y="430"/>
                    </a:lnTo>
                    <a:lnTo>
                      <a:pt x="4635" y="0"/>
                    </a:lnTo>
                    <a:lnTo>
                      <a:pt x="0" y="0"/>
                    </a:lnTo>
                    <a:lnTo>
                      <a:pt x="0" y="403"/>
                    </a:lnTo>
                    <a:lnTo>
                      <a:pt x="165" y="403"/>
                    </a:lnTo>
                    <a:lnTo>
                      <a:pt x="174" y="1875"/>
                    </a:lnTo>
                    <a:lnTo>
                      <a:pt x="0" y="1875"/>
                    </a:lnTo>
                    <a:lnTo>
                      <a:pt x="9" y="2286"/>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41" name="Freeform 73"/>
              <p:cNvSpPr>
                <a:spLocks/>
              </p:cNvSpPr>
              <p:nvPr/>
            </p:nvSpPr>
            <p:spPr bwMode="auto">
              <a:xfrm>
                <a:off x="5159" y="967"/>
                <a:ext cx="131" cy="99"/>
              </a:xfrm>
              <a:custGeom>
                <a:avLst/>
                <a:gdLst>
                  <a:gd name="T0" fmla="*/ 0 w 2077"/>
                  <a:gd name="T1" fmla="*/ 531 h 1582"/>
                  <a:gd name="T2" fmla="*/ 0 w 2077"/>
                  <a:gd name="T3" fmla="*/ 1052 h 1582"/>
                  <a:gd name="T4" fmla="*/ 128 w 2077"/>
                  <a:gd name="T5" fmla="*/ 1408 h 1582"/>
                  <a:gd name="T6" fmla="*/ 503 w 2077"/>
                  <a:gd name="T7" fmla="*/ 1564 h 1582"/>
                  <a:gd name="T8" fmla="*/ 805 w 2077"/>
                  <a:gd name="T9" fmla="*/ 1582 h 1582"/>
                  <a:gd name="T10" fmla="*/ 1399 w 2077"/>
                  <a:gd name="T11" fmla="*/ 1445 h 1582"/>
                  <a:gd name="T12" fmla="*/ 1509 w 2077"/>
                  <a:gd name="T13" fmla="*/ 1225 h 1582"/>
                  <a:gd name="T14" fmla="*/ 1911 w 2077"/>
                  <a:gd name="T15" fmla="*/ 1235 h 1582"/>
                  <a:gd name="T16" fmla="*/ 2076 w 2077"/>
                  <a:gd name="T17" fmla="*/ 777 h 1582"/>
                  <a:gd name="T18" fmla="*/ 1902 w 2077"/>
                  <a:gd name="T19" fmla="*/ 366 h 1582"/>
                  <a:gd name="T20" fmla="*/ 1491 w 2077"/>
                  <a:gd name="T21" fmla="*/ 366 h 1582"/>
                  <a:gd name="T22" fmla="*/ 1408 w 2077"/>
                  <a:gd name="T23" fmla="*/ 128 h 1582"/>
                  <a:gd name="T24" fmla="*/ 805 w 2077"/>
                  <a:gd name="T25" fmla="*/ 0 h 1582"/>
                  <a:gd name="T26" fmla="*/ 522 w 2077"/>
                  <a:gd name="T27" fmla="*/ 0 h 1582"/>
                  <a:gd name="T28" fmla="*/ 128 w 2077"/>
                  <a:gd name="T29" fmla="*/ 183 h 1582"/>
                  <a:gd name="T30" fmla="*/ 0 w 2077"/>
                  <a:gd name="T31" fmla="*/ 531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77" h="1582">
                    <a:moveTo>
                      <a:pt x="0" y="531"/>
                    </a:moveTo>
                    <a:lnTo>
                      <a:pt x="0" y="1052"/>
                    </a:lnTo>
                    <a:lnTo>
                      <a:pt x="128" y="1408"/>
                    </a:lnTo>
                    <a:lnTo>
                      <a:pt x="503" y="1564"/>
                    </a:lnTo>
                    <a:lnTo>
                      <a:pt x="805" y="1582"/>
                    </a:lnTo>
                    <a:lnTo>
                      <a:pt x="1399" y="1445"/>
                    </a:lnTo>
                    <a:lnTo>
                      <a:pt x="1509" y="1225"/>
                    </a:lnTo>
                    <a:lnTo>
                      <a:pt x="1911" y="1235"/>
                    </a:lnTo>
                    <a:cubicBezTo>
                      <a:pt x="2005" y="1160"/>
                      <a:pt x="2077" y="922"/>
                      <a:pt x="2076" y="777"/>
                    </a:cubicBezTo>
                    <a:cubicBezTo>
                      <a:pt x="2075" y="632"/>
                      <a:pt x="2000" y="435"/>
                      <a:pt x="1902" y="366"/>
                    </a:cubicBezTo>
                    <a:lnTo>
                      <a:pt x="1491" y="366"/>
                    </a:lnTo>
                    <a:lnTo>
                      <a:pt x="1408" y="128"/>
                    </a:lnTo>
                    <a:lnTo>
                      <a:pt x="805" y="0"/>
                    </a:lnTo>
                    <a:lnTo>
                      <a:pt x="522" y="0"/>
                    </a:lnTo>
                    <a:lnTo>
                      <a:pt x="128" y="183"/>
                    </a:lnTo>
                    <a:lnTo>
                      <a:pt x="0" y="53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42" name="Freeform 74"/>
              <p:cNvSpPr>
                <a:spLocks/>
              </p:cNvSpPr>
              <p:nvPr/>
            </p:nvSpPr>
            <p:spPr bwMode="auto">
              <a:xfrm>
                <a:off x="5034" y="1004"/>
                <a:ext cx="125" cy="25"/>
              </a:xfrm>
              <a:custGeom>
                <a:avLst/>
                <a:gdLst>
                  <a:gd name="T0" fmla="*/ 1976 w 1980"/>
                  <a:gd name="T1" fmla="*/ 4 h 404"/>
                  <a:gd name="T2" fmla="*/ 1660 w 1980"/>
                  <a:gd name="T3" fmla="*/ 0 h 404"/>
                  <a:gd name="T4" fmla="*/ 1664 w 1980"/>
                  <a:gd name="T5" fmla="*/ 124 h 404"/>
                  <a:gd name="T6" fmla="*/ 1236 w 1980"/>
                  <a:gd name="T7" fmla="*/ 128 h 404"/>
                  <a:gd name="T8" fmla="*/ 1236 w 1980"/>
                  <a:gd name="T9" fmla="*/ 156 h 404"/>
                  <a:gd name="T10" fmla="*/ 204 w 1980"/>
                  <a:gd name="T11" fmla="*/ 164 h 404"/>
                  <a:gd name="T12" fmla="*/ 96 w 1980"/>
                  <a:gd name="T13" fmla="*/ 120 h 404"/>
                  <a:gd name="T14" fmla="*/ 36 w 1980"/>
                  <a:gd name="T15" fmla="*/ 120 h 404"/>
                  <a:gd name="T16" fmla="*/ 0 w 1980"/>
                  <a:gd name="T17" fmla="*/ 156 h 404"/>
                  <a:gd name="T18" fmla="*/ 0 w 1980"/>
                  <a:gd name="T19" fmla="*/ 256 h 404"/>
                  <a:gd name="T20" fmla="*/ 40 w 1980"/>
                  <a:gd name="T21" fmla="*/ 296 h 404"/>
                  <a:gd name="T22" fmla="*/ 96 w 1980"/>
                  <a:gd name="T23" fmla="*/ 296 h 404"/>
                  <a:gd name="T24" fmla="*/ 212 w 1980"/>
                  <a:gd name="T25" fmla="*/ 256 h 404"/>
                  <a:gd name="T26" fmla="*/ 1236 w 1980"/>
                  <a:gd name="T27" fmla="*/ 256 h 404"/>
                  <a:gd name="T28" fmla="*/ 1240 w 1980"/>
                  <a:gd name="T29" fmla="*/ 288 h 404"/>
                  <a:gd name="T30" fmla="*/ 1660 w 1980"/>
                  <a:gd name="T31" fmla="*/ 288 h 404"/>
                  <a:gd name="T32" fmla="*/ 1672 w 1980"/>
                  <a:gd name="T33" fmla="*/ 404 h 404"/>
                  <a:gd name="T34" fmla="*/ 1980 w 1980"/>
                  <a:gd name="T35" fmla="*/ 404 h 404"/>
                  <a:gd name="T36" fmla="*/ 1976 w 1980"/>
                  <a:gd name="T37" fmla="*/ 4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80" h="404">
                    <a:moveTo>
                      <a:pt x="1976" y="4"/>
                    </a:moveTo>
                    <a:lnTo>
                      <a:pt x="1660" y="0"/>
                    </a:lnTo>
                    <a:lnTo>
                      <a:pt x="1664" y="124"/>
                    </a:lnTo>
                    <a:lnTo>
                      <a:pt x="1236" y="128"/>
                    </a:lnTo>
                    <a:lnTo>
                      <a:pt x="1236" y="156"/>
                    </a:lnTo>
                    <a:lnTo>
                      <a:pt x="204" y="164"/>
                    </a:lnTo>
                    <a:lnTo>
                      <a:pt x="96" y="120"/>
                    </a:lnTo>
                    <a:lnTo>
                      <a:pt x="36" y="120"/>
                    </a:lnTo>
                    <a:lnTo>
                      <a:pt x="0" y="156"/>
                    </a:lnTo>
                    <a:lnTo>
                      <a:pt x="0" y="256"/>
                    </a:lnTo>
                    <a:lnTo>
                      <a:pt x="40" y="296"/>
                    </a:lnTo>
                    <a:lnTo>
                      <a:pt x="96" y="296"/>
                    </a:lnTo>
                    <a:lnTo>
                      <a:pt x="212" y="256"/>
                    </a:lnTo>
                    <a:lnTo>
                      <a:pt x="1236" y="256"/>
                    </a:lnTo>
                    <a:lnTo>
                      <a:pt x="1240" y="288"/>
                    </a:lnTo>
                    <a:lnTo>
                      <a:pt x="1660" y="288"/>
                    </a:lnTo>
                    <a:lnTo>
                      <a:pt x="1672" y="404"/>
                    </a:lnTo>
                    <a:lnTo>
                      <a:pt x="1980" y="404"/>
                    </a:lnTo>
                    <a:lnTo>
                      <a:pt x="1976" y="4"/>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443" name="Group 75"/>
            <p:cNvGrpSpPr>
              <a:grpSpLocks/>
            </p:cNvGrpSpPr>
            <p:nvPr/>
          </p:nvGrpSpPr>
          <p:grpSpPr bwMode="auto">
            <a:xfrm>
              <a:off x="3155" y="864"/>
              <a:ext cx="372" cy="168"/>
              <a:chOff x="5034" y="943"/>
              <a:chExt cx="319" cy="144"/>
            </a:xfrm>
          </p:grpSpPr>
          <p:sp>
            <p:nvSpPr>
              <p:cNvPr id="186444" name="Freeform 76"/>
              <p:cNvSpPr>
                <a:spLocks/>
              </p:cNvSpPr>
              <p:nvPr/>
            </p:nvSpPr>
            <p:spPr bwMode="auto">
              <a:xfrm>
                <a:off x="5061" y="943"/>
                <a:ext cx="292" cy="144"/>
              </a:xfrm>
              <a:custGeom>
                <a:avLst/>
                <a:gdLst>
                  <a:gd name="T0" fmla="*/ 9 w 4645"/>
                  <a:gd name="T1" fmla="*/ 2286 h 2286"/>
                  <a:gd name="T2" fmla="*/ 4645 w 4645"/>
                  <a:gd name="T3" fmla="*/ 2277 h 2286"/>
                  <a:gd name="T4" fmla="*/ 4645 w 4645"/>
                  <a:gd name="T5" fmla="*/ 1838 h 2286"/>
                  <a:gd name="T6" fmla="*/ 4242 w 4645"/>
                  <a:gd name="T7" fmla="*/ 1838 h 2286"/>
                  <a:gd name="T8" fmla="*/ 4215 w 4645"/>
                  <a:gd name="T9" fmla="*/ 430 h 2286"/>
                  <a:gd name="T10" fmla="*/ 4635 w 4645"/>
                  <a:gd name="T11" fmla="*/ 430 h 2286"/>
                  <a:gd name="T12" fmla="*/ 4635 w 4645"/>
                  <a:gd name="T13" fmla="*/ 0 h 2286"/>
                  <a:gd name="T14" fmla="*/ 0 w 4645"/>
                  <a:gd name="T15" fmla="*/ 0 h 2286"/>
                  <a:gd name="T16" fmla="*/ 0 w 4645"/>
                  <a:gd name="T17" fmla="*/ 403 h 2286"/>
                  <a:gd name="T18" fmla="*/ 165 w 4645"/>
                  <a:gd name="T19" fmla="*/ 403 h 2286"/>
                  <a:gd name="T20" fmla="*/ 174 w 4645"/>
                  <a:gd name="T21" fmla="*/ 1875 h 2286"/>
                  <a:gd name="T22" fmla="*/ 0 w 4645"/>
                  <a:gd name="T23" fmla="*/ 1875 h 2286"/>
                  <a:gd name="T24" fmla="*/ 9 w 4645"/>
                  <a:gd name="T25" fmla="*/ 2286 h 2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45" h="2286">
                    <a:moveTo>
                      <a:pt x="9" y="2286"/>
                    </a:moveTo>
                    <a:lnTo>
                      <a:pt x="4645" y="2277"/>
                    </a:lnTo>
                    <a:lnTo>
                      <a:pt x="4645" y="1838"/>
                    </a:lnTo>
                    <a:lnTo>
                      <a:pt x="4242" y="1838"/>
                    </a:lnTo>
                    <a:lnTo>
                      <a:pt x="4215" y="430"/>
                    </a:lnTo>
                    <a:lnTo>
                      <a:pt x="4635" y="430"/>
                    </a:lnTo>
                    <a:lnTo>
                      <a:pt x="4635" y="0"/>
                    </a:lnTo>
                    <a:lnTo>
                      <a:pt x="0" y="0"/>
                    </a:lnTo>
                    <a:lnTo>
                      <a:pt x="0" y="403"/>
                    </a:lnTo>
                    <a:lnTo>
                      <a:pt x="165" y="403"/>
                    </a:lnTo>
                    <a:lnTo>
                      <a:pt x="174" y="1875"/>
                    </a:lnTo>
                    <a:lnTo>
                      <a:pt x="0" y="1875"/>
                    </a:lnTo>
                    <a:lnTo>
                      <a:pt x="9" y="2286"/>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45" name="Freeform 77"/>
              <p:cNvSpPr>
                <a:spLocks/>
              </p:cNvSpPr>
              <p:nvPr/>
            </p:nvSpPr>
            <p:spPr bwMode="auto">
              <a:xfrm>
                <a:off x="5159" y="967"/>
                <a:ext cx="131" cy="99"/>
              </a:xfrm>
              <a:custGeom>
                <a:avLst/>
                <a:gdLst>
                  <a:gd name="T0" fmla="*/ 0 w 2077"/>
                  <a:gd name="T1" fmla="*/ 531 h 1582"/>
                  <a:gd name="T2" fmla="*/ 0 w 2077"/>
                  <a:gd name="T3" fmla="*/ 1052 h 1582"/>
                  <a:gd name="T4" fmla="*/ 128 w 2077"/>
                  <a:gd name="T5" fmla="*/ 1408 h 1582"/>
                  <a:gd name="T6" fmla="*/ 503 w 2077"/>
                  <a:gd name="T7" fmla="*/ 1564 h 1582"/>
                  <a:gd name="T8" fmla="*/ 805 w 2077"/>
                  <a:gd name="T9" fmla="*/ 1582 h 1582"/>
                  <a:gd name="T10" fmla="*/ 1399 w 2077"/>
                  <a:gd name="T11" fmla="*/ 1445 h 1582"/>
                  <a:gd name="T12" fmla="*/ 1509 w 2077"/>
                  <a:gd name="T13" fmla="*/ 1225 h 1582"/>
                  <a:gd name="T14" fmla="*/ 1911 w 2077"/>
                  <a:gd name="T15" fmla="*/ 1235 h 1582"/>
                  <a:gd name="T16" fmla="*/ 2076 w 2077"/>
                  <a:gd name="T17" fmla="*/ 777 h 1582"/>
                  <a:gd name="T18" fmla="*/ 1902 w 2077"/>
                  <a:gd name="T19" fmla="*/ 366 h 1582"/>
                  <a:gd name="T20" fmla="*/ 1491 w 2077"/>
                  <a:gd name="T21" fmla="*/ 366 h 1582"/>
                  <a:gd name="T22" fmla="*/ 1408 w 2077"/>
                  <a:gd name="T23" fmla="*/ 128 h 1582"/>
                  <a:gd name="T24" fmla="*/ 805 w 2077"/>
                  <a:gd name="T25" fmla="*/ 0 h 1582"/>
                  <a:gd name="T26" fmla="*/ 522 w 2077"/>
                  <a:gd name="T27" fmla="*/ 0 h 1582"/>
                  <a:gd name="T28" fmla="*/ 128 w 2077"/>
                  <a:gd name="T29" fmla="*/ 183 h 1582"/>
                  <a:gd name="T30" fmla="*/ 0 w 2077"/>
                  <a:gd name="T31" fmla="*/ 531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77" h="1582">
                    <a:moveTo>
                      <a:pt x="0" y="531"/>
                    </a:moveTo>
                    <a:lnTo>
                      <a:pt x="0" y="1052"/>
                    </a:lnTo>
                    <a:lnTo>
                      <a:pt x="128" y="1408"/>
                    </a:lnTo>
                    <a:lnTo>
                      <a:pt x="503" y="1564"/>
                    </a:lnTo>
                    <a:lnTo>
                      <a:pt x="805" y="1582"/>
                    </a:lnTo>
                    <a:lnTo>
                      <a:pt x="1399" y="1445"/>
                    </a:lnTo>
                    <a:lnTo>
                      <a:pt x="1509" y="1225"/>
                    </a:lnTo>
                    <a:lnTo>
                      <a:pt x="1911" y="1235"/>
                    </a:lnTo>
                    <a:cubicBezTo>
                      <a:pt x="2005" y="1160"/>
                      <a:pt x="2077" y="922"/>
                      <a:pt x="2076" y="777"/>
                    </a:cubicBezTo>
                    <a:cubicBezTo>
                      <a:pt x="2075" y="632"/>
                      <a:pt x="2000" y="435"/>
                      <a:pt x="1902" y="366"/>
                    </a:cubicBezTo>
                    <a:lnTo>
                      <a:pt x="1491" y="366"/>
                    </a:lnTo>
                    <a:lnTo>
                      <a:pt x="1408" y="128"/>
                    </a:lnTo>
                    <a:lnTo>
                      <a:pt x="805" y="0"/>
                    </a:lnTo>
                    <a:lnTo>
                      <a:pt x="522" y="0"/>
                    </a:lnTo>
                    <a:lnTo>
                      <a:pt x="128" y="183"/>
                    </a:lnTo>
                    <a:lnTo>
                      <a:pt x="0" y="53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46" name="Freeform 78"/>
              <p:cNvSpPr>
                <a:spLocks/>
              </p:cNvSpPr>
              <p:nvPr/>
            </p:nvSpPr>
            <p:spPr bwMode="auto">
              <a:xfrm>
                <a:off x="5034" y="1004"/>
                <a:ext cx="125" cy="25"/>
              </a:xfrm>
              <a:custGeom>
                <a:avLst/>
                <a:gdLst>
                  <a:gd name="T0" fmla="*/ 1976 w 1980"/>
                  <a:gd name="T1" fmla="*/ 4 h 404"/>
                  <a:gd name="T2" fmla="*/ 1660 w 1980"/>
                  <a:gd name="T3" fmla="*/ 0 h 404"/>
                  <a:gd name="T4" fmla="*/ 1664 w 1980"/>
                  <a:gd name="T5" fmla="*/ 124 h 404"/>
                  <a:gd name="T6" fmla="*/ 1236 w 1980"/>
                  <a:gd name="T7" fmla="*/ 128 h 404"/>
                  <a:gd name="T8" fmla="*/ 1236 w 1980"/>
                  <a:gd name="T9" fmla="*/ 156 h 404"/>
                  <a:gd name="T10" fmla="*/ 204 w 1980"/>
                  <a:gd name="T11" fmla="*/ 164 h 404"/>
                  <a:gd name="T12" fmla="*/ 96 w 1980"/>
                  <a:gd name="T13" fmla="*/ 120 h 404"/>
                  <a:gd name="T14" fmla="*/ 36 w 1980"/>
                  <a:gd name="T15" fmla="*/ 120 h 404"/>
                  <a:gd name="T16" fmla="*/ 0 w 1980"/>
                  <a:gd name="T17" fmla="*/ 156 h 404"/>
                  <a:gd name="T18" fmla="*/ 0 w 1980"/>
                  <a:gd name="T19" fmla="*/ 256 h 404"/>
                  <a:gd name="T20" fmla="*/ 40 w 1980"/>
                  <a:gd name="T21" fmla="*/ 296 h 404"/>
                  <a:gd name="T22" fmla="*/ 96 w 1980"/>
                  <a:gd name="T23" fmla="*/ 296 h 404"/>
                  <a:gd name="T24" fmla="*/ 212 w 1980"/>
                  <a:gd name="T25" fmla="*/ 256 h 404"/>
                  <a:gd name="T26" fmla="*/ 1236 w 1980"/>
                  <a:gd name="T27" fmla="*/ 256 h 404"/>
                  <a:gd name="T28" fmla="*/ 1240 w 1980"/>
                  <a:gd name="T29" fmla="*/ 288 h 404"/>
                  <a:gd name="T30" fmla="*/ 1660 w 1980"/>
                  <a:gd name="T31" fmla="*/ 288 h 404"/>
                  <a:gd name="T32" fmla="*/ 1672 w 1980"/>
                  <a:gd name="T33" fmla="*/ 404 h 404"/>
                  <a:gd name="T34" fmla="*/ 1980 w 1980"/>
                  <a:gd name="T35" fmla="*/ 404 h 404"/>
                  <a:gd name="T36" fmla="*/ 1976 w 1980"/>
                  <a:gd name="T37" fmla="*/ 4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80" h="404">
                    <a:moveTo>
                      <a:pt x="1976" y="4"/>
                    </a:moveTo>
                    <a:lnTo>
                      <a:pt x="1660" y="0"/>
                    </a:lnTo>
                    <a:lnTo>
                      <a:pt x="1664" y="124"/>
                    </a:lnTo>
                    <a:lnTo>
                      <a:pt x="1236" y="128"/>
                    </a:lnTo>
                    <a:lnTo>
                      <a:pt x="1236" y="156"/>
                    </a:lnTo>
                    <a:lnTo>
                      <a:pt x="204" y="164"/>
                    </a:lnTo>
                    <a:lnTo>
                      <a:pt x="96" y="120"/>
                    </a:lnTo>
                    <a:lnTo>
                      <a:pt x="36" y="120"/>
                    </a:lnTo>
                    <a:lnTo>
                      <a:pt x="0" y="156"/>
                    </a:lnTo>
                    <a:lnTo>
                      <a:pt x="0" y="256"/>
                    </a:lnTo>
                    <a:lnTo>
                      <a:pt x="40" y="296"/>
                    </a:lnTo>
                    <a:lnTo>
                      <a:pt x="96" y="296"/>
                    </a:lnTo>
                    <a:lnTo>
                      <a:pt x="212" y="256"/>
                    </a:lnTo>
                    <a:lnTo>
                      <a:pt x="1236" y="256"/>
                    </a:lnTo>
                    <a:lnTo>
                      <a:pt x="1240" y="288"/>
                    </a:lnTo>
                    <a:lnTo>
                      <a:pt x="1660" y="288"/>
                    </a:lnTo>
                    <a:lnTo>
                      <a:pt x="1672" y="404"/>
                    </a:lnTo>
                    <a:lnTo>
                      <a:pt x="1980" y="404"/>
                    </a:lnTo>
                    <a:lnTo>
                      <a:pt x="1976" y="4"/>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86447" name="Group 79"/>
          <p:cNvGrpSpPr>
            <a:grpSpLocks/>
          </p:cNvGrpSpPr>
          <p:nvPr/>
        </p:nvGrpSpPr>
        <p:grpSpPr bwMode="auto">
          <a:xfrm>
            <a:off x="7046913" y="927100"/>
            <a:ext cx="952500" cy="962025"/>
            <a:chOff x="3155" y="426"/>
            <a:chExt cx="600" cy="606"/>
          </a:xfrm>
        </p:grpSpPr>
        <p:grpSp>
          <p:nvGrpSpPr>
            <p:cNvPr id="186448" name="Group 80"/>
            <p:cNvGrpSpPr>
              <a:grpSpLocks/>
            </p:cNvGrpSpPr>
            <p:nvPr/>
          </p:nvGrpSpPr>
          <p:grpSpPr bwMode="auto">
            <a:xfrm>
              <a:off x="3383" y="426"/>
              <a:ext cx="372" cy="168"/>
              <a:chOff x="5034" y="943"/>
              <a:chExt cx="319" cy="144"/>
            </a:xfrm>
          </p:grpSpPr>
          <p:sp>
            <p:nvSpPr>
              <p:cNvPr id="186449" name="Freeform 81"/>
              <p:cNvSpPr>
                <a:spLocks/>
              </p:cNvSpPr>
              <p:nvPr/>
            </p:nvSpPr>
            <p:spPr bwMode="auto">
              <a:xfrm>
                <a:off x="5061" y="943"/>
                <a:ext cx="292" cy="144"/>
              </a:xfrm>
              <a:custGeom>
                <a:avLst/>
                <a:gdLst>
                  <a:gd name="T0" fmla="*/ 9 w 4645"/>
                  <a:gd name="T1" fmla="*/ 2286 h 2286"/>
                  <a:gd name="T2" fmla="*/ 4645 w 4645"/>
                  <a:gd name="T3" fmla="*/ 2277 h 2286"/>
                  <a:gd name="T4" fmla="*/ 4645 w 4645"/>
                  <a:gd name="T5" fmla="*/ 1838 h 2286"/>
                  <a:gd name="T6" fmla="*/ 4242 w 4645"/>
                  <a:gd name="T7" fmla="*/ 1838 h 2286"/>
                  <a:gd name="T8" fmla="*/ 4215 w 4645"/>
                  <a:gd name="T9" fmla="*/ 430 h 2286"/>
                  <a:gd name="T10" fmla="*/ 4635 w 4645"/>
                  <a:gd name="T11" fmla="*/ 430 h 2286"/>
                  <a:gd name="T12" fmla="*/ 4635 w 4645"/>
                  <a:gd name="T13" fmla="*/ 0 h 2286"/>
                  <a:gd name="T14" fmla="*/ 0 w 4645"/>
                  <a:gd name="T15" fmla="*/ 0 h 2286"/>
                  <a:gd name="T16" fmla="*/ 0 w 4645"/>
                  <a:gd name="T17" fmla="*/ 403 h 2286"/>
                  <a:gd name="T18" fmla="*/ 165 w 4645"/>
                  <a:gd name="T19" fmla="*/ 403 h 2286"/>
                  <a:gd name="T20" fmla="*/ 174 w 4645"/>
                  <a:gd name="T21" fmla="*/ 1875 h 2286"/>
                  <a:gd name="T22" fmla="*/ 0 w 4645"/>
                  <a:gd name="T23" fmla="*/ 1875 h 2286"/>
                  <a:gd name="T24" fmla="*/ 9 w 4645"/>
                  <a:gd name="T25" fmla="*/ 2286 h 2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45" h="2286">
                    <a:moveTo>
                      <a:pt x="9" y="2286"/>
                    </a:moveTo>
                    <a:lnTo>
                      <a:pt x="4645" y="2277"/>
                    </a:lnTo>
                    <a:lnTo>
                      <a:pt x="4645" y="1838"/>
                    </a:lnTo>
                    <a:lnTo>
                      <a:pt x="4242" y="1838"/>
                    </a:lnTo>
                    <a:lnTo>
                      <a:pt x="4215" y="430"/>
                    </a:lnTo>
                    <a:lnTo>
                      <a:pt x="4635" y="430"/>
                    </a:lnTo>
                    <a:lnTo>
                      <a:pt x="4635" y="0"/>
                    </a:lnTo>
                    <a:lnTo>
                      <a:pt x="0" y="0"/>
                    </a:lnTo>
                    <a:lnTo>
                      <a:pt x="0" y="403"/>
                    </a:lnTo>
                    <a:lnTo>
                      <a:pt x="165" y="403"/>
                    </a:lnTo>
                    <a:lnTo>
                      <a:pt x="174" y="1875"/>
                    </a:lnTo>
                    <a:lnTo>
                      <a:pt x="0" y="1875"/>
                    </a:lnTo>
                    <a:lnTo>
                      <a:pt x="9" y="2286"/>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50" name="Freeform 82"/>
              <p:cNvSpPr>
                <a:spLocks/>
              </p:cNvSpPr>
              <p:nvPr/>
            </p:nvSpPr>
            <p:spPr bwMode="auto">
              <a:xfrm>
                <a:off x="5159" y="967"/>
                <a:ext cx="131" cy="99"/>
              </a:xfrm>
              <a:custGeom>
                <a:avLst/>
                <a:gdLst>
                  <a:gd name="T0" fmla="*/ 0 w 2077"/>
                  <a:gd name="T1" fmla="*/ 531 h 1582"/>
                  <a:gd name="T2" fmla="*/ 0 w 2077"/>
                  <a:gd name="T3" fmla="*/ 1052 h 1582"/>
                  <a:gd name="T4" fmla="*/ 128 w 2077"/>
                  <a:gd name="T5" fmla="*/ 1408 h 1582"/>
                  <a:gd name="T6" fmla="*/ 503 w 2077"/>
                  <a:gd name="T7" fmla="*/ 1564 h 1582"/>
                  <a:gd name="T8" fmla="*/ 805 w 2077"/>
                  <a:gd name="T9" fmla="*/ 1582 h 1582"/>
                  <a:gd name="T10" fmla="*/ 1399 w 2077"/>
                  <a:gd name="T11" fmla="*/ 1445 h 1582"/>
                  <a:gd name="T12" fmla="*/ 1509 w 2077"/>
                  <a:gd name="T13" fmla="*/ 1225 h 1582"/>
                  <a:gd name="T14" fmla="*/ 1911 w 2077"/>
                  <a:gd name="T15" fmla="*/ 1235 h 1582"/>
                  <a:gd name="T16" fmla="*/ 2076 w 2077"/>
                  <a:gd name="T17" fmla="*/ 777 h 1582"/>
                  <a:gd name="T18" fmla="*/ 1902 w 2077"/>
                  <a:gd name="T19" fmla="*/ 366 h 1582"/>
                  <a:gd name="T20" fmla="*/ 1491 w 2077"/>
                  <a:gd name="T21" fmla="*/ 366 h 1582"/>
                  <a:gd name="T22" fmla="*/ 1408 w 2077"/>
                  <a:gd name="T23" fmla="*/ 128 h 1582"/>
                  <a:gd name="T24" fmla="*/ 805 w 2077"/>
                  <a:gd name="T25" fmla="*/ 0 h 1582"/>
                  <a:gd name="T26" fmla="*/ 522 w 2077"/>
                  <a:gd name="T27" fmla="*/ 0 h 1582"/>
                  <a:gd name="T28" fmla="*/ 128 w 2077"/>
                  <a:gd name="T29" fmla="*/ 183 h 1582"/>
                  <a:gd name="T30" fmla="*/ 0 w 2077"/>
                  <a:gd name="T31" fmla="*/ 531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77" h="1582">
                    <a:moveTo>
                      <a:pt x="0" y="531"/>
                    </a:moveTo>
                    <a:lnTo>
                      <a:pt x="0" y="1052"/>
                    </a:lnTo>
                    <a:lnTo>
                      <a:pt x="128" y="1408"/>
                    </a:lnTo>
                    <a:lnTo>
                      <a:pt x="503" y="1564"/>
                    </a:lnTo>
                    <a:lnTo>
                      <a:pt x="805" y="1582"/>
                    </a:lnTo>
                    <a:lnTo>
                      <a:pt x="1399" y="1445"/>
                    </a:lnTo>
                    <a:lnTo>
                      <a:pt x="1509" y="1225"/>
                    </a:lnTo>
                    <a:lnTo>
                      <a:pt x="1911" y="1235"/>
                    </a:lnTo>
                    <a:cubicBezTo>
                      <a:pt x="2005" y="1160"/>
                      <a:pt x="2077" y="922"/>
                      <a:pt x="2076" y="777"/>
                    </a:cubicBezTo>
                    <a:cubicBezTo>
                      <a:pt x="2075" y="632"/>
                      <a:pt x="2000" y="435"/>
                      <a:pt x="1902" y="366"/>
                    </a:cubicBezTo>
                    <a:lnTo>
                      <a:pt x="1491" y="366"/>
                    </a:lnTo>
                    <a:lnTo>
                      <a:pt x="1408" y="128"/>
                    </a:lnTo>
                    <a:lnTo>
                      <a:pt x="805" y="0"/>
                    </a:lnTo>
                    <a:lnTo>
                      <a:pt x="522" y="0"/>
                    </a:lnTo>
                    <a:lnTo>
                      <a:pt x="128" y="183"/>
                    </a:lnTo>
                    <a:lnTo>
                      <a:pt x="0" y="53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51" name="Freeform 83"/>
              <p:cNvSpPr>
                <a:spLocks/>
              </p:cNvSpPr>
              <p:nvPr/>
            </p:nvSpPr>
            <p:spPr bwMode="auto">
              <a:xfrm>
                <a:off x="5034" y="1004"/>
                <a:ext cx="125" cy="25"/>
              </a:xfrm>
              <a:custGeom>
                <a:avLst/>
                <a:gdLst>
                  <a:gd name="T0" fmla="*/ 1976 w 1980"/>
                  <a:gd name="T1" fmla="*/ 4 h 404"/>
                  <a:gd name="T2" fmla="*/ 1660 w 1980"/>
                  <a:gd name="T3" fmla="*/ 0 h 404"/>
                  <a:gd name="T4" fmla="*/ 1664 w 1980"/>
                  <a:gd name="T5" fmla="*/ 124 h 404"/>
                  <a:gd name="T6" fmla="*/ 1236 w 1980"/>
                  <a:gd name="T7" fmla="*/ 128 h 404"/>
                  <a:gd name="T8" fmla="*/ 1236 w 1980"/>
                  <a:gd name="T9" fmla="*/ 156 h 404"/>
                  <a:gd name="T10" fmla="*/ 204 w 1980"/>
                  <a:gd name="T11" fmla="*/ 164 h 404"/>
                  <a:gd name="T12" fmla="*/ 96 w 1980"/>
                  <a:gd name="T13" fmla="*/ 120 h 404"/>
                  <a:gd name="T14" fmla="*/ 36 w 1980"/>
                  <a:gd name="T15" fmla="*/ 120 h 404"/>
                  <a:gd name="T16" fmla="*/ 0 w 1980"/>
                  <a:gd name="T17" fmla="*/ 156 h 404"/>
                  <a:gd name="T18" fmla="*/ 0 w 1980"/>
                  <a:gd name="T19" fmla="*/ 256 h 404"/>
                  <a:gd name="T20" fmla="*/ 40 w 1980"/>
                  <a:gd name="T21" fmla="*/ 296 h 404"/>
                  <a:gd name="T22" fmla="*/ 96 w 1980"/>
                  <a:gd name="T23" fmla="*/ 296 h 404"/>
                  <a:gd name="T24" fmla="*/ 212 w 1980"/>
                  <a:gd name="T25" fmla="*/ 256 h 404"/>
                  <a:gd name="T26" fmla="*/ 1236 w 1980"/>
                  <a:gd name="T27" fmla="*/ 256 h 404"/>
                  <a:gd name="T28" fmla="*/ 1240 w 1980"/>
                  <a:gd name="T29" fmla="*/ 288 h 404"/>
                  <a:gd name="T30" fmla="*/ 1660 w 1980"/>
                  <a:gd name="T31" fmla="*/ 288 h 404"/>
                  <a:gd name="T32" fmla="*/ 1672 w 1980"/>
                  <a:gd name="T33" fmla="*/ 404 h 404"/>
                  <a:gd name="T34" fmla="*/ 1980 w 1980"/>
                  <a:gd name="T35" fmla="*/ 404 h 404"/>
                  <a:gd name="T36" fmla="*/ 1976 w 1980"/>
                  <a:gd name="T37" fmla="*/ 4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80" h="404">
                    <a:moveTo>
                      <a:pt x="1976" y="4"/>
                    </a:moveTo>
                    <a:lnTo>
                      <a:pt x="1660" y="0"/>
                    </a:lnTo>
                    <a:lnTo>
                      <a:pt x="1664" y="124"/>
                    </a:lnTo>
                    <a:lnTo>
                      <a:pt x="1236" y="128"/>
                    </a:lnTo>
                    <a:lnTo>
                      <a:pt x="1236" y="156"/>
                    </a:lnTo>
                    <a:lnTo>
                      <a:pt x="204" y="164"/>
                    </a:lnTo>
                    <a:lnTo>
                      <a:pt x="96" y="120"/>
                    </a:lnTo>
                    <a:lnTo>
                      <a:pt x="36" y="120"/>
                    </a:lnTo>
                    <a:lnTo>
                      <a:pt x="0" y="156"/>
                    </a:lnTo>
                    <a:lnTo>
                      <a:pt x="0" y="256"/>
                    </a:lnTo>
                    <a:lnTo>
                      <a:pt x="40" y="296"/>
                    </a:lnTo>
                    <a:lnTo>
                      <a:pt x="96" y="296"/>
                    </a:lnTo>
                    <a:lnTo>
                      <a:pt x="212" y="256"/>
                    </a:lnTo>
                    <a:lnTo>
                      <a:pt x="1236" y="256"/>
                    </a:lnTo>
                    <a:lnTo>
                      <a:pt x="1240" y="288"/>
                    </a:lnTo>
                    <a:lnTo>
                      <a:pt x="1660" y="288"/>
                    </a:lnTo>
                    <a:lnTo>
                      <a:pt x="1672" y="404"/>
                    </a:lnTo>
                    <a:lnTo>
                      <a:pt x="1980" y="404"/>
                    </a:lnTo>
                    <a:lnTo>
                      <a:pt x="1976" y="4"/>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452" name="Group 84"/>
            <p:cNvGrpSpPr>
              <a:grpSpLocks/>
            </p:cNvGrpSpPr>
            <p:nvPr/>
          </p:nvGrpSpPr>
          <p:grpSpPr bwMode="auto">
            <a:xfrm>
              <a:off x="3326" y="535"/>
              <a:ext cx="372" cy="168"/>
              <a:chOff x="5034" y="943"/>
              <a:chExt cx="319" cy="144"/>
            </a:xfrm>
          </p:grpSpPr>
          <p:sp>
            <p:nvSpPr>
              <p:cNvPr id="186453" name="Freeform 85"/>
              <p:cNvSpPr>
                <a:spLocks/>
              </p:cNvSpPr>
              <p:nvPr/>
            </p:nvSpPr>
            <p:spPr bwMode="auto">
              <a:xfrm>
                <a:off x="5061" y="943"/>
                <a:ext cx="292" cy="144"/>
              </a:xfrm>
              <a:custGeom>
                <a:avLst/>
                <a:gdLst>
                  <a:gd name="T0" fmla="*/ 9 w 4645"/>
                  <a:gd name="T1" fmla="*/ 2286 h 2286"/>
                  <a:gd name="T2" fmla="*/ 4645 w 4645"/>
                  <a:gd name="T3" fmla="*/ 2277 h 2286"/>
                  <a:gd name="T4" fmla="*/ 4645 w 4645"/>
                  <a:gd name="T5" fmla="*/ 1838 h 2286"/>
                  <a:gd name="T6" fmla="*/ 4242 w 4645"/>
                  <a:gd name="T7" fmla="*/ 1838 h 2286"/>
                  <a:gd name="T8" fmla="*/ 4215 w 4645"/>
                  <a:gd name="T9" fmla="*/ 430 h 2286"/>
                  <a:gd name="T10" fmla="*/ 4635 w 4645"/>
                  <a:gd name="T11" fmla="*/ 430 h 2286"/>
                  <a:gd name="T12" fmla="*/ 4635 w 4645"/>
                  <a:gd name="T13" fmla="*/ 0 h 2286"/>
                  <a:gd name="T14" fmla="*/ 0 w 4645"/>
                  <a:gd name="T15" fmla="*/ 0 h 2286"/>
                  <a:gd name="T16" fmla="*/ 0 w 4645"/>
                  <a:gd name="T17" fmla="*/ 403 h 2286"/>
                  <a:gd name="T18" fmla="*/ 165 w 4645"/>
                  <a:gd name="T19" fmla="*/ 403 h 2286"/>
                  <a:gd name="T20" fmla="*/ 174 w 4645"/>
                  <a:gd name="T21" fmla="*/ 1875 h 2286"/>
                  <a:gd name="T22" fmla="*/ 0 w 4645"/>
                  <a:gd name="T23" fmla="*/ 1875 h 2286"/>
                  <a:gd name="T24" fmla="*/ 9 w 4645"/>
                  <a:gd name="T25" fmla="*/ 2286 h 2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45" h="2286">
                    <a:moveTo>
                      <a:pt x="9" y="2286"/>
                    </a:moveTo>
                    <a:lnTo>
                      <a:pt x="4645" y="2277"/>
                    </a:lnTo>
                    <a:lnTo>
                      <a:pt x="4645" y="1838"/>
                    </a:lnTo>
                    <a:lnTo>
                      <a:pt x="4242" y="1838"/>
                    </a:lnTo>
                    <a:lnTo>
                      <a:pt x="4215" y="430"/>
                    </a:lnTo>
                    <a:lnTo>
                      <a:pt x="4635" y="430"/>
                    </a:lnTo>
                    <a:lnTo>
                      <a:pt x="4635" y="0"/>
                    </a:lnTo>
                    <a:lnTo>
                      <a:pt x="0" y="0"/>
                    </a:lnTo>
                    <a:lnTo>
                      <a:pt x="0" y="403"/>
                    </a:lnTo>
                    <a:lnTo>
                      <a:pt x="165" y="403"/>
                    </a:lnTo>
                    <a:lnTo>
                      <a:pt x="174" y="1875"/>
                    </a:lnTo>
                    <a:lnTo>
                      <a:pt x="0" y="1875"/>
                    </a:lnTo>
                    <a:lnTo>
                      <a:pt x="9" y="2286"/>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54" name="Freeform 86"/>
              <p:cNvSpPr>
                <a:spLocks/>
              </p:cNvSpPr>
              <p:nvPr/>
            </p:nvSpPr>
            <p:spPr bwMode="auto">
              <a:xfrm>
                <a:off x="5159" y="967"/>
                <a:ext cx="131" cy="99"/>
              </a:xfrm>
              <a:custGeom>
                <a:avLst/>
                <a:gdLst>
                  <a:gd name="T0" fmla="*/ 0 w 2077"/>
                  <a:gd name="T1" fmla="*/ 531 h 1582"/>
                  <a:gd name="T2" fmla="*/ 0 w 2077"/>
                  <a:gd name="T3" fmla="*/ 1052 h 1582"/>
                  <a:gd name="T4" fmla="*/ 128 w 2077"/>
                  <a:gd name="T5" fmla="*/ 1408 h 1582"/>
                  <a:gd name="T6" fmla="*/ 503 w 2077"/>
                  <a:gd name="T7" fmla="*/ 1564 h 1582"/>
                  <a:gd name="T8" fmla="*/ 805 w 2077"/>
                  <a:gd name="T9" fmla="*/ 1582 h 1582"/>
                  <a:gd name="T10" fmla="*/ 1399 w 2077"/>
                  <a:gd name="T11" fmla="*/ 1445 h 1582"/>
                  <a:gd name="T12" fmla="*/ 1509 w 2077"/>
                  <a:gd name="T13" fmla="*/ 1225 h 1582"/>
                  <a:gd name="T14" fmla="*/ 1911 w 2077"/>
                  <a:gd name="T15" fmla="*/ 1235 h 1582"/>
                  <a:gd name="T16" fmla="*/ 2076 w 2077"/>
                  <a:gd name="T17" fmla="*/ 777 h 1582"/>
                  <a:gd name="T18" fmla="*/ 1902 w 2077"/>
                  <a:gd name="T19" fmla="*/ 366 h 1582"/>
                  <a:gd name="T20" fmla="*/ 1491 w 2077"/>
                  <a:gd name="T21" fmla="*/ 366 h 1582"/>
                  <a:gd name="T22" fmla="*/ 1408 w 2077"/>
                  <a:gd name="T23" fmla="*/ 128 h 1582"/>
                  <a:gd name="T24" fmla="*/ 805 w 2077"/>
                  <a:gd name="T25" fmla="*/ 0 h 1582"/>
                  <a:gd name="T26" fmla="*/ 522 w 2077"/>
                  <a:gd name="T27" fmla="*/ 0 h 1582"/>
                  <a:gd name="T28" fmla="*/ 128 w 2077"/>
                  <a:gd name="T29" fmla="*/ 183 h 1582"/>
                  <a:gd name="T30" fmla="*/ 0 w 2077"/>
                  <a:gd name="T31" fmla="*/ 531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77" h="1582">
                    <a:moveTo>
                      <a:pt x="0" y="531"/>
                    </a:moveTo>
                    <a:lnTo>
                      <a:pt x="0" y="1052"/>
                    </a:lnTo>
                    <a:lnTo>
                      <a:pt x="128" y="1408"/>
                    </a:lnTo>
                    <a:lnTo>
                      <a:pt x="503" y="1564"/>
                    </a:lnTo>
                    <a:lnTo>
                      <a:pt x="805" y="1582"/>
                    </a:lnTo>
                    <a:lnTo>
                      <a:pt x="1399" y="1445"/>
                    </a:lnTo>
                    <a:lnTo>
                      <a:pt x="1509" y="1225"/>
                    </a:lnTo>
                    <a:lnTo>
                      <a:pt x="1911" y="1235"/>
                    </a:lnTo>
                    <a:cubicBezTo>
                      <a:pt x="2005" y="1160"/>
                      <a:pt x="2077" y="922"/>
                      <a:pt x="2076" y="777"/>
                    </a:cubicBezTo>
                    <a:cubicBezTo>
                      <a:pt x="2075" y="632"/>
                      <a:pt x="2000" y="435"/>
                      <a:pt x="1902" y="366"/>
                    </a:cubicBezTo>
                    <a:lnTo>
                      <a:pt x="1491" y="366"/>
                    </a:lnTo>
                    <a:lnTo>
                      <a:pt x="1408" y="128"/>
                    </a:lnTo>
                    <a:lnTo>
                      <a:pt x="805" y="0"/>
                    </a:lnTo>
                    <a:lnTo>
                      <a:pt x="522" y="0"/>
                    </a:lnTo>
                    <a:lnTo>
                      <a:pt x="128" y="183"/>
                    </a:lnTo>
                    <a:lnTo>
                      <a:pt x="0" y="53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55" name="Freeform 87"/>
              <p:cNvSpPr>
                <a:spLocks/>
              </p:cNvSpPr>
              <p:nvPr/>
            </p:nvSpPr>
            <p:spPr bwMode="auto">
              <a:xfrm>
                <a:off x="5034" y="1004"/>
                <a:ext cx="125" cy="25"/>
              </a:xfrm>
              <a:custGeom>
                <a:avLst/>
                <a:gdLst>
                  <a:gd name="T0" fmla="*/ 1976 w 1980"/>
                  <a:gd name="T1" fmla="*/ 4 h 404"/>
                  <a:gd name="T2" fmla="*/ 1660 w 1980"/>
                  <a:gd name="T3" fmla="*/ 0 h 404"/>
                  <a:gd name="T4" fmla="*/ 1664 w 1980"/>
                  <a:gd name="T5" fmla="*/ 124 h 404"/>
                  <a:gd name="T6" fmla="*/ 1236 w 1980"/>
                  <a:gd name="T7" fmla="*/ 128 h 404"/>
                  <a:gd name="T8" fmla="*/ 1236 w 1980"/>
                  <a:gd name="T9" fmla="*/ 156 h 404"/>
                  <a:gd name="T10" fmla="*/ 204 w 1980"/>
                  <a:gd name="T11" fmla="*/ 164 h 404"/>
                  <a:gd name="T12" fmla="*/ 96 w 1980"/>
                  <a:gd name="T13" fmla="*/ 120 h 404"/>
                  <a:gd name="T14" fmla="*/ 36 w 1980"/>
                  <a:gd name="T15" fmla="*/ 120 h 404"/>
                  <a:gd name="T16" fmla="*/ 0 w 1980"/>
                  <a:gd name="T17" fmla="*/ 156 h 404"/>
                  <a:gd name="T18" fmla="*/ 0 w 1980"/>
                  <a:gd name="T19" fmla="*/ 256 h 404"/>
                  <a:gd name="T20" fmla="*/ 40 w 1980"/>
                  <a:gd name="T21" fmla="*/ 296 h 404"/>
                  <a:gd name="T22" fmla="*/ 96 w 1980"/>
                  <a:gd name="T23" fmla="*/ 296 h 404"/>
                  <a:gd name="T24" fmla="*/ 212 w 1980"/>
                  <a:gd name="T25" fmla="*/ 256 h 404"/>
                  <a:gd name="T26" fmla="*/ 1236 w 1980"/>
                  <a:gd name="T27" fmla="*/ 256 h 404"/>
                  <a:gd name="T28" fmla="*/ 1240 w 1980"/>
                  <a:gd name="T29" fmla="*/ 288 h 404"/>
                  <a:gd name="T30" fmla="*/ 1660 w 1980"/>
                  <a:gd name="T31" fmla="*/ 288 h 404"/>
                  <a:gd name="T32" fmla="*/ 1672 w 1980"/>
                  <a:gd name="T33" fmla="*/ 404 h 404"/>
                  <a:gd name="T34" fmla="*/ 1980 w 1980"/>
                  <a:gd name="T35" fmla="*/ 404 h 404"/>
                  <a:gd name="T36" fmla="*/ 1976 w 1980"/>
                  <a:gd name="T37" fmla="*/ 4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80" h="404">
                    <a:moveTo>
                      <a:pt x="1976" y="4"/>
                    </a:moveTo>
                    <a:lnTo>
                      <a:pt x="1660" y="0"/>
                    </a:lnTo>
                    <a:lnTo>
                      <a:pt x="1664" y="124"/>
                    </a:lnTo>
                    <a:lnTo>
                      <a:pt x="1236" y="128"/>
                    </a:lnTo>
                    <a:lnTo>
                      <a:pt x="1236" y="156"/>
                    </a:lnTo>
                    <a:lnTo>
                      <a:pt x="204" y="164"/>
                    </a:lnTo>
                    <a:lnTo>
                      <a:pt x="96" y="120"/>
                    </a:lnTo>
                    <a:lnTo>
                      <a:pt x="36" y="120"/>
                    </a:lnTo>
                    <a:lnTo>
                      <a:pt x="0" y="156"/>
                    </a:lnTo>
                    <a:lnTo>
                      <a:pt x="0" y="256"/>
                    </a:lnTo>
                    <a:lnTo>
                      <a:pt x="40" y="296"/>
                    </a:lnTo>
                    <a:lnTo>
                      <a:pt x="96" y="296"/>
                    </a:lnTo>
                    <a:lnTo>
                      <a:pt x="212" y="256"/>
                    </a:lnTo>
                    <a:lnTo>
                      <a:pt x="1236" y="256"/>
                    </a:lnTo>
                    <a:lnTo>
                      <a:pt x="1240" y="288"/>
                    </a:lnTo>
                    <a:lnTo>
                      <a:pt x="1660" y="288"/>
                    </a:lnTo>
                    <a:lnTo>
                      <a:pt x="1672" y="404"/>
                    </a:lnTo>
                    <a:lnTo>
                      <a:pt x="1980" y="404"/>
                    </a:lnTo>
                    <a:lnTo>
                      <a:pt x="1976" y="4"/>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456" name="Group 88"/>
            <p:cNvGrpSpPr>
              <a:grpSpLocks/>
            </p:cNvGrpSpPr>
            <p:nvPr/>
          </p:nvGrpSpPr>
          <p:grpSpPr bwMode="auto">
            <a:xfrm>
              <a:off x="3272" y="644"/>
              <a:ext cx="372" cy="168"/>
              <a:chOff x="5034" y="943"/>
              <a:chExt cx="319" cy="144"/>
            </a:xfrm>
          </p:grpSpPr>
          <p:sp>
            <p:nvSpPr>
              <p:cNvPr id="186457" name="Freeform 89"/>
              <p:cNvSpPr>
                <a:spLocks/>
              </p:cNvSpPr>
              <p:nvPr/>
            </p:nvSpPr>
            <p:spPr bwMode="auto">
              <a:xfrm>
                <a:off x="5061" y="943"/>
                <a:ext cx="292" cy="144"/>
              </a:xfrm>
              <a:custGeom>
                <a:avLst/>
                <a:gdLst>
                  <a:gd name="T0" fmla="*/ 9 w 4645"/>
                  <a:gd name="T1" fmla="*/ 2286 h 2286"/>
                  <a:gd name="T2" fmla="*/ 4645 w 4645"/>
                  <a:gd name="T3" fmla="*/ 2277 h 2286"/>
                  <a:gd name="T4" fmla="*/ 4645 w 4645"/>
                  <a:gd name="T5" fmla="*/ 1838 h 2286"/>
                  <a:gd name="T6" fmla="*/ 4242 w 4645"/>
                  <a:gd name="T7" fmla="*/ 1838 h 2286"/>
                  <a:gd name="T8" fmla="*/ 4215 w 4645"/>
                  <a:gd name="T9" fmla="*/ 430 h 2286"/>
                  <a:gd name="T10" fmla="*/ 4635 w 4645"/>
                  <a:gd name="T11" fmla="*/ 430 h 2286"/>
                  <a:gd name="T12" fmla="*/ 4635 w 4645"/>
                  <a:gd name="T13" fmla="*/ 0 h 2286"/>
                  <a:gd name="T14" fmla="*/ 0 w 4645"/>
                  <a:gd name="T15" fmla="*/ 0 h 2286"/>
                  <a:gd name="T16" fmla="*/ 0 w 4645"/>
                  <a:gd name="T17" fmla="*/ 403 h 2286"/>
                  <a:gd name="T18" fmla="*/ 165 w 4645"/>
                  <a:gd name="T19" fmla="*/ 403 h 2286"/>
                  <a:gd name="T20" fmla="*/ 174 w 4645"/>
                  <a:gd name="T21" fmla="*/ 1875 h 2286"/>
                  <a:gd name="T22" fmla="*/ 0 w 4645"/>
                  <a:gd name="T23" fmla="*/ 1875 h 2286"/>
                  <a:gd name="T24" fmla="*/ 9 w 4645"/>
                  <a:gd name="T25" fmla="*/ 2286 h 2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45" h="2286">
                    <a:moveTo>
                      <a:pt x="9" y="2286"/>
                    </a:moveTo>
                    <a:lnTo>
                      <a:pt x="4645" y="2277"/>
                    </a:lnTo>
                    <a:lnTo>
                      <a:pt x="4645" y="1838"/>
                    </a:lnTo>
                    <a:lnTo>
                      <a:pt x="4242" y="1838"/>
                    </a:lnTo>
                    <a:lnTo>
                      <a:pt x="4215" y="430"/>
                    </a:lnTo>
                    <a:lnTo>
                      <a:pt x="4635" y="430"/>
                    </a:lnTo>
                    <a:lnTo>
                      <a:pt x="4635" y="0"/>
                    </a:lnTo>
                    <a:lnTo>
                      <a:pt x="0" y="0"/>
                    </a:lnTo>
                    <a:lnTo>
                      <a:pt x="0" y="403"/>
                    </a:lnTo>
                    <a:lnTo>
                      <a:pt x="165" y="403"/>
                    </a:lnTo>
                    <a:lnTo>
                      <a:pt x="174" y="1875"/>
                    </a:lnTo>
                    <a:lnTo>
                      <a:pt x="0" y="1875"/>
                    </a:lnTo>
                    <a:lnTo>
                      <a:pt x="9" y="2286"/>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58" name="Freeform 90"/>
              <p:cNvSpPr>
                <a:spLocks/>
              </p:cNvSpPr>
              <p:nvPr/>
            </p:nvSpPr>
            <p:spPr bwMode="auto">
              <a:xfrm>
                <a:off x="5159" y="967"/>
                <a:ext cx="131" cy="99"/>
              </a:xfrm>
              <a:custGeom>
                <a:avLst/>
                <a:gdLst>
                  <a:gd name="T0" fmla="*/ 0 w 2077"/>
                  <a:gd name="T1" fmla="*/ 531 h 1582"/>
                  <a:gd name="T2" fmla="*/ 0 w 2077"/>
                  <a:gd name="T3" fmla="*/ 1052 h 1582"/>
                  <a:gd name="T4" fmla="*/ 128 w 2077"/>
                  <a:gd name="T5" fmla="*/ 1408 h 1582"/>
                  <a:gd name="T6" fmla="*/ 503 w 2077"/>
                  <a:gd name="T7" fmla="*/ 1564 h 1582"/>
                  <a:gd name="T8" fmla="*/ 805 w 2077"/>
                  <a:gd name="T9" fmla="*/ 1582 h 1582"/>
                  <a:gd name="T10" fmla="*/ 1399 w 2077"/>
                  <a:gd name="T11" fmla="*/ 1445 h 1582"/>
                  <a:gd name="T12" fmla="*/ 1509 w 2077"/>
                  <a:gd name="T13" fmla="*/ 1225 h 1582"/>
                  <a:gd name="T14" fmla="*/ 1911 w 2077"/>
                  <a:gd name="T15" fmla="*/ 1235 h 1582"/>
                  <a:gd name="T16" fmla="*/ 2076 w 2077"/>
                  <a:gd name="T17" fmla="*/ 777 h 1582"/>
                  <a:gd name="T18" fmla="*/ 1902 w 2077"/>
                  <a:gd name="T19" fmla="*/ 366 h 1582"/>
                  <a:gd name="T20" fmla="*/ 1491 w 2077"/>
                  <a:gd name="T21" fmla="*/ 366 h 1582"/>
                  <a:gd name="T22" fmla="*/ 1408 w 2077"/>
                  <a:gd name="T23" fmla="*/ 128 h 1582"/>
                  <a:gd name="T24" fmla="*/ 805 w 2077"/>
                  <a:gd name="T25" fmla="*/ 0 h 1582"/>
                  <a:gd name="T26" fmla="*/ 522 w 2077"/>
                  <a:gd name="T27" fmla="*/ 0 h 1582"/>
                  <a:gd name="T28" fmla="*/ 128 w 2077"/>
                  <a:gd name="T29" fmla="*/ 183 h 1582"/>
                  <a:gd name="T30" fmla="*/ 0 w 2077"/>
                  <a:gd name="T31" fmla="*/ 531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77" h="1582">
                    <a:moveTo>
                      <a:pt x="0" y="531"/>
                    </a:moveTo>
                    <a:lnTo>
                      <a:pt x="0" y="1052"/>
                    </a:lnTo>
                    <a:lnTo>
                      <a:pt x="128" y="1408"/>
                    </a:lnTo>
                    <a:lnTo>
                      <a:pt x="503" y="1564"/>
                    </a:lnTo>
                    <a:lnTo>
                      <a:pt x="805" y="1582"/>
                    </a:lnTo>
                    <a:lnTo>
                      <a:pt x="1399" y="1445"/>
                    </a:lnTo>
                    <a:lnTo>
                      <a:pt x="1509" y="1225"/>
                    </a:lnTo>
                    <a:lnTo>
                      <a:pt x="1911" y="1235"/>
                    </a:lnTo>
                    <a:cubicBezTo>
                      <a:pt x="2005" y="1160"/>
                      <a:pt x="2077" y="922"/>
                      <a:pt x="2076" y="777"/>
                    </a:cubicBezTo>
                    <a:cubicBezTo>
                      <a:pt x="2075" y="632"/>
                      <a:pt x="2000" y="435"/>
                      <a:pt x="1902" y="366"/>
                    </a:cubicBezTo>
                    <a:lnTo>
                      <a:pt x="1491" y="366"/>
                    </a:lnTo>
                    <a:lnTo>
                      <a:pt x="1408" y="128"/>
                    </a:lnTo>
                    <a:lnTo>
                      <a:pt x="805" y="0"/>
                    </a:lnTo>
                    <a:lnTo>
                      <a:pt x="522" y="0"/>
                    </a:lnTo>
                    <a:lnTo>
                      <a:pt x="128" y="183"/>
                    </a:lnTo>
                    <a:lnTo>
                      <a:pt x="0" y="53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59" name="Freeform 91"/>
              <p:cNvSpPr>
                <a:spLocks/>
              </p:cNvSpPr>
              <p:nvPr/>
            </p:nvSpPr>
            <p:spPr bwMode="auto">
              <a:xfrm>
                <a:off x="5034" y="1004"/>
                <a:ext cx="125" cy="25"/>
              </a:xfrm>
              <a:custGeom>
                <a:avLst/>
                <a:gdLst>
                  <a:gd name="T0" fmla="*/ 1976 w 1980"/>
                  <a:gd name="T1" fmla="*/ 4 h 404"/>
                  <a:gd name="T2" fmla="*/ 1660 w 1980"/>
                  <a:gd name="T3" fmla="*/ 0 h 404"/>
                  <a:gd name="T4" fmla="*/ 1664 w 1980"/>
                  <a:gd name="T5" fmla="*/ 124 h 404"/>
                  <a:gd name="T6" fmla="*/ 1236 w 1980"/>
                  <a:gd name="T7" fmla="*/ 128 h 404"/>
                  <a:gd name="T8" fmla="*/ 1236 w 1980"/>
                  <a:gd name="T9" fmla="*/ 156 h 404"/>
                  <a:gd name="T10" fmla="*/ 204 w 1980"/>
                  <a:gd name="T11" fmla="*/ 164 h 404"/>
                  <a:gd name="T12" fmla="*/ 96 w 1980"/>
                  <a:gd name="T13" fmla="*/ 120 h 404"/>
                  <a:gd name="T14" fmla="*/ 36 w 1980"/>
                  <a:gd name="T15" fmla="*/ 120 h 404"/>
                  <a:gd name="T16" fmla="*/ 0 w 1980"/>
                  <a:gd name="T17" fmla="*/ 156 h 404"/>
                  <a:gd name="T18" fmla="*/ 0 w 1980"/>
                  <a:gd name="T19" fmla="*/ 256 h 404"/>
                  <a:gd name="T20" fmla="*/ 40 w 1980"/>
                  <a:gd name="T21" fmla="*/ 296 h 404"/>
                  <a:gd name="T22" fmla="*/ 96 w 1980"/>
                  <a:gd name="T23" fmla="*/ 296 h 404"/>
                  <a:gd name="T24" fmla="*/ 212 w 1980"/>
                  <a:gd name="T25" fmla="*/ 256 h 404"/>
                  <a:gd name="T26" fmla="*/ 1236 w 1980"/>
                  <a:gd name="T27" fmla="*/ 256 h 404"/>
                  <a:gd name="T28" fmla="*/ 1240 w 1980"/>
                  <a:gd name="T29" fmla="*/ 288 h 404"/>
                  <a:gd name="T30" fmla="*/ 1660 w 1980"/>
                  <a:gd name="T31" fmla="*/ 288 h 404"/>
                  <a:gd name="T32" fmla="*/ 1672 w 1980"/>
                  <a:gd name="T33" fmla="*/ 404 h 404"/>
                  <a:gd name="T34" fmla="*/ 1980 w 1980"/>
                  <a:gd name="T35" fmla="*/ 404 h 404"/>
                  <a:gd name="T36" fmla="*/ 1976 w 1980"/>
                  <a:gd name="T37" fmla="*/ 4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80" h="404">
                    <a:moveTo>
                      <a:pt x="1976" y="4"/>
                    </a:moveTo>
                    <a:lnTo>
                      <a:pt x="1660" y="0"/>
                    </a:lnTo>
                    <a:lnTo>
                      <a:pt x="1664" y="124"/>
                    </a:lnTo>
                    <a:lnTo>
                      <a:pt x="1236" y="128"/>
                    </a:lnTo>
                    <a:lnTo>
                      <a:pt x="1236" y="156"/>
                    </a:lnTo>
                    <a:lnTo>
                      <a:pt x="204" y="164"/>
                    </a:lnTo>
                    <a:lnTo>
                      <a:pt x="96" y="120"/>
                    </a:lnTo>
                    <a:lnTo>
                      <a:pt x="36" y="120"/>
                    </a:lnTo>
                    <a:lnTo>
                      <a:pt x="0" y="156"/>
                    </a:lnTo>
                    <a:lnTo>
                      <a:pt x="0" y="256"/>
                    </a:lnTo>
                    <a:lnTo>
                      <a:pt x="40" y="296"/>
                    </a:lnTo>
                    <a:lnTo>
                      <a:pt x="96" y="296"/>
                    </a:lnTo>
                    <a:lnTo>
                      <a:pt x="212" y="256"/>
                    </a:lnTo>
                    <a:lnTo>
                      <a:pt x="1236" y="256"/>
                    </a:lnTo>
                    <a:lnTo>
                      <a:pt x="1240" y="288"/>
                    </a:lnTo>
                    <a:lnTo>
                      <a:pt x="1660" y="288"/>
                    </a:lnTo>
                    <a:lnTo>
                      <a:pt x="1672" y="404"/>
                    </a:lnTo>
                    <a:lnTo>
                      <a:pt x="1980" y="404"/>
                    </a:lnTo>
                    <a:lnTo>
                      <a:pt x="1976" y="4"/>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460" name="Group 92"/>
            <p:cNvGrpSpPr>
              <a:grpSpLocks/>
            </p:cNvGrpSpPr>
            <p:nvPr/>
          </p:nvGrpSpPr>
          <p:grpSpPr bwMode="auto">
            <a:xfrm>
              <a:off x="3212" y="755"/>
              <a:ext cx="372" cy="168"/>
              <a:chOff x="5034" y="943"/>
              <a:chExt cx="319" cy="144"/>
            </a:xfrm>
          </p:grpSpPr>
          <p:sp>
            <p:nvSpPr>
              <p:cNvPr id="186461" name="Freeform 93"/>
              <p:cNvSpPr>
                <a:spLocks/>
              </p:cNvSpPr>
              <p:nvPr/>
            </p:nvSpPr>
            <p:spPr bwMode="auto">
              <a:xfrm>
                <a:off x="5061" y="943"/>
                <a:ext cx="292" cy="144"/>
              </a:xfrm>
              <a:custGeom>
                <a:avLst/>
                <a:gdLst>
                  <a:gd name="T0" fmla="*/ 9 w 4645"/>
                  <a:gd name="T1" fmla="*/ 2286 h 2286"/>
                  <a:gd name="T2" fmla="*/ 4645 w 4645"/>
                  <a:gd name="T3" fmla="*/ 2277 h 2286"/>
                  <a:gd name="T4" fmla="*/ 4645 w 4645"/>
                  <a:gd name="T5" fmla="*/ 1838 h 2286"/>
                  <a:gd name="T6" fmla="*/ 4242 w 4645"/>
                  <a:gd name="T7" fmla="*/ 1838 h 2286"/>
                  <a:gd name="T8" fmla="*/ 4215 w 4645"/>
                  <a:gd name="T9" fmla="*/ 430 h 2286"/>
                  <a:gd name="T10" fmla="*/ 4635 w 4645"/>
                  <a:gd name="T11" fmla="*/ 430 h 2286"/>
                  <a:gd name="T12" fmla="*/ 4635 w 4645"/>
                  <a:gd name="T13" fmla="*/ 0 h 2286"/>
                  <a:gd name="T14" fmla="*/ 0 w 4645"/>
                  <a:gd name="T15" fmla="*/ 0 h 2286"/>
                  <a:gd name="T16" fmla="*/ 0 w 4645"/>
                  <a:gd name="T17" fmla="*/ 403 h 2286"/>
                  <a:gd name="T18" fmla="*/ 165 w 4645"/>
                  <a:gd name="T19" fmla="*/ 403 h 2286"/>
                  <a:gd name="T20" fmla="*/ 174 w 4645"/>
                  <a:gd name="T21" fmla="*/ 1875 h 2286"/>
                  <a:gd name="T22" fmla="*/ 0 w 4645"/>
                  <a:gd name="T23" fmla="*/ 1875 h 2286"/>
                  <a:gd name="T24" fmla="*/ 9 w 4645"/>
                  <a:gd name="T25" fmla="*/ 2286 h 2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45" h="2286">
                    <a:moveTo>
                      <a:pt x="9" y="2286"/>
                    </a:moveTo>
                    <a:lnTo>
                      <a:pt x="4645" y="2277"/>
                    </a:lnTo>
                    <a:lnTo>
                      <a:pt x="4645" y="1838"/>
                    </a:lnTo>
                    <a:lnTo>
                      <a:pt x="4242" y="1838"/>
                    </a:lnTo>
                    <a:lnTo>
                      <a:pt x="4215" y="430"/>
                    </a:lnTo>
                    <a:lnTo>
                      <a:pt x="4635" y="430"/>
                    </a:lnTo>
                    <a:lnTo>
                      <a:pt x="4635" y="0"/>
                    </a:lnTo>
                    <a:lnTo>
                      <a:pt x="0" y="0"/>
                    </a:lnTo>
                    <a:lnTo>
                      <a:pt x="0" y="403"/>
                    </a:lnTo>
                    <a:lnTo>
                      <a:pt x="165" y="403"/>
                    </a:lnTo>
                    <a:lnTo>
                      <a:pt x="174" y="1875"/>
                    </a:lnTo>
                    <a:lnTo>
                      <a:pt x="0" y="1875"/>
                    </a:lnTo>
                    <a:lnTo>
                      <a:pt x="9" y="2286"/>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62" name="Freeform 94"/>
              <p:cNvSpPr>
                <a:spLocks/>
              </p:cNvSpPr>
              <p:nvPr/>
            </p:nvSpPr>
            <p:spPr bwMode="auto">
              <a:xfrm>
                <a:off x="5159" y="967"/>
                <a:ext cx="131" cy="99"/>
              </a:xfrm>
              <a:custGeom>
                <a:avLst/>
                <a:gdLst>
                  <a:gd name="T0" fmla="*/ 0 w 2077"/>
                  <a:gd name="T1" fmla="*/ 531 h 1582"/>
                  <a:gd name="T2" fmla="*/ 0 w 2077"/>
                  <a:gd name="T3" fmla="*/ 1052 h 1582"/>
                  <a:gd name="T4" fmla="*/ 128 w 2077"/>
                  <a:gd name="T5" fmla="*/ 1408 h 1582"/>
                  <a:gd name="T6" fmla="*/ 503 w 2077"/>
                  <a:gd name="T7" fmla="*/ 1564 h 1582"/>
                  <a:gd name="T8" fmla="*/ 805 w 2077"/>
                  <a:gd name="T9" fmla="*/ 1582 h 1582"/>
                  <a:gd name="T10" fmla="*/ 1399 w 2077"/>
                  <a:gd name="T11" fmla="*/ 1445 h 1582"/>
                  <a:gd name="T12" fmla="*/ 1509 w 2077"/>
                  <a:gd name="T13" fmla="*/ 1225 h 1582"/>
                  <a:gd name="T14" fmla="*/ 1911 w 2077"/>
                  <a:gd name="T15" fmla="*/ 1235 h 1582"/>
                  <a:gd name="T16" fmla="*/ 2076 w 2077"/>
                  <a:gd name="T17" fmla="*/ 777 h 1582"/>
                  <a:gd name="T18" fmla="*/ 1902 w 2077"/>
                  <a:gd name="T19" fmla="*/ 366 h 1582"/>
                  <a:gd name="T20" fmla="*/ 1491 w 2077"/>
                  <a:gd name="T21" fmla="*/ 366 h 1582"/>
                  <a:gd name="T22" fmla="*/ 1408 w 2077"/>
                  <a:gd name="T23" fmla="*/ 128 h 1582"/>
                  <a:gd name="T24" fmla="*/ 805 w 2077"/>
                  <a:gd name="T25" fmla="*/ 0 h 1582"/>
                  <a:gd name="T26" fmla="*/ 522 w 2077"/>
                  <a:gd name="T27" fmla="*/ 0 h 1582"/>
                  <a:gd name="T28" fmla="*/ 128 w 2077"/>
                  <a:gd name="T29" fmla="*/ 183 h 1582"/>
                  <a:gd name="T30" fmla="*/ 0 w 2077"/>
                  <a:gd name="T31" fmla="*/ 531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77" h="1582">
                    <a:moveTo>
                      <a:pt x="0" y="531"/>
                    </a:moveTo>
                    <a:lnTo>
                      <a:pt x="0" y="1052"/>
                    </a:lnTo>
                    <a:lnTo>
                      <a:pt x="128" y="1408"/>
                    </a:lnTo>
                    <a:lnTo>
                      <a:pt x="503" y="1564"/>
                    </a:lnTo>
                    <a:lnTo>
                      <a:pt x="805" y="1582"/>
                    </a:lnTo>
                    <a:lnTo>
                      <a:pt x="1399" y="1445"/>
                    </a:lnTo>
                    <a:lnTo>
                      <a:pt x="1509" y="1225"/>
                    </a:lnTo>
                    <a:lnTo>
                      <a:pt x="1911" y="1235"/>
                    </a:lnTo>
                    <a:cubicBezTo>
                      <a:pt x="2005" y="1160"/>
                      <a:pt x="2077" y="922"/>
                      <a:pt x="2076" y="777"/>
                    </a:cubicBezTo>
                    <a:cubicBezTo>
                      <a:pt x="2075" y="632"/>
                      <a:pt x="2000" y="435"/>
                      <a:pt x="1902" y="366"/>
                    </a:cubicBezTo>
                    <a:lnTo>
                      <a:pt x="1491" y="366"/>
                    </a:lnTo>
                    <a:lnTo>
                      <a:pt x="1408" y="128"/>
                    </a:lnTo>
                    <a:lnTo>
                      <a:pt x="805" y="0"/>
                    </a:lnTo>
                    <a:lnTo>
                      <a:pt x="522" y="0"/>
                    </a:lnTo>
                    <a:lnTo>
                      <a:pt x="128" y="183"/>
                    </a:lnTo>
                    <a:lnTo>
                      <a:pt x="0" y="53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63" name="Freeform 95"/>
              <p:cNvSpPr>
                <a:spLocks/>
              </p:cNvSpPr>
              <p:nvPr/>
            </p:nvSpPr>
            <p:spPr bwMode="auto">
              <a:xfrm>
                <a:off x="5034" y="1004"/>
                <a:ext cx="125" cy="25"/>
              </a:xfrm>
              <a:custGeom>
                <a:avLst/>
                <a:gdLst>
                  <a:gd name="T0" fmla="*/ 1976 w 1980"/>
                  <a:gd name="T1" fmla="*/ 4 h 404"/>
                  <a:gd name="T2" fmla="*/ 1660 w 1980"/>
                  <a:gd name="T3" fmla="*/ 0 h 404"/>
                  <a:gd name="T4" fmla="*/ 1664 w 1980"/>
                  <a:gd name="T5" fmla="*/ 124 h 404"/>
                  <a:gd name="T6" fmla="*/ 1236 w 1980"/>
                  <a:gd name="T7" fmla="*/ 128 h 404"/>
                  <a:gd name="T8" fmla="*/ 1236 w 1980"/>
                  <a:gd name="T9" fmla="*/ 156 h 404"/>
                  <a:gd name="T10" fmla="*/ 204 w 1980"/>
                  <a:gd name="T11" fmla="*/ 164 h 404"/>
                  <a:gd name="T12" fmla="*/ 96 w 1980"/>
                  <a:gd name="T13" fmla="*/ 120 h 404"/>
                  <a:gd name="T14" fmla="*/ 36 w 1980"/>
                  <a:gd name="T15" fmla="*/ 120 h 404"/>
                  <a:gd name="T16" fmla="*/ 0 w 1980"/>
                  <a:gd name="T17" fmla="*/ 156 h 404"/>
                  <a:gd name="T18" fmla="*/ 0 w 1980"/>
                  <a:gd name="T19" fmla="*/ 256 h 404"/>
                  <a:gd name="T20" fmla="*/ 40 w 1980"/>
                  <a:gd name="T21" fmla="*/ 296 h 404"/>
                  <a:gd name="T22" fmla="*/ 96 w 1980"/>
                  <a:gd name="T23" fmla="*/ 296 h 404"/>
                  <a:gd name="T24" fmla="*/ 212 w 1980"/>
                  <a:gd name="T25" fmla="*/ 256 h 404"/>
                  <a:gd name="T26" fmla="*/ 1236 w 1980"/>
                  <a:gd name="T27" fmla="*/ 256 h 404"/>
                  <a:gd name="T28" fmla="*/ 1240 w 1980"/>
                  <a:gd name="T29" fmla="*/ 288 h 404"/>
                  <a:gd name="T30" fmla="*/ 1660 w 1980"/>
                  <a:gd name="T31" fmla="*/ 288 h 404"/>
                  <a:gd name="T32" fmla="*/ 1672 w 1980"/>
                  <a:gd name="T33" fmla="*/ 404 h 404"/>
                  <a:gd name="T34" fmla="*/ 1980 w 1980"/>
                  <a:gd name="T35" fmla="*/ 404 h 404"/>
                  <a:gd name="T36" fmla="*/ 1976 w 1980"/>
                  <a:gd name="T37" fmla="*/ 4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80" h="404">
                    <a:moveTo>
                      <a:pt x="1976" y="4"/>
                    </a:moveTo>
                    <a:lnTo>
                      <a:pt x="1660" y="0"/>
                    </a:lnTo>
                    <a:lnTo>
                      <a:pt x="1664" y="124"/>
                    </a:lnTo>
                    <a:lnTo>
                      <a:pt x="1236" y="128"/>
                    </a:lnTo>
                    <a:lnTo>
                      <a:pt x="1236" y="156"/>
                    </a:lnTo>
                    <a:lnTo>
                      <a:pt x="204" y="164"/>
                    </a:lnTo>
                    <a:lnTo>
                      <a:pt x="96" y="120"/>
                    </a:lnTo>
                    <a:lnTo>
                      <a:pt x="36" y="120"/>
                    </a:lnTo>
                    <a:lnTo>
                      <a:pt x="0" y="156"/>
                    </a:lnTo>
                    <a:lnTo>
                      <a:pt x="0" y="256"/>
                    </a:lnTo>
                    <a:lnTo>
                      <a:pt x="40" y="296"/>
                    </a:lnTo>
                    <a:lnTo>
                      <a:pt x="96" y="296"/>
                    </a:lnTo>
                    <a:lnTo>
                      <a:pt x="212" y="256"/>
                    </a:lnTo>
                    <a:lnTo>
                      <a:pt x="1236" y="256"/>
                    </a:lnTo>
                    <a:lnTo>
                      <a:pt x="1240" y="288"/>
                    </a:lnTo>
                    <a:lnTo>
                      <a:pt x="1660" y="288"/>
                    </a:lnTo>
                    <a:lnTo>
                      <a:pt x="1672" y="404"/>
                    </a:lnTo>
                    <a:lnTo>
                      <a:pt x="1980" y="404"/>
                    </a:lnTo>
                    <a:lnTo>
                      <a:pt x="1976" y="4"/>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464" name="Group 96"/>
            <p:cNvGrpSpPr>
              <a:grpSpLocks/>
            </p:cNvGrpSpPr>
            <p:nvPr/>
          </p:nvGrpSpPr>
          <p:grpSpPr bwMode="auto">
            <a:xfrm>
              <a:off x="3155" y="864"/>
              <a:ext cx="372" cy="168"/>
              <a:chOff x="5034" y="943"/>
              <a:chExt cx="319" cy="144"/>
            </a:xfrm>
          </p:grpSpPr>
          <p:sp>
            <p:nvSpPr>
              <p:cNvPr id="186465" name="Freeform 97"/>
              <p:cNvSpPr>
                <a:spLocks/>
              </p:cNvSpPr>
              <p:nvPr/>
            </p:nvSpPr>
            <p:spPr bwMode="auto">
              <a:xfrm>
                <a:off x="5061" y="943"/>
                <a:ext cx="292" cy="144"/>
              </a:xfrm>
              <a:custGeom>
                <a:avLst/>
                <a:gdLst>
                  <a:gd name="T0" fmla="*/ 9 w 4645"/>
                  <a:gd name="T1" fmla="*/ 2286 h 2286"/>
                  <a:gd name="T2" fmla="*/ 4645 w 4645"/>
                  <a:gd name="T3" fmla="*/ 2277 h 2286"/>
                  <a:gd name="T4" fmla="*/ 4645 w 4645"/>
                  <a:gd name="T5" fmla="*/ 1838 h 2286"/>
                  <a:gd name="T6" fmla="*/ 4242 w 4645"/>
                  <a:gd name="T7" fmla="*/ 1838 h 2286"/>
                  <a:gd name="T8" fmla="*/ 4215 w 4645"/>
                  <a:gd name="T9" fmla="*/ 430 h 2286"/>
                  <a:gd name="T10" fmla="*/ 4635 w 4645"/>
                  <a:gd name="T11" fmla="*/ 430 h 2286"/>
                  <a:gd name="T12" fmla="*/ 4635 w 4645"/>
                  <a:gd name="T13" fmla="*/ 0 h 2286"/>
                  <a:gd name="T14" fmla="*/ 0 w 4645"/>
                  <a:gd name="T15" fmla="*/ 0 h 2286"/>
                  <a:gd name="T16" fmla="*/ 0 w 4645"/>
                  <a:gd name="T17" fmla="*/ 403 h 2286"/>
                  <a:gd name="T18" fmla="*/ 165 w 4645"/>
                  <a:gd name="T19" fmla="*/ 403 h 2286"/>
                  <a:gd name="T20" fmla="*/ 174 w 4645"/>
                  <a:gd name="T21" fmla="*/ 1875 h 2286"/>
                  <a:gd name="T22" fmla="*/ 0 w 4645"/>
                  <a:gd name="T23" fmla="*/ 1875 h 2286"/>
                  <a:gd name="T24" fmla="*/ 9 w 4645"/>
                  <a:gd name="T25" fmla="*/ 2286 h 2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45" h="2286">
                    <a:moveTo>
                      <a:pt x="9" y="2286"/>
                    </a:moveTo>
                    <a:lnTo>
                      <a:pt x="4645" y="2277"/>
                    </a:lnTo>
                    <a:lnTo>
                      <a:pt x="4645" y="1838"/>
                    </a:lnTo>
                    <a:lnTo>
                      <a:pt x="4242" y="1838"/>
                    </a:lnTo>
                    <a:lnTo>
                      <a:pt x="4215" y="430"/>
                    </a:lnTo>
                    <a:lnTo>
                      <a:pt x="4635" y="430"/>
                    </a:lnTo>
                    <a:lnTo>
                      <a:pt x="4635" y="0"/>
                    </a:lnTo>
                    <a:lnTo>
                      <a:pt x="0" y="0"/>
                    </a:lnTo>
                    <a:lnTo>
                      <a:pt x="0" y="403"/>
                    </a:lnTo>
                    <a:lnTo>
                      <a:pt x="165" y="403"/>
                    </a:lnTo>
                    <a:lnTo>
                      <a:pt x="174" y="1875"/>
                    </a:lnTo>
                    <a:lnTo>
                      <a:pt x="0" y="1875"/>
                    </a:lnTo>
                    <a:lnTo>
                      <a:pt x="9" y="2286"/>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66" name="Freeform 98"/>
              <p:cNvSpPr>
                <a:spLocks/>
              </p:cNvSpPr>
              <p:nvPr/>
            </p:nvSpPr>
            <p:spPr bwMode="auto">
              <a:xfrm>
                <a:off x="5159" y="967"/>
                <a:ext cx="131" cy="99"/>
              </a:xfrm>
              <a:custGeom>
                <a:avLst/>
                <a:gdLst>
                  <a:gd name="T0" fmla="*/ 0 w 2077"/>
                  <a:gd name="T1" fmla="*/ 531 h 1582"/>
                  <a:gd name="T2" fmla="*/ 0 w 2077"/>
                  <a:gd name="T3" fmla="*/ 1052 h 1582"/>
                  <a:gd name="T4" fmla="*/ 128 w 2077"/>
                  <a:gd name="T5" fmla="*/ 1408 h 1582"/>
                  <a:gd name="T6" fmla="*/ 503 w 2077"/>
                  <a:gd name="T7" fmla="*/ 1564 h 1582"/>
                  <a:gd name="T8" fmla="*/ 805 w 2077"/>
                  <a:gd name="T9" fmla="*/ 1582 h 1582"/>
                  <a:gd name="T10" fmla="*/ 1399 w 2077"/>
                  <a:gd name="T11" fmla="*/ 1445 h 1582"/>
                  <a:gd name="T12" fmla="*/ 1509 w 2077"/>
                  <a:gd name="T13" fmla="*/ 1225 h 1582"/>
                  <a:gd name="T14" fmla="*/ 1911 w 2077"/>
                  <a:gd name="T15" fmla="*/ 1235 h 1582"/>
                  <a:gd name="T16" fmla="*/ 2076 w 2077"/>
                  <a:gd name="T17" fmla="*/ 777 h 1582"/>
                  <a:gd name="T18" fmla="*/ 1902 w 2077"/>
                  <a:gd name="T19" fmla="*/ 366 h 1582"/>
                  <a:gd name="T20" fmla="*/ 1491 w 2077"/>
                  <a:gd name="T21" fmla="*/ 366 h 1582"/>
                  <a:gd name="T22" fmla="*/ 1408 w 2077"/>
                  <a:gd name="T23" fmla="*/ 128 h 1582"/>
                  <a:gd name="T24" fmla="*/ 805 w 2077"/>
                  <a:gd name="T25" fmla="*/ 0 h 1582"/>
                  <a:gd name="T26" fmla="*/ 522 w 2077"/>
                  <a:gd name="T27" fmla="*/ 0 h 1582"/>
                  <a:gd name="T28" fmla="*/ 128 w 2077"/>
                  <a:gd name="T29" fmla="*/ 183 h 1582"/>
                  <a:gd name="T30" fmla="*/ 0 w 2077"/>
                  <a:gd name="T31" fmla="*/ 531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77" h="1582">
                    <a:moveTo>
                      <a:pt x="0" y="531"/>
                    </a:moveTo>
                    <a:lnTo>
                      <a:pt x="0" y="1052"/>
                    </a:lnTo>
                    <a:lnTo>
                      <a:pt x="128" y="1408"/>
                    </a:lnTo>
                    <a:lnTo>
                      <a:pt x="503" y="1564"/>
                    </a:lnTo>
                    <a:lnTo>
                      <a:pt x="805" y="1582"/>
                    </a:lnTo>
                    <a:lnTo>
                      <a:pt x="1399" y="1445"/>
                    </a:lnTo>
                    <a:lnTo>
                      <a:pt x="1509" y="1225"/>
                    </a:lnTo>
                    <a:lnTo>
                      <a:pt x="1911" y="1235"/>
                    </a:lnTo>
                    <a:cubicBezTo>
                      <a:pt x="2005" y="1160"/>
                      <a:pt x="2077" y="922"/>
                      <a:pt x="2076" y="777"/>
                    </a:cubicBezTo>
                    <a:cubicBezTo>
                      <a:pt x="2075" y="632"/>
                      <a:pt x="2000" y="435"/>
                      <a:pt x="1902" y="366"/>
                    </a:cubicBezTo>
                    <a:lnTo>
                      <a:pt x="1491" y="366"/>
                    </a:lnTo>
                    <a:lnTo>
                      <a:pt x="1408" y="128"/>
                    </a:lnTo>
                    <a:lnTo>
                      <a:pt x="805" y="0"/>
                    </a:lnTo>
                    <a:lnTo>
                      <a:pt x="522" y="0"/>
                    </a:lnTo>
                    <a:lnTo>
                      <a:pt x="128" y="183"/>
                    </a:lnTo>
                    <a:lnTo>
                      <a:pt x="0" y="53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67" name="Freeform 99"/>
              <p:cNvSpPr>
                <a:spLocks/>
              </p:cNvSpPr>
              <p:nvPr/>
            </p:nvSpPr>
            <p:spPr bwMode="auto">
              <a:xfrm>
                <a:off x="5034" y="1004"/>
                <a:ext cx="125" cy="25"/>
              </a:xfrm>
              <a:custGeom>
                <a:avLst/>
                <a:gdLst>
                  <a:gd name="T0" fmla="*/ 1976 w 1980"/>
                  <a:gd name="T1" fmla="*/ 4 h 404"/>
                  <a:gd name="T2" fmla="*/ 1660 w 1980"/>
                  <a:gd name="T3" fmla="*/ 0 h 404"/>
                  <a:gd name="T4" fmla="*/ 1664 w 1980"/>
                  <a:gd name="T5" fmla="*/ 124 h 404"/>
                  <a:gd name="T6" fmla="*/ 1236 w 1980"/>
                  <a:gd name="T7" fmla="*/ 128 h 404"/>
                  <a:gd name="T8" fmla="*/ 1236 w 1980"/>
                  <a:gd name="T9" fmla="*/ 156 h 404"/>
                  <a:gd name="T10" fmla="*/ 204 w 1980"/>
                  <a:gd name="T11" fmla="*/ 164 h 404"/>
                  <a:gd name="T12" fmla="*/ 96 w 1980"/>
                  <a:gd name="T13" fmla="*/ 120 h 404"/>
                  <a:gd name="T14" fmla="*/ 36 w 1980"/>
                  <a:gd name="T15" fmla="*/ 120 h 404"/>
                  <a:gd name="T16" fmla="*/ 0 w 1980"/>
                  <a:gd name="T17" fmla="*/ 156 h 404"/>
                  <a:gd name="T18" fmla="*/ 0 w 1980"/>
                  <a:gd name="T19" fmla="*/ 256 h 404"/>
                  <a:gd name="T20" fmla="*/ 40 w 1980"/>
                  <a:gd name="T21" fmla="*/ 296 h 404"/>
                  <a:gd name="T22" fmla="*/ 96 w 1980"/>
                  <a:gd name="T23" fmla="*/ 296 h 404"/>
                  <a:gd name="T24" fmla="*/ 212 w 1980"/>
                  <a:gd name="T25" fmla="*/ 256 h 404"/>
                  <a:gd name="T26" fmla="*/ 1236 w 1980"/>
                  <a:gd name="T27" fmla="*/ 256 h 404"/>
                  <a:gd name="T28" fmla="*/ 1240 w 1980"/>
                  <a:gd name="T29" fmla="*/ 288 h 404"/>
                  <a:gd name="T30" fmla="*/ 1660 w 1980"/>
                  <a:gd name="T31" fmla="*/ 288 h 404"/>
                  <a:gd name="T32" fmla="*/ 1672 w 1980"/>
                  <a:gd name="T33" fmla="*/ 404 h 404"/>
                  <a:gd name="T34" fmla="*/ 1980 w 1980"/>
                  <a:gd name="T35" fmla="*/ 404 h 404"/>
                  <a:gd name="T36" fmla="*/ 1976 w 1980"/>
                  <a:gd name="T37" fmla="*/ 4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80" h="404">
                    <a:moveTo>
                      <a:pt x="1976" y="4"/>
                    </a:moveTo>
                    <a:lnTo>
                      <a:pt x="1660" y="0"/>
                    </a:lnTo>
                    <a:lnTo>
                      <a:pt x="1664" y="124"/>
                    </a:lnTo>
                    <a:lnTo>
                      <a:pt x="1236" y="128"/>
                    </a:lnTo>
                    <a:lnTo>
                      <a:pt x="1236" y="156"/>
                    </a:lnTo>
                    <a:lnTo>
                      <a:pt x="204" y="164"/>
                    </a:lnTo>
                    <a:lnTo>
                      <a:pt x="96" y="120"/>
                    </a:lnTo>
                    <a:lnTo>
                      <a:pt x="36" y="120"/>
                    </a:lnTo>
                    <a:lnTo>
                      <a:pt x="0" y="156"/>
                    </a:lnTo>
                    <a:lnTo>
                      <a:pt x="0" y="256"/>
                    </a:lnTo>
                    <a:lnTo>
                      <a:pt x="40" y="296"/>
                    </a:lnTo>
                    <a:lnTo>
                      <a:pt x="96" y="296"/>
                    </a:lnTo>
                    <a:lnTo>
                      <a:pt x="212" y="256"/>
                    </a:lnTo>
                    <a:lnTo>
                      <a:pt x="1236" y="256"/>
                    </a:lnTo>
                    <a:lnTo>
                      <a:pt x="1240" y="288"/>
                    </a:lnTo>
                    <a:lnTo>
                      <a:pt x="1660" y="288"/>
                    </a:lnTo>
                    <a:lnTo>
                      <a:pt x="1672" y="404"/>
                    </a:lnTo>
                    <a:lnTo>
                      <a:pt x="1980" y="404"/>
                    </a:lnTo>
                    <a:lnTo>
                      <a:pt x="1976" y="4"/>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86468" name="Group 100"/>
          <p:cNvGrpSpPr>
            <a:grpSpLocks/>
          </p:cNvGrpSpPr>
          <p:nvPr/>
        </p:nvGrpSpPr>
        <p:grpSpPr bwMode="auto">
          <a:xfrm>
            <a:off x="4529138" y="2068513"/>
            <a:ext cx="858837" cy="954087"/>
            <a:chOff x="4350" y="1293"/>
            <a:chExt cx="541" cy="601"/>
          </a:xfrm>
        </p:grpSpPr>
        <p:grpSp>
          <p:nvGrpSpPr>
            <p:cNvPr id="186469" name="Group 101"/>
            <p:cNvGrpSpPr>
              <a:grpSpLocks/>
            </p:cNvGrpSpPr>
            <p:nvPr/>
          </p:nvGrpSpPr>
          <p:grpSpPr bwMode="auto">
            <a:xfrm>
              <a:off x="4574" y="1293"/>
              <a:ext cx="317" cy="157"/>
              <a:chOff x="5062" y="1268"/>
              <a:chExt cx="317" cy="157"/>
            </a:xfrm>
          </p:grpSpPr>
          <p:sp>
            <p:nvSpPr>
              <p:cNvPr id="186470" name="Freeform 102"/>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71" name="Freeform 103"/>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72" name="Freeform 104"/>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473" name="Group 105"/>
            <p:cNvGrpSpPr>
              <a:grpSpLocks/>
            </p:cNvGrpSpPr>
            <p:nvPr/>
          </p:nvGrpSpPr>
          <p:grpSpPr bwMode="auto">
            <a:xfrm>
              <a:off x="4521" y="1402"/>
              <a:ext cx="317" cy="157"/>
              <a:chOff x="5062" y="1268"/>
              <a:chExt cx="317" cy="157"/>
            </a:xfrm>
          </p:grpSpPr>
          <p:sp>
            <p:nvSpPr>
              <p:cNvPr id="186474" name="Freeform 106"/>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75" name="Freeform 107"/>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76" name="Freeform 108"/>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477" name="Group 109"/>
            <p:cNvGrpSpPr>
              <a:grpSpLocks/>
            </p:cNvGrpSpPr>
            <p:nvPr/>
          </p:nvGrpSpPr>
          <p:grpSpPr bwMode="auto">
            <a:xfrm>
              <a:off x="4462" y="1515"/>
              <a:ext cx="317" cy="157"/>
              <a:chOff x="5062" y="1268"/>
              <a:chExt cx="317" cy="157"/>
            </a:xfrm>
          </p:grpSpPr>
          <p:sp>
            <p:nvSpPr>
              <p:cNvPr id="186478" name="Freeform 110"/>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79" name="Freeform 111"/>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80" name="Freeform 112"/>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481" name="Group 113"/>
            <p:cNvGrpSpPr>
              <a:grpSpLocks/>
            </p:cNvGrpSpPr>
            <p:nvPr/>
          </p:nvGrpSpPr>
          <p:grpSpPr bwMode="auto">
            <a:xfrm>
              <a:off x="4405" y="1628"/>
              <a:ext cx="317" cy="157"/>
              <a:chOff x="5062" y="1268"/>
              <a:chExt cx="317" cy="157"/>
            </a:xfrm>
          </p:grpSpPr>
          <p:sp>
            <p:nvSpPr>
              <p:cNvPr id="186482" name="Freeform 114"/>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83" name="Freeform 115"/>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84" name="Freeform 116"/>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485" name="Group 117"/>
            <p:cNvGrpSpPr>
              <a:grpSpLocks/>
            </p:cNvGrpSpPr>
            <p:nvPr/>
          </p:nvGrpSpPr>
          <p:grpSpPr bwMode="auto">
            <a:xfrm>
              <a:off x="4350" y="1737"/>
              <a:ext cx="317" cy="157"/>
              <a:chOff x="5062" y="1268"/>
              <a:chExt cx="317" cy="157"/>
            </a:xfrm>
          </p:grpSpPr>
          <p:sp>
            <p:nvSpPr>
              <p:cNvPr id="186486" name="Freeform 118"/>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87" name="Freeform 119"/>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88" name="Freeform 120"/>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86489" name="Group 121"/>
          <p:cNvGrpSpPr>
            <a:grpSpLocks/>
          </p:cNvGrpSpPr>
          <p:nvPr/>
        </p:nvGrpSpPr>
        <p:grpSpPr bwMode="auto">
          <a:xfrm>
            <a:off x="5224463" y="2068513"/>
            <a:ext cx="858837" cy="954087"/>
            <a:chOff x="4350" y="1293"/>
            <a:chExt cx="541" cy="601"/>
          </a:xfrm>
        </p:grpSpPr>
        <p:grpSp>
          <p:nvGrpSpPr>
            <p:cNvPr id="186490" name="Group 122"/>
            <p:cNvGrpSpPr>
              <a:grpSpLocks/>
            </p:cNvGrpSpPr>
            <p:nvPr/>
          </p:nvGrpSpPr>
          <p:grpSpPr bwMode="auto">
            <a:xfrm>
              <a:off x="4574" y="1293"/>
              <a:ext cx="317" cy="157"/>
              <a:chOff x="5062" y="1268"/>
              <a:chExt cx="317" cy="157"/>
            </a:xfrm>
          </p:grpSpPr>
          <p:sp>
            <p:nvSpPr>
              <p:cNvPr id="186491" name="Freeform 123"/>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92" name="Freeform 124"/>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93" name="Freeform 125"/>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494" name="Group 126"/>
            <p:cNvGrpSpPr>
              <a:grpSpLocks/>
            </p:cNvGrpSpPr>
            <p:nvPr/>
          </p:nvGrpSpPr>
          <p:grpSpPr bwMode="auto">
            <a:xfrm>
              <a:off x="4521" y="1402"/>
              <a:ext cx="317" cy="157"/>
              <a:chOff x="5062" y="1268"/>
              <a:chExt cx="317" cy="157"/>
            </a:xfrm>
          </p:grpSpPr>
          <p:sp>
            <p:nvSpPr>
              <p:cNvPr id="186495" name="Freeform 127"/>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96" name="Freeform 128"/>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497" name="Freeform 129"/>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498" name="Group 130"/>
            <p:cNvGrpSpPr>
              <a:grpSpLocks/>
            </p:cNvGrpSpPr>
            <p:nvPr/>
          </p:nvGrpSpPr>
          <p:grpSpPr bwMode="auto">
            <a:xfrm>
              <a:off x="4462" y="1515"/>
              <a:ext cx="317" cy="157"/>
              <a:chOff x="5062" y="1268"/>
              <a:chExt cx="317" cy="157"/>
            </a:xfrm>
          </p:grpSpPr>
          <p:sp>
            <p:nvSpPr>
              <p:cNvPr id="186499" name="Freeform 131"/>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500" name="Freeform 132"/>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501" name="Freeform 133"/>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502" name="Group 134"/>
            <p:cNvGrpSpPr>
              <a:grpSpLocks/>
            </p:cNvGrpSpPr>
            <p:nvPr/>
          </p:nvGrpSpPr>
          <p:grpSpPr bwMode="auto">
            <a:xfrm>
              <a:off x="4405" y="1628"/>
              <a:ext cx="317" cy="157"/>
              <a:chOff x="5062" y="1268"/>
              <a:chExt cx="317" cy="157"/>
            </a:xfrm>
          </p:grpSpPr>
          <p:sp>
            <p:nvSpPr>
              <p:cNvPr id="186503" name="Freeform 135"/>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504" name="Freeform 136"/>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505" name="Freeform 137"/>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506" name="Group 138"/>
            <p:cNvGrpSpPr>
              <a:grpSpLocks/>
            </p:cNvGrpSpPr>
            <p:nvPr/>
          </p:nvGrpSpPr>
          <p:grpSpPr bwMode="auto">
            <a:xfrm>
              <a:off x="4350" y="1737"/>
              <a:ext cx="317" cy="157"/>
              <a:chOff x="5062" y="1268"/>
              <a:chExt cx="317" cy="157"/>
            </a:xfrm>
          </p:grpSpPr>
          <p:sp>
            <p:nvSpPr>
              <p:cNvPr id="186507" name="Freeform 139"/>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508" name="Freeform 140"/>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509" name="Freeform 141"/>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86510" name="Group 142"/>
          <p:cNvGrpSpPr>
            <a:grpSpLocks/>
          </p:cNvGrpSpPr>
          <p:nvPr/>
        </p:nvGrpSpPr>
        <p:grpSpPr bwMode="auto">
          <a:xfrm>
            <a:off x="5918200" y="2068513"/>
            <a:ext cx="858838" cy="954087"/>
            <a:chOff x="4350" y="1293"/>
            <a:chExt cx="541" cy="601"/>
          </a:xfrm>
        </p:grpSpPr>
        <p:grpSp>
          <p:nvGrpSpPr>
            <p:cNvPr id="186511" name="Group 143"/>
            <p:cNvGrpSpPr>
              <a:grpSpLocks/>
            </p:cNvGrpSpPr>
            <p:nvPr/>
          </p:nvGrpSpPr>
          <p:grpSpPr bwMode="auto">
            <a:xfrm>
              <a:off x="4574" y="1293"/>
              <a:ext cx="317" cy="157"/>
              <a:chOff x="5062" y="1268"/>
              <a:chExt cx="317" cy="157"/>
            </a:xfrm>
          </p:grpSpPr>
          <p:sp>
            <p:nvSpPr>
              <p:cNvPr id="186512" name="Freeform 144"/>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513" name="Freeform 145"/>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514" name="Freeform 146"/>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515" name="Group 147"/>
            <p:cNvGrpSpPr>
              <a:grpSpLocks/>
            </p:cNvGrpSpPr>
            <p:nvPr/>
          </p:nvGrpSpPr>
          <p:grpSpPr bwMode="auto">
            <a:xfrm>
              <a:off x="4521" y="1402"/>
              <a:ext cx="317" cy="157"/>
              <a:chOff x="5062" y="1268"/>
              <a:chExt cx="317" cy="157"/>
            </a:xfrm>
          </p:grpSpPr>
          <p:sp>
            <p:nvSpPr>
              <p:cNvPr id="186516" name="Freeform 148"/>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517" name="Freeform 149"/>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518" name="Freeform 150"/>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519" name="Group 151"/>
            <p:cNvGrpSpPr>
              <a:grpSpLocks/>
            </p:cNvGrpSpPr>
            <p:nvPr/>
          </p:nvGrpSpPr>
          <p:grpSpPr bwMode="auto">
            <a:xfrm>
              <a:off x="4462" y="1515"/>
              <a:ext cx="317" cy="157"/>
              <a:chOff x="5062" y="1268"/>
              <a:chExt cx="317" cy="157"/>
            </a:xfrm>
          </p:grpSpPr>
          <p:sp>
            <p:nvSpPr>
              <p:cNvPr id="186520" name="Freeform 152"/>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521" name="Freeform 153"/>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522" name="Freeform 154"/>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523" name="Group 155"/>
            <p:cNvGrpSpPr>
              <a:grpSpLocks/>
            </p:cNvGrpSpPr>
            <p:nvPr/>
          </p:nvGrpSpPr>
          <p:grpSpPr bwMode="auto">
            <a:xfrm>
              <a:off x="4405" y="1628"/>
              <a:ext cx="317" cy="157"/>
              <a:chOff x="5062" y="1268"/>
              <a:chExt cx="317" cy="157"/>
            </a:xfrm>
          </p:grpSpPr>
          <p:sp>
            <p:nvSpPr>
              <p:cNvPr id="186524" name="Freeform 156"/>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525" name="Freeform 157"/>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526" name="Freeform 158"/>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527" name="Group 159"/>
            <p:cNvGrpSpPr>
              <a:grpSpLocks/>
            </p:cNvGrpSpPr>
            <p:nvPr/>
          </p:nvGrpSpPr>
          <p:grpSpPr bwMode="auto">
            <a:xfrm>
              <a:off x="4350" y="1737"/>
              <a:ext cx="317" cy="157"/>
              <a:chOff x="5062" y="1268"/>
              <a:chExt cx="317" cy="157"/>
            </a:xfrm>
          </p:grpSpPr>
          <p:sp>
            <p:nvSpPr>
              <p:cNvPr id="186528" name="Freeform 160"/>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529" name="Freeform 161"/>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530" name="Freeform 162"/>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86531" name="Group 163"/>
          <p:cNvGrpSpPr>
            <a:grpSpLocks/>
          </p:cNvGrpSpPr>
          <p:nvPr/>
        </p:nvGrpSpPr>
        <p:grpSpPr bwMode="auto">
          <a:xfrm>
            <a:off x="6611938" y="2068513"/>
            <a:ext cx="858837" cy="954087"/>
            <a:chOff x="4350" y="1293"/>
            <a:chExt cx="541" cy="601"/>
          </a:xfrm>
        </p:grpSpPr>
        <p:grpSp>
          <p:nvGrpSpPr>
            <p:cNvPr id="186532" name="Group 164"/>
            <p:cNvGrpSpPr>
              <a:grpSpLocks/>
            </p:cNvGrpSpPr>
            <p:nvPr/>
          </p:nvGrpSpPr>
          <p:grpSpPr bwMode="auto">
            <a:xfrm>
              <a:off x="4574" y="1293"/>
              <a:ext cx="317" cy="157"/>
              <a:chOff x="5062" y="1268"/>
              <a:chExt cx="317" cy="157"/>
            </a:xfrm>
          </p:grpSpPr>
          <p:sp>
            <p:nvSpPr>
              <p:cNvPr id="186533" name="Freeform 165"/>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534" name="Freeform 166"/>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535" name="Freeform 167"/>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536" name="Group 168"/>
            <p:cNvGrpSpPr>
              <a:grpSpLocks/>
            </p:cNvGrpSpPr>
            <p:nvPr/>
          </p:nvGrpSpPr>
          <p:grpSpPr bwMode="auto">
            <a:xfrm>
              <a:off x="4521" y="1402"/>
              <a:ext cx="317" cy="157"/>
              <a:chOff x="5062" y="1268"/>
              <a:chExt cx="317" cy="157"/>
            </a:xfrm>
          </p:grpSpPr>
          <p:sp>
            <p:nvSpPr>
              <p:cNvPr id="186537" name="Freeform 169"/>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538" name="Freeform 170"/>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539" name="Freeform 171"/>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540" name="Group 172"/>
            <p:cNvGrpSpPr>
              <a:grpSpLocks/>
            </p:cNvGrpSpPr>
            <p:nvPr/>
          </p:nvGrpSpPr>
          <p:grpSpPr bwMode="auto">
            <a:xfrm>
              <a:off x="4462" y="1515"/>
              <a:ext cx="317" cy="157"/>
              <a:chOff x="5062" y="1268"/>
              <a:chExt cx="317" cy="157"/>
            </a:xfrm>
          </p:grpSpPr>
          <p:sp>
            <p:nvSpPr>
              <p:cNvPr id="186541" name="Freeform 173"/>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542" name="Freeform 174"/>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543" name="Freeform 175"/>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544" name="Group 176"/>
            <p:cNvGrpSpPr>
              <a:grpSpLocks/>
            </p:cNvGrpSpPr>
            <p:nvPr/>
          </p:nvGrpSpPr>
          <p:grpSpPr bwMode="auto">
            <a:xfrm>
              <a:off x="4405" y="1628"/>
              <a:ext cx="317" cy="157"/>
              <a:chOff x="5062" y="1268"/>
              <a:chExt cx="317" cy="157"/>
            </a:xfrm>
          </p:grpSpPr>
          <p:sp>
            <p:nvSpPr>
              <p:cNvPr id="186545" name="Freeform 177"/>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546" name="Freeform 178"/>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547" name="Freeform 179"/>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548" name="Group 180"/>
            <p:cNvGrpSpPr>
              <a:grpSpLocks/>
            </p:cNvGrpSpPr>
            <p:nvPr/>
          </p:nvGrpSpPr>
          <p:grpSpPr bwMode="auto">
            <a:xfrm>
              <a:off x="4350" y="1737"/>
              <a:ext cx="317" cy="157"/>
              <a:chOff x="5062" y="1268"/>
              <a:chExt cx="317" cy="157"/>
            </a:xfrm>
          </p:grpSpPr>
          <p:sp>
            <p:nvSpPr>
              <p:cNvPr id="186549" name="Freeform 181"/>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550" name="Freeform 182"/>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551" name="Freeform 183"/>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86552" name="Group 184"/>
          <p:cNvGrpSpPr>
            <a:grpSpLocks/>
          </p:cNvGrpSpPr>
          <p:nvPr/>
        </p:nvGrpSpPr>
        <p:grpSpPr bwMode="auto">
          <a:xfrm>
            <a:off x="4530725" y="3070225"/>
            <a:ext cx="858838" cy="954088"/>
            <a:chOff x="4350" y="1293"/>
            <a:chExt cx="541" cy="601"/>
          </a:xfrm>
        </p:grpSpPr>
        <p:grpSp>
          <p:nvGrpSpPr>
            <p:cNvPr id="186553" name="Group 185"/>
            <p:cNvGrpSpPr>
              <a:grpSpLocks/>
            </p:cNvGrpSpPr>
            <p:nvPr/>
          </p:nvGrpSpPr>
          <p:grpSpPr bwMode="auto">
            <a:xfrm>
              <a:off x="4574" y="1293"/>
              <a:ext cx="317" cy="157"/>
              <a:chOff x="5062" y="1268"/>
              <a:chExt cx="317" cy="157"/>
            </a:xfrm>
          </p:grpSpPr>
          <p:sp>
            <p:nvSpPr>
              <p:cNvPr id="186554" name="Freeform 186"/>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555" name="Freeform 187"/>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556" name="Freeform 188"/>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557" name="Group 189"/>
            <p:cNvGrpSpPr>
              <a:grpSpLocks/>
            </p:cNvGrpSpPr>
            <p:nvPr/>
          </p:nvGrpSpPr>
          <p:grpSpPr bwMode="auto">
            <a:xfrm>
              <a:off x="4521" y="1402"/>
              <a:ext cx="317" cy="157"/>
              <a:chOff x="5062" y="1268"/>
              <a:chExt cx="317" cy="157"/>
            </a:xfrm>
          </p:grpSpPr>
          <p:sp>
            <p:nvSpPr>
              <p:cNvPr id="186558" name="Freeform 190"/>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559" name="Freeform 191"/>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560" name="Freeform 192"/>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561" name="Group 193"/>
            <p:cNvGrpSpPr>
              <a:grpSpLocks/>
            </p:cNvGrpSpPr>
            <p:nvPr/>
          </p:nvGrpSpPr>
          <p:grpSpPr bwMode="auto">
            <a:xfrm>
              <a:off x="4462" y="1515"/>
              <a:ext cx="317" cy="157"/>
              <a:chOff x="5062" y="1268"/>
              <a:chExt cx="317" cy="157"/>
            </a:xfrm>
          </p:grpSpPr>
          <p:sp>
            <p:nvSpPr>
              <p:cNvPr id="186562" name="Freeform 194"/>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563" name="Freeform 195"/>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564" name="Freeform 196"/>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565" name="Group 197"/>
            <p:cNvGrpSpPr>
              <a:grpSpLocks/>
            </p:cNvGrpSpPr>
            <p:nvPr/>
          </p:nvGrpSpPr>
          <p:grpSpPr bwMode="auto">
            <a:xfrm>
              <a:off x="4405" y="1628"/>
              <a:ext cx="317" cy="157"/>
              <a:chOff x="5062" y="1268"/>
              <a:chExt cx="317" cy="157"/>
            </a:xfrm>
          </p:grpSpPr>
          <p:sp>
            <p:nvSpPr>
              <p:cNvPr id="186566" name="Freeform 198"/>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567" name="Freeform 199"/>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568" name="Freeform 200"/>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569" name="Group 201"/>
            <p:cNvGrpSpPr>
              <a:grpSpLocks/>
            </p:cNvGrpSpPr>
            <p:nvPr/>
          </p:nvGrpSpPr>
          <p:grpSpPr bwMode="auto">
            <a:xfrm>
              <a:off x="4350" y="1737"/>
              <a:ext cx="317" cy="157"/>
              <a:chOff x="5062" y="1268"/>
              <a:chExt cx="317" cy="157"/>
            </a:xfrm>
          </p:grpSpPr>
          <p:sp>
            <p:nvSpPr>
              <p:cNvPr id="186570" name="Freeform 202"/>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571" name="Freeform 203"/>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572" name="Freeform 204"/>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86573" name="Group 205"/>
          <p:cNvGrpSpPr>
            <a:grpSpLocks/>
          </p:cNvGrpSpPr>
          <p:nvPr/>
        </p:nvGrpSpPr>
        <p:grpSpPr bwMode="auto">
          <a:xfrm>
            <a:off x="5224463" y="3070225"/>
            <a:ext cx="858837" cy="954088"/>
            <a:chOff x="4350" y="1293"/>
            <a:chExt cx="541" cy="601"/>
          </a:xfrm>
        </p:grpSpPr>
        <p:grpSp>
          <p:nvGrpSpPr>
            <p:cNvPr id="186574" name="Group 206"/>
            <p:cNvGrpSpPr>
              <a:grpSpLocks/>
            </p:cNvGrpSpPr>
            <p:nvPr/>
          </p:nvGrpSpPr>
          <p:grpSpPr bwMode="auto">
            <a:xfrm>
              <a:off x="4574" y="1293"/>
              <a:ext cx="317" cy="157"/>
              <a:chOff x="5062" y="1268"/>
              <a:chExt cx="317" cy="157"/>
            </a:xfrm>
          </p:grpSpPr>
          <p:sp>
            <p:nvSpPr>
              <p:cNvPr id="186575" name="Freeform 207"/>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576" name="Freeform 208"/>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577" name="Freeform 209"/>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578" name="Group 210"/>
            <p:cNvGrpSpPr>
              <a:grpSpLocks/>
            </p:cNvGrpSpPr>
            <p:nvPr/>
          </p:nvGrpSpPr>
          <p:grpSpPr bwMode="auto">
            <a:xfrm>
              <a:off x="4521" y="1402"/>
              <a:ext cx="317" cy="157"/>
              <a:chOff x="5062" y="1268"/>
              <a:chExt cx="317" cy="157"/>
            </a:xfrm>
          </p:grpSpPr>
          <p:sp>
            <p:nvSpPr>
              <p:cNvPr id="186579" name="Freeform 211"/>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580" name="Freeform 212"/>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581" name="Freeform 213"/>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582" name="Group 214"/>
            <p:cNvGrpSpPr>
              <a:grpSpLocks/>
            </p:cNvGrpSpPr>
            <p:nvPr/>
          </p:nvGrpSpPr>
          <p:grpSpPr bwMode="auto">
            <a:xfrm>
              <a:off x="4462" y="1515"/>
              <a:ext cx="317" cy="157"/>
              <a:chOff x="5062" y="1268"/>
              <a:chExt cx="317" cy="157"/>
            </a:xfrm>
          </p:grpSpPr>
          <p:sp>
            <p:nvSpPr>
              <p:cNvPr id="186583" name="Freeform 215"/>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584" name="Freeform 216"/>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585" name="Freeform 217"/>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586" name="Group 218"/>
            <p:cNvGrpSpPr>
              <a:grpSpLocks/>
            </p:cNvGrpSpPr>
            <p:nvPr/>
          </p:nvGrpSpPr>
          <p:grpSpPr bwMode="auto">
            <a:xfrm>
              <a:off x="4405" y="1628"/>
              <a:ext cx="317" cy="157"/>
              <a:chOff x="5062" y="1268"/>
              <a:chExt cx="317" cy="157"/>
            </a:xfrm>
          </p:grpSpPr>
          <p:sp>
            <p:nvSpPr>
              <p:cNvPr id="186587" name="Freeform 219"/>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588" name="Freeform 220"/>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589" name="Freeform 221"/>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590" name="Group 222"/>
            <p:cNvGrpSpPr>
              <a:grpSpLocks/>
            </p:cNvGrpSpPr>
            <p:nvPr/>
          </p:nvGrpSpPr>
          <p:grpSpPr bwMode="auto">
            <a:xfrm>
              <a:off x="4350" y="1737"/>
              <a:ext cx="317" cy="157"/>
              <a:chOff x="5062" y="1268"/>
              <a:chExt cx="317" cy="157"/>
            </a:xfrm>
          </p:grpSpPr>
          <p:sp>
            <p:nvSpPr>
              <p:cNvPr id="186591" name="Freeform 223"/>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592" name="Freeform 224"/>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593" name="Freeform 225"/>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86594" name="Group 226"/>
          <p:cNvGrpSpPr>
            <a:grpSpLocks/>
          </p:cNvGrpSpPr>
          <p:nvPr/>
        </p:nvGrpSpPr>
        <p:grpSpPr bwMode="auto">
          <a:xfrm>
            <a:off x="5918200" y="3070225"/>
            <a:ext cx="858838" cy="954088"/>
            <a:chOff x="4350" y="1293"/>
            <a:chExt cx="541" cy="601"/>
          </a:xfrm>
        </p:grpSpPr>
        <p:grpSp>
          <p:nvGrpSpPr>
            <p:cNvPr id="186595" name="Group 227"/>
            <p:cNvGrpSpPr>
              <a:grpSpLocks/>
            </p:cNvGrpSpPr>
            <p:nvPr/>
          </p:nvGrpSpPr>
          <p:grpSpPr bwMode="auto">
            <a:xfrm>
              <a:off x="4574" y="1293"/>
              <a:ext cx="317" cy="157"/>
              <a:chOff x="5062" y="1268"/>
              <a:chExt cx="317" cy="157"/>
            </a:xfrm>
          </p:grpSpPr>
          <p:sp>
            <p:nvSpPr>
              <p:cNvPr id="186596" name="Freeform 228"/>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597" name="Freeform 229"/>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598" name="Freeform 230"/>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599" name="Group 231"/>
            <p:cNvGrpSpPr>
              <a:grpSpLocks/>
            </p:cNvGrpSpPr>
            <p:nvPr/>
          </p:nvGrpSpPr>
          <p:grpSpPr bwMode="auto">
            <a:xfrm>
              <a:off x="4521" y="1402"/>
              <a:ext cx="317" cy="157"/>
              <a:chOff x="5062" y="1268"/>
              <a:chExt cx="317" cy="157"/>
            </a:xfrm>
          </p:grpSpPr>
          <p:sp>
            <p:nvSpPr>
              <p:cNvPr id="186600" name="Freeform 232"/>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601" name="Freeform 233"/>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602" name="Freeform 234"/>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603" name="Group 235"/>
            <p:cNvGrpSpPr>
              <a:grpSpLocks/>
            </p:cNvGrpSpPr>
            <p:nvPr/>
          </p:nvGrpSpPr>
          <p:grpSpPr bwMode="auto">
            <a:xfrm>
              <a:off x="4462" y="1515"/>
              <a:ext cx="317" cy="157"/>
              <a:chOff x="5062" y="1268"/>
              <a:chExt cx="317" cy="157"/>
            </a:xfrm>
          </p:grpSpPr>
          <p:sp>
            <p:nvSpPr>
              <p:cNvPr id="186604" name="Freeform 236"/>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605" name="Freeform 237"/>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606" name="Freeform 238"/>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607" name="Group 239"/>
            <p:cNvGrpSpPr>
              <a:grpSpLocks/>
            </p:cNvGrpSpPr>
            <p:nvPr/>
          </p:nvGrpSpPr>
          <p:grpSpPr bwMode="auto">
            <a:xfrm>
              <a:off x="4405" y="1628"/>
              <a:ext cx="317" cy="157"/>
              <a:chOff x="5062" y="1268"/>
              <a:chExt cx="317" cy="157"/>
            </a:xfrm>
          </p:grpSpPr>
          <p:sp>
            <p:nvSpPr>
              <p:cNvPr id="186608" name="Freeform 240"/>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609" name="Freeform 241"/>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610" name="Freeform 242"/>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611" name="Group 243"/>
            <p:cNvGrpSpPr>
              <a:grpSpLocks/>
            </p:cNvGrpSpPr>
            <p:nvPr/>
          </p:nvGrpSpPr>
          <p:grpSpPr bwMode="auto">
            <a:xfrm>
              <a:off x="4350" y="1737"/>
              <a:ext cx="317" cy="157"/>
              <a:chOff x="5062" y="1268"/>
              <a:chExt cx="317" cy="157"/>
            </a:xfrm>
          </p:grpSpPr>
          <p:sp>
            <p:nvSpPr>
              <p:cNvPr id="186612" name="Freeform 244"/>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613" name="Freeform 245"/>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614" name="Freeform 246"/>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86615" name="Group 247"/>
          <p:cNvGrpSpPr>
            <a:grpSpLocks/>
          </p:cNvGrpSpPr>
          <p:nvPr/>
        </p:nvGrpSpPr>
        <p:grpSpPr bwMode="auto">
          <a:xfrm>
            <a:off x="6611938" y="3070225"/>
            <a:ext cx="858837" cy="954088"/>
            <a:chOff x="4350" y="1293"/>
            <a:chExt cx="541" cy="601"/>
          </a:xfrm>
        </p:grpSpPr>
        <p:grpSp>
          <p:nvGrpSpPr>
            <p:cNvPr id="186616" name="Group 248"/>
            <p:cNvGrpSpPr>
              <a:grpSpLocks/>
            </p:cNvGrpSpPr>
            <p:nvPr/>
          </p:nvGrpSpPr>
          <p:grpSpPr bwMode="auto">
            <a:xfrm>
              <a:off x="4574" y="1293"/>
              <a:ext cx="317" cy="157"/>
              <a:chOff x="5062" y="1268"/>
              <a:chExt cx="317" cy="157"/>
            </a:xfrm>
          </p:grpSpPr>
          <p:sp>
            <p:nvSpPr>
              <p:cNvPr id="186617" name="Freeform 249"/>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618" name="Freeform 250"/>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619" name="Freeform 251"/>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620" name="Group 252"/>
            <p:cNvGrpSpPr>
              <a:grpSpLocks/>
            </p:cNvGrpSpPr>
            <p:nvPr/>
          </p:nvGrpSpPr>
          <p:grpSpPr bwMode="auto">
            <a:xfrm>
              <a:off x="4521" y="1402"/>
              <a:ext cx="317" cy="157"/>
              <a:chOff x="5062" y="1268"/>
              <a:chExt cx="317" cy="157"/>
            </a:xfrm>
          </p:grpSpPr>
          <p:sp>
            <p:nvSpPr>
              <p:cNvPr id="186621" name="Freeform 253"/>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622" name="Freeform 254"/>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623" name="Freeform 255"/>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624" name="Group 256"/>
            <p:cNvGrpSpPr>
              <a:grpSpLocks/>
            </p:cNvGrpSpPr>
            <p:nvPr/>
          </p:nvGrpSpPr>
          <p:grpSpPr bwMode="auto">
            <a:xfrm>
              <a:off x="4462" y="1515"/>
              <a:ext cx="317" cy="157"/>
              <a:chOff x="5062" y="1268"/>
              <a:chExt cx="317" cy="157"/>
            </a:xfrm>
          </p:grpSpPr>
          <p:sp>
            <p:nvSpPr>
              <p:cNvPr id="186625" name="Freeform 257"/>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626" name="Freeform 258"/>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627" name="Freeform 259"/>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628" name="Group 260"/>
            <p:cNvGrpSpPr>
              <a:grpSpLocks/>
            </p:cNvGrpSpPr>
            <p:nvPr/>
          </p:nvGrpSpPr>
          <p:grpSpPr bwMode="auto">
            <a:xfrm>
              <a:off x="4405" y="1628"/>
              <a:ext cx="317" cy="157"/>
              <a:chOff x="5062" y="1268"/>
              <a:chExt cx="317" cy="157"/>
            </a:xfrm>
          </p:grpSpPr>
          <p:sp>
            <p:nvSpPr>
              <p:cNvPr id="186629" name="Freeform 261"/>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630" name="Freeform 262"/>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631" name="Freeform 263"/>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632" name="Group 264"/>
            <p:cNvGrpSpPr>
              <a:grpSpLocks/>
            </p:cNvGrpSpPr>
            <p:nvPr/>
          </p:nvGrpSpPr>
          <p:grpSpPr bwMode="auto">
            <a:xfrm>
              <a:off x="4350" y="1737"/>
              <a:ext cx="317" cy="157"/>
              <a:chOff x="5062" y="1268"/>
              <a:chExt cx="317" cy="157"/>
            </a:xfrm>
          </p:grpSpPr>
          <p:sp>
            <p:nvSpPr>
              <p:cNvPr id="186633" name="Freeform 265"/>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634" name="Freeform 266"/>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635" name="Freeform 267"/>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86636" name="Group 268"/>
          <p:cNvGrpSpPr>
            <a:grpSpLocks/>
          </p:cNvGrpSpPr>
          <p:nvPr/>
        </p:nvGrpSpPr>
        <p:grpSpPr bwMode="auto">
          <a:xfrm>
            <a:off x="4532313" y="4071938"/>
            <a:ext cx="858837" cy="954087"/>
            <a:chOff x="4350" y="1293"/>
            <a:chExt cx="541" cy="601"/>
          </a:xfrm>
        </p:grpSpPr>
        <p:grpSp>
          <p:nvGrpSpPr>
            <p:cNvPr id="186637" name="Group 269"/>
            <p:cNvGrpSpPr>
              <a:grpSpLocks/>
            </p:cNvGrpSpPr>
            <p:nvPr/>
          </p:nvGrpSpPr>
          <p:grpSpPr bwMode="auto">
            <a:xfrm>
              <a:off x="4574" y="1293"/>
              <a:ext cx="317" cy="157"/>
              <a:chOff x="5062" y="1268"/>
              <a:chExt cx="317" cy="157"/>
            </a:xfrm>
          </p:grpSpPr>
          <p:sp>
            <p:nvSpPr>
              <p:cNvPr id="186638" name="Freeform 270"/>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639" name="Freeform 271"/>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640" name="Freeform 272"/>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641" name="Group 273"/>
            <p:cNvGrpSpPr>
              <a:grpSpLocks/>
            </p:cNvGrpSpPr>
            <p:nvPr/>
          </p:nvGrpSpPr>
          <p:grpSpPr bwMode="auto">
            <a:xfrm>
              <a:off x="4521" y="1402"/>
              <a:ext cx="317" cy="157"/>
              <a:chOff x="5062" y="1268"/>
              <a:chExt cx="317" cy="157"/>
            </a:xfrm>
          </p:grpSpPr>
          <p:sp>
            <p:nvSpPr>
              <p:cNvPr id="186642" name="Freeform 274"/>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643" name="Freeform 275"/>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644" name="Freeform 276"/>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645" name="Group 277"/>
            <p:cNvGrpSpPr>
              <a:grpSpLocks/>
            </p:cNvGrpSpPr>
            <p:nvPr/>
          </p:nvGrpSpPr>
          <p:grpSpPr bwMode="auto">
            <a:xfrm>
              <a:off x="4462" y="1515"/>
              <a:ext cx="317" cy="157"/>
              <a:chOff x="5062" y="1268"/>
              <a:chExt cx="317" cy="157"/>
            </a:xfrm>
          </p:grpSpPr>
          <p:sp>
            <p:nvSpPr>
              <p:cNvPr id="186646" name="Freeform 278"/>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647" name="Freeform 279"/>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648" name="Freeform 280"/>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649" name="Group 281"/>
            <p:cNvGrpSpPr>
              <a:grpSpLocks/>
            </p:cNvGrpSpPr>
            <p:nvPr/>
          </p:nvGrpSpPr>
          <p:grpSpPr bwMode="auto">
            <a:xfrm>
              <a:off x="4405" y="1628"/>
              <a:ext cx="317" cy="157"/>
              <a:chOff x="5062" y="1268"/>
              <a:chExt cx="317" cy="157"/>
            </a:xfrm>
          </p:grpSpPr>
          <p:sp>
            <p:nvSpPr>
              <p:cNvPr id="186650" name="Freeform 282"/>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651" name="Freeform 283"/>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652" name="Freeform 284"/>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653" name="Group 285"/>
            <p:cNvGrpSpPr>
              <a:grpSpLocks/>
            </p:cNvGrpSpPr>
            <p:nvPr/>
          </p:nvGrpSpPr>
          <p:grpSpPr bwMode="auto">
            <a:xfrm>
              <a:off x="4350" y="1737"/>
              <a:ext cx="317" cy="157"/>
              <a:chOff x="5062" y="1268"/>
              <a:chExt cx="317" cy="157"/>
            </a:xfrm>
          </p:grpSpPr>
          <p:sp>
            <p:nvSpPr>
              <p:cNvPr id="186654" name="Freeform 286"/>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655" name="Freeform 287"/>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656" name="Freeform 288"/>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86657" name="Group 289"/>
          <p:cNvGrpSpPr>
            <a:grpSpLocks/>
          </p:cNvGrpSpPr>
          <p:nvPr/>
        </p:nvGrpSpPr>
        <p:grpSpPr bwMode="auto">
          <a:xfrm>
            <a:off x="5226050" y="4071938"/>
            <a:ext cx="858838" cy="954087"/>
            <a:chOff x="4350" y="1293"/>
            <a:chExt cx="541" cy="601"/>
          </a:xfrm>
        </p:grpSpPr>
        <p:grpSp>
          <p:nvGrpSpPr>
            <p:cNvPr id="186658" name="Group 290"/>
            <p:cNvGrpSpPr>
              <a:grpSpLocks/>
            </p:cNvGrpSpPr>
            <p:nvPr/>
          </p:nvGrpSpPr>
          <p:grpSpPr bwMode="auto">
            <a:xfrm>
              <a:off x="4574" y="1293"/>
              <a:ext cx="317" cy="157"/>
              <a:chOff x="5062" y="1268"/>
              <a:chExt cx="317" cy="157"/>
            </a:xfrm>
          </p:grpSpPr>
          <p:sp>
            <p:nvSpPr>
              <p:cNvPr id="186659" name="Freeform 291"/>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660" name="Freeform 292"/>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661" name="Freeform 293"/>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662" name="Group 294"/>
            <p:cNvGrpSpPr>
              <a:grpSpLocks/>
            </p:cNvGrpSpPr>
            <p:nvPr/>
          </p:nvGrpSpPr>
          <p:grpSpPr bwMode="auto">
            <a:xfrm>
              <a:off x="4521" y="1402"/>
              <a:ext cx="317" cy="157"/>
              <a:chOff x="5062" y="1268"/>
              <a:chExt cx="317" cy="157"/>
            </a:xfrm>
          </p:grpSpPr>
          <p:sp>
            <p:nvSpPr>
              <p:cNvPr id="186663" name="Freeform 295"/>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664" name="Freeform 296"/>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665" name="Freeform 297"/>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666" name="Group 298"/>
            <p:cNvGrpSpPr>
              <a:grpSpLocks/>
            </p:cNvGrpSpPr>
            <p:nvPr/>
          </p:nvGrpSpPr>
          <p:grpSpPr bwMode="auto">
            <a:xfrm>
              <a:off x="4462" y="1515"/>
              <a:ext cx="317" cy="157"/>
              <a:chOff x="5062" y="1268"/>
              <a:chExt cx="317" cy="157"/>
            </a:xfrm>
          </p:grpSpPr>
          <p:sp>
            <p:nvSpPr>
              <p:cNvPr id="186667" name="Freeform 299"/>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668" name="Freeform 300"/>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669" name="Freeform 301"/>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670" name="Group 302"/>
            <p:cNvGrpSpPr>
              <a:grpSpLocks/>
            </p:cNvGrpSpPr>
            <p:nvPr/>
          </p:nvGrpSpPr>
          <p:grpSpPr bwMode="auto">
            <a:xfrm>
              <a:off x="4405" y="1628"/>
              <a:ext cx="317" cy="157"/>
              <a:chOff x="5062" y="1268"/>
              <a:chExt cx="317" cy="157"/>
            </a:xfrm>
          </p:grpSpPr>
          <p:sp>
            <p:nvSpPr>
              <p:cNvPr id="186671" name="Freeform 303"/>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672" name="Freeform 304"/>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673" name="Freeform 305"/>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674" name="Group 306"/>
            <p:cNvGrpSpPr>
              <a:grpSpLocks/>
            </p:cNvGrpSpPr>
            <p:nvPr/>
          </p:nvGrpSpPr>
          <p:grpSpPr bwMode="auto">
            <a:xfrm>
              <a:off x="4350" y="1737"/>
              <a:ext cx="317" cy="157"/>
              <a:chOff x="5062" y="1268"/>
              <a:chExt cx="317" cy="157"/>
            </a:xfrm>
          </p:grpSpPr>
          <p:sp>
            <p:nvSpPr>
              <p:cNvPr id="186675" name="Freeform 307"/>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676" name="Freeform 308"/>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677" name="Freeform 309"/>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86678" name="Group 310"/>
          <p:cNvGrpSpPr>
            <a:grpSpLocks/>
          </p:cNvGrpSpPr>
          <p:nvPr/>
        </p:nvGrpSpPr>
        <p:grpSpPr bwMode="auto">
          <a:xfrm>
            <a:off x="5919788" y="4071938"/>
            <a:ext cx="858837" cy="954087"/>
            <a:chOff x="4350" y="1293"/>
            <a:chExt cx="541" cy="601"/>
          </a:xfrm>
        </p:grpSpPr>
        <p:grpSp>
          <p:nvGrpSpPr>
            <p:cNvPr id="186679" name="Group 311"/>
            <p:cNvGrpSpPr>
              <a:grpSpLocks/>
            </p:cNvGrpSpPr>
            <p:nvPr/>
          </p:nvGrpSpPr>
          <p:grpSpPr bwMode="auto">
            <a:xfrm>
              <a:off x="4574" y="1293"/>
              <a:ext cx="317" cy="157"/>
              <a:chOff x="5062" y="1268"/>
              <a:chExt cx="317" cy="157"/>
            </a:xfrm>
          </p:grpSpPr>
          <p:sp>
            <p:nvSpPr>
              <p:cNvPr id="186680" name="Freeform 312"/>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681" name="Freeform 313"/>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682" name="Freeform 314"/>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683" name="Group 315"/>
            <p:cNvGrpSpPr>
              <a:grpSpLocks/>
            </p:cNvGrpSpPr>
            <p:nvPr/>
          </p:nvGrpSpPr>
          <p:grpSpPr bwMode="auto">
            <a:xfrm>
              <a:off x="4521" y="1402"/>
              <a:ext cx="317" cy="157"/>
              <a:chOff x="5062" y="1268"/>
              <a:chExt cx="317" cy="157"/>
            </a:xfrm>
          </p:grpSpPr>
          <p:sp>
            <p:nvSpPr>
              <p:cNvPr id="186684" name="Freeform 316"/>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685" name="Freeform 317"/>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686" name="Freeform 318"/>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687" name="Group 319"/>
            <p:cNvGrpSpPr>
              <a:grpSpLocks/>
            </p:cNvGrpSpPr>
            <p:nvPr/>
          </p:nvGrpSpPr>
          <p:grpSpPr bwMode="auto">
            <a:xfrm>
              <a:off x="4462" y="1515"/>
              <a:ext cx="317" cy="157"/>
              <a:chOff x="5062" y="1268"/>
              <a:chExt cx="317" cy="157"/>
            </a:xfrm>
          </p:grpSpPr>
          <p:sp>
            <p:nvSpPr>
              <p:cNvPr id="186688" name="Freeform 320"/>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689" name="Freeform 321"/>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690" name="Freeform 322"/>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691" name="Group 323"/>
            <p:cNvGrpSpPr>
              <a:grpSpLocks/>
            </p:cNvGrpSpPr>
            <p:nvPr/>
          </p:nvGrpSpPr>
          <p:grpSpPr bwMode="auto">
            <a:xfrm>
              <a:off x="4405" y="1628"/>
              <a:ext cx="317" cy="157"/>
              <a:chOff x="5062" y="1268"/>
              <a:chExt cx="317" cy="157"/>
            </a:xfrm>
          </p:grpSpPr>
          <p:sp>
            <p:nvSpPr>
              <p:cNvPr id="186692" name="Freeform 324"/>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693" name="Freeform 325"/>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694" name="Freeform 326"/>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695" name="Group 327"/>
            <p:cNvGrpSpPr>
              <a:grpSpLocks/>
            </p:cNvGrpSpPr>
            <p:nvPr/>
          </p:nvGrpSpPr>
          <p:grpSpPr bwMode="auto">
            <a:xfrm>
              <a:off x="4350" y="1737"/>
              <a:ext cx="317" cy="157"/>
              <a:chOff x="5062" y="1268"/>
              <a:chExt cx="317" cy="157"/>
            </a:xfrm>
          </p:grpSpPr>
          <p:sp>
            <p:nvSpPr>
              <p:cNvPr id="186696" name="Freeform 328"/>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697" name="Freeform 329"/>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698" name="Freeform 330"/>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86699" name="Group 331"/>
          <p:cNvGrpSpPr>
            <a:grpSpLocks/>
          </p:cNvGrpSpPr>
          <p:nvPr/>
        </p:nvGrpSpPr>
        <p:grpSpPr bwMode="auto">
          <a:xfrm>
            <a:off x="6611938" y="4071938"/>
            <a:ext cx="858837" cy="954087"/>
            <a:chOff x="4350" y="1293"/>
            <a:chExt cx="541" cy="601"/>
          </a:xfrm>
        </p:grpSpPr>
        <p:grpSp>
          <p:nvGrpSpPr>
            <p:cNvPr id="186700" name="Group 332"/>
            <p:cNvGrpSpPr>
              <a:grpSpLocks/>
            </p:cNvGrpSpPr>
            <p:nvPr/>
          </p:nvGrpSpPr>
          <p:grpSpPr bwMode="auto">
            <a:xfrm>
              <a:off x="4574" y="1293"/>
              <a:ext cx="317" cy="157"/>
              <a:chOff x="5062" y="1268"/>
              <a:chExt cx="317" cy="157"/>
            </a:xfrm>
          </p:grpSpPr>
          <p:sp>
            <p:nvSpPr>
              <p:cNvPr id="186701" name="Freeform 333"/>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702" name="Freeform 334"/>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703" name="Freeform 335"/>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704" name="Group 336"/>
            <p:cNvGrpSpPr>
              <a:grpSpLocks/>
            </p:cNvGrpSpPr>
            <p:nvPr/>
          </p:nvGrpSpPr>
          <p:grpSpPr bwMode="auto">
            <a:xfrm>
              <a:off x="4521" y="1402"/>
              <a:ext cx="317" cy="157"/>
              <a:chOff x="5062" y="1268"/>
              <a:chExt cx="317" cy="157"/>
            </a:xfrm>
          </p:grpSpPr>
          <p:sp>
            <p:nvSpPr>
              <p:cNvPr id="186705" name="Freeform 337"/>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706" name="Freeform 338"/>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707" name="Freeform 339"/>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708" name="Group 340"/>
            <p:cNvGrpSpPr>
              <a:grpSpLocks/>
            </p:cNvGrpSpPr>
            <p:nvPr/>
          </p:nvGrpSpPr>
          <p:grpSpPr bwMode="auto">
            <a:xfrm>
              <a:off x="4462" y="1515"/>
              <a:ext cx="317" cy="157"/>
              <a:chOff x="5062" y="1268"/>
              <a:chExt cx="317" cy="157"/>
            </a:xfrm>
          </p:grpSpPr>
          <p:sp>
            <p:nvSpPr>
              <p:cNvPr id="186709" name="Freeform 341"/>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710" name="Freeform 342"/>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711" name="Freeform 343"/>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712" name="Group 344"/>
            <p:cNvGrpSpPr>
              <a:grpSpLocks/>
            </p:cNvGrpSpPr>
            <p:nvPr/>
          </p:nvGrpSpPr>
          <p:grpSpPr bwMode="auto">
            <a:xfrm>
              <a:off x="4405" y="1628"/>
              <a:ext cx="317" cy="157"/>
              <a:chOff x="5062" y="1268"/>
              <a:chExt cx="317" cy="157"/>
            </a:xfrm>
          </p:grpSpPr>
          <p:sp>
            <p:nvSpPr>
              <p:cNvPr id="186713" name="Freeform 345"/>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714" name="Freeform 346"/>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715" name="Freeform 347"/>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716" name="Group 348"/>
            <p:cNvGrpSpPr>
              <a:grpSpLocks/>
            </p:cNvGrpSpPr>
            <p:nvPr/>
          </p:nvGrpSpPr>
          <p:grpSpPr bwMode="auto">
            <a:xfrm>
              <a:off x="4350" y="1737"/>
              <a:ext cx="317" cy="157"/>
              <a:chOff x="5062" y="1268"/>
              <a:chExt cx="317" cy="157"/>
            </a:xfrm>
          </p:grpSpPr>
          <p:sp>
            <p:nvSpPr>
              <p:cNvPr id="186717" name="Freeform 349"/>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718" name="Freeform 350"/>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719" name="Freeform 351"/>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86720" name="Group 352"/>
          <p:cNvGrpSpPr>
            <a:grpSpLocks/>
          </p:cNvGrpSpPr>
          <p:nvPr/>
        </p:nvGrpSpPr>
        <p:grpSpPr bwMode="auto">
          <a:xfrm>
            <a:off x="4481513" y="5702300"/>
            <a:ext cx="1111250" cy="1084263"/>
            <a:chOff x="2823" y="3464"/>
            <a:chExt cx="700" cy="683"/>
          </a:xfrm>
        </p:grpSpPr>
        <p:grpSp>
          <p:nvGrpSpPr>
            <p:cNvPr id="186721" name="Group 353"/>
            <p:cNvGrpSpPr>
              <a:grpSpLocks/>
            </p:cNvGrpSpPr>
            <p:nvPr/>
          </p:nvGrpSpPr>
          <p:grpSpPr bwMode="auto">
            <a:xfrm>
              <a:off x="3051" y="3464"/>
              <a:ext cx="472" cy="199"/>
              <a:chOff x="5183" y="128"/>
              <a:chExt cx="472" cy="199"/>
            </a:xfrm>
          </p:grpSpPr>
          <p:sp>
            <p:nvSpPr>
              <p:cNvPr id="186722" name="Freeform 354"/>
              <p:cNvSpPr>
                <a:spLocks/>
              </p:cNvSpPr>
              <p:nvPr/>
            </p:nvSpPr>
            <p:spPr bwMode="auto">
              <a:xfrm>
                <a:off x="5305" y="128"/>
                <a:ext cx="350" cy="199"/>
              </a:xfrm>
              <a:custGeom>
                <a:avLst/>
                <a:gdLst>
                  <a:gd name="T0" fmla="*/ 0 w 3484"/>
                  <a:gd name="T1" fmla="*/ 10 h 1984"/>
                  <a:gd name="T2" fmla="*/ 0 w 3484"/>
                  <a:gd name="T3" fmla="*/ 1984 h 1984"/>
                  <a:gd name="T4" fmla="*/ 3429 w 3484"/>
                  <a:gd name="T5" fmla="*/ 1984 h 1984"/>
                  <a:gd name="T6" fmla="*/ 3429 w 3484"/>
                  <a:gd name="T7" fmla="*/ 1591 h 1984"/>
                  <a:gd name="T8" fmla="*/ 3273 w 3484"/>
                  <a:gd name="T9" fmla="*/ 1591 h 1984"/>
                  <a:gd name="T10" fmla="*/ 3273 w 3484"/>
                  <a:gd name="T11" fmla="*/ 1308 h 1984"/>
                  <a:gd name="T12" fmla="*/ 3410 w 3484"/>
                  <a:gd name="T13" fmla="*/ 1299 h 1984"/>
                  <a:gd name="T14" fmla="*/ 3483 w 3484"/>
                  <a:gd name="T15" fmla="*/ 1171 h 1984"/>
                  <a:gd name="T16" fmla="*/ 3401 w 3484"/>
                  <a:gd name="T17" fmla="*/ 1061 h 1984"/>
                  <a:gd name="T18" fmla="*/ 3264 w 3484"/>
                  <a:gd name="T19" fmla="*/ 1061 h 1984"/>
                  <a:gd name="T20" fmla="*/ 3264 w 3484"/>
                  <a:gd name="T21" fmla="*/ 896 h 1984"/>
                  <a:gd name="T22" fmla="*/ 3392 w 3484"/>
                  <a:gd name="T23" fmla="*/ 887 h 1984"/>
                  <a:gd name="T24" fmla="*/ 3483 w 3484"/>
                  <a:gd name="T25" fmla="*/ 768 h 1984"/>
                  <a:gd name="T26" fmla="*/ 3392 w 3484"/>
                  <a:gd name="T27" fmla="*/ 659 h 1984"/>
                  <a:gd name="T28" fmla="*/ 3264 w 3484"/>
                  <a:gd name="T29" fmla="*/ 659 h 1984"/>
                  <a:gd name="T30" fmla="*/ 3264 w 3484"/>
                  <a:gd name="T31" fmla="*/ 384 h 1984"/>
                  <a:gd name="T32" fmla="*/ 3392 w 3484"/>
                  <a:gd name="T33" fmla="*/ 384 h 1984"/>
                  <a:gd name="T34" fmla="*/ 3392 w 3484"/>
                  <a:gd name="T35" fmla="*/ 0 h 1984"/>
                  <a:gd name="T36" fmla="*/ 0 w 3484"/>
                  <a:gd name="T37" fmla="*/ 10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84" h="1984">
                    <a:moveTo>
                      <a:pt x="0" y="10"/>
                    </a:moveTo>
                    <a:lnTo>
                      <a:pt x="0" y="1984"/>
                    </a:lnTo>
                    <a:lnTo>
                      <a:pt x="3429" y="1984"/>
                    </a:lnTo>
                    <a:lnTo>
                      <a:pt x="3429" y="1591"/>
                    </a:lnTo>
                    <a:lnTo>
                      <a:pt x="3273" y="1591"/>
                    </a:lnTo>
                    <a:lnTo>
                      <a:pt x="3273" y="1308"/>
                    </a:lnTo>
                    <a:lnTo>
                      <a:pt x="3410" y="1299"/>
                    </a:lnTo>
                    <a:cubicBezTo>
                      <a:pt x="3445" y="1276"/>
                      <a:pt x="3484" y="1211"/>
                      <a:pt x="3483" y="1171"/>
                    </a:cubicBezTo>
                    <a:cubicBezTo>
                      <a:pt x="3482" y="1131"/>
                      <a:pt x="3437" y="1079"/>
                      <a:pt x="3401" y="1061"/>
                    </a:cubicBezTo>
                    <a:lnTo>
                      <a:pt x="3264" y="1061"/>
                    </a:lnTo>
                    <a:lnTo>
                      <a:pt x="3264" y="896"/>
                    </a:lnTo>
                    <a:lnTo>
                      <a:pt x="3392" y="887"/>
                    </a:lnTo>
                    <a:cubicBezTo>
                      <a:pt x="3428" y="866"/>
                      <a:pt x="3483" y="806"/>
                      <a:pt x="3483" y="768"/>
                    </a:cubicBezTo>
                    <a:cubicBezTo>
                      <a:pt x="3483" y="730"/>
                      <a:pt x="3428" y="677"/>
                      <a:pt x="3392" y="659"/>
                    </a:cubicBezTo>
                    <a:lnTo>
                      <a:pt x="3264" y="659"/>
                    </a:lnTo>
                    <a:lnTo>
                      <a:pt x="3264" y="384"/>
                    </a:lnTo>
                    <a:lnTo>
                      <a:pt x="3392" y="384"/>
                    </a:lnTo>
                    <a:lnTo>
                      <a:pt x="3392" y="0"/>
                    </a:lnTo>
                    <a:lnTo>
                      <a:pt x="0" y="10"/>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723" name="Freeform 355"/>
              <p:cNvSpPr>
                <a:spLocks/>
              </p:cNvSpPr>
              <p:nvPr/>
            </p:nvSpPr>
            <p:spPr bwMode="auto">
              <a:xfrm>
                <a:off x="5399" y="164"/>
                <a:ext cx="142" cy="125"/>
              </a:xfrm>
              <a:custGeom>
                <a:avLst/>
                <a:gdLst>
                  <a:gd name="T0" fmla="*/ 0 w 1406"/>
                  <a:gd name="T1" fmla="*/ 217 h 1249"/>
                  <a:gd name="T2" fmla="*/ 0 w 1406"/>
                  <a:gd name="T3" fmla="*/ 1059 h 1249"/>
                  <a:gd name="T4" fmla="*/ 667 w 1406"/>
                  <a:gd name="T5" fmla="*/ 1232 h 1249"/>
                  <a:gd name="T6" fmla="*/ 1088 w 1406"/>
                  <a:gd name="T7" fmla="*/ 1159 h 1249"/>
                  <a:gd name="T8" fmla="*/ 1362 w 1406"/>
                  <a:gd name="T9" fmla="*/ 821 h 1249"/>
                  <a:gd name="T10" fmla="*/ 1353 w 1406"/>
                  <a:gd name="T11" fmla="*/ 419 h 1249"/>
                  <a:gd name="T12" fmla="*/ 1086 w 1406"/>
                  <a:gd name="T13" fmla="*/ 86 h 1249"/>
                  <a:gd name="T14" fmla="*/ 686 w 1406"/>
                  <a:gd name="T15" fmla="*/ 22 h 1249"/>
                  <a:gd name="T16" fmla="*/ 0 w 1406"/>
                  <a:gd name="T17" fmla="*/ 217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6" h="1249">
                    <a:moveTo>
                      <a:pt x="0" y="217"/>
                    </a:moveTo>
                    <a:lnTo>
                      <a:pt x="0" y="1059"/>
                    </a:lnTo>
                    <a:lnTo>
                      <a:pt x="667" y="1232"/>
                    </a:lnTo>
                    <a:cubicBezTo>
                      <a:pt x="848" y="1249"/>
                      <a:pt x="972" y="1227"/>
                      <a:pt x="1088" y="1159"/>
                    </a:cubicBezTo>
                    <a:cubicBezTo>
                      <a:pt x="1204" y="1091"/>
                      <a:pt x="1318" y="944"/>
                      <a:pt x="1362" y="821"/>
                    </a:cubicBezTo>
                    <a:cubicBezTo>
                      <a:pt x="1406" y="698"/>
                      <a:pt x="1399" y="541"/>
                      <a:pt x="1353" y="419"/>
                    </a:cubicBezTo>
                    <a:cubicBezTo>
                      <a:pt x="1307" y="297"/>
                      <a:pt x="1197" y="152"/>
                      <a:pt x="1086" y="86"/>
                    </a:cubicBezTo>
                    <a:cubicBezTo>
                      <a:pt x="975" y="20"/>
                      <a:pt x="867" y="0"/>
                      <a:pt x="686" y="22"/>
                    </a:cubicBezTo>
                    <a:lnTo>
                      <a:pt x="0" y="217"/>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724" name="Freeform 356"/>
              <p:cNvSpPr>
                <a:spLocks/>
              </p:cNvSpPr>
              <p:nvPr/>
            </p:nvSpPr>
            <p:spPr bwMode="auto">
              <a:xfrm>
                <a:off x="5531" y="190"/>
                <a:ext cx="35" cy="75"/>
              </a:xfrm>
              <a:custGeom>
                <a:avLst/>
                <a:gdLst>
                  <a:gd name="T0" fmla="*/ 8 w 349"/>
                  <a:gd name="T1" fmla="*/ 64 h 748"/>
                  <a:gd name="T2" fmla="*/ 228 w 349"/>
                  <a:gd name="T3" fmla="*/ 0 h 748"/>
                  <a:gd name="T4" fmla="*/ 332 w 349"/>
                  <a:gd name="T5" fmla="*/ 240 h 748"/>
                  <a:gd name="T6" fmla="*/ 332 w 349"/>
                  <a:gd name="T7" fmla="*/ 500 h 748"/>
                  <a:gd name="T8" fmla="*/ 228 w 349"/>
                  <a:gd name="T9" fmla="*/ 748 h 748"/>
                  <a:gd name="T10" fmla="*/ 28 w 349"/>
                  <a:gd name="T11" fmla="*/ 676 h 748"/>
                  <a:gd name="T12" fmla="*/ 60 w 349"/>
                  <a:gd name="T13" fmla="*/ 560 h 748"/>
                  <a:gd name="T14" fmla="*/ 88 w 349"/>
                  <a:gd name="T15" fmla="*/ 356 h 748"/>
                  <a:gd name="T16" fmla="*/ 8 w 349"/>
                  <a:gd name="T17" fmla="*/ 6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748">
                    <a:moveTo>
                      <a:pt x="8" y="64"/>
                    </a:moveTo>
                    <a:lnTo>
                      <a:pt x="228" y="0"/>
                    </a:lnTo>
                    <a:cubicBezTo>
                      <a:pt x="282" y="29"/>
                      <a:pt x="315" y="157"/>
                      <a:pt x="332" y="240"/>
                    </a:cubicBezTo>
                    <a:cubicBezTo>
                      <a:pt x="349" y="323"/>
                      <a:pt x="349" y="415"/>
                      <a:pt x="332" y="500"/>
                    </a:cubicBezTo>
                    <a:cubicBezTo>
                      <a:pt x="315" y="585"/>
                      <a:pt x="279" y="719"/>
                      <a:pt x="228" y="748"/>
                    </a:cubicBezTo>
                    <a:lnTo>
                      <a:pt x="28" y="676"/>
                    </a:lnTo>
                    <a:cubicBezTo>
                      <a:pt x="0" y="645"/>
                      <a:pt x="50" y="613"/>
                      <a:pt x="60" y="560"/>
                    </a:cubicBezTo>
                    <a:cubicBezTo>
                      <a:pt x="70" y="507"/>
                      <a:pt x="97" y="439"/>
                      <a:pt x="88" y="356"/>
                    </a:cubicBezTo>
                    <a:cubicBezTo>
                      <a:pt x="79" y="273"/>
                      <a:pt x="25" y="125"/>
                      <a:pt x="8" y="64"/>
                    </a:cubicBez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725" name="Freeform 357"/>
              <p:cNvSpPr>
                <a:spLocks/>
              </p:cNvSpPr>
              <p:nvPr/>
            </p:nvSpPr>
            <p:spPr bwMode="auto">
              <a:xfrm>
                <a:off x="5183" y="216"/>
                <a:ext cx="216" cy="18"/>
              </a:xfrm>
              <a:custGeom>
                <a:avLst/>
                <a:gdLst>
                  <a:gd name="T0" fmla="*/ 2134 w 2137"/>
                  <a:gd name="T1" fmla="*/ 0 h 180"/>
                  <a:gd name="T2" fmla="*/ 1650 w 2137"/>
                  <a:gd name="T3" fmla="*/ 0 h 180"/>
                  <a:gd name="T4" fmla="*/ 1593 w 2137"/>
                  <a:gd name="T5" fmla="*/ 17 h 180"/>
                  <a:gd name="T6" fmla="*/ 1205 w 2137"/>
                  <a:gd name="T7" fmla="*/ 17 h 180"/>
                  <a:gd name="T8" fmla="*/ 1134 w 2137"/>
                  <a:gd name="T9" fmla="*/ 42 h 180"/>
                  <a:gd name="T10" fmla="*/ 342 w 2137"/>
                  <a:gd name="T11" fmla="*/ 56 h 180"/>
                  <a:gd name="T12" fmla="*/ 219 w 2137"/>
                  <a:gd name="T13" fmla="*/ 42 h 180"/>
                  <a:gd name="T14" fmla="*/ 151 w 2137"/>
                  <a:gd name="T15" fmla="*/ 3 h 180"/>
                  <a:gd name="T16" fmla="*/ 42 w 2137"/>
                  <a:gd name="T17" fmla="*/ 3 h 180"/>
                  <a:gd name="T18" fmla="*/ 0 w 2137"/>
                  <a:gd name="T19" fmla="*/ 53 h 180"/>
                  <a:gd name="T20" fmla="*/ 0 w 2137"/>
                  <a:gd name="T21" fmla="*/ 130 h 180"/>
                  <a:gd name="T22" fmla="*/ 42 w 2137"/>
                  <a:gd name="T23" fmla="*/ 176 h 180"/>
                  <a:gd name="T24" fmla="*/ 162 w 2137"/>
                  <a:gd name="T25" fmla="*/ 176 h 180"/>
                  <a:gd name="T26" fmla="*/ 236 w 2137"/>
                  <a:gd name="T27" fmla="*/ 145 h 180"/>
                  <a:gd name="T28" fmla="*/ 339 w 2137"/>
                  <a:gd name="T29" fmla="*/ 137 h 180"/>
                  <a:gd name="T30" fmla="*/ 1134 w 2137"/>
                  <a:gd name="T31" fmla="*/ 137 h 180"/>
                  <a:gd name="T32" fmla="*/ 1201 w 2137"/>
                  <a:gd name="T33" fmla="*/ 159 h 180"/>
                  <a:gd name="T34" fmla="*/ 1604 w 2137"/>
                  <a:gd name="T35" fmla="*/ 159 h 180"/>
                  <a:gd name="T36" fmla="*/ 1646 w 2137"/>
                  <a:gd name="T37" fmla="*/ 180 h 180"/>
                  <a:gd name="T38" fmla="*/ 2137 w 2137"/>
                  <a:gd name="T39" fmla="*/ 180 h 180"/>
                  <a:gd name="T40" fmla="*/ 2134 w 2137"/>
                  <a:gd name="T41"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37" h="180">
                    <a:moveTo>
                      <a:pt x="2134" y="0"/>
                    </a:moveTo>
                    <a:lnTo>
                      <a:pt x="1650" y="0"/>
                    </a:lnTo>
                    <a:lnTo>
                      <a:pt x="1593" y="17"/>
                    </a:lnTo>
                    <a:lnTo>
                      <a:pt x="1205" y="17"/>
                    </a:lnTo>
                    <a:lnTo>
                      <a:pt x="1134" y="42"/>
                    </a:lnTo>
                    <a:lnTo>
                      <a:pt x="342" y="56"/>
                    </a:lnTo>
                    <a:lnTo>
                      <a:pt x="219" y="42"/>
                    </a:lnTo>
                    <a:lnTo>
                      <a:pt x="151" y="3"/>
                    </a:lnTo>
                    <a:lnTo>
                      <a:pt x="42" y="3"/>
                    </a:lnTo>
                    <a:lnTo>
                      <a:pt x="0" y="53"/>
                    </a:lnTo>
                    <a:lnTo>
                      <a:pt x="0" y="130"/>
                    </a:lnTo>
                    <a:lnTo>
                      <a:pt x="42" y="176"/>
                    </a:lnTo>
                    <a:lnTo>
                      <a:pt x="162" y="176"/>
                    </a:lnTo>
                    <a:lnTo>
                      <a:pt x="236" y="145"/>
                    </a:lnTo>
                    <a:lnTo>
                      <a:pt x="339" y="137"/>
                    </a:lnTo>
                    <a:lnTo>
                      <a:pt x="1134" y="137"/>
                    </a:lnTo>
                    <a:lnTo>
                      <a:pt x="1201" y="159"/>
                    </a:lnTo>
                    <a:lnTo>
                      <a:pt x="1604" y="159"/>
                    </a:lnTo>
                    <a:lnTo>
                      <a:pt x="1646" y="180"/>
                    </a:lnTo>
                    <a:lnTo>
                      <a:pt x="2137" y="180"/>
                    </a:lnTo>
                    <a:lnTo>
                      <a:pt x="2134" y="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726" name="Group 358"/>
            <p:cNvGrpSpPr>
              <a:grpSpLocks/>
            </p:cNvGrpSpPr>
            <p:nvPr/>
          </p:nvGrpSpPr>
          <p:grpSpPr bwMode="auto">
            <a:xfrm>
              <a:off x="2990" y="3585"/>
              <a:ext cx="472" cy="199"/>
              <a:chOff x="5183" y="128"/>
              <a:chExt cx="472" cy="199"/>
            </a:xfrm>
          </p:grpSpPr>
          <p:sp>
            <p:nvSpPr>
              <p:cNvPr id="186727" name="Freeform 359"/>
              <p:cNvSpPr>
                <a:spLocks/>
              </p:cNvSpPr>
              <p:nvPr/>
            </p:nvSpPr>
            <p:spPr bwMode="auto">
              <a:xfrm>
                <a:off x="5305" y="128"/>
                <a:ext cx="350" cy="199"/>
              </a:xfrm>
              <a:custGeom>
                <a:avLst/>
                <a:gdLst>
                  <a:gd name="T0" fmla="*/ 0 w 3484"/>
                  <a:gd name="T1" fmla="*/ 10 h 1984"/>
                  <a:gd name="T2" fmla="*/ 0 w 3484"/>
                  <a:gd name="T3" fmla="*/ 1984 h 1984"/>
                  <a:gd name="T4" fmla="*/ 3429 w 3484"/>
                  <a:gd name="T5" fmla="*/ 1984 h 1984"/>
                  <a:gd name="T6" fmla="*/ 3429 w 3484"/>
                  <a:gd name="T7" fmla="*/ 1591 h 1984"/>
                  <a:gd name="T8" fmla="*/ 3273 w 3484"/>
                  <a:gd name="T9" fmla="*/ 1591 h 1984"/>
                  <a:gd name="T10" fmla="*/ 3273 w 3484"/>
                  <a:gd name="T11" fmla="*/ 1308 h 1984"/>
                  <a:gd name="T12" fmla="*/ 3410 w 3484"/>
                  <a:gd name="T13" fmla="*/ 1299 h 1984"/>
                  <a:gd name="T14" fmla="*/ 3483 w 3484"/>
                  <a:gd name="T15" fmla="*/ 1171 h 1984"/>
                  <a:gd name="T16" fmla="*/ 3401 w 3484"/>
                  <a:gd name="T17" fmla="*/ 1061 h 1984"/>
                  <a:gd name="T18" fmla="*/ 3264 w 3484"/>
                  <a:gd name="T19" fmla="*/ 1061 h 1984"/>
                  <a:gd name="T20" fmla="*/ 3264 w 3484"/>
                  <a:gd name="T21" fmla="*/ 896 h 1984"/>
                  <a:gd name="T22" fmla="*/ 3392 w 3484"/>
                  <a:gd name="T23" fmla="*/ 887 h 1984"/>
                  <a:gd name="T24" fmla="*/ 3483 w 3484"/>
                  <a:gd name="T25" fmla="*/ 768 h 1984"/>
                  <a:gd name="T26" fmla="*/ 3392 w 3484"/>
                  <a:gd name="T27" fmla="*/ 659 h 1984"/>
                  <a:gd name="T28" fmla="*/ 3264 w 3484"/>
                  <a:gd name="T29" fmla="*/ 659 h 1984"/>
                  <a:gd name="T30" fmla="*/ 3264 w 3484"/>
                  <a:gd name="T31" fmla="*/ 384 h 1984"/>
                  <a:gd name="T32" fmla="*/ 3392 w 3484"/>
                  <a:gd name="T33" fmla="*/ 384 h 1984"/>
                  <a:gd name="T34" fmla="*/ 3392 w 3484"/>
                  <a:gd name="T35" fmla="*/ 0 h 1984"/>
                  <a:gd name="T36" fmla="*/ 0 w 3484"/>
                  <a:gd name="T37" fmla="*/ 10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84" h="1984">
                    <a:moveTo>
                      <a:pt x="0" y="10"/>
                    </a:moveTo>
                    <a:lnTo>
                      <a:pt x="0" y="1984"/>
                    </a:lnTo>
                    <a:lnTo>
                      <a:pt x="3429" y="1984"/>
                    </a:lnTo>
                    <a:lnTo>
                      <a:pt x="3429" y="1591"/>
                    </a:lnTo>
                    <a:lnTo>
                      <a:pt x="3273" y="1591"/>
                    </a:lnTo>
                    <a:lnTo>
                      <a:pt x="3273" y="1308"/>
                    </a:lnTo>
                    <a:lnTo>
                      <a:pt x="3410" y="1299"/>
                    </a:lnTo>
                    <a:cubicBezTo>
                      <a:pt x="3445" y="1276"/>
                      <a:pt x="3484" y="1211"/>
                      <a:pt x="3483" y="1171"/>
                    </a:cubicBezTo>
                    <a:cubicBezTo>
                      <a:pt x="3482" y="1131"/>
                      <a:pt x="3437" y="1079"/>
                      <a:pt x="3401" y="1061"/>
                    </a:cubicBezTo>
                    <a:lnTo>
                      <a:pt x="3264" y="1061"/>
                    </a:lnTo>
                    <a:lnTo>
                      <a:pt x="3264" y="896"/>
                    </a:lnTo>
                    <a:lnTo>
                      <a:pt x="3392" y="887"/>
                    </a:lnTo>
                    <a:cubicBezTo>
                      <a:pt x="3428" y="866"/>
                      <a:pt x="3483" y="806"/>
                      <a:pt x="3483" y="768"/>
                    </a:cubicBezTo>
                    <a:cubicBezTo>
                      <a:pt x="3483" y="730"/>
                      <a:pt x="3428" y="677"/>
                      <a:pt x="3392" y="659"/>
                    </a:cubicBezTo>
                    <a:lnTo>
                      <a:pt x="3264" y="659"/>
                    </a:lnTo>
                    <a:lnTo>
                      <a:pt x="3264" y="384"/>
                    </a:lnTo>
                    <a:lnTo>
                      <a:pt x="3392" y="384"/>
                    </a:lnTo>
                    <a:lnTo>
                      <a:pt x="3392" y="0"/>
                    </a:lnTo>
                    <a:lnTo>
                      <a:pt x="0" y="10"/>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728" name="Freeform 360"/>
              <p:cNvSpPr>
                <a:spLocks/>
              </p:cNvSpPr>
              <p:nvPr/>
            </p:nvSpPr>
            <p:spPr bwMode="auto">
              <a:xfrm>
                <a:off x="5399" y="164"/>
                <a:ext cx="142" cy="125"/>
              </a:xfrm>
              <a:custGeom>
                <a:avLst/>
                <a:gdLst>
                  <a:gd name="T0" fmla="*/ 0 w 1406"/>
                  <a:gd name="T1" fmla="*/ 217 h 1249"/>
                  <a:gd name="T2" fmla="*/ 0 w 1406"/>
                  <a:gd name="T3" fmla="*/ 1059 h 1249"/>
                  <a:gd name="T4" fmla="*/ 667 w 1406"/>
                  <a:gd name="T5" fmla="*/ 1232 h 1249"/>
                  <a:gd name="T6" fmla="*/ 1088 w 1406"/>
                  <a:gd name="T7" fmla="*/ 1159 h 1249"/>
                  <a:gd name="T8" fmla="*/ 1362 w 1406"/>
                  <a:gd name="T9" fmla="*/ 821 h 1249"/>
                  <a:gd name="T10" fmla="*/ 1353 w 1406"/>
                  <a:gd name="T11" fmla="*/ 419 h 1249"/>
                  <a:gd name="T12" fmla="*/ 1086 w 1406"/>
                  <a:gd name="T13" fmla="*/ 86 h 1249"/>
                  <a:gd name="T14" fmla="*/ 686 w 1406"/>
                  <a:gd name="T15" fmla="*/ 22 h 1249"/>
                  <a:gd name="T16" fmla="*/ 0 w 1406"/>
                  <a:gd name="T17" fmla="*/ 217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6" h="1249">
                    <a:moveTo>
                      <a:pt x="0" y="217"/>
                    </a:moveTo>
                    <a:lnTo>
                      <a:pt x="0" y="1059"/>
                    </a:lnTo>
                    <a:lnTo>
                      <a:pt x="667" y="1232"/>
                    </a:lnTo>
                    <a:cubicBezTo>
                      <a:pt x="848" y="1249"/>
                      <a:pt x="972" y="1227"/>
                      <a:pt x="1088" y="1159"/>
                    </a:cubicBezTo>
                    <a:cubicBezTo>
                      <a:pt x="1204" y="1091"/>
                      <a:pt x="1318" y="944"/>
                      <a:pt x="1362" y="821"/>
                    </a:cubicBezTo>
                    <a:cubicBezTo>
                      <a:pt x="1406" y="698"/>
                      <a:pt x="1399" y="541"/>
                      <a:pt x="1353" y="419"/>
                    </a:cubicBezTo>
                    <a:cubicBezTo>
                      <a:pt x="1307" y="297"/>
                      <a:pt x="1197" y="152"/>
                      <a:pt x="1086" y="86"/>
                    </a:cubicBezTo>
                    <a:cubicBezTo>
                      <a:pt x="975" y="20"/>
                      <a:pt x="867" y="0"/>
                      <a:pt x="686" y="22"/>
                    </a:cubicBezTo>
                    <a:lnTo>
                      <a:pt x="0" y="217"/>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729" name="Freeform 361"/>
              <p:cNvSpPr>
                <a:spLocks/>
              </p:cNvSpPr>
              <p:nvPr/>
            </p:nvSpPr>
            <p:spPr bwMode="auto">
              <a:xfrm>
                <a:off x="5531" y="190"/>
                <a:ext cx="35" cy="75"/>
              </a:xfrm>
              <a:custGeom>
                <a:avLst/>
                <a:gdLst>
                  <a:gd name="T0" fmla="*/ 8 w 349"/>
                  <a:gd name="T1" fmla="*/ 64 h 748"/>
                  <a:gd name="T2" fmla="*/ 228 w 349"/>
                  <a:gd name="T3" fmla="*/ 0 h 748"/>
                  <a:gd name="T4" fmla="*/ 332 w 349"/>
                  <a:gd name="T5" fmla="*/ 240 h 748"/>
                  <a:gd name="T6" fmla="*/ 332 w 349"/>
                  <a:gd name="T7" fmla="*/ 500 h 748"/>
                  <a:gd name="T8" fmla="*/ 228 w 349"/>
                  <a:gd name="T9" fmla="*/ 748 h 748"/>
                  <a:gd name="T10" fmla="*/ 28 w 349"/>
                  <a:gd name="T11" fmla="*/ 676 h 748"/>
                  <a:gd name="T12" fmla="*/ 60 w 349"/>
                  <a:gd name="T13" fmla="*/ 560 h 748"/>
                  <a:gd name="T14" fmla="*/ 88 w 349"/>
                  <a:gd name="T15" fmla="*/ 356 h 748"/>
                  <a:gd name="T16" fmla="*/ 8 w 349"/>
                  <a:gd name="T17" fmla="*/ 6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748">
                    <a:moveTo>
                      <a:pt x="8" y="64"/>
                    </a:moveTo>
                    <a:lnTo>
                      <a:pt x="228" y="0"/>
                    </a:lnTo>
                    <a:cubicBezTo>
                      <a:pt x="282" y="29"/>
                      <a:pt x="315" y="157"/>
                      <a:pt x="332" y="240"/>
                    </a:cubicBezTo>
                    <a:cubicBezTo>
                      <a:pt x="349" y="323"/>
                      <a:pt x="349" y="415"/>
                      <a:pt x="332" y="500"/>
                    </a:cubicBezTo>
                    <a:cubicBezTo>
                      <a:pt x="315" y="585"/>
                      <a:pt x="279" y="719"/>
                      <a:pt x="228" y="748"/>
                    </a:cubicBezTo>
                    <a:lnTo>
                      <a:pt x="28" y="676"/>
                    </a:lnTo>
                    <a:cubicBezTo>
                      <a:pt x="0" y="645"/>
                      <a:pt x="50" y="613"/>
                      <a:pt x="60" y="560"/>
                    </a:cubicBezTo>
                    <a:cubicBezTo>
                      <a:pt x="70" y="507"/>
                      <a:pt x="97" y="439"/>
                      <a:pt x="88" y="356"/>
                    </a:cubicBezTo>
                    <a:cubicBezTo>
                      <a:pt x="79" y="273"/>
                      <a:pt x="25" y="125"/>
                      <a:pt x="8" y="64"/>
                    </a:cubicBez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730" name="Freeform 362"/>
              <p:cNvSpPr>
                <a:spLocks/>
              </p:cNvSpPr>
              <p:nvPr/>
            </p:nvSpPr>
            <p:spPr bwMode="auto">
              <a:xfrm>
                <a:off x="5183" y="216"/>
                <a:ext cx="216" cy="18"/>
              </a:xfrm>
              <a:custGeom>
                <a:avLst/>
                <a:gdLst>
                  <a:gd name="T0" fmla="*/ 2134 w 2137"/>
                  <a:gd name="T1" fmla="*/ 0 h 180"/>
                  <a:gd name="T2" fmla="*/ 1650 w 2137"/>
                  <a:gd name="T3" fmla="*/ 0 h 180"/>
                  <a:gd name="T4" fmla="*/ 1593 w 2137"/>
                  <a:gd name="T5" fmla="*/ 17 h 180"/>
                  <a:gd name="T6" fmla="*/ 1205 w 2137"/>
                  <a:gd name="T7" fmla="*/ 17 h 180"/>
                  <a:gd name="T8" fmla="*/ 1134 w 2137"/>
                  <a:gd name="T9" fmla="*/ 42 h 180"/>
                  <a:gd name="T10" fmla="*/ 342 w 2137"/>
                  <a:gd name="T11" fmla="*/ 56 h 180"/>
                  <a:gd name="T12" fmla="*/ 219 w 2137"/>
                  <a:gd name="T13" fmla="*/ 42 h 180"/>
                  <a:gd name="T14" fmla="*/ 151 w 2137"/>
                  <a:gd name="T15" fmla="*/ 3 h 180"/>
                  <a:gd name="T16" fmla="*/ 42 w 2137"/>
                  <a:gd name="T17" fmla="*/ 3 h 180"/>
                  <a:gd name="T18" fmla="*/ 0 w 2137"/>
                  <a:gd name="T19" fmla="*/ 53 h 180"/>
                  <a:gd name="T20" fmla="*/ 0 w 2137"/>
                  <a:gd name="T21" fmla="*/ 130 h 180"/>
                  <a:gd name="T22" fmla="*/ 42 w 2137"/>
                  <a:gd name="T23" fmla="*/ 176 h 180"/>
                  <a:gd name="T24" fmla="*/ 162 w 2137"/>
                  <a:gd name="T25" fmla="*/ 176 h 180"/>
                  <a:gd name="T26" fmla="*/ 236 w 2137"/>
                  <a:gd name="T27" fmla="*/ 145 h 180"/>
                  <a:gd name="T28" fmla="*/ 339 w 2137"/>
                  <a:gd name="T29" fmla="*/ 137 h 180"/>
                  <a:gd name="T30" fmla="*/ 1134 w 2137"/>
                  <a:gd name="T31" fmla="*/ 137 h 180"/>
                  <a:gd name="T32" fmla="*/ 1201 w 2137"/>
                  <a:gd name="T33" fmla="*/ 159 h 180"/>
                  <a:gd name="T34" fmla="*/ 1604 w 2137"/>
                  <a:gd name="T35" fmla="*/ 159 h 180"/>
                  <a:gd name="T36" fmla="*/ 1646 w 2137"/>
                  <a:gd name="T37" fmla="*/ 180 h 180"/>
                  <a:gd name="T38" fmla="*/ 2137 w 2137"/>
                  <a:gd name="T39" fmla="*/ 180 h 180"/>
                  <a:gd name="T40" fmla="*/ 2134 w 2137"/>
                  <a:gd name="T41"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37" h="180">
                    <a:moveTo>
                      <a:pt x="2134" y="0"/>
                    </a:moveTo>
                    <a:lnTo>
                      <a:pt x="1650" y="0"/>
                    </a:lnTo>
                    <a:lnTo>
                      <a:pt x="1593" y="17"/>
                    </a:lnTo>
                    <a:lnTo>
                      <a:pt x="1205" y="17"/>
                    </a:lnTo>
                    <a:lnTo>
                      <a:pt x="1134" y="42"/>
                    </a:lnTo>
                    <a:lnTo>
                      <a:pt x="342" y="56"/>
                    </a:lnTo>
                    <a:lnTo>
                      <a:pt x="219" y="42"/>
                    </a:lnTo>
                    <a:lnTo>
                      <a:pt x="151" y="3"/>
                    </a:lnTo>
                    <a:lnTo>
                      <a:pt x="42" y="3"/>
                    </a:lnTo>
                    <a:lnTo>
                      <a:pt x="0" y="53"/>
                    </a:lnTo>
                    <a:lnTo>
                      <a:pt x="0" y="130"/>
                    </a:lnTo>
                    <a:lnTo>
                      <a:pt x="42" y="176"/>
                    </a:lnTo>
                    <a:lnTo>
                      <a:pt x="162" y="176"/>
                    </a:lnTo>
                    <a:lnTo>
                      <a:pt x="236" y="145"/>
                    </a:lnTo>
                    <a:lnTo>
                      <a:pt x="339" y="137"/>
                    </a:lnTo>
                    <a:lnTo>
                      <a:pt x="1134" y="137"/>
                    </a:lnTo>
                    <a:lnTo>
                      <a:pt x="1201" y="159"/>
                    </a:lnTo>
                    <a:lnTo>
                      <a:pt x="1604" y="159"/>
                    </a:lnTo>
                    <a:lnTo>
                      <a:pt x="1646" y="180"/>
                    </a:lnTo>
                    <a:lnTo>
                      <a:pt x="2137" y="180"/>
                    </a:lnTo>
                    <a:lnTo>
                      <a:pt x="2134" y="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731" name="Group 363"/>
            <p:cNvGrpSpPr>
              <a:grpSpLocks/>
            </p:cNvGrpSpPr>
            <p:nvPr/>
          </p:nvGrpSpPr>
          <p:grpSpPr bwMode="auto">
            <a:xfrm>
              <a:off x="2933" y="3706"/>
              <a:ext cx="472" cy="199"/>
              <a:chOff x="5183" y="128"/>
              <a:chExt cx="472" cy="199"/>
            </a:xfrm>
          </p:grpSpPr>
          <p:sp>
            <p:nvSpPr>
              <p:cNvPr id="186732" name="Freeform 364"/>
              <p:cNvSpPr>
                <a:spLocks/>
              </p:cNvSpPr>
              <p:nvPr/>
            </p:nvSpPr>
            <p:spPr bwMode="auto">
              <a:xfrm>
                <a:off x="5305" y="128"/>
                <a:ext cx="350" cy="199"/>
              </a:xfrm>
              <a:custGeom>
                <a:avLst/>
                <a:gdLst>
                  <a:gd name="T0" fmla="*/ 0 w 3484"/>
                  <a:gd name="T1" fmla="*/ 10 h 1984"/>
                  <a:gd name="T2" fmla="*/ 0 w 3484"/>
                  <a:gd name="T3" fmla="*/ 1984 h 1984"/>
                  <a:gd name="T4" fmla="*/ 3429 w 3484"/>
                  <a:gd name="T5" fmla="*/ 1984 h 1984"/>
                  <a:gd name="T6" fmla="*/ 3429 w 3484"/>
                  <a:gd name="T7" fmla="*/ 1591 h 1984"/>
                  <a:gd name="T8" fmla="*/ 3273 w 3484"/>
                  <a:gd name="T9" fmla="*/ 1591 h 1984"/>
                  <a:gd name="T10" fmla="*/ 3273 w 3484"/>
                  <a:gd name="T11" fmla="*/ 1308 h 1984"/>
                  <a:gd name="T12" fmla="*/ 3410 w 3484"/>
                  <a:gd name="T13" fmla="*/ 1299 h 1984"/>
                  <a:gd name="T14" fmla="*/ 3483 w 3484"/>
                  <a:gd name="T15" fmla="*/ 1171 h 1984"/>
                  <a:gd name="T16" fmla="*/ 3401 w 3484"/>
                  <a:gd name="T17" fmla="*/ 1061 h 1984"/>
                  <a:gd name="T18" fmla="*/ 3264 w 3484"/>
                  <a:gd name="T19" fmla="*/ 1061 h 1984"/>
                  <a:gd name="T20" fmla="*/ 3264 w 3484"/>
                  <a:gd name="T21" fmla="*/ 896 h 1984"/>
                  <a:gd name="T22" fmla="*/ 3392 w 3484"/>
                  <a:gd name="T23" fmla="*/ 887 h 1984"/>
                  <a:gd name="T24" fmla="*/ 3483 w 3484"/>
                  <a:gd name="T25" fmla="*/ 768 h 1984"/>
                  <a:gd name="T26" fmla="*/ 3392 w 3484"/>
                  <a:gd name="T27" fmla="*/ 659 h 1984"/>
                  <a:gd name="T28" fmla="*/ 3264 w 3484"/>
                  <a:gd name="T29" fmla="*/ 659 h 1984"/>
                  <a:gd name="T30" fmla="*/ 3264 w 3484"/>
                  <a:gd name="T31" fmla="*/ 384 h 1984"/>
                  <a:gd name="T32" fmla="*/ 3392 w 3484"/>
                  <a:gd name="T33" fmla="*/ 384 h 1984"/>
                  <a:gd name="T34" fmla="*/ 3392 w 3484"/>
                  <a:gd name="T35" fmla="*/ 0 h 1984"/>
                  <a:gd name="T36" fmla="*/ 0 w 3484"/>
                  <a:gd name="T37" fmla="*/ 10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84" h="1984">
                    <a:moveTo>
                      <a:pt x="0" y="10"/>
                    </a:moveTo>
                    <a:lnTo>
                      <a:pt x="0" y="1984"/>
                    </a:lnTo>
                    <a:lnTo>
                      <a:pt x="3429" y="1984"/>
                    </a:lnTo>
                    <a:lnTo>
                      <a:pt x="3429" y="1591"/>
                    </a:lnTo>
                    <a:lnTo>
                      <a:pt x="3273" y="1591"/>
                    </a:lnTo>
                    <a:lnTo>
                      <a:pt x="3273" y="1308"/>
                    </a:lnTo>
                    <a:lnTo>
                      <a:pt x="3410" y="1299"/>
                    </a:lnTo>
                    <a:cubicBezTo>
                      <a:pt x="3445" y="1276"/>
                      <a:pt x="3484" y="1211"/>
                      <a:pt x="3483" y="1171"/>
                    </a:cubicBezTo>
                    <a:cubicBezTo>
                      <a:pt x="3482" y="1131"/>
                      <a:pt x="3437" y="1079"/>
                      <a:pt x="3401" y="1061"/>
                    </a:cubicBezTo>
                    <a:lnTo>
                      <a:pt x="3264" y="1061"/>
                    </a:lnTo>
                    <a:lnTo>
                      <a:pt x="3264" y="896"/>
                    </a:lnTo>
                    <a:lnTo>
                      <a:pt x="3392" y="887"/>
                    </a:lnTo>
                    <a:cubicBezTo>
                      <a:pt x="3428" y="866"/>
                      <a:pt x="3483" y="806"/>
                      <a:pt x="3483" y="768"/>
                    </a:cubicBezTo>
                    <a:cubicBezTo>
                      <a:pt x="3483" y="730"/>
                      <a:pt x="3428" y="677"/>
                      <a:pt x="3392" y="659"/>
                    </a:cubicBezTo>
                    <a:lnTo>
                      <a:pt x="3264" y="659"/>
                    </a:lnTo>
                    <a:lnTo>
                      <a:pt x="3264" y="384"/>
                    </a:lnTo>
                    <a:lnTo>
                      <a:pt x="3392" y="384"/>
                    </a:lnTo>
                    <a:lnTo>
                      <a:pt x="3392" y="0"/>
                    </a:lnTo>
                    <a:lnTo>
                      <a:pt x="0" y="10"/>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733" name="Freeform 365"/>
              <p:cNvSpPr>
                <a:spLocks/>
              </p:cNvSpPr>
              <p:nvPr/>
            </p:nvSpPr>
            <p:spPr bwMode="auto">
              <a:xfrm>
                <a:off x="5399" y="164"/>
                <a:ext cx="142" cy="125"/>
              </a:xfrm>
              <a:custGeom>
                <a:avLst/>
                <a:gdLst>
                  <a:gd name="T0" fmla="*/ 0 w 1406"/>
                  <a:gd name="T1" fmla="*/ 217 h 1249"/>
                  <a:gd name="T2" fmla="*/ 0 w 1406"/>
                  <a:gd name="T3" fmla="*/ 1059 h 1249"/>
                  <a:gd name="T4" fmla="*/ 667 w 1406"/>
                  <a:gd name="T5" fmla="*/ 1232 h 1249"/>
                  <a:gd name="T6" fmla="*/ 1088 w 1406"/>
                  <a:gd name="T7" fmla="*/ 1159 h 1249"/>
                  <a:gd name="T8" fmla="*/ 1362 w 1406"/>
                  <a:gd name="T9" fmla="*/ 821 h 1249"/>
                  <a:gd name="T10" fmla="*/ 1353 w 1406"/>
                  <a:gd name="T11" fmla="*/ 419 h 1249"/>
                  <a:gd name="T12" fmla="*/ 1086 w 1406"/>
                  <a:gd name="T13" fmla="*/ 86 h 1249"/>
                  <a:gd name="T14" fmla="*/ 686 w 1406"/>
                  <a:gd name="T15" fmla="*/ 22 h 1249"/>
                  <a:gd name="T16" fmla="*/ 0 w 1406"/>
                  <a:gd name="T17" fmla="*/ 217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6" h="1249">
                    <a:moveTo>
                      <a:pt x="0" y="217"/>
                    </a:moveTo>
                    <a:lnTo>
                      <a:pt x="0" y="1059"/>
                    </a:lnTo>
                    <a:lnTo>
                      <a:pt x="667" y="1232"/>
                    </a:lnTo>
                    <a:cubicBezTo>
                      <a:pt x="848" y="1249"/>
                      <a:pt x="972" y="1227"/>
                      <a:pt x="1088" y="1159"/>
                    </a:cubicBezTo>
                    <a:cubicBezTo>
                      <a:pt x="1204" y="1091"/>
                      <a:pt x="1318" y="944"/>
                      <a:pt x="1362" y="821"/>
                    </a:cubicBezTo>
                    <a:cubicBezTo>
                      <a:pt x="1406" y="698"/>
                      <a:pt x="1399" y="541"/>
                      <a:pt x="1353" y="419"/>
                    </a:cubicBezTo>
                    <a:cubicBezTo>
                      <a:pt x="1307" y="297"/>
                      <a:pt x="1197" y="152"/>
                      <a:pt x="1086" y="86"/>
                    </a:cubicBezTo>
                    <a:cubicBezTo>
                      <a:pt x="975" y="20"/>
                      <a:pt x="867" y="0"/>
                      <a:pt x="686" y="22"/>
                    </a:cubicBezTo>
                    <a:lnTo>
                      <a:pt x="0" y="217"/>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734" name="Freeform 366"/>
              <p:cNvSpPr>
                <a:spLocks/>
              </p:cNvSpPr>
              <p:nvPr/>
            </p:nvSpPr>
            <p:spPr bwMode="auto">
              <a:xfrm>
                <a:off x="5531" y="190"/>
                <a:ext cx="35" cy="75"/>
              </a:xfrm>
              <a:custGeom>
                <a:avLst/>
                <a:gdLst>
                  <a:gd name="T0" fmla="*/ 8 w 349"/>
                  <a:gd name="T1" fmla="*/ 64 h 748"/>
                  <a:gd name="T2" fmla="*/ 228 w 349"/>
                  <a:gd name="T3" fmla="*/ 0 h 748"/>
                  <a:gd name="T4" fmla="*/ 332 w 349"/>
                  <a:gd name="T5" fmla="*/ 240 h 748"/>
                  <a:gd name="T6" fmla="*/ 332 w 349"/>
                  <a:gd name="T7" fmla="*/ 500 h 748"/>
                  <a:gd name="T8" fmla="*/ 228 w 349"/>
                  <a:gd name="T9" fmla="*/ 748 h 748"/>
                  <a:gd name="T10" fmla="*/ 28 w 349"/>
                  <a:gd name="T11" fmla="*/ 676 h 748"/>
                  <a:gd name="T12" fmla="*/ 60 w 349"/>
                  <a:gd name="T13" fmla="*/ 560 h 748"/>
                  <a:gd name="T14" fmla="*/ 88 w 349"/>
                  <a:gd name="T15" fmla="*/ 356 h 748"/>
                  <a:gd name="T16" fmla="*/ 8 w 349"/>
                  <a:gd name="T17" fmla="*/ 6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748">
                    <a:moveTo>
                      <a:pt x="8" y="64"/>
                    </a:moveTo>
                    <a:lnTo>
                      <a:pt x="228" y="0"/>
                    </a:lnTo>
                    <a:cubicBezTo>
                      <a:pt x="282" y="29"/>
                      <a:pt x="315" y="157"/>
                      <a:pt x="332" y="240"/>
                    </a:cubicBezTo>
                    <a:cubicBezTo>
                      <a:pt x="349" y="323"/>
                      <a:pt x="349" y="415"/>
                      <a:pt x="332" y="500"/>
                    </a:cubicBezTo>
                    <a:cubicBezTo>
                      <a:pt x="315" y="585"/>
                      <a:pt x="279" y="719"/>
                      <a:pt x="228" y="748"/>
                    </a:cubicBezTo>
                    <a:lnTo>
                      <a:pt x="28" y="676"/>
                    </a:lnTo>
                    <a:cubicBezTo>
                      <a:pt x="0" y="645"/>
                      <a:pt x="50" y="613"/>
                      <a:pt x="60" y="560"/>
                    </a:cubicBezTo>
                    <a:cubicBezTo>
                      <a:pt x="70" y="507"/>
                      <a:pt x="97" y="439"/>
                      <a:pt x="88" y="356"/>
                    </a:cubicBezTo>
                    <a:cubicBezTo>
                      <a:pt x="79" y="273"/>
                      <a:pt x="25" y="125"/>
                      <a:pt x="8" y="64"/>
                    </a:cubicBez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735" name="Freeform 367"/>
              <p:cNvSpPr>
                <a:spLocks/>
              </p:cNvSpPr>
              <p:nvPr/>
            </p:nvSpPr>
            <p:spPr bwMode="auto">
              <a:xfrm>
                <a:off x="5183" y="216"/>
                <a:ext cx="216" cy="18"/>
              </a:xfrm>
              <a:custGeom>
                <a:avLst/>
                <a:gdLst>
                  <a:gd name="T0" fmla="*/ 2134 w 2137"/>
                  <a:gd name="T1" fmla="*/ 0 h 180"/>
                  <a:gd name="T2" fmla="*/ 1650 w 2137"/>
                  <a:gd name="T3" fmla="*/ 0 h 180"/>
                  <a:gd name="T4" fmla="*/ 1593 w 2137"/>
                  <a:gd name="T5" fmla="*/ 17 h 180"/>
                  <a:gd name="T6" fmla="*/ 1205 w 2137"/>
                  <a:gd name="T7" fmla="*/ 17 h 180"/>
                  <a:gd name="T8" fmla="*/ 1134 w 2137"/>
                  <a:gd name="T9" fmla="*/ 42 h 180"/>
                  <a:gd name="T10" fmla="*/ 342 w 2137"/>
                  <a:gd name="T11" fmla="*/ 56 h 180"/>
                  <a:gd name="T12" fmla="*/ 219 w 2137"/>
                  <a:gd name="T13" fmla="*/ 42 h 180"/>
                  <a:gd name="T14" fmla="*/ 151 w 2137"/>
                  <a:gd name="T15" fmla="*/ 3 h 180"/>
                  <a:gd name="T16" fmla="*/ 42 w 2137"/>
                  <a:gd name="T17" fmla="*/ 3 h 180"/>
                  <a:gd name="T18" fmla="*/ 0 w 2137"/>
                  <a:gd name="T19" fmla="*/ 53 h 180"/>
                  <a:gd name="T20" fmla="*/ 0 w 2137"/>
                  <a:gd name="T21" fmla="*/ 130 h 180"/>
                  <a:gd name="T22" fmla="*/ 42 w 2137"/>
                  <a:gd name="T23" fmla="*/ 176 h 180"/>
                  <a:gd name="T24" fmla="*/ 162 w 2137"/>
                  <a:gd name="T25" fmla="*/ 176 h 180"/>
                  <a:gd name="T26" fmla="*/ 236 w 2137"/>
                  <a:gd name="T27" fmla="*/ 145 h 180"/>
                  <a:gd name="T28" fmla="*/ 339 w 2137"/>
                  <a:gd name="T29" fmla="*/ 137 h 180"/>
                  <a:gd name="T30" fmla="*/ 1134 w 2137"/>
                  <a:gd name="T31" fmla="*/ 137 h 180"/>
                  <a:gd name="T32" fmla="*/ 1201 w 2137"/>
                  <a:gd name="T33" fmla="*/ 159 h 180"/>
                  <a:gd name="T34" fmla="*/ 1604 w 2137"/>
                  <a:gd name="T35" fmla="*/ 159 h 180"/>
                  <a:gd name="T36" fmla="*/ 1646 w 2137"/>
                  <a:gd name="T37" fmla="*/ 180 h 180"/>
                  <a:gd name="T38" fmla="*/ 2137 w 2137"/>
                  <a:gd name="T39" fmla="*/ 180 h 180"/>
                  <a:gd name="T40" fmla="*/ 2134 w 2137"/>
                  <a:gd name="T41"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37" h="180">
                    <a:moveTo>
                      <a:pt x="2134" y="0"/>
                    </a:moveTo>
                    <a:lnTo>
                      <a:pt x="1650" y="0"/>
                    </a:lnTo>
                    <a:lnTo>
                      <a:pt x="1593" y="17"/>
                    </a:lnTo>
                    <a:lnTo>
                      <a:pt x="1205" y="17"/>
                    </a:lnTo>
                    <a:lnTo>
                      <a:pt x="1134" y="42"/>
                    </a:lnTo>
                    <a:lnTo>
                      <a:pt x="342" y="56"/>
                    </a:lnTo>
                    <a:lnTo>
                      <a:pt x="219" y="42"/>
                    </a:lnTo>
                    <a:lnTo>
                      <a:pt x="151" y="3"/>
                    </a:lnTo>
                    <a:lnTo>
                      <a:pt x="42" y="3"/>
                    </a:lnTo>
                    <a:lnTo>
                      <a:pt x="0" y="53"/>
                    </a:lnTo>
                    <a:lnTo>
                      <a:pt x="0" y="130"/>
                    </a:lnTo>
                    <a:lnTo>
                      <a:pt x="42" y="176"/>
                    </a:lnTo>
                    <a:lnTo>
                      <a:pt x="162" y="176"/>
                    </a:lnTo>
                    <a:lnTo>
                      <a:pt x="236" y="145"/>
                    </a:lnTo>
                    <a:lnTo>
                      <a:pt x="339" y="137"/>
                    </a:lnTo>
                    <a:lnTo>
                      <a:pt x="1134" y="137"/>
                    </a:lnTo>
                    <a:lnTo>
                      <a:pt x="1201" y="159"/>
                    </a:lnTo>
                    <a:lnTo>
                      <a:pt x="1604" y="159"/>
                    </a:lnTo>
                    <a:lnTo>
                      <a:pt x="1646" y="180"/>
                    </a:lnTo>
                    <a:lnTo>
                      <a:pt x="2137" y="180"/>
                    </a:lnTo>
                    <a:lnTo>
                      <a:pt x="2134" y="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736" name="Group 368"/>
            <p:cNvGrpSpPr>
              <a:grpSpLocks/>
            </p:cNvGrpSpPr>
            <p:nvPr/>
          </p:nvGrpSpPr>
          <p:grpSpPr bwMode="auto">
            <a:xfrm>
              <a:off x="2882" y="3827"/>
              <a:ext cx="472" cy="199"/>
              <a:chOff x="5183" y="128"/>
              <a:chExt cx="472" cy="199"/>
            </a:xfrm>
          </p:grpSpPr>
          <p:sp>
            <p:nvSpPr>
              <p:cNvPr id="186737" name="Freeform 369"/>
              <p:cNvSpPr>
                <a:spLocks/>
              </p:cNvSpPr>
              <p:nvPr/>
            </p:nvSpPr>
            <p:spPr bwMode="auto">
              <a:xfrm>
                <a:off x="5305" y="128"/>
                <a:ext cx="350" cy="199"/>
              </a:xfrm>
              <a:custGeom>
                <a:avLst/>
                <a:gdLst>
                  <a:gd name="T0" fmla="*/ 0 w 3484"/>
                  <a:gd name="T1" fmla="*/ 10 h 1984"/>
                  <a:gd name="T2" fmla="*/ 0 w 3484"/>
                  <a:gd name="T3" fmla="*/ 1984 h 1984"/>
                  <a:gd name="T4" fmla="*/ 3429 w 3484"/>
                  <a:gd name="T5" fmla="*/ 1984 h 1984"/>
                  <a:gd name="T6" fmla="*/ 3429 w 3484"/>
                  <a:gd name="T7" fmla="*/ 1591 h 1984"/>
                  <a:gd name="T8" fmla="*/ 3273 w 3484"/>
                  <a:gd name="T9" fmla="*/ 1591 h 1984"/>
                  <a:gd name="T10" fmla="*/ 3273 w 3484"/>
                  <a:gd name="T11" fmla="*/ 1308 h 1984"/>
                  <a:gd name="T12" fmla="*/ 3410 w 3484"/>
                  <a:gd name="T13" fmla="*/ 1299 h 1984"/>
                  <a:gd name="T14" fmla="*/ 3483 w 3484"/>
                  <a:gd name="T15" fmla="*/ 1171 h 1984"/>
                  <a:gd name="T16" fmla="*/ 3401 w 3484"/>
                  <a:gd name="T17" fmla="*/ 1061 h 1984"/>
                  <a:gd name="T18" fmla="*/ 3264 w 3484"/>
                  <a:gd name="T19" fmla="*/ 1061 h 1984"/>
                  <a:gd name="T20" fmla="*/ 3264 w 3484"/>
                  <a:gd name="T21" fmla="*/ 896 h 1984"/>
                  <a:gd name="T22" fmla="*/ 3392 w 3484"/>
                  <a:gd name="T23" fmla="*/ 887 h 1984"/>
                  <a:gd name="T24" fmla="*/ 3483 w 3484"/>
                  <a:gd name="T25" fmla="*/ 768 h 1984"/>
                  <a:gd name="T26" fmla="*/ 3392 w 3484"/>
                  <a:gd name="T27" fmla="*/ 659 h 1984"/>
                  <a:gd name="T28" fmla="*/ 3264 w 3484"/>
                  <a:gd name="T29" fmla="*/ 659 h 1984"/>
                  <a:gd name="T30" fmla="*/ 3264 w 3484"/>
                  <a:gd name="T31" fmla="*/ 384 h 1984"/>
                  <a:gd name="T32" fmla="*/ 3392 w 3484"/>
                  <a:gd name="T33" fmla="*/ 384 h 1984"/>
                  <a:gd name="T34" fmla="*/ 3392 w 3484"/>
                  <a:gd name="T35" fmla="*/ 0 h 1984"/>
                  <a:gd name="T36" fmla="*/ 0 w 3484"/>
                  <a:gd name="T37" fmla="*/ 10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84" h="1984">
                    <a:moveTo>
                      <a:pt x="0" y="10"/>
                    </a:moveTo>
                    <a:lnTo>
                      <a:pt x="0" y="1984"/>
                    </a:lnTo>
                    <a:lnTo>
                      <a:pt x="3429" y="1984"/>
                    </a:lnTo>
                    <a:lnTo>
                      <a:pt x="3429" y="1591"/>
                    </a:lnTo>
                    <a:lnTo>
                      <a:pt x="3273" y="1591"/>
                    </a:lnTo>
                    <a:lnTo>
                      <a:pt x="3273" y="1308"/>
                    </a:lnTo>
                    <a:lnTo>
                      <a:pt x="3410" y="1299"/>
                    </a:lnTo>
                    <a:cubicBezTo>
                      <a:pt x="3445" y="1276"/>
                      <a:pt x="3484" y="1211"/>
                      <a:pt x="3483" y="1171"/>
                    </a:cubicBezTo>
                    <a:cubicBezTo>
                      <a:pt x="3482" y="1131"/>
                      <a:pt x="3437" y="1079"/>
                      <a:pt x="3401" y="1061"/>
                    </a:cubicBezTo>
                    <a:lnTo>
                      <a:pt x="3264" y="1061"/>
                    </a:lnTo>
                    <a:lnTo>
                      <a:pt x="3264" y="896"/>
                    </a:lnTo>
                    <a:lnTo>
                      <a:pt x="3392" y="887"/>
                    </a:lnTo>
                    <a:cubicBezTo>
                      <a:pt x="3428" y="866"/>
                      <a:pt x="3483" y="806"/>
                      <a:pt x="3483" y="768"/>
                    </a:cubicBezTo>
                    <a:cubicBezTo>
                      <a:pt x="3483" y="730"/>
                      <a:pt x="3428" y="677"/>
                      <a:pt x="3392" y="659"/>
                    </a:cubicBezTo>
                    <a:lnTo>
                      <a:pt x="3264" y="659"/>
                    </a:lnTo>
                    <a:lnTo>
                      <a:pt x="3264" y="384"/>
                    </a:lnTo>
                    <a:lnTo>
                      <a:pt x="3392" y="384"/>
                    </a:lnTo>
                    <a:lnTo>
                      <a:pt x="3392" y="0"/>
                    </a:lnTo>
                    <a:lnTo>
                      <a:pt x="0" y="10"/>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738" name="Freeform 370"/>
              <p:cNvSpPr>
                <a:spLocks/>
              </p:cNvSpPr>
              <p:nvPr/>
            </p:nvSpPr>
            <p:spPr bwMode="auto">
              <a:xfrm>
                <a:off x="5399" y="164"/>
                <a:ext cx="142" cy="125"/>
              </a:xfrm>
              <a:custGeom>
                <a:avLst/>
                <a:gdLst>
                  <a:gd name="T0" fmla="*/ 0 w 1406"/>
                  <a:gd name="T1" fmla="*/ 217 h 1249"/>
                  <a:gd name="T2" fmla="*/ 0 w 1406"/>
                  <a:gd name="T3" fmla="*/ 1059 h 1249"/>
                  <a:gd name="T4" fmla="*/ 667 w 1406"/>
                  <a:gd name="T5" fmla="*/ 1232 h 1249"/>
                  <a:gd name="T6" fmla="*/ 1088 w 1406"/>
                  <a:gd name="T7" fmla="*/ 1159 h 1249"/>
                  <a:gd name="T8" fmla="*/ 1362 w 1406"/>
                  <a:gd name="T9" fmla="*/ 821 h 1249"/>
                  <a:gd name="T10" fmla="*/ 1353 w 1406"/>
                  <a:gd name="T11" fmla="*/ 419 h 1249"/>
                  <a:gd name="T12" fmla="*/ 1086 w 1406"/>
                  <a:gd name="T13" fmla="*/ 86 h 1249"/>
                  <a:gd name="T14" fmla="*/ 686 w 1406"/>
                  <a:gd name="T15" fmla="*/ 22 h 1249"/>
                  <a:gd name="T16" fmla="*/ 0 w 1406"/>
                  <a:gd name="T17" fmla="*/ 217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6" h="1249">
                    <a:moveTo>
                      <a:pt x="0" y="217"/>
                    </a:moveTo>
                    <a:lnTo>
                      <a:pt x="0" y="1059"/>
                    </a:lnTo>
                    <a:lnTo>
                      <a:pt x="667" y="1232"/>
                    </a:lnTo>
                    <a:cubicBezTo>
                      <a:pt x="848" y="1249"/>
                      <a:pt x="972" y="1227"/>
                      <a:pt x="1088" y="1159"/>
                    </a:cubicBezTo>
                    <a:cubicBezTo>
                      <a:pt x="1204" y="1091"/>
                      <a:pt x="1318" y="944"/>
                      <a:pt x="1362" y="821"/>
                    </a:cubicBezTo>
                    <a:cubicBezTo>
                      <a:pt x="1406" y="698"/>
                      <a:pt x="1399" y="541"/>
                      <a:pt x="1353" y="419"/>
                    </a:cubicBezTo>
                    <a:cubicBezTo>
                      <a:pt x="1307" y="297"/>
                      <a:pt x="1197" y="152"/>
                      <a:pt x="1086" y="86"/>
                    </a:cubicBezTo>
                    <a:cubicBezTo>
                      <a:pt x="975" y="20"/>
                      <a:pt x="867" y="0"/>
                      <a:pt x="686" y="22"/>
                    </a:cubicBezTo>
                    <a:lnTo>
                      <a:pt x="0" y="217"/>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739" name="Freeform 371"/>
              <p:cNvSpPr>
                <a:spLocks/>
              </p:cNvSpPr>
              <p:nvPr/>
            </p:nvSpPr>
            <p:spPr bwMode="auto">
              <a:xfrm>
                <a:off x="5531" y="190"/>
                <a:ext cx="35" cy="75"/>
              </a:xfrm>
              <a:custGeom>
                <a:avLst/>
                <a:gdLst>
                  <a:gd name="T0" fmla="*/ 8 w 349"/>
                  <a:gd name="T1" fmla="*/ 64 h 748"/>
                  <a:gd name="T2" fmla="*/ 228 w 349"/>
                  <a:gd name="T3" fmla="*/ 0 h 748"/>
                  <a:gd name="T4" fmla="*/ 332 w 349"/>
                  <a:gd name="T5" fmla="*/ 240 h 748"/>
                  <a:gd name="T6" fmla="*/ 332 w 349"/>
                  <a:gd name="T7" fmla="*/ 500 h 748"/>
                  <a:gd name="T8" fmla="*/ 228 w 349"/>
                  <a:gd name="T9" fmla="*/ 748 h 748"/>
                  <a:gd name="T10" fmla="*/ 28 w 349"/>
                  <a:gd name="T11" fmla="*/ 676 h 748"/>
                  <a:gd name="T12" fmla="*/ 60 w 349"/>
                  <a:gd name="T13" fmla="*/ 560 h 748"/>
                  <a:gd name="T14" fmla="*/ 88 w 349"/>
                  <a:gd name="T15" fmla="*/ 356 h 748"/>
                  <a:gd name="T16" fmla="*/ 8 w 349"/>
                  <a:gd name="T17" fmla="*/ 6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748">
                    <a:moveTo>
                      <a:pt x="8" y="64"/>
                    </a:moveTo>
                    <a:lnTo>
                      <a:pt x="228" y="0"/>
                    </a:lnTo>
                    <a:cubicBezTo>
                      <a:pt x="282" y="29"/>
                      <a:pt x="315" y="157"/>
                      <a:pt x="332" y="240"/>
                    </a:cubicBezTo>
                    <a:cubicBezTo>
                      <a:pt x="349" y="323"/>
                      <a:pt x="349" y="415"/>
                      <a:pt x="332" y="500"/>
                    </a:cubicBezTo>
                    <a:cubicBezTo>
                      <a:pt x="315" y="585"/>
                      <a:pt x="279" y="719"/>
                      <a:pt x="228" y="748"/>
                    </a:cubicBezTo>
                    <a:lnTo>
                      <a:pt x="28" y="676"/>
                    </a:lnTo>
                    <a:cubicBezTo>
                      <a:pt x="0" y="645"/>
                      <a:pt x="50" y="613"/>
                      <a:pt x="60" y="560"/>
                    </a:cubicBezTo>
                    <a:cubicBezTo>
                      <a:pt x="70" y="507"/>
                      <a:pt x="97" y="439"/>
                      <a:pt x="88" y="356"/>
                    </a:cubicBezTo>
                    <a:cubicBezTo>
                      <a:pt x="79" y="273"/>
                      <a:pt x="25" y="125"/>
                      <a:pt x="8" y="64"/>
                    </a:cubicBez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740" name="Freeform 372"/>
              <p:cNvSpPr>
                <a:spLocks/>
              </p:cNvSpPr>
              <p:nvPr/>
            </p:nvSpPr>
            <p:spPr bwMode="auto">
              <a:xfrm>
                <a:off x="5183" y="216"/>
                <a:ext cx="216" cy="18"/>
              </a:xfrm>
              <a:custGeom>
                <a:avLst/>
                <a:gdLst>
                  <a:gd name="T0" fmla="*/ 2134 w 2137"/>
                  <a:gd name="T1" fmla="*/ 0 h 180"/>
                  <a:gd name="T2" fmla="*/ 1650 w 2137"/>
                  <a:gd name="T3" fmla="*/ 0 h 180"/>
                  <a:gd name="T4" fmla="*/ 1593 w 2137"/>
                  <a:gd name="T5" fmla="*/ 17 h 180"/>
                  <a:gd name="T6" fmla="*/ 1205 w 2137"/>
                  <a:gd name="T7" fmla="*/ 17 h 180"/>
                  <a:gd name="T8" fmla="*/ 1134 w 2137"/>
                  <a:gd name="T9" fmla="*/ 42 h 180"/>
                  <a:gd name="T10" fmla="*/ 342 w 2137"/>
                  <a:gd name="T11" fmla="*/ 56 h 180"/>
                  <a:gd name="T12" fmla="*/ 219 w 2137"/>
                  <a:gd name="T13" fmla="*/ 42 h 180"/>
                  <a:gd name="T14" fmla="*/ 151 w 2137"/>
                  <a:gd name="T15" fmla="*/ 3 h 180"/>
                  <a:gd name="T16" fmla="*/ 42 w 2137"/>
                  <a:gd name="T17" fmla="*/ 3 h 180"/>
                  <a:gd name="T18" fmla="*/ 0 w 2137"/>
                  <a:gd name="T19" fmla="*/ 53 h 180"/>
                  <a:gd name="T20" fmla="*/ 0 w 2137"/>
                  <a:gd name="T21" fmla="*/ 130 h 180"/>
                  <a:gd name="T22" fmla="*/ 42 w 2137"/>
                  <a:gd name="T23" fmla="*/ 176 h 180"/>
                  <a:gd name="T24" fmla="*/ 162 w 2137"/>
                  <a:gd name="T25" fmla="*/ 176 h 180"/>
                  <a:gd name="T26" fmla="*/ 236 w 2137"/>
                  <a:gd name="T27" fmla="*/ 145 h 180"/>
                  <a:gd name="T28" fmla="*/ 339 w 2137"/>
                  <a:gd name="T29" fmla="*/ 137 h 180"/>
                  <a:gd name="T30" fmla="*/ 1134 w 2137"/>
                  <a:gd name="T31" fmla="*/ 137 h 180"/>
                  <a:gd name="T32" fmla="*/ 1201 w 2137"/>
                  <a:gd name="T33" fmla="*/ 159 h 180"/>
                  <a:gd name="T34" fmla="*/ 1604 w 2137"/>
                  <a:gd name="T35" fmla="*/ 159 h 180"/>
                  <a:gd name="T36" fmla="*/ 1646 w 2137"/>
                  <a:gd name="T37" fmla="*/ 180 h 180"/>
                  <a:gd name="T38" fmla="*/ 2137 w 2137"/>
                  <a:gd name="T39" fmla="*/ 180 h 180"/>
                  <a:gd name="T40" fmla="*/ 2134 w 2137"/>
                  <a:gd name="T41"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37" h="180">
                    <a:moveTo>
                      <a:pt x="2134" y="0"/>
                    </a:moveTo>
                    <a:lnTo>
                      <a:pt x="1650" y="0"/>
                    </a:lnTo>
                    <a:lnTo>
                      <a:pt x="1593" y="17"/>
                    </a:lnTo>
                    <a:lnTo>
                      <a:pt x="1205" y="17"/>
                    </a:lnTo>
                    <a:lnTo>
                      <a:pt x="1134" y="42"/>
                    </a:lnTo>
                    <a:lnTo>
                      <a:pt x="342" y="56"/>
                    </a:lnTo>
                    <a:lnTo>
                      <a:pt x="219" y="42"/>
                    </a:lnTo>
                    <a:lnTo>
                      <a:pt x="151" y="3"/>
                    </a:lnTo>
                    <a:lnTo>
                      <a:pt x="42" y="3"/>
                    </a:lnTo>
                    <a:lnTo>
                      <a:pt x="0" y="53"/>
                    </a:lnTo>
                    <a:lnTo>
                      <a:pt x="0" y="130"/>
                    </a:lnTo>
                    <a:lnTo>
                      <a:pt x="42" y="176"/>
                    </a:lnTo>
                    <a:lnTo>
                      <a:pt x="162" y="176"/>
                    </a:lnTo>
                    <a:lnTo>
                      <a:pt x="236" y="145"/>
                    </a:lnTo>
                    <a:lnTo>
                      <a:pt x="339" y="137"/>
                    </a:lnTo>
                    <a:lnTo>
                      <a:pt x="1134" y="137"/>
                    </a:lnTo>
                    <a:lnTo>
                      <a:pt x="1201" y="159"/>
                    </a:lnTo>
                    <a:lnTo>
                      <a:pt x="1604" y="159"/>
                    </a:lnTo>
                    <a:lnTo>
                      <a:pt x="1646" y="180"/>
                    </a:lnTo>
                    <a:lnTo>
                      <a:pt x="2137" y="180"/>
                    </a:lnTo>
                    <a:lnTo>
                      <a:pt x="2134" y="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741" name="Group 373"/>
            <p:cNvGrpSpPr>
              <a:grpSpLocks/>
            </p:cNvGrpSpPr>
            <p:nvPr/>
          </p:nvGrpSpPr>
          <p:grpSpPr bwMode="auto">
            <a:xfrm>
              <a:off x="2823" y="3948"/>
              <a:ext cx="472" cy="199"/>
              <a:chOff x="5183" y="128"/>
              <a:chExt cx="472" cy="199"/>
            </a:xfrm>
          </p:grpSpPr>
          <p:sp>
            <p:nvSpPr>
              <p:cNvPr id="186742" name="Freeform 374"/>
              <p:cNvSpPr>
                <a:spLocks/>
              </p:cNvSpPr>
              <p:nvPr/>
            </p:nvSpPr>
            <p:spPr bwMode="auto">
              <a:xfrm>
                <a:off x="5305" y="128"/>
                <a:ext cx="350" cy="199"/>
              </a:xfrm>
              <a:custGeom>
                <a:avLst/>
                <a:gdLst>
                  <a:gd name="T0" fmla="*/ 0 w 3484"/>
                  <a:gd name="T1" fmla="*/ 10 h 1984"/>
                  <a:gd name="T2" fmla="*/ 0 w 3484"/>
                  <a:gd name="T3" fmla="*/ 1984 h 1984"/>
                  <a:gd name="T4" fmla="*/ 3429 w 3484"/>
                  <a:gd name="T5" fmla="*/ 1984 h 1984"/>
                  <a:gd name="T6" fmla="*/ 3429 w 3484"/>
                  <a:gd name="T7" fmla="*/ 1591 h 1984"/>
                  <a:gd name="T8" fmla="*/ 3273 w 3484"/>
                  <a:gd name="T9" fmla="*/ 1591 h 1984"/>
                  <a:gd name="T10" fmla="*/ 3273 w 3484"/>
                  <a:gd name="T11" fmla="*/ 1308 h 1984"/>
                  <a:gd name="T12" fmla="*/ 3410 w 3484"/>
                  <a:gd name="T13" fmla="*/ 1299 h 1984"/>
                  <a:gd name="T14" fmla="*/ 3483 w 3484"/>
                  <a:gd name="T15" fmla="*/ 1171 h 1984"/>
                  <a:gd name="T16" fmla="*/ 3401 w 3484"/>
                  <a:gd name="T17" fmla="*/ 1061 h 1984"/>
                  <a:gd name="T18" fmla="*/ 3264 w 3484"/>
                  <a:gd name="T19" fmla="*/ 1061 h 1984"/>
                  <a:gd name="T20" fmla="*/ 3264 w 3484"/>
                  <a:gd name="T21" fmla="*/ 896 h 1984"/>
                  <a:gd name="T22" fmla="*/ 3392 w 3484"/>
                  <a:gd name="T23" fmla="*/ 887 h 1984"/>
                  <a:gd name="T24" fmla="*/ 3483 w 3484"/>
                  <a:gd name="T25" fmla="*/ 768 h 1984"/>
                  <a:gd name="T26" fmla="*/ 3392 w 3484"/>
                  <a:gd name="T27" fmla="*/ 659 h 1984"/>
                  <a:gd name="T28" fmla="*/ 3264 w 3484"/>
                  <a:gd name="T29" fmla="*/ 659 h 1984"/>
                  <a:gd name="T30" fmla="*/ 3264 w 3484"/>
                  <a:gd name="T31" fmla="*/ 384 h 1984"/>
                  <a:gd name="T32" fmla="*/ 3392 w 3484"/>
                  <a:gd name="T33" fmla="*/ 384 h 1984"/>
                  <a:gd name="T34" fmla="*/ 3392 w 3484"/>
                  <a:gd name="T35" fmla="*/ 0 h 1984"/>
                  <a:gd name="T36" fmla="*/ 0 w 3484"/>
                  <a:gd name="T37" fmla="*/ 10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84" h="1984">
                    <a:moveTo>
                      <a:pt x="0" y="10"/>
                    </a:moveTo>
                    <a:lnTo>
                      <a:pt x="0" y="1984"/>
                    </a:lnTo>
                    <a:lnTo>
                      <a:pt x="3429" y="1984"/>
                    </a:lnTo>
                    <a:lnTo>
                      <a:pt x="3429" y="1591"/>
                    </a:lnTo>
                    <a:lnTo>
                      <a:pt x="3273" y="1591"/>
                    </a:lnTo>
                    <a:lnTo>
                      <a:pt x="3273" y="1308"/>
                    </a:lnTo>
                    <a:lnTo>
                      <a:pt x="3410" y="1299"/>
                    </a:lnTo>
                    <a:cubicBezTo>
                      <a:pt x="3445" y="1276"/>
                      <a:pt x="3484" y="1211"/>
                      <a:pt x="3483" y="1171"/>
                    </a:cubicBezTo>
                    <a:cubicBezTo>
                      <a:pt x="3482" y="1131"/>
                      <a:pt x="3437" y="1079"/>
                      <a:pt x="3401" y="1061"/>
                    </a:cubicBezTo>
                    <a:lnTo>
                      <a:pt x="3264" y="1061"/>
                    </a:lnTo>
                    <a:lnTo>
                      <a:pt x="3264" y="896"/>
                    </a:lnTo>
                    <a:lnTo>
                      <a:pt x="3392" y="887"/>
                    </a:lnTo>
                    <a:cubicBezTo>
                      <a:pt x="3428" y="866"/>
                      <a:pt x="3483" y="806"/>
                      <a:pt x="3483" y="768"/>
                    </a:cubicBezTo>
                    <a:cubicBezTo>
                      <a:pt x="3483" y="730"/>
                      <a:pt x="3428" y="677"/>
                      <a:pt x="3392" y="659"/>
                    </a:cubicBezTo>
                    <a:lnTo>
                      <a:pt x="3264" y="659"/>
                    </a:lnTo>
                    <a:lnTo>
                      <a:pt x="3264" y="384"/>
                    </a:lnTo>
                    <a:lnTo>
                      <a:pt x="3392" y="384"/>
                    </a:lnTo>
                    <a:lnTo>
                      <a:pt x="3392" y="0"/>
                    </a:lnTo>
                    <a:lnTo>
                      <a:pt x="0" y="10"/>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743" name="Freeform 375"/>
              <p:cNvSpPr>
                <a:spLocks/>
              </p:cNvSpPr>
              <p:nvPr/>
            </p:nvSpPr>
            <p:spPr bwMode="auto">
              <a:xfrm>
                <a:off x="5399" y="164"/>
                <a:ext cx="142" cy="125"/>
              </a:xfrm>
              <a:custGeom>
                <a:avLst/>
                <a:gdLst>
                  <a:gd name="T0" fmla="*/ 0 w 1406"/>
                  <a:gd name="T1" fmla="*/ 217 h 1249"/>
                  <a:gd name="T2" fmla="*/ 0 w 1406"/>
                  <a:gd name="T3" fmla="*/ 1059 h 1249"/>
                  <a:gd name="T4" fmla="*/ 667 w 1406"/>
                  <a:gd name="T5" fmla="*/ 1232 h 1249"/>
                  <a:gd name="T6" fmla="*/ 1088 w 1406"/>
                  <a:gd name="T7" fmla="*/ 1159 h 1249"/>
                  <a:gd name="T8" fmla="*/ 1362 w 1406"/>
                  <a:gd name="T9" fmla="*/ 821 h 1249"/>
                  <a:gd name="T10" fmla="*/ 1353 w 1406"/>
                  <a:gd name="T11" fmla="*/ 419 h 1249"/>
                  <a:gd name="T12" fmla="*/ 1086 w 1406"/>
                  <a:gd name="T13" fmla="*/ 86 h 1249"/>
                  <a:gd name="T14" fmla="*/ 686 w 1406"/>
                  <a:gd name="T15" fmla="*/ 22 h 1249"/>
                  <a:gd name="T16" fmla="*/ 0 w 1406"/>
                  <a:gd name="T17" fmla="*/ 217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6" h="1249">
                    <a:moveTo>
                      <a:pt x="0" y="217"/>
                    </a:moveTo>
                    <a:lnTo>
                      <a:pt x="0" y="1059"/>
                    </a:lnTo>
                    <a:lnTo>
                      <a:pt x="667" y="1232"/>
                    </a:lnTo>
                    <a:cubicBezTo>
                      <a:pt x="848" y="1249"/>
                      <a:pt x="972" y="1227"/>
                      <a:pt x="1088" y="1159"/>
                    </a:cubicBezTo>
                    <a:cubicBezTo>
                      <a:pt x="1204" y="1091"/>
                      <a:pt x="1318" y="944"/>
                      <a:pt x="1362" y="821"/>
                    </a:cubicBezTo>
                    <a:cubicBezTo>
                      <a:pt x="1406" y="698"/>
                      <a:pt x="1399" y="541"/>
                      <a:pt x="1353" y="419"/>
                    </a:cubicBezTo>
                    <a:cubicBezTo>
                      <a:pt x="1307" y="297"/>
                      <a:pt x="1197" y="152"/>
                      <a:pt x="1086" y="86"/>
                    </a:cubicBezTo>
                    <a:cubicBezTo>
                      <a:pt x="975" y="20"/>
                      <a:pt x="867" y="0"/>
                      <a:pt x="686" y="22"/>
                    </a:cubicBezTo>
                    <a:lnTo>
                      <a:pt x="0" y="217"/>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744" name="Freeform 376"/>
              <p:cNvSpPr>
                <a:spLocks/>
              </p:cNvSpPr>
              <p:nvPr/>
            </p:nvSpPr>
            <p:spPr bwMode="auto">
              <a:xfrm>
                <a:off x="5531" y="190"/>
                <a:ext cx="35" cy="75"/>
              </a:xfrm>
              <a:custGeom>
                <a:avLst/>
                <a:gdLst>
                  <a:gd name="T0" fmla="*/ 8 w 349"/>
                  <a:gd name="T1" fmla="*/ 64 h 748"/>
                  <a:gd name="T2" fmla="*/ 228 w 349"/>
                  <a:gd name="T3" fmla="*/ 0 h 748"/>
                  <a:gd name="T4" fmla="*/ 332 w 349"/>
                  <a:gd name="T5" fmla="*/ 240 h 748"/>
                  <a:gd name="T6" fmla="*/ 332 w 349"/>
                  <a:gd name="T7" fmla="*/ 500 h 748"/>
                  <a:gd name="T8" fmla="*/ 228 w 349"/>
                  <a:gd name="T9" fmla="*/ 748 h 748"/>
                  <a:gd name="T10" fmla="*/ 28 w 349"/>
                  <a:gd name="T11" fmla="*/ 676 h 748"/>
                  <a:gd name="T12" fmla="*/ 60 w 349"/>
                  <a:gd name="T13" fmla="*/ 560 h 748"/>
                  <a:gd name="T14" fmla="*/ 88 w 349"/>
                  <a:gd name="T15" fmla="*/ 356 h 748"/>
                  <a:gd name="T16" fmla="*/ 8 w 349"/>
                  <a:gd name="T17" fmla="*/ 6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748">
                    <a:moveTo>
                      <a:pt x="8" y="64"/>
                    </a:moveTo>
                    <a:lnTo>
                      <a:pt x="228" y="0"/>
                    </a:lnTo>
                    <a:cubicBezTo>
                      <a:pt x="282" y="29"/>
                      <a:pt x="315" y="157"/>
                      <a:pt x="332" y="240"/>
                    </a:cubicBezTo>
                    <a:cubicBezTo>
                      <a:pt x="349" y="323"/>
                      <a:pt x="349" y="415"/>
                      <a:pt x="332" y="500"/>
                    </a:cubicBezTo>
                    <a:cubicBezTo>
                      <a:pt x="315" y="585"/>
                      <a:pt x="279" y="719"/>
                      <a:pt x="228" y="748"/>
                    </a:cubicBezTo>
                    <a:lnTo>
                      <a:pt x="28" y="676"/>
                    </a:lnTo>
                    <a:cubicBezTo>
                      <a:pt x="0" y="645"/>
                      <a:pt x="50" y="613"/>
                      <a:pt x="60" y="560"/>
                    </a:cubicBezTo>
                    <a:cubicBezTo>
                      <a:pt x="70" y="507"/>
                      <a:pt x="97" y="439"/>
                      <a:pt x="88" y="356"/>
                    </a:cubicBezTo>
                    <a:cubicBezTo>
                      <a:pt x="79" y="273"/>
                      <a:pt x="25" y="125"/>
                      <a:pt x="8" y="64"/>
                    </a:cubicBez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745" name="Freeform 377"/>
              <p:cNvSpPr>
                <a:spLocks/>
              </p:cNvSpPr>
              <p:nvPr/>
            </p:nvSpPr>
            <p:spPr bwMode="auto">
              <a:xfrm>
                <a:off x="5183" y="216"/>
                <a:ext cx="216" cy="18"/>
              </a:xfrm>
              <a:custGeom>
                <a:avLst/>
                <a:gdLst>
                  <a:gd name="T0" fmla="*/ 2134 w 2137"/>
                  <a:gd name="T1" fmla="*/ 0 h 180"/>
                  <a:gd name="T2" fmla="*/ 1650 w 2137"/>
                  <a:gd name="T3" fmla="*/ 0 h 180"/>
                  <a:gd name="T4" fmla="*/ 1593 w 2137"/>
                  <a:gd name="T5" fmla="*/ 17 h 180"/>
                  <a:gd name="T6" fmla="*/ 1205 w 2137"/>
                  <a:gd name="T7" fmla="*/ 17 h 180"/>
                  <a:gd name="T8" fmla="*/ 1134 w 2137"/>
                  <a:gd name="T9" fmla="*/ 42 h 180"/>
                  <a:gd name="T10" fmla="*/ 342 w 2137"/>
                  <a:gd name="T11" fmla="*/ 56 h 180"/>
                  <a:gd name="T12" fmla="*/ 219 w 2137"/>
                  <a:gd name="T13" fmla="*/ 42 h 180"/>
                  <a:gd name="T14" fmla="*/ 151 w 2137"/>
                  <a:gd name="T15" fmla="*/ 3 h 180"/>
                  <a:gd name="T16" fmla="*/ 42 w 2137"/>
                  <a:gd name="T17" fmla="*/ 3 h 180"/>
                  <a:gd name="T18" fmla="*/ 0 w 2137"/>
                  <a:gd name="T19" fmla="*/ 53 h 180"/>
                  <a:gd name="T20" fmla="*/ 0 w 2137"/>
                  <a:gd name="T21" fmla="*/ 130 h 180"/>
                  <a:gd name="T22" fmla="*/ 42 w 2137"/>
                  <a:gd name="T23" fmla="*/ 176 h 180"/>
                  <a:gd name="T24" fmla="*/ 162 w 2137"/>
                  <a:gd name="T25" fmla="*/ 176 h 180"/>
                  <a:gd name="T26" fmla="*/ 236 w 2137"/>
                  <a:gd name="T27" fmla="*/ 145 h 180"/>
                  <a:gd name="T28" fmla="*/ 339 w 2137"/>
                  <a:gd name="T29" fmla="*/ 137 h 180"/>
                  <a:gd name="T30" fmla="*/ 1134 w 2137"/>
                  <a:gd name="T31" fmla="*/ 137 h 180"/>
                  <a:gd name="T32" fmla="*/ 1201 w 2137"/>
                  <a:gd name="T33" fmla="*/ 159 h 180"/>
                  <a:gd name="T34" fmla="*/ 1604 w 2137"/>
                  <a:gd name="T35" fmla="*/ 159 h 180"/>
                  <a:gd name="T36" fmla="*/ 1646 w 2137"/>
                  <a:gd name="T37" fmla="*/ 180 h 180"/>
                  <a:gd name="T38" fmla="*/ 2137 w 2137"/>
                  <a:gd name="T39" fmla="*/ 180 h 180"/>
                  <a:gd name="T40" fmla="*/ 2134 w 2137"/>
                  <a:gd name="T41"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37" h="180">
                    <a:moveTo>
                      <a:pt x="2134" y="0"/>
                    </a:moveTo>
                    <a:lnTo>
                      <a:pt x="1650" y="0"/>
                    </a:lnTo>
                    <a:lnTo>
                      <a:pt x="1593" y="17"/>
                    </a:lnTo>
                    <a:lnTo>
                      <a:pt x="1205" y="17"/>
                    </a:lnTo>
                    <a:lnTo>
                      <a:pt x="1134" y="42"/>
                    </a:lnTo>
                    <a:lnTo>
                      <a:pt x="342" y="56"/>
                    </a:lnTo>
                    <a:lnTo>
                      <a:pt x="219" y="42"/>
                    </a:lnTo>
                    <a:lnTo>
                      <a:pt x="151" y="3"/>
                    </a:lnTo>
                    <a:lnTo>
                      <a:pt x="42" y="3"/>
                    </a:lnTo>
                    <a:lnTo>
                      <a:pt x="0" y="53"/>
                    </a:lnTo>
                    <a:lnTo>
                      <a:pt x="0" y="130"/>
                    </a:lnTo>
                    <a:lnTo>
                      <a:pt x="42" y="176"/>
                    </a:lnTo>
                    <a:lnTo>
                      <a:pt x="162" y="176"/>
                    </a:lnTo>
                    <a:lnTo>
                      <a:pt x="236" y="145"/>
                    </a:lnTo>
                    <a:lnTo>
                      <a:pt x="339" y="137"/>
                    </a:lnTo>
                    <a:lnTo>
                      <a:pt x="1134" y="137"/>
                    </a:lnTo>
                    <a:lnTo>
                      <a:pt x="1201" y="159"/>
                    </a:lnTo>
                    <a:lnTo>
                      <a:pt x="1604" y="159"/>
                    </a:lnTo>
                    <a:lnTo>
                      <a:pt x="1646" y="180"/>
                    </a:lnTo>
                    <a:lnTo>
                      <a:pt x="2137" y="180"/>
                    </a:lnTo>
                    <a:lnTo>
                      <a:pt x="2134" y="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86746" name="Group 378"/>
          <p:cNvGrpSpPr>
            <a:grpSpLocks/>
          </p:cNvGrpSpPr>
          <p:nvPr/>
        </p:nvGrpSpPr>
        <p:grpSpPr bwMode="auto">
          <a:xfrm>
            <a:off x="5422900" y="5702300"/>
            <a:ext cx="1111250" cy="1084263"/>
            <a:chOff x="2823" y="3464"/>
            <a:chExt cx="700" cy="683"/>
          </a:xfrm>
        </p:grpSpPr>
        <p:grpSp>
          <p:nvGrpSpPr>
            <p:cNvPr id="186747" name="Group 379"/>
            <p:cNvGrpSpPr>
              <a:grpSpLocks/>
            </p:cNvGrpSpPr>
            <p:nvPr/>
          </p:nvGrpSpPr>
          <p:grpSpPr bwMode="auto">
            <a:xfrm>
              <a:off x="3051" y="3464"/>
              <a:ext cx="472" cy="199"/>
              <a:chOff x="5183" y="128"/>
              <a:chExt cx="472" cy="199"/>
            </a:xfrm>
          </p:grpSpPr>
          <p:sp>
            <p:nvSpPr>
              <p:cNvPr id="186748" name="Freeform 380"/>
              <p:cNvSpPr>
                <a:spLocks/>
              </p:cNvSpPr>
              <p:nvPr/>
            </p:nvSpPr>
            <p:spPr bwMode="auto">
              <a:xfrm>
                <a:off x="5305" y="128"/>
                <a:ext cx="350" cy="199"/>
              </a:xfrm>
              <a:custGeom>
                <a:avLst/>
                <a:gdLst>
                  <a:gd name="T0" fmla="*/ 0 w 3484"/>
                  <a:gd name="T1" fmla="*/ 10 h 1984"/>
                  <a:gd name="T2" fmla="*/ 0 w 3484"/>
                  <a:gd name="T3" fmla="*/ 1984 h 1984"/>
                  <a:gd name="T4" fmla="*/ 3429 w 3484"/>
                  <a:gd name="T5" fmla="*/ 1984 h 1984"/>
                  <a:gd name="T6" fmla="*/ 3429 w 3484"/>
                  <a:gd name="T7" fmla="*/ 1591 h 1984"/>
                  <a:gd name="T8" fmla="*/ 3273 w 3484"/>
                  <a:gd name="T9" fmla="*/ 1591 h 1984"/>
                  <a:gd name="T10" fmla="*/ 3273 w 3484"/>
                  <a:gd name="T11" fmla="*/ 1308 h 1984"/>
                  <a:gd name="T12" fmla="*/ 3410 w 3484"/>
                  <a:gd name="T13" fmla="*/ 1299 h 1984"/>
                  <a:gd name="T14" fmla="*/ 3483 w 3484"/>
                  <a:gd name="T15" fmla="*/ 1171 h 1984"/>
                  <a:gd name="T16" fmla="*/ 3401 w 3484"/>
                  <a:gd name="T17" fmla="*/ 1061 h 1984"/>
                  <a:gd name="T18" fmla="*/ 3264 w 3484"/>
                  <a:gd name="T19" fmla="*/ 1061 h 1984"/>
                  <a:gd name="T20" fmla="*/ 3264 w 3484"/>
                  <a:gd name="T21" fmla="*/ 896 h 1984"/>
                  <a:gd name="T22" fmla="*/ 3392 w 3484"/>
                  <a:gd name="T23" fmla="*/ 887 h 1984"/>
                  <a:gd name="T24" fmla="*/ 3483 w 3484"/>
                  <a:gd name="T25" fmla="*/ 768 h 1984"/>
                  <a:gd name="T26" fmla="*/ 3392 w 3484"/>
                  <a:gd name="T27" fmla="*/ 659 h 1984"/>
                  <a:gd name="T28" fmla="*/ 3264 w 3484"/>
                  <a:gd name="T29" fmla="*/ 659 h 1984"/>
                  <a:gd name="T30" fmla="*/ 3264 w 3484"/>
                  <a:gd name="T31" fmla="*/ 384 h 1984"/>
                  <a:gd name="T32" fmla="*/ 3392 w 3484"/>
                  <a:gd name="T33" fmla="*/ 384 h 1984"/>
                  <a:gd name="T34" fmla="*/ 3392 w 3484"/>
                  <a:gd name="T35" fmla="*/ 0 h 1984"/>
                  <a:gd name="T36" fmla="*/ 0 w 3484"/>
                  <a:gd name="T37" fmla="*/ 10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84" h="1984">
                    <a:moveTo>
                      <a:pt x="0" y="10"/>
                    </a:moveTo>
                    <a:lnTo>
                      <a:pt x="0" y="1984"/>
                    </a:lnTo>
                    <a:lnTo>
                      <a:pt x="3429" y="1984"/>
                    </a:lnTo>
                    <a:lnTo>
                      <a:pt x="3429" y="1591"/>
                    </a:lnTo>
                    <a:lnTo>
                      <a:pt x="3273" y="1591"/>
                    </a:lnTo>
                    <a:lnTo>
                      <a:pt x="3273" y="1308"/>
                    </a:lnTo>
                    <a:lnTo>
                      <a:pt x="3410" y="1299"/>
                    </a:lnTo>
                    <a:cubicBezTo>
                      <a:pt x="3445" y="1276"/>
                      <a:pt x="3484" y="1211"/>
                      <a:pt x="3483" y="1171"/>
                    </a:cubicBezTo>
                    <a:cubicBezTo>
                      <a:pt x="3482" y="1131"/>
                      <a:pt x="3437" y="1079"/>
                      <a:pt x="3401" y="1061"/>
                    </a:cubicBezTo>
                    <a:lnTo>
                      <a:pt x="3264" y="1061"/>
                    </a:lnTo>
                    <a:lnTo>
                      <a:pt x="3264" y="896"/>
                    </a:lnTo>
                    <a:lnTo>
                      <a:pt x="3392" y="887"/>
                    </a:lnTo>
                    <a:cubicBezTo>
                      <a:pt x="3428" y="866"/>
                      <a:pt x="3483" y="806"/>
                      <a:pt x="3483" y="768"/>
                    </a:cubicBezTo>
                    <a:cubicBezTo>
                      <a:pt x="3483" y="730"/>
                      <a:pt x="3428" y="677"/>
                      <a:pt x="3392" y="659"/>
                    </a:cubicBezTo>
                    <a:lnTo>
                      <a:pt x="3264" y="659"/>
                    </a:lnTo>
                    <a:lnTo>
                      <a:pt x="3264" y="384"/>
                    </a:lnTo>
                    <a:lnTo>
                      <a:pt x="3392" y="384"/>
                    </a:lnTo>
                    <a:lnTo>
                      <a:pt x="3392" y="0"/>
                    </a:lnTo>
                    <a:lnTo>
                      <a:pt x="0" y="10"/>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749" name="Freeform 381"/>
              <p:cNvSpPr>
                <a:spLocks/>
              </p:cNvSpPr>
              <p:nvPr/>
            </p:nvSpPr>
            <p:spPr bwMode="auto">
              <a:xfrm>
                <a:off x="5399" y="164"/>
                <a:ext cx="142" cy="125"/>
              </a:xfrm>
              <a:custGeom>
                <a:avLst/>
                <a:gdLst>
                  <a:gd name="T0" fmla="*/ 0 w 1406"/>
                  <a:gd name="T1" fmla="*/ 217 h 1249"/>
                  <a:gd name="T2" fmla="*/ 0 w 1406"/>
                  <a:gd name="T3" fmla="*/ 1059 h 1249"/>
                  <a:gd name="T4" fmla="*/ 667 w 1406"/>
                  <a:gd name="T5" fmla="*/ 1232 h 1249"/>
                  <a:gd name="T6" fmla="*/ 1088 w 1406"/>
                  <a:gd name="T7" fmla="*/ 1159 h 1249"/>
                  <a:gd name="T8" fmla="*/ 1362 w 1406"/>
                  <a:gd name="T9" fmla="*/ 821 h 1249"/>
                  <a:gd name="T10" fmla="*/ 1353 w 1406"/>
                  <a:gd name="T11" fmla="*/ 419 h 1249"/>
                  <a:gd name="T12" fmla="*/ 1086 w 1406"/>
                  <a:gd name="T13" fmla="*/ 86 h 1249"/>
                  <a:gd name="T14" fmla="*/ 686 w 1406"/>
                  <a:gd name="T15" fmla="*/ 22 h 1249"/>
                  <a:gd name="T16" fmla="*/ 0 w 1406"/>
                  <a:gd name="T17" fmla="*/ 217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6" h="1249">
                    <a:moveTo>
                      <a:pt x="0" y="217"/>
                    </a:moveTo>
                    <a:lnTo>
                      <a:pt x="0" y="1059"/>
                    </a:lnTo>
                    <a:lnTo>
                      <a:pt x="667" y="1232"/>
                    </a:lnTo>
                    <a:cubicBezTo>
                      <a:pt x="848" y="1249"/>
                      <a:pt x="972" y="1227"/>
                      <a:pt x="1088" y="1159"/>
                    </a:cubicBezTo>
                    <a:cubicBezTo>
                      <a:pt x="1204" y="1091"/>
                      <a:pt x="1318" y="944"/>
                      <a:pt x="1362" y="821"/>
                    </a:cubicBezTo>
                    <a:cubicBezTo>
                      <a:pt x="1406" y="698"/>
                      <a:pt x="1399" y="541"/>
                      <a:pt x="1353" y="419"/>
                    </a:cubicBezTo>
                    <a:cubicBezTo>
                      <a:pt x="1307" y="297"/>
                      <a:pt x="1197" y="152"/>
                      <a:pt x="1086" y="86"/>
                    </a:cubicBezTo>
                    <a:cubicBezTo>
                      <a:pt x="975" y="20"/>
                      <a:pt x="867" y="0"/>
                      <a:pt x="686" y="22"/>
                    </a:cubicBezTo>
                    <a:lnTo>
                      <a:pt x="0" y="217"/>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750" name="Freeform 382"/>
              <p:cNvSpPr>
                <a:spLocks/>
              </p:cNvSpPr>
              <p:nvPr/>
            </p:nvSpPr>
            <p:spPr bwMode="auto">
              <a:xfrm>
                <a:off x="5531" y="190"/>
                <a:ext cx="35" cy="75"/>
              </a:xfrm>
              <a:custGeom>
                <a:avLst/>
                <a:gdLst>
                  <a:gd name="T0" fmla="*/ 8 w 349"/>
                  <a:gd name="T1" fmla="*/ 64 h 748"/>
                  <a:gd name="T2" fmla="*/ 228 w 349"/>
                  <a:gd name="T3" fmla="*/ 0 h 748"/>
                  <a:gd name="T4" fmla="*/ 332 w 349"/>
                  <a:gd name="T5" fmla="*/ 240 h 748"/>
                  <a:gd name="T6" fmla="*/ 332 w 349"/>
                  <a:gd name="T7" fmla="*/ 500 h 748"/>
                  <a:gd name="T8" fmla="*/ 228 w 349"/>
                  <a:gd name="T9" fmla="*/ 748 h 748"/>
                  <a:gd name="T10" fmla="*/ 28 w 349"/>
                  <a:gd name="T11" fmla="*/ 676 h 748"/>
                  <a:gd name="T12" fmla="*/ 60 w 349"/>
                  <a:gd name="T13" fmla="*/ 560 h 748"/>
                  <a:gd name="T14" fmla="*/ 88 w 349"/>
                  <a:gd name="T15" fmla="*/ 356 h 748"/>
                  <a:gd name="T16" fmla="*/ 8 w 349"/>
                  <a:gd name="T17" fmla="*/ 6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748">
                    <a:moveTo>
                      <a:pt x="8" y="64"/>
                    </a:moveTo>
                    <a:lnTo>
                      <a:pt x="228" y="0"/>
                    </a:lnTo>
                    <a:cubicBezTo>
                      <a:pt x="282" y="29"/>
                      <a:pt x="315" y="157"/>
                      <a:pt x="332" y="240"/>
                    </a:cubicBezTo>
                    <a:cubicBezTo>
                      <a:pt x="349" y="323"/>
                      <a:pt x="349" y="415"/>
                      <a:pt x="332" y="500"/>
                    </a:cubicBezTo>
                    <a:cubicBezTo>
                      <a:pt x="315" y="585"/>
                      <a:pt x="279" y="719"/>
                      <a:pt x="228" y="748"/>
                    </a:cubicBezTo>
                    <a:lnTo>
                      <a:pt x="28" y="676"/>
                    </a:lnTo>
                    <a:cubicBezTo>
                      <a:pt x="0" y="645"/>
                      <a:pt x="50" y="613"/>
                      <a:pt x="60" y="560"/>
                    </a:cubicBezTo>
                    <a:cubicBezTo>
                      <a:pt x="70" y="507"/>
                      <a:pt x="97" y="439"/>
                      <a:pt x="88" y="356"/>
                    </a:cubicBezTo>
                    <a:cubicBezTo>
                      <a:pt x="79" y="273"/>
                      <a:pt x="25" y="125"/>
                      <a:pt x="8" y="64"/>
                    </a:cubicBez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751" name="Freeform 383"/>
              <p:cNvSpPr>
                <a:spLocks/>
              </p:cNvSpPr>
              <p:nvPr/>
            </p:nvSpPr>
            <p:spPr bwMode="auto">
              <a:xfrm>
                <a:off x="5183" y="216"/>
                <a:ext cx="216" cy="18"/>
              </a:xfrm>
              <a:custGeom>
                <a:avLst/>
                <a:gdLst>
                  <a:gd name="T0" fmla="*/ 2134 w 2137"/>
                  <a:gd name="T1" fmla="*/ 0 h 180"/>
                  <a:gd name="T2" fmla="*/ 1650 w 2137"/>
                  <a:gd name="T3" fmla="*/ 0 h 180"/>
                  <a:gd name="T4" fmla="*/ 1593 w 2137"/>
                  <a:gd name="T5" fmla="*/ 17 h 180"/>
                  <a:gd name="T6" fmla="*/ 1205 w 2137"/>
                  <a:gd name="T7" fmla="*/ 17 h 180"/>
                  <a:gd name="T8" fmla="*/ 1134 w 2137"/>
                  <a:gd name="T9" fmla="*/ 42 h 180"/>
                  <a:gd name="T10" fmla="*/ 342 w 2137"/>
                  <a:gd name="T11" fmla="*/ 56 h 180"/>
                  <a:gd name="T12" fmla="*/ 219 w 2137"/>
                  <a:gd name="T13" fmla="*/ 42 h 180"/>
                  <a:gd name="T14" fmla="*/ 151 w 2137"/>
                  <a:gd name="T15" fmla="*/ 3 h 180"/>
                  <a:gd name="T16" fmla="*/ 42 w 2137"/>
                  <a:gd name="T17" fmla="*/ 3 h 180"/>
                  <a:gd name="T18" fmla="*/ 0 w 2137"/>
                  <a:gd name="T19" fmla="*/ 53 h 180"/>
                  <a:gd name="T20" fmla="*/ 0 w 2137"/>
                  <a:gd name="T21" fmla="*/ 130 h 180"/>
                  <a:gd name="T22" fmla="*/ 42 w 2137"/>
                  <a:gd name="T23" fmla="*/ 176 h 180"/>
                  <a:gd name="T24" fmla="*/ 162 w 2137"/>
                  <a:gd name="T25" fmla="*/ 176 h 180"/>
                  <a:gd name="T26" fmla="*/ 236 w 2137"/>
                  <a:gd name="T27" fmla="*/ 145 h 180"/>
                  <a:gd name="T28" fmla="*/ 339 w 2137"/>
                  <a:gd name="T29" fmla="*/ 137 h 180"/>
                  <a:gd name="T30" fmla="*/ 1134 w 2137"/>
                  <a:gd name="T31" fmla="*/ 137 h 180"/>
                  <a:gd name="T32" fmla="*/ 1201 w 2137"/>
                  <a:gd name="T33" fmla="*/ 159 h 180"/>
                  <a:gd name="T34" fmla="*/ 1604 w 2137"/>
                  <a:gd name="T35" fmla="*/ 159 h 180"/>
                  <a:gd name="T36" fmla="*/ 1646 w 2137"/>
                  <a:gd name="T37" fmla="*/ 180 h 180"/>
                  <a:gd name="T38" fmla="*/ 2137 w 2137"/>
                  <a:gd name="T39" fmla="*/ 180 h 180"/>
                  <a:gd name="T40" fmla="*/ 2134 w 2137"/>
                  <a:gd name="T41"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37" h="180">
                    <a:moveTo>
                      <a:pt x="2134" y="0"/>
                    </a:moveTo>
                    <a:lnTo>
                      <a:pt x="1650" y="0"/>
                    </a:lnTo>
                    <a:lnTo>
                      <a:pt x="1593" y="17"/>
                    </a:lnTo>
                    <a:lnTo>
                      <a:pt x="1205" y="17"/>
                    </a:lnTo>
                    <a:lnTo>
                      <a:pt x="1134" y="42"/>
                    </a:lnTo>
                    <a:lnTo>
                      <a:pt x="342" y="56"/>
                    </a:lnTo>
                    <a:lnTo>
                      <a:pt x="219" y="42"/>
                    </a:lnTo>
                    <a:lnTo>
                      <a:pt x="151" y="3"/>
                    </a:lnTo>
                    <a:lnTo>
                      <a:pt x="42" y="3"/>
                    </a:lnTo>
                    <a:lnTo>
                      <a:pt x="0" y="53"/>
                    </a:lnTo>
                    <a:lnTo>
                      <a:pt x="0" y="130"/>
                    </a:lnTo>
                    <a:lnTo>
                      <a:pt x="42" y="176"/>
                    </a:lnTo>
                    <a:lnTo>
                      <a:pt x="162" y="176"/>
                    </a:lnTo>
                    <a:lnTo>
                      <a:pt x="236" y="145"/>
                    </a:lnTo>
                    <a:lnTo>
                      <a:pt x="339" y="137"/>
                    </a:lnTo>
                    <a:lnTo>
                      <a:pt x="1134" y="137"/>
                    </a:lnTo>
                    <a:lnTo>
                      <a:pt x="1201" y="159"/>
                    </a:lnTo>
                    <a:lnTo>
                      <a:pt x="1604" y="159"/>
                    </a:lnTo>
                    <a:lnTo>
                      <a:pt x="1646" y="180"/>
                    </a:lnTo>
                    <a:lnTo>
                      <a:pt x="2137" y="180"/>
                    </a:lnTo>
                    <a:lnTo>
                      <a:pt x="2134" y="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752" name="Group 384"/>
            <p:cNvGrpSpPr>
              <a:grpSpLocks/>
            </p:cNvGrpSpPr>
            <p:nvPr/>
          </p:nvGrpSpPr>
          <p:grpSpPr bwMode="auto">
            <a:xfrm>
              <a:off x="2990" y="3585"/>
              <a:ext cx="472" cy="199"/>
              <a:chOff x="5183" y="128"/>
              <a:chExt cx="472" cy="199"/>
            </a:xfrm>
          </p:grpSpPr>
          <p:sp>
            <p:nvSpPr>
              <p:cNvPr id="186753" name="Freeform 385"/>
              <p:cNvSpPr>
                <a:spLocks/>
              </p:cNvSpPr>
              <p:nvPr/>
            </p:nvSpPr>
            <p:spPr bwMode="auto">
              <a:xfrm>
                <a:off x="5305" y="128"/>
                <a:ext cx="350" cy="199"/>
              </a:xfrm>
              <a:custGeom>
                <a:avLst/>
                <a:gdLst>
                  <a:gd name="T0" fmla="*/ 0 w 3484"/>
                  <a:gd name="T1" fmla="*/ 10 h 1984"/>
                  <a:gd name="T2" fmla="*/ 0 w 3484"/>
                  <a:gd name="T3" fmla="*/ 1984 h 1984"/>
                  <a:gd name="T4" fmla="*/ 3429 w 3484"/>
                  <a:gd name="T5" fmla="*/ 1984 h 1984"/>
                  <a:gd name="T6" fmla="*/ 3429 w 3484"/>
                  <a:gd name="T7" fmla="*/ 1591 h 1984"/>
                  <a:gd name="T8" fmla="*/ 3273 w 3484"/>
                  <a:gd name="T9" fmla="*/ 1591 h 1984"/>
                  <a:gd name="T10" fmla="*/ 3273 w 3484"/>
                  <a:gd name="T11" fmla="*/ 1308 h 1984"/>
                  <a:gd name="T12" fmla="*/ 3410 w 3484"/>
                  <a:gd name="T13" fmla="*/ 1299 h 1984"/>
                  <a:gd name="T14" fmla="*/ 3483 w 3484"/>
                  <a:gd name="T15" fmla="*/ 1171 h 1984"/>
                  <a:gd name="T16" fmla="*/ 3401 w 3484"/>
                  <a:gd name="T17" fmla="*/ 1061 h 1984"/>
                  <a:gd name="T18" fmla="*/ 3264 w 3484"/>
                  <a:gd name="T19" fmla="*/ 1061 h 1984"/>
                  <a:gd name="T20" fmla="*/ 3264 w 3484"/>
                  <a:gd name="T21" fmla="*/ 896 h 1984"/>
                  <a:gd name="T22" fmla="*/ 3392 w 3484"/>
                  <a:gd name="T23" fmla="*/ 887 h 1984"/>
                  <a:gd name="T24" fmla="*/ 3483 w 3484"/>
                  <a:gd name="T25" fmla="*/ 768 h 1984"/>
                  <a:gd name="T26" fmla="*/ 3392 w 3484"/>
                  <a:gd name="T27" fmla="*/ 659 h 1984"/>
                  <a:gd name="T28" fmla="*/ 3264 w 3484"/>
                  <a:gd name="T29" fmla="*/ 659 h 1984"/>
                  <a:gd name="T30" fmla="*/ 3264 w 3484"/>
                  <a:gd name="T31" fmla="*/ 384 h 1984"/>
                  <a:gd name="T32" fmla="*/ 3392 w 3484"/>
                  <a:gd name="T33" fmla="*/ 384 h 1984"/>
                  <a:gd name="T34" fmla="*/ 3392 w 3484"/>
                  <a:gd name="T35" fmla="*/ 0 h 1984"/>
                  <a:gd name="T36" fmla="*/ 0 w 3484"/>
                  <a:gd name="T37" fmla="*/ 10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84" h="1984">
                    <a:moveTo>
                      <a:pt x="0" y="10"/>
                    </a:moveTo>
                    <a:lnTo>
                      <a:pt x="0" y="1984"/>
                    </a:lnTo>
                    <a:lnTo>
                      <a:pt x="3429" y="1984"/>
                    </a:lnTo>
                    <a:lnTo>
                      <a:pt x="3429" y="1591"/>
                    </a:lnTo>
                    <a:lnTo>
                      <a:pt x="3273" y="1591"/>
                    </a:lnTo>
                    <a:lnTo>
                      <a:pt x="3273" y="1308"/>
                    </a:lnTo>
                    <a:lnTo>
                      <a:pt x="3410" y="1299"/>
                    </a:lnTo>
                    <a:cubicBezTo>
                      <a:pt x="3445" y="1276"/>
                      <a:pt x="3484" y="1211"/>
                      <a:pt x="3483" y="1171"/>
                    </a:cubicBezTo>
                    <a:cubicBezTo>
                      <a:pt x="3482" y="1131"/>
                      <a:pt x="3437" y="1079"/>
                      <a:pt x="3401" y="1061"/>
                    </a:cubicBezTo>
                    <a:lnTo>
                      <a:pt x="3264" y="1061"/>
                    </a:lnTo>
                    <a:lnTo>
                      <a:pt x="3264" y="896"/>
                    </a:lnTo>
                    <a:lnTo>
                      <a:pt x="3392" y="887"/>
                    </a:lnTo>
                    <a:cubicBezTo>
                      <a:pt x="3428" y="866"/>
                      <a:pt x="3483" y="806"/>
                      <a:pt x="3483" y="768"/>
                    </a:cubicBezTo>
                    <a:cubicBezTo>
                      <a:pt x="3483" y="730"/>
                      <a:pt x="3428" y="677"/>
                      <a:pt x="3392" y="659"/>
                    </a:cubicBezTo>
                    <a:lnTo>
                      <a:pt x="3264" y="659"/>
                    </a:lnTo>
                    <a:lnTo>
                      <a:pt x="3264" y="384"/>
                    </a:lnTo>
                    <a:lnTo>
                      <a:pt x="3392" y="384"/>
                    </a:lnTo>
                    <a:lnTo>
                      <a:pt x="3392" y="0"/>
                    </a:lnTo>
                    <a:lnTo>
                      <a:pt x="0" y="10"/>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754" name="Freeform 386"/>
              <p:cNvSpPr>
                <a:spLocks/>
              </p:cNvSpPr>
              <p:nvPr/>
            </p:nvSpPr>
            <p:spPr bwMode="auto">
              <a:xfrm>
                <a:off x="5399" y="164"/>
                <a:ext cx="142" cy="125"/>
              </a:xfrm>
              <a:custGeom>
                <a:avLst/>
                <a:gdLst>
                  <a:gd name="T0" fmla="*/ 0 w 1406"/>
                  <a:gd name="T1" fmla="*/ 217 h 1249"/>
                  <a:gd name="T2" fmla="*/ 0 w 1406"/>
                  <a:gd name="T3" fmla="*/ 1059 h 1249"/>
                  <a:gd name="T4" fmla="*/ 667 w 1406"/>
                  <a:gd name="T5" fmla="*/ 1232 h 1249"/>
                  <a:gd name="T6" fmla="*/ 1088 w 1406"/>
                  <a:gd name="T7" fmla="*/ 1159 h 1249"/>
                  <a:gd name="T8" fmla="*/ 1362 w 1406"/>
                  <a:gd name="T9" fmla="*/ 821 h 1249"/>
                  <a:gd name="T10" fmla="*/ 1353 w 1406"/>
                  <a:gd name="T11" fmla="*/ 419 h 1249"/>
                  <a:gd name="T12" fmla="*/ 1086 w 1406"/>
                  <a:gd name="T13" fmla="*/ 86 h 1249"/>
                  <a:gd name="T14" fmla="*/ 686 w 1406"/>
                  <a:gd name="T15" fmla="*/ 22 h 1249"/>
                  <a:gd name="T16" fmla="*/ 0 w 1406"/>
                  <a:gd name="T17" fmla="*/ 217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6" h="1249">
                    <a:moveTo>
                      <a:pt x="0" y="217"/>
                    </a:moveTo>
                    <a:lnTo>
                      <a:pt x="0" y="1059"/>
                    </a:lnTo>
                    <a:lnTo>
                      <a:pt x="667" y="1232"/>
                    </a:lnTo>
                    <a:cubicBezTo>
                      <a:pt x="848" y="1249"/>
                      <a:pt x="972" y="1227"/>
                      <a:pt x="1088" y="1159"/>
                    </a:cubicBezTo>
                    <a:cubicBezTo>
                      <a:pt x="1204" y="1091"/>
                      <a:pt x="1318" y="944"/>
                      <a:pt x="1362" y="821"/>
                    </a:cubicBezTo>
                    <a:cubicBezTo>
                      <a:pt x="1406" y="698"/>
                      <a:pt x="1399" y="541"/>
                      <a:pt x="1353" y="419"/>
                    </a:cubicBezTo>
                    <a:cubicBezTo>
                      <a:pt x="1307" y="297"/>
                      <a:pt x="1197" y="152"/>
                      <a:pt x="1086" y="86"/>
                    </a:cubicBezTo>
                    <a:cubicBezTo>
                      <a:pt x="975" y="20"/>
                      <a:pt x="867" y="0"/>
                      <a:pt x="686" y="22"/>
                    </a:cubicBezTo>
                    <a:lnTo>
                      <a:pt x="0" y="217"/>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755" name="Freeform 387"/>
              <p:cNvSpPr>
                <a:spLocks/>
              </p:cNvSpPr>
              <p:nvPr/>
            </p:nvSpPr>
            <p:spPr bwMode="auto">
              <a:xfrm>
                <a:off x="5531" y="190"/>
                <a:ext cx="35" cy="75"/>
              </a:xfrm>
              <a:custGeom>
                <a:avLst/>
                <a:gdLst>
                  <a:gd name="T0" fmla="*/ 8 w 349"/>
                  <a:gd name="T1" fmla="*/ 64 h 748"/>
                  <a:gd name="T2" fmla="*/ 228 w 349"/>
                  <a:gd name="T3" fmla="*/ 0 h 748"/>
                  <a:gd name="T4" fmla="*/ 332 w 349"/>
                  <a:gd name="T5" fmla="*/ 240 h 748"/>
                  <a:gd name="T6" fmla="*/ 332 w 349"/>
                  <a:gd name="T7" fmla="*/ 500 h 748"/>
                  <a:gd name="T8" fmla="*/ 228 w 349"/>
                  <a:gd name="T9" fmla="*/ 748 h 748"/>
                  <a:gd name="T10" fmla="*/ 28 w 349"/>
                  <a:gd name="T11" fmla="*/ 676 h 748"/>
                  <a:gd name="T12" fmla="*/ 60 w 349"/>
                  <a:gd name="T13" fmla="*/ 560 h 748"/>
                  <a:gd name="T14" fmla="*/ 88 w 349"/>
                  <a:gd name="T15" fmla="*/ 356 h 748"/>
                  <a:gd name="T16" fmla="*/ 8 w 349"/>
                  <a:gd name="T17" fmla="*/ 6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748">
                    <a:moveTo>
                      <a:pt x="8" y="64"/>
                    </a:moveTo>
                    <a:lnTo>
                      <a:pt x="228" y="0"/>
                    </a:lnTo>
                    <a:cubicBezTo>
                      <a:pt x="282" y="29"/>
                      <a:pt x="315" y="157"/>
                      <a:pt x="332" y="240"/>
                    </a:cubicBezTo>
                    <a:cubicBezTo>
                      <a:pt x="349" y="323"/>
                      <a:pt x="349" y="415"/>
                      <a:pt x="332" y="500"/>
                    </a:cubicBezTo>
                    <a:cubicBezTo>
                      <a:pt x="315" y="585"/>
                      <a:pt x="279" y="719"/>
                      <a:pt x="228" y="748"/>
                    </a:cubicBezTo>
                    <a:lnTo>
                      <a:pt x="28" y="676"/>
                    </a:lnTo>
                    <a:cubicBezTo>
                      <a:pt x="0" y="645"/>
                      <a:pt x="50" y="613"/>
                      <a:pt x="60" y="560"/>
                    </a:cubicBezTo>
                    <a:cubicBezTo>
                      <a:pt x="70" y="507"/>
                      <a:pt x="97" y="439"/>
                      <a:pt x="88" y="356"/>
                    </a:cubicBezTo>
                    <a:cubicBezTo>
                      <a:pt x="79" y="273"/>
                      <a:pt x="25" y="125"/>
                      <a:pt x="8" y="64"/>
                    </a:cubicBez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756" name="Freeform 388"/>
              <p:cNvSpPr>
                <a:spLocks/>
              </p:cNvSpPr>
              <p:nvPr/>
            </p:nvSpPr>
            <p:spPr bwMode="auto">
              <a:xfrm>
                <a:off x="5183" y="216"/>
                <a:ext cx="216" cy="18"/>
              </a:xfrm>
              <a:custGeom>
                <a:avLst/>
                <a:gdLst>
                  <a:gd name="T0" fmla="*/ 2134 w 2137"/>
                  <a:gd name="T1" fmla="*/ 0 h 180"/>
                  <a:gd name="T2" fmla="*/ 1650 w 2137"/>
                  <a:gd name="T3" fmla="*/ 0 h 180"/>
                  <a:gd name="T4" fmla="*/ 1593 w 2137"/>
                  <a:gd name="T5" fmla="*/ 17 h 180"/>
                  <a:gd name="T6" fmla="*/ 1205 w 2137"/>
                  <a:gd name="T7" fmla="*/ 17 h 180"/>
                  <a:gd name="T8" fmla="*/ 1134 w 2137"/>
                  <a:gd name="T9" fmla="*/ 42 h 180"/>
                  <a:gd name="T10" fmla="*/ 342 w 2137"/>
                  <a:gd name="T11" fmla="*/ 56 h 180"/>
                  <a:gd name="T12" fmla="*/ 219 w 2137"/>
                  <a:gd name="T13" fmla="*/ 42 h 180"/>
                  <a:gd name="T14" fmla="*/ 151 w 2137"/>
                  <a:gd name="T15" fmla="*/ 3 h 180"/>
                  <a:gd name="T16" fmla="*/ 42 w 2137"/>
                  <a:gd name="T17" fmla="*/ 3 h 180"/>
                  <a:gd name="T18" fmla="*/ 0 w 2137"/>
                  <a:gd name="T19" fmla="*/ 53 h 180"/>
                  <a:gd name="T20" fmla="*/ 0 w 2137"/>
                  <a:gd name="T21" fmla="*/ 130 h 180"/>
                  <a:gd name="T22" fmla="*/ 42 w 2137"/>
                  <a:gd name="T23" fmla="*/ 176 h 180"/>
                  <a:gd name="T24" fmla="*/ 162 w 2137"/>
                  <a:gd name="T25" fmla="*/ 176 h 180"/>
                  <a:gd name="T26" fmla="*/ 236 w 2137"/>
                  <a:gd name="T27" fmla="*/ 145 h 180"/>
                  <a:gd name="T28" fmla="*/ 339 w 2137"/>
                  <a:gd name="T29" fmla="*/ 137 h 180"/>
                  <a:gd name="T30" fmla="*/ 1134 w 2137"/>
                  <a:gd name="T31" fmla="*/ 137 h 180"/>
                  <a:gd name="T32" fmla="*/ 1201 w 2137"/>
                  <a:gd name="T33" fmla="*/ 159 h 180"/>
                  <a:gd name="T34" fmla="*/ 1604 w 2137"/>
                  <a:gd name="T35" fmla="*/ 159 h 180"/>
                  <a:gd name="T36" fmla="*/ 1646 w 2137"/>
                  <a:gd name="T37" fmla="*/ 180 h 180"/>
                  <a:gd name="T38" fmla="*/ 2137 w 2137"/>
                  <a:gd name="T39" fmla="*/ 180 h 180"/>
                  <a:gd name="T40" fmla="*/ 2134 w 2137"/>
                  <a:gd name="T41"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37" h="180">
                    <a:moveTo>
                      <a:pt x="2134" y="0"/>
                    </a:moveTo>
                    <a:lnTo>
                      <a:pt x="1650" y="0"/>
                    </a:lnTo>
                    <a:lnTo>
                      <a:pt x="1593" y="17"/>
                    </a:lnTo>
                    <a:lnTo>
                      <a:pt x="1205" y="17"/>
                    </a:lnTo>
                    <a:lnTo>
                      <a:pt x="1134" y="42"/>
                    </a:lnTo>
                    <a:lnTo>
                      <a:pt x="342" y="56"/>
                    </a:lnTo>
                    <a:lnTo>
                      <a:pt x="219" y="42"/>
                    </a:lnTo>
                    <a:lnTo>
                      <a:pt x="151" y="3"/>
                    </a:lnTo>
                    <a:lnTo>
                      <a:pt x="42" y="3"/>
                    </a:lnTo>
                    <a:lnTo>
                      <a:pt x="0" y="53"/>
                    </a:lnTo>
                    <a:lnTo>
                      <a:pt x="0" y="130"/>
                    </a:lnTo>
                    <a:lnTo>
                      <a:pt x="42" y="176"/>
                    </a:lnTo>
                    <a:lnTo>
                      <a:pt x="162" y="176"/>
                    </a:lnTo>
                    <a:lnTo>
                      <a:pt x="236" y="145"/>
                    </a:lnTo>
                    <a:lnTo>
                      <a:pt x="339" y="137"/>
                    </a:lnTo>
                    <a:lnTo>
                      <a:pt x="1134" y="137"/>
                    </a:lnTo>
                    <a:lnTo>
                      <a:pt x="1201" y="159"/>
                    </a:lnTo>
                    <a:lnTo>
                      <a:pt x="1604" y="159"/>
                    </a:lnTo>
                    <a:lnTo>
                      <a:pt x="1646" y="180"/>
                    </a:lnTo>
                    <a:lnTo>
                      <a:pt x="2137" y="180"/>
                    </a:lnTo>
                    <a:lnTo>
                      <a:pt x="2134" y="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757" name="Group 389"/>
            <p:cNvGrpSpPr>
              <a:grpSpLocks/>
            </p:cNvGrpSpPr>
            <p:nvPr/>
          </p:nvGrpSpPr>
          <p:grpSpPr bwMode="auto">
            <a:xfrm>
              <a:off x="2933" y="3706"/>
              <a:ext cx="472" cy="199"/>
              <a:chOff x="5183" y="128"/>
              <a:chExt cx="472" cy="199"/>
            </a:xfrm>
          </p:grpSpPr>
          <p:sp>
            <p:nvSpPr>
              <p:cNvPr id="186758" name="Freeform 390"/>
              <p:cNvSpPr>
                <a:spLocks/>
              </p:cNvSpPr>
              <p:nvPr/>
            </p:nvSpPr>
            <p:spPr bwMode="auto">
              <a:xfrm>
                <a:off x="5305" y="128"/>
                <a:ext cx="350" cy="199"/>
              </a:xfrm>
              <a:custGeom>
                <a:avLst/>
                <a:gdLst>
                  <a:gd name="T0" fmla="*/ 0 w 3484"/>
                  <a:gd name="T1" fmla="*/ 10 h 1984"/>
                  <a:gd name="T2" fmla="*/ 0 w 3484"/>
                  <a:gd name="T3" fmla="*/ 1984 h 1984"/>
                  <a:gd name="T4" fmla="*/ 3429 w 3484"/>
                  <a:gd name="T5" fmla="*/ 1984 h 1984"/>
                  <a:gd name="T6" fmla="*/ 3429 w 3484"/>
                  <a:gd name="T7" fmla="*/ 1591 h 1984"/>
                  <a:gd name="T8" fmla="*/ 3273 w 3484"/>
                  <a:gd name="T9" fmla="*/ 1591 h 1984"/>
                  <a:gd name="T10" fmla="*/ 3273 w 3484"/>
                  <a:gd name="T11" fmla="*/ 1308 h 1984"/>
                  <a:gd name="T12" fmla="*/ 3410 w 3484"/>
                  <a:gd name="T13" fmla="*/ 1299 h 1984"/>
                  <a:gd name="T14" fmla="*/ 3483 w 3484"/>
                  <a:gd name="T15" fmla="*/ 1171 h 1984"/>
                  <a:gd name="T16" fmla="*/ 3401 w 3484"/>
                  <a:gd name="T17" fmla="*/ 1061 h 1984"/>
                  <a:gd name="T18" fmla="*/ 3264 w 3484"/>
                  <a:gd name="T19" fmla="*/ 1061 h 1984"/>
                  <a:gd name="T20" fmla="*/ 3264 w 3484"/>
                  <a:gd name="T21" fmla="*/ 896 h 1984"/>
                  <a:gd name="T22" fmla="*/ 3392 w 3484"/>
                  <a:gd name="T23" fmla="*/ 887 h 1984"/>
                  <a:gd name="T24" fmla="*/ 3483 w 3484"/>
                  <a:gd name="T25" fmla="*/ 768 h 1984"/>
                  <a:gd name="T26" fmla="*/ 3392 w 3484"/>
                  <a:gd name="T27" fmla="*/ 659 h 1984"/>
                  <a:gd name="T28" fmla="*/ 3264 w 3484"/>
                  <a:gd name="T29" fmla="*/ 659 h 1984"/>
                  <a:gd name="T30" fmla="*/ 3264 w 3484"/>
                  <a:gd name="T31" fmla="*/ 384 h 1984"/>
                  <a:gd name="T32" fmla="*/ 3392 w 3484"/>
                  <a:gd name="T33" fmla="*/ 384 h 1984"/>
                  <a:gd name="T34" fmla="*/ 3392 w 3484"/>
                  <a:gd name="T35" fmla="*/ 0 h 1984"/>
                  <a:gd name="T36" fmla="*/ 0 w 3484"/>
                  <a:gd name="T37" fmla="*/ 10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84" h="1984">
                    <a:moveTo>
                      <a:pt x="0" y="10"/>
                    </a:moveTo>
                    <a:lnTo>
                      <a:pt x="0" y="1984"/>
                    </a:lnTo>
                    <a:lnTo>
                      <a:pt x="3429" y="1984"/>
                    </a:lnTo>
                    <a:lnTo>
                      <a:pt x="3429" y="1591"/>
                    </a:lnTo>
                    <a:lnTo>
                      <a:pt x="3273" y="1591"/>
                    </a:lnTo>
                    <a:lnTo>
                      <a:pt x="3273" y="1308"/>
                    </a:lnTo>
                    <a:lnTo>
                      <a:pt x="3410" y="1299"/>
                    </a:lnTo>
                    <a:cubicBezTo>
                      <a:pt x="3445" y="1276"/>
                      <a:pt x="3484" y="1211"/>
                      <a:pt x="3483" y="1171"/>
                    </a:cubicBezTo>
                    <a:cubicBezTo>
                      <a:pt x="3482" y="1131"/>
                      <a:pt x="3437" y="1079"/>
                      <a:pt x="3401" y="1061"/>
                    </a:cubicBezTo>
                    <a:lnTo>
                      <a:pt x="3264" y="1061"/>
                    </a:lnTo>
                    <a:lnTo>
                      <a:pt x="3264" y="896"/>
                    </a:lnTo>
                    <a:lnTo>
                      <a:pt x="3392" y="887"/>
                    </a:lnTo>
                    <a:cubicBezTo>
                      <a:pt x="3428" y="866"/>
                      <a:pt x="3483" y="806"/>
                      <a:pt x="3483" y="768"/>
                    </a:cubicBezTo>
                    <a:cubicBezTo>
                      <a:pt x="3483" y="730"/>
                      <a:pt x="3428" y="677"/>
                      <a:pt x="3392" y="659"/>
                    </a:cubicBezTo>
                    <a:lnTo>
                      <a:pt x="3264" y="659"/>
                    </a:lnTo>
                    <a:lnTo>
                      <a:pt x="3264" y="384"/>
                    </a:lnTo>
                    <a:lnTo>
                      <a:pt x="3392" y="384"/>
                    </a:lnTo>
                    <a:lnTo>
                      <a:pt x="3392" y="0"/>
                    </a:lnTo>
                    <a:lnTo>
                      <a:pt x="0" y="10"/>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759" name="Freeform 391"/>
              <p:cNvSpPr>
                <a:spLocks/>
              </p:cNvSpPr>
              <p:nvPr/>
            </p:nvSpPr>
            <p:spPr bwMode="auto">
              <a:xfrm>
                <a:off x="5399" y="164"/>
                <a:ext cx="142" cy="125"/>
              </a:xfrm>
              <a:custGeom>
                <a:avLst/>
                <a:gdLst>
                  <a:gd name="T0" fmla="*/ 0 w 1406"/>
                  <a:gd name="T1" fmla="*/ 217 h 1249"/>
                  <a:gd name="T2" fmla="*/ 0 w 1406"/>
                  <a:gd name="T3" fmla="*/ 1059 h 1249"/>
                  <a:gd name="T4" fmla="*/ 667 w 1406"/>
                  <a:gd name="T5" fmla="*/ 1232 h 1249"/>
                  <a:gd name="T6" fmla="*/ 1088 w 1406"/>
                  <a:gd name="T7" fmla="*/ 1159 h 1249"/>
                  <a:gd name="T8" fmla="*/ 1362 w 1406"/>
                  <a:gd name="T9" fmla="*/ 821 h 1249"/>
                  <a:gd name="T10" fmla="*/ 1353 w 1406"/>
                  <a:gd name="T11" fmla="*/ 419 h 1249"/>
                  <a:gd name="T12" fmla="*/ 1086 w 1406"/>
                  <a:gd name="T13" fmla="*/ 86 h 1249"/>
                  <a:gd name="T14" fmla="*/ 686 w 1406"/>
                  <a:gd name="T15" fmla="*/ 22 h 1249"/>
                  <a:gd name="T16" fmla="*/ 0 w 1406"/>
                  <a:gd name="T17" fmla="*/ 217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6" h="1249">
                    <a:moveTo>
                      <a:pt x="0" y="217"/>
                    </a:moveTo>
                    <a:lnTo>
                      <a:pt x="0" y="1059"/>
                    </a:lnTo>
                    <a:lnTo>
                      <a:pt x="667" y="1232"/>
                    </a:lnTo>
                    <a:cubicBezTo>
                      <a:pt x="848" y="1249"/>
                      <a:pt x="972" y="1227"/>
                      <a:pt x="1088" y="1159"/>
                    </a:cubicBezTo>
                    <a:cubicBezTo>
                      <a:pt x="1204" y="1091"/>
                      <a:pt x="1318" y="944"/>
                      <a:pt x="1362" y="821"/>
                    </a:cubicBezTo>
                    <a:cubicBezTo>
                      <a:pt x="1406" y="698"/>
                      <a:pt x="1399" y="541"/>
                      <a:pt x="1353" y="419"/>
                    </a:cubicBezTo>
                    <a:cubicBezTo>
                      <a:pt x="1307" y="297"/>
                      <a:pt x="1197" y="152"/>
                      <a:pt x="1086" y="86"/>
                    </a:cubicBezTo>
                    <a:cubicBezTo>
                      <a:pt x="975" y="20"/>
                      <a:pt x="867" y="0"/>
                      <a:pt x="686" y="22"/>
                    </a:cubicBezTo>
                    <a:lnTo>
                      <a:pt x="0" y="217"/>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760" name="Freeform 392"/>
              <p:cNvSpPr>
                <a:spLocks/>
              </p:cNvSpPr>
              <p:nvPr/>
            </p:nvSpPr>
            <p:spPr bwMode="auto">
              <a:xfrm>
                <a:off x="5531" y="190"/>
                <a:ext cx="35" cy="75"/>
              </a:xfrm>
              <a:custGeom>
                <a:avLst/>
                <a:gdLst>
                  <a:gd name="T0" fmla="*/ 8 w 349"/>
                  <a:gd name="T1" fmla="*/ 64 h 748"/>
                  <a:gd name="T2" fmla="*/ 228 w 349"/>
                  <a:gd name="T3" fmla="*/ 0 h 748"/>
                  <a:gd name="T4" fmla="*/ 332 w 349"/>
                  <a:gd name="T5" fmla="*/ 240 h 748"/>
                  <a:gd name="T6" fmla="*/ 332 w 349"/>
                  <a:gd name="T7" fmla="*/ 500 h 748"/>
                  <a:gd name="T8" fmla="*/ 228 w 349"/>
                  <a:gd name="T9" fmla="*/ 748 h 748"/>
                  <a:gd name="T10" fmla="*/ 28 w 349"/>
                  <a:gd name="T11" fmla="*/ 676 h 748"/>
                  <a:gd name="T12" fmla="*/ 60 w 349"/>
                  <a:gd name="T13" fmla="*/ 560 h 748"/>
                  <a:gd name="T14" fmla="*/ 88 w 349"/>
                  <a:gd name="T15" fmla="*/ 356 h 748"/>
                  <a:gd name="T16" fmla="*/ 8 w 349"/>
                  <a:gd name="T17" fmla="*/ 6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748">
                    <a:moveTo>
                      <a:pt x="8" y="64"/>
                    </a:moveTo>
                    <a:lnTo>
                      <a:pt x="228" y="0"/>
                    </a:lnTo>
                    <a:cubicBezTo>
                      <a:pt x="282" y="29"/>
                      <a:pt x="315" y="157"/>
                      <a:pt x="332" y="240"/>
                    </a:cubicBezTo>
                    <a:cubicBezTo>
                      <a:pt x="349" y="323"/>
                      <a:pt x="349" y="415"/>
                      <a:pt x="332" y="500"/>
                    </a:cubicBezTo>
                    <a:cubicBezTo>
                      <a:pt x="315" y="585"/>
                      <a:pt x="279" y="719"/>
                      <a:pt x="228" y="748"/>
                    </a:cubicBezTo>
                    <a:lnTo>
                      <a:pt x="28" y="676"/>
                    </a:lnTo>
                    <a:cubicBezTo>
                      <a:pt x="0" y="645"/>
                      <a:pt x="50" y="613"/>
                      <a:pt x="60" y="560"/>
                    </a:cubicBezTo>
                    <a:cubicBezTo>
                      <a:pt x="70" y="507"/>
                      <a:pt x="97" y="439"/>
                      <a:pt x="88" y="356"/>
                    </a:cubicBezTo>
                    <a:cubicBezTo>
                      <a:pt x="79" y="273"/>
                      <a:pt x="25" y="125"/>
                      <a:pt x="8" y="64"/>
                    </a:cubicBez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761" name="Freeform 393"/>
              <p:cNvSpPr>
                <a:spLocks/>
              </p:cNvSpPr>
              <p:nvPr/>
            </p:nvSpPr>
            <p:spPr bwMode="auto">
              <a:xfrm>
                <a:off x="5183" y="216"/>
                <a:ext cx="216" cy="18"/>
              </a:xfrm>
              <a:custGeom>
                <a:avLst/>
                <a:gdLst>
                  <a:gd name="T0" fmla="*/ 2134 w 2137"/>
                  <a:gd name="T1" fmla="*/ 0 h 180"/>
                  <a:gd name="T2" fmla="*/ 1650 w 2137"/>
                  <a:gd name="T3" fmla="*/ 0 h 180"/>
                  <a:gd name="T4" fmla="*/ 1593 w 2137"/>
                  <a:gd name="T5" fmla="*/ 17 h 180"/>
                  <a:gd name="T6" fmla="*/ 1205 w 2137"/>
                  <a:gd name="T7" fmla="*/ 17 h 180"/>
                  <a:gd name="T8" fmla="*/ 1134 w 2137"/>
                  <a:gd name="T9" fmla="*/ 42 h 180"/>
                  <a:gd name="T10" fmla="*/ 342 w 2137"/>
                  <a:gd name="T11" fmla="*/ 56 h 180"/>
                  <a:gd name="T12" fmla="*/ 219 w 2137"/>
                  <a:gd name="T13" fmla="*/ 42 h 180"/>
                  <a:gd name="T14" fmla="*/ 151 w 2137"/>
                  <a:gd name="T15" fmla="*/ 3 h 180"/>
                  <a:gd name="T16" fmla="*/ 42 w 2137"/>
                  <a:gd name="T17" fmla="*/ 3 h 180"/>
                  <a:gd name="T18" fmla="*/ 0 w 2137"/>
                  <a:gd name="T19" fmla="*/ 53 h 180"/>
                  <a:gd name="T20" fmla="*/ 0 w 2137"/>
                  <a:gd name="T21" fmla="*/ 130 h 180"/>
                  <a:gd name="T22" fmla="*/ 42 w 2137"/>
                  <a:gd name="T23" fmla="*/ 176 h 180"/>
                  <a:gd name="T24" fmla="*/ 162 w 2137"/>
                  <a:gd name="T25" fmla="*/ 176 h 180"/>
                  <a:gd name="T26" fmla="*/ 236 w 2137"/>
                  <a:gd name="T27" fmla="*/ 145 h 180"/>
                  <a:gd name="T28" fmla="*/ 339 w 2137"/>
                  <a:gd name="T29" fmla="*/ 137 h 180"/>
                  <a:gd name="T30" fmla="*/ 1134 w 2137"/>
                  <a:gd name="T31" fmla="*/ 137 h 180"/>
                  <a:gd name="T32" fmla="*/ 1201 w 2137"/>
                  <a:gd name="T33" fmla="*/ 159 h 180"/>
                  <a:gd name="T34" fmla="*/ 1604 w 2137"/>
                  <a:gd name="T35" fmla="*/ 159 h 180"/>
                  <a:gd name="T36" fmla="*/ 1646 w 2137"/>
                  <a:gd name="T37" fmla="*/ 180 h 180"/>
                  <a:gd name="T38" fmla="*/ 2137 w 2137"/>
                  <a:gd name="T39" fmla="*/ 180 h 180"/>
                  <a:gd name="T40" fmla="*/ 2134 w 2137"/>
                  <a:gd name="T41"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37" h="180">
                    <a:moveTo>
                      <a:pt x="2134" y="0"/>
                    </a:moveTo>
                    <a:lnTo>
                      <a:pt x="1650" y="0"/>
                    </a:lnTo>
                    <a:lnTo>
                      <a:pt x="1593" y="17"/>
                    </a:lnTo>
                    <a:lnTo>
                      <a:pt x="1205" y="17"/>
                    </a:lnTo>
                    <a:lnTo>
                      <a:pt x="1134" y="42"/>
                    </a:lnTo>
                    <a:lnTo>
                      <a:pt x="342" y="56"/>
                    </a:lnTo>
                    <a:lnTo>
                      <a:pt x="219" y="42"/>
                    </a:lnTo>
                    <a:lnTo>
                      <a:pt x="151" y="3"/>
                    </a:lnTo>
                    <a:lnTo>
                      <a:pt x="42" y="3"/>
                    </a:lnTo>
                    <a:lnTo>
                      <a:pt x="0" y="53"/>
                    </a:lnTo>
                    <a:lnTo>
                      <a:pt x="0" y="130"/>
                    </a:lnTo>
                    <a:lnTo>
                      <a:pt x="42" y="176"/>
                    </a:lnTo>
                    <a:lnTo>
                      <a:pt x="162" y="176"/>
                    </a:lnTo>
                    <a:lnTo>
                      <a:pt x="236" y="145"/>
                    </a:lnTo>
                    <a:lnTo>
                      <a:pt x="339" y="137"/>
                    </a:lnTo>
                    <a:lnTo>
                      <a:pt x="1134" y="137"/>
                    </a:lnTo>
                    <a:lnTo>
                      <a:pt x="1201" y="159"/>
                    </a:lnTo>
                    <a:lnTo>
                      <a:pt x="1604" y="159"/>
                    </a:lnTo>
                    <a:lnTo>
                      <a:pt x="1646" y="180"/>
                    </a:lnTo>
                    <a:lnTo>
                      <a:pt x="2137" y="180"/>
                    </a:lnTo>
                    <a:lnTo>
                      <a:pt x="2134" y="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762" name="Group 394"/>
            <p:cNvGrpSpPr>
              <a:grpSpLocks/>
            </p:cNvGrpSpPr>
            <p:nvPr/>
          </p:nvGrpSpPr>
          <p:grpSpPr bwMode="auto">
            <a:xfrm>
              <a:off x="2882" y="3827"/>
              <a:ext cx="472" cy="199"/>
              <a:chOff x="5183" y="128"/>
              <a:chExt cx="472" cy="199"/>
            </a:xfrm>
          </p:grpSpPr>
          <p:sp>
            <p:nvSpPr>
              <p:cNvPr id="186763" name="Freeform 395"/>
              <p:cNvSpPr>
                <a:spLocks/>
              </p:cNvSpPr>
              <p:nvPr/>
            </p:nvSpPr>
            <p:spPr bwMode="auto">
              <a:xfrm>
                <a:off x="5305" y="128"/>
                <a:ext cx="350" cy="199"/>
              </a:xfrm>
              <a:custGeom>
                <a:avLst/>
                <a:gdLst>
                  <a:gd name="T0" fmla="*/ 0 w 3484"/>
                  <a:gd name="T1" fmla="*/ 10 h 1984"/>
                  <a:gd name="T2" fmla="*/ 0 w 3484"/>
                  <a:gd name="T3" fmla="*/ 1984 h 1984"/>
                  <a:gd name="T4" fmla="*/ 3429 w 3484"/>
                  <a:gd name="T5" fmla="*/ 1984 h 1984"/>
                  <a:gd name="T6" fmla="*/ 3429 w 3484"/>
                  <a:gd name="T7" fmla="*/ 1591 h 1984"/>
                  <a:gd name="T8" fmla="*/ 3273 w 3484"/>
                  <a:gd name="T9" fmla="*/ 1591 h 1984"/>
                  <a:gd name="T10" fmla="*/ 3273 w 3484"/>
                  <a:gd name="T11" fmla="*/ 1308 h 1984"/>
                  <a:gd name="T12" fmla="*/ 3410 w 3484"/>
                  <a:gd name="T13" fmla="*/ 1299 h 1984"/>
                  <a:gd name="T14" fmla="*/ 3483 w 3484"/>
                  <a:gd name="T15" fmla="*/ 1171 h 1984"/>
                  <a:gd name="T16" fmla="*/ 3401 w 3484"/>
                  <a:gd name="T17" fmla="*/ 1061 h 1984"/>
                  <a:gd name="T18" fmla="*/ 3264 w 3484"/>
                  <a:gd name="T19" fmla="*/ 1061 h 1984"/>
                  <a:gd name="T20" fmla="*/ 3264 w 3484"/>
                  <a:gd name="T21" fmla="*/ 896 h 1984"/>
                  <a:gd name="T22" fmla="*/ 3392 w 3484"/>
                  <a:gd name="T23" fmla="*/ 887 h 1984"/>
                  <a:gd name="T24" fmla="*/ 3483 w 3484"/>
                  <a:gd name="T25" fmla="*/ 768 h 1984"/>
                  <a:gd name="T26" fmla="*/ 3392 w 3484"/>
                  <a:gd name="T27" fmla="*/ 659 h 1984"/>
                  <a:gd name="T28" fmla="*/ 3264 w 3484"/>
                  <a:gd name="T29" fmla="*/ 659 h 1984"/>
                  <a:gd name="T30" fmla="*/ 3264 w 3484"/>
                  <a:gd name="T31" fmla="*/ 384 h 1984"/>
                  <a:gd name="T32" fmla="*/ 3392 w 3484"/>
                  <a:gd name="T33" fmla="*/ 384 h 1984"/>
                  <a:gd name="T34" fmla="*/ 3392 w 3484"/>
                  <a:gd name="T35" fmla="*/ 0 h 1984"/>
                  <a:gd name="T36" fmla="*/ 0 w 3484"/>
                  <a:gd name="T37" fmla="*/ 10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84" h="1984">
                    <a:moveTo>
                      <a:pt x="0" y="10"/>
                    </a:moveTo>
                    <a:lnTo>
                      <a:pt x="0" y="1984"/>
                    </a:lnTo>
                    <a:lnTo>
                      <a:pt x="3429" y="1984"/>
                    </a:lnTo>
                    <a:lnTo>
                      <a:pt x="3429" y="1591"/>
                    </a:lnTo>
                    <a:lnTo>
                      <a:pt x="3273" y="1591"/>
                    </a:lnTo>
                    <a:lnTo>
                      <a:pt x="3273" y="1308"/>
                    </a:lnTo>
                    <a:lnTo>
                      <a:pt x="3410" y="1299"/>
                    </a:lnTo>
                    <a:cubicBezTo>
                      <a:pt x="3445" y="1276"/>
                      <a:pt x="3484" y="1211"/>
                      <a:pt x="3483" y="1171"/>
                    </a:cubicBezTo>
                    <a:cubicBezTo>
                      <a:pt x="3482" y="1131"/>
                      <a:pt x="3437" y="1079"/>
                      <a:pt x="3401" y="1061"/>
                    </a:cubicBezTo>
                    <a:lnTo>
                      <a:pt x="3264" y="1061"/>
                    </a:lnTo>
                    <a:lnTo>
                      <a:pt x="3264" y="896"/>
                    </a:lnTo>
                    <a:lnTo>
                      <a:pt x="3392" y="887"/>
                    </a:lnTo>
                    <a:cubicBezTo>
                      <a:pt x="3428" y="866"/>
                      <a:pt x="3483" y="806"/>
                      <a:pt x="3483" y="768"/>
                    </a:cubicBezTo>
                    <a:cubicBezTo>
                      <a:pt x="3483" y="730"/>
                      <a:pt x="3428" y="677"/>
                      <a:pt x="3392" y="659"/>
                    </a:cubicBezTo>
                    <a:lnTo>
                      <a:pt x="3264" y="659"/>
                    </a:lnTo>
                    <a:lnTo>
                      <a:pt x="3264" y="384"/>
                    </a:lnTo>
                    <a:lnTo>
                      <a:pt x="3392" y="384"/>
                    </a:lnTo>
                    <a:lnTo>
                      <a:pt x="3392" y="0"/>
                    </a:lnTo>
                    <a:lnTo>
                      <a:pt x="0" y="10"/>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764" name="Freeform 396"/>
              <p:cNvSpPr>
                <a:spLocks/>
              </p:cNvSpPr>
              <p:nvPr/>
            </p:nvSpPr>
            <p:spPr bwMode="auto">
              <a:xfrm>
                <a:off x="5399" y="164"/>
                <a:ext cx="142" cy="125"/>
              </a:xfrm>
              <a:custGeom>
                <a:avLst/>
                <a:gdLst>
                  <a:gd name="T0" fmla="*/ 0 w 1406"/>
                  <a:gd name="T1" fmla="*/ 217 h 1249"/>
                  <a:gd name="T2" fmla="*/ 0 w 1406"/>
                  <a:gd name="T3" fmla="*/ 1059 h 1249"/>
                  <a:gd name="T4" fmla="*/ 667 w 1406"/>
                  <a:gd name="T5" fmla="*/ 1232 h 1249"/>
                  <a:gd name="T6" fmla="*/ 1088 w 1406"/>
                  <a:gd name="T7" fmla="*/ 1159 h 1249"/>
                  <a:gd name="T8" fmla="*/ 1362 w 1406"/>
                  <a:gd name="T9" fmla="*/ 821 h 1249"/>
                  <a:gd name="T10" fmla="*/ 1353 w 1406"/>
                  <a:gd name="T11" fmla="*/ 419 h 1249"/>
                  <a:gd name="T12" fmla="*/ 1086 w 1406"/>
                  <a:gd name="T13" fmla="*/ 86 h 1249"/>
                  <a:gd name="T14" fmla="*/ 686 w 1406"/>
                  <a:gd name="T15" fmla="*/ 22 h 1249"/>
                  <a:gd name="T16" fmla="*/ 0 w 1406"/>
                  <a:gd name="T17" fmla="*/ 217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6" h="1249">
                    <a:moveTo>
                      <a:pt x="0" y="217"/>
                    </a:moveTo>
                    <a:lnTo>
                      <a:pt x="0" y="1059"/>
                    </a:lnTo>
                    <a:lnTo>
                      <a:pt x="667" y="1232"/>
                    </a:lnTo>
                    <a:cubicBezTo>
                      <a:pt x="848" y="1249"/>
                      <a:pt x="972" y="1227"/>
                      <a:pt x="1088" y="1159"/>
                    </a:cubicBezTo>
                    <a:cubicBezTo>
                      <a:pt x="1204" y="1091"/>
                      <a:pt x="1318" y="944"/>
                      <a:pt x="1362" y="821"/>
                    </a:cubicBezTo>
                    <a:cubicBezTo>
                      <a:pt x="1406" y="698"/>
                      <a:pt x="1399" y="541"/>
                      <a:pt x="1353" y="419"/>
                    </a:cubicBezTo>
                    <a:cubicBezTo>
                      <a:pt x="1307" y="297"/>
                      <a:pt x="1197" y="152"/>
                      <a:pt x="1086" y="86"/>
                    </a:cubicBezTo>
                    <a:cubicBezTo>
                      <a:pt x="975" y="20"/>
                      <a:pt x="867" y="0"/>
                      <a:pt x="686" y="22"/>
                    </a:cubicBezTo>
                    <a:lnTo>
                      <a:pt x="0" y="217"/>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765" name="Freeform 397"/>
              <p:cNvSpPr>
                <a:spLocks/>
              </p:cNvSpPr>
              <p:nvPr/>
            </p:nvSpPr>
            <p:spPr bwMode="auto">
              <a:xfrm>
                <a:off x="5531" y="190"/>
                <a:ext cx="35" cy="75"/>
              </a:xfrm>
              <a:custGeom>
                <a:avLst/>
                <a:gdLst>
                  <a:gd name="T0" fmla="*/ 8 w 349"/>
                  <a:gd name="T1" fmla="*/ 64 h 748"/>
                  <a:gd name="T2" fmla="*/ 228 w 349"/>
                  <a:gd name="T3" fmla="*/ 0 h 748"/>
                  <a:gd name="T4" fmla="*/ 332 w 349"/>
                  <a:gd name="T5" fmla="*/ 240 h 748"/>
                  <a:gd name="T6" fmla="*/ 332 w 349"/>
                  <a:gd name="T7" fmla="*/ 500 h 748"/>
                  <a:gd name="T8" fmla="*/ 228 w 349"/>
                  <a:gd name="T9" fmla="*/ 748 h 748"/>
                  <a:gd name="T10" fmla="*/ 28 w 349"/>
                  <a:gd name="T11" fmla="*/ 676 h 748"/>
                  <a:gd name="T12" fmla="*/ 60 w 349"/>
                  <a:gd name="T13" fmla="*/ 560 h 748"/>
                  <a:gd name="T14" fmla="*/ 88 w 349"/>
                  <a:gd name="T15" fmla="*/ 356 h 748"/>
                  <a:gd name="T16" fmla="*/ 8 w 349"/>
                  <a:gd name="T17" fmla="*/ 6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748">
                    <a:moveTo>
                      <a:pt x="8" y="64"/>
                    </a:moveTo>
                    <a:lnTo>
                      <a:pt x="228" y="0"/>
                    </a:lnTo>
                    <a:cubicBezTo>
                      <a:pt x="282" y="29"/>
                      <a:pt x="315" y="157"/>
                      <a:pt x="332" y="240"/>
                    </a:cubicBezTo>
                    <a:cubicBezTo>
                      <a:pt x="349" y="323"/>
                      <a:pt x="349" y="415"/>
                      <a:pt x="332" y="500"/>
                    </a:cubicBezTo>
                    <a:cubicBezTo>
                      <a:pt x="315" y="585"/>
                      <a:pt x="279" y="719"/>
                      <a:pt x="228" y="748"/>
                    </a:cubicBezTo>
                    <a:lnTo>
                      <a:pt x="28" y="676"/>
                    </a:lnTo>
                    <a:cubicBezTo>
                      <a:pt x="0" y="645"/>
                      <a:pt x="50" y="613"/>
                      <a:pt x="60" y="560"/>
                    </a:cubicBezTo>
                    <a:cubicBezTo>
                      <a:pt x="70" y="507"/>
                      <a:pt x="97" y="439"/>
                      <a:pt x="88" y="356"/>
                    </a:cubicBezTo>
                    <a:cubicBezTo>
                      <a:pt x="79" y="273"/>
                      <a:pt x="25" y="125"/>
                      <a:pt x="8" y="64"/>
                    </a:cubicBez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766" name="Freeform 398"/>
              <p:cNvSpPr>
                <a:spLocks/>
              </p:cNvSpPr>
              <p:nvPr/>
            </p:nvSpPr>
            <p:spPr bwMode="auto">
              <a:xfrm>
                <a:off x="5183" y="216"/>
                <a:ext cx="216" cy="18"/>
              </a:xfrm>
              <a:custGeom>
                <a:avLst/>
                <a:gdLst>
                  <a:gd name="T0" fmla="*/ 2134 w 2137"/>
                  <a:gd name="T1" fmla="*/ 0 h 180"/>
                  <a:gd name="T2" fmla="*/ 1650 w 2137"/>
                  <a:gd name="T3" fmla="*/ 0 h 180"/>
                  <a:gd name="T4" fmla="*/ 1593 w 2137"/>
                  <a:gd name="T5" fmla="*/ 17 h 180"/>
                  <a:gd name="T6" fmla="*/ 1205 w 2137"/>
                  <a:gd name="T7" fmla="*/ 17 h 180"/>
                  <a:gd name="T8" fmla="*/ 1134 w 2137"/>
                  <a:gd name="T9" fmla="*/ 42 h 180"/>
                  <a:gd name="T10" fmla="*/ 342 w 2137"/>
                  <a:gd name="T11" fmla="*/ 56 h 180"/>
                  <a:gd name="T12" fmla="*/ 219 w 2137"/>
                  <a:gd name="T13" fmla="*/ 42 h 180"/>
                  <a:gd name="T14" fmla="*/ 151 w 2137"/>
                  <a:gd name="T15" fmla="*/ 3 h 180"/>
                  <a:gd name="T16" fmla="*/ 42 w 2137"/>
                  <a:gd name="T17" fmla="*/ 3 h 180"/>
                  <a:gd name="T18" fmla="*/ 0 w 2137"/>
                  <a:gd name="T19" fmla="*/ 53 h 180"/>
                  <a:gd name="T20" fmla="*/ 0 w 2137"/>
                  <a:gd name="T21" fmla="*/ 130 h 180"/>
                  <a:gd name="T22" fmla="*/ 42 w 2137"/>
                  <a:gd name="T23" fmla="*/ 176 h 180"/>
                  <a:gd name="T24" fmla="*/ 162 w 2137"/>
                  <a:gd name="T25" fmla="*/ 176 h 180"/>
                  <a:gd name="T26" fmla="*/ 236 w 2137"/>
                  <a:gd name="T27" fmla="*/ 145 h 180"/>
                  <a:gd name="T28" fmla="*/ 339 w 2137"/>
                  <a:gd name="T29" fmla="*/ 137 h 180"/>
                  <a:gd name="T30" fmla="*/ 1134 w 2137"/>
                  <a:gd name="T31" fmla="*/ 137 h 180"/>
                  <a:gd name="T32" fmla="*/ 1201 w 2137"/>
                  <a:gd name="T33" fmla="*/ 159 h 180"/>
                  <a:gd name="T34" fmla="*/ 1604 w 2137"/>
                  <a:gd name="T35" fmla="*/ 159 h 180"/>
                  <a:gd name="T36" fmla="*/ 1646 w 2137"/>
                  <a:gd name="T37" fmla="*/ 180 h 180"/>
                  <a:gd name="T38" fmla="*/ 2137 w 2137"/>
                  <a:gd name="T39" fmla="*/ 180 h 180"/>
                  <a:gd name="T40" fmla="*/ 2134 w 2137"/>
                  <a:gd name="T41"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37" h="180">
                    <a:moveTo>
                      <a:pt x="2134" y="0"/>
                    </a:moveTo>
                    <a:lnTo>
                      <a:pt x="1650" y="0"/>
                    </a:lnTo>
                    <a:lnTo>
                      <a:pt x="1593" y="17"/>
                    </a:lnTo>
                    <a:lnTo>
                      <a:pt x="1205" y="17"/>
                    </a:lnTo>
                    <a:lnTo>
                      <a:pt x="1134" y="42"/>
                    </a:lnTo>
                    <a:lnTo>
                      <a:pt x="342" y="56"/>
                    </a:lnTo>
                    <a:lnTo>
                      <a:pt x="219" y="42"/>
                    </a:lnTo>
                    <a:lnTo>
                      <a:pt x="151" y="3"/>
                    </a:lnTo>
                    <a:lnTo>
                      <a:pt x="42" y="3"/>
                    </a:lnTo>
                    <a:lnTo>
                      <a:pt x="0" y="53"/>
                    </a:lnTo>
                    <a:lnTo>
                      <a:pt x="0" y="130"/>
                    </a:lnTo>
                    <a:lnTo>
                      <a:pt x="42" y="176"/>
                    </a:lnTo>
                    <a:lnTo>
                      <a:pt x="162" y="176"/>
                    </a:lnTo>
                    <a:lnTo>
                      <a:pt x="236" y="145"/>
                    </a:lnTo>
                    <a:lnTo>
                      <a:pt x="339" y="137"/>
                    </a:lnTo>
                    <a:lnTo>
                      <a:pt x="1134" y="137"/>
                    </a:lnTo>
                    <a:lnTo>
                      <a:pt x="1201" y="159"/>
                    </a:lnTo>
                    <a:lnTo>
                      <a:pt x="1604" y="159"/>
                    </a:lnTo>
                    <a:lnTo>
                      <a:pt x="1646" y="180"/>
                    </a:lnTo>
                    <a:lnTo>
                      <a:pt x="2137" y="180"/>
                    </a:lnTo>
                    <a:lnTo>
                      <a:pt x="2134" y="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767" name="Group 399"/>
            <p:cNvGrpSpPr>
              <a:grpSpLocks/>
            </p:cNvGrpSpPr>
            <p:nvPr/>
          </p:nvGrpSpPr>
          <p:grpSpPr bwMode="auto">
            <a:xfrm>
              <a:off x="2823" y="3948"/>
              <a:ext cx="472" cy="199"/>
              <a:chOff x="5183" y="128"/>
              <a:chExt cx="472" cy="199"/>
            </a:xfrm>
          </p:grpSpPr>
          <p:sp>
            <p:nvSpPr>
              <p:cNvPr id="186768" name="Freeform 400"/>
              <p:cNvSpPr>
                <a:spLocks/>
              </p:cNvSpPr>
              <p:nvPr/>
            </p:nvSpPr>
            <p:spPr bwMode="auto">
              <a:xfrm>
                <a:off x="5305" y="128"/>
                <a:ext cx="350" cy="199"/>
              </a:xfrm>
              <a:custGeom>
                <a:avLst/>
                <a:gdLst>
                  <a:gd name="T0" fmla="*/ 0 w 3484"/>
                  <a:gd name="T1" fmla="*/ 10 h 1984"/>
                  <a:gd name="T2" fmla="*/ 0 w 3484"/>
                  <a:gd name="T3" fmla="*/ 1984 h 1984"/>
                  <a:gd name="T4" fmla="*/ 3429 w 3484"/>
                  <a:gd name="T5" fmla="*/ 1984 h 1984"/>
                  <a:gd name="T6" fmla="*/ 3429 w 3484"/>
                  <a:gd name="T7" fmla="*/ 1591 h 1984"/>
                  <a:gd name="T8" fmla="*/ 3273 w 3484"/>
                  <a:gd name="T9" fmla="*/ 1591 h 1984"/>
                  <a:gd name="T10" fmla="*/ 3273 w 3484"/>
                  <a:gd name="T11" fmla="*/ 1308 h 1984"/>
                  <a:gd name="T12" fmla="*/ 3410 w 3484"/>
                  <a:gd name="T13" fmla="*/ 1299 h 1984"/>
                  <a:gd name="T14" fmla="*/ 3483 w 3484"/>
                  <a:gd name="T15" fmla="*/ 1171 h 1984"/>
                  <a:gd name="T16" fmla="*/ 3401 w 3484"/>
                  <a:gd name="T17" fmla="*/ 1061 h 1984"/>
                  <a:gd name="T18" fmla="*/ 3264 w 3484"/>
                  <a:gd name="T19" fmla="*/ 1061 h 1984"/>
                  <a:gd name="T20" fmla="*/ 3264 w 3484"/>
                  <a:gd name="T21" fmla="*/ 896 h 1984"/>
                  <a:gd name="T22" fmla="*/ 3392 w 3484"/>
                  <a:gd name="T23" fmla="*/ 887 h 1984"/>
                  <a:gd name="T24" fmla="*/ 3483 w 3484"/>
                  <a:gd name="T25" fmla="*/ 768 h 1984"/>
                  <a:gd name="T26" fmla="*/ 3392 w 3484"/>
                  <a:gd name="T27" fmla="*/ 659 h 1984"/>
                  <a:gd name="T28" fmla="*/ 3264 w 3484"/>
                  <a:gd name="T29" fmla="*/ 659 h 1984"/>
                  <a:gd name="T30" fmla="*/ 3264 w 3484"/>
                  <a:gd name="T31" fmla="*/ 384 h 1984"/>
                  <a:gd name="T32" fmla="*/ 3392 w 3484"/>
                  <a:gd name="T33" fmla="*/ 384 h 1984"/>
                  <a:gd name="T34" fmla="*/ 3392 w 3484"/>
                  <a:gd name="T35" fmla="*/ 0 h 1984"/>
                  <a:gd name="T36" fmla="*/ 0 w 3484"/>
                  <a:gd name="T37" fmla="*/ 10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84" h="1984">
                    <a:moveTo>
                      <a:pt x="0" y="10"/>
                    </a:moveTo>
                    <a:lnTo>
                      <a:pt x="0" y="1984"/>
                    </a:lnTo>
                    <a:lnTo>
                      <a:pt x="3429" y="1984"/>
                    </a:lnTo>
                    <a:lnTo>
                      <a:pt x="3429" y="1591"/>
                    </a:lnTo>
                    <a:lnTo>
                      <a:pt x="3273" y="1591"/>
                    </a:lnTo>
                    <a:lnTo>
                      <a:pt x="3273" y="1308"/>
                    </a:lnTo>
                    <a:lnTo>
                      <a:pt x="3410" y="1299"/>
                    </a:lnTo>
                    <a:cubicBezTo>
                      <a:pt x="3445" y="1276"/>
                      <a:pt x="3484" y="1211"/>
                      <a:pt x="3483" y="1171"/>
                    </a:cubicBezTo>
                    <a:cubicBezTo>
                      <a:pt x="3482" y="1131"/>
                      <a:pt x="3437" y="1079"/>
                      <a:pt x="3401" y="1061"/>
                    </a:cubicBezTo>
                    <a:lnTo>
                      <a:pt x="3264" y="1061"/>
                    </a:lnTo>
                    <a:lnTo>
                      <a:pt x="3264" y="896"/>
                    </a:lnTo>
                    <a:lnTo>
                      <a:pt x="3392" y="887"/>
                    </a:lnTo>
                    <a:cubicBezTo>
                      <a:pt x="3428" y="866"/>
                      <a:pt x="3483" y="806"/>
                      <a:pt x="3483" y="768"/>
                    </a:cubicBezTo>
                    <a:cubicBezTo>
                      <a:pt x="3483" y="730"/>
                      <a:pt x="3428" y="677"/>
                      <a:pt x="3392" y="659"/>
                    </a:cubicBezTo>
                    <a:lnTo>
                      <a:pt x="3264" y="659"/>
                    </a:lnTo>
                    <a:lnTo>
                      <a:pt x="3264" y="384"/>
                    </a:lnTo>
                    <a:lnTo>
                      <a:pt x="3392" y="384"/>
                    </a:lnTo>
                    <a:lnTo>
                      <a:pt x="3392" y="0"/>
                    </a:lnTo>
                    <a:lnTo>
                      <a:pt x="0" y="10"/>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769" name="Freeform 401"/>
              <p:cNvSpPr>
                <a:spLocks/>
              </p:cNvSpPr>
              <p:nvPr/>
            </p:nvSpPr>
            <p:spPr bwMode="auto">
              <a:xfrm>
                <a:off x="5399" y="164"/>
                <a:ext cx="142" cy="125"/>
              </a:xfrm>
              <a:custGeom>
                <a:avLst/>
                <a:gdLst>
                  <a:gd name="T0" fmla="*/ 0 w 1406"/>
                  <a:gd name="T1" fmla="*/ 217 h 1249"/>
                  <a:gd name="T2" fmla="*/ 0 w 1406"/>
                  <a:gd name="T3" fmla="*/ 1059 h 1249"/>
                  <a:gd name="T4" fmla="*/ 667 w 1406"/>
                  <a:gd name="T5" fmla="*/ 1232 h 1249"/>
                  <a:gd name="T6" fmla="*/ 1088 w 1406"/>
                  <a:gd name="T7" fmla="*/ 1159 h 1249"/>
                  <a:gd name="T8" fmla="*/ 1362 w 1406"/>
                  <a:gd name="T9" fmla="*/ 821 h 1249"/>
                  <a:gd name="T10" fmla="*/ 1353 w 1406"/>
                  <a:gd name="T11" fmla="*/ 419 h 1249"/>
                  <a:gd name="T12" fmla="*/ 1086 w 1406"/>
                  <a:gd name="T13" fmla="*/ 86 h 1249"/>
                  <a:gd name="T14" fmla="*/ 686 w 1406"/>
                  <a:gd name="T15" fmla="*/ 22 h 1249"/>
                  <a:gd name="T16" fmla="*/ 0 w 1406"/>
                  <a:gd name="T17" fmla="*/ 217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6" h="1249">
                    <a:moveTo>
                      <a:pt x="0" y="217"/>
                    </a:moveTo>
                    <a:lnTo>
                      <a:pt x="0" y="1059"/>
                    </a:lnTo>
                    <a:lnTo>
                      <a:pt x="667" y="1232"/>
                    </a:lnTo>
                    <a:cubicBezTo>
                      <a:pt x="848" y="1249"/>
                      <a:pt x="972" y="1227"/>
                      <a:pt x="1088" y="1159"/>
                    </a:cubicBezTo>
                    <a:cubicBezTo>
                      <a:pt x="1204" y="1091"/>
                      <a:pt x="1318" y="944"/>
                      <a:pt x="1362" y="821"/>
                    </a:cubicBezTo>
                    <a:cubicBezTo>
                      <a:pt x="1406" y="698"/>
                      <a:pt x="1399" y="541"/>
                      <a:pt x="1353" y="419"/>
                    </a:cubicBezTo>
                    <a:cubicBezTo>
                      <a:pt x="1307" y="297"/>
                      <a:pt x="1197" y="152"/>
                      <a:pt x="1086" y="86"/>
                    </a:cubicBezTo>
                    <a:cubicBezTo>
                      <a:pt x="975" y="20"/>
                      <a:pt x="867" y="0"/>
                      <a:pt x="686" y="22"/>
                    </a:cubicBezTo>
                    <a:lnTo>
                      <a:pt x="0" y="217"/>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770" name="Freeform 402"/>
              <p:cNvSpPr>
                <a:spLocks/>
              </p:cNvSpPr>
              <p:nvPr/>
            </p:nvSpPr>
            <p:spPr bwMode="auto">
              <a:xfrm>
                <a:off x="5531" y="190"/>
                <a:ext cx="35" cy="75"/>
              </a:xfrm>
              <a:custGeom>
                <a:avLst/>
                <a:gdLst>
                  <a:gd name="T0" fmla="*/ 8 w 349"/>
                  <a:gd name="T1" fmla="*/ 64 h 748"/>
                  <a:gd name="T2" fmla="*/ 228 w 349"/>
                  <a:gd name="T3" fmla="*/ 0 h 748"/>
                  <a:gd name="T4" fmla="*/ 332 w 349"/>
                  <a:gd name="T5" fmla="*/ 240 h 748"/>
                  <a:gd name="T6" fmla="*/ 332 w 349"/>
                  <a:gd name="T7" fmla="*/ 500 h 748"/>
                  <a:gd name="T8" fmla="*/ 228 w 349"/>
                  <a:gd name="T9" fmla="*/ 748 h 748"/>
                  <a:gd name="T10" fmla="*/ 28 w 349"/>
                  <a:gd name="T11" fmla="*/ 676 h 748"/>
                  <a:gd name="T12" fmla="*/ 60 w 349"/>
                  <a:gd name="T13" fmla="*/ 560 h 748"/>
                  <a:gd name="T14" fmla="*/ 88 w 349"/>
                  <a:gd name="T15" fmla="*/ 356 h 748"/>
                  <a:gd name="T16" fmla="*/ 8 w 349"/>
                  <a:gd name="T17" fmla="*/ 6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748">
                    <a:moveTo>
                      <a:pt x="8" y="64"/>
                    </a:moveTo>
                    <a:lnTo>
                      <a:pt x="228" y="0"/>
                    </a:lnTo>
                    <a:cubicBezTo>
                      <a:pt x="282" y="29"/>
                      <a:pt x="315" y="157"/>
                      <a:pt x="332" y="240"/>
                    </a:cubicBezTo>
                    <a:cubicBezTo>
                      <a:pt x="349" y="323"/>
                      <a:pt x="349" y="415"/>
                      <a:pt x="332" y="500"/>
                    </a:cubicBezTo>
                    <a:cubicBezTo>
                      <a:pt x="315" y="585"/>
                      <a:pt x="279" y="719"/>
                      <a:pt x="228" y="748"/>
                    </a:cubicBezTo>
                    <a:lnTo>
                      <a:pt x="28" y="676"/>
                    </a:lnTo>
                    <a:cubicBezTo>
                      <a:pt x="0" y="645"/>
                      <a:pt x="50" y="613"/>
                      <a:pt x="60" y="560"/>
                    </a:cubicBezTo>
                    <a:cubicBezTo>
                      <a:pt x="70" y="507"/>
                      <a:pt x="97" y="439"/>
                      <a:pt x="88" y="356"/>
                    </a:cubicBezTo>
                    <a:cubicBezTo>
                      <a:pt x="79" y="273"/>
                      <a:pt x="25" y="125"/>
                      <a:pt x="8" y="64"/>
                    </a:cubicBez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771" name="Freeform 403"/>
              <p:cNvSpPr>
                <a:spLocks/>
              </p:cNvSpPr>
              <p:nvPr/>
            </p:nvSpPr>
            <p:spPr bwMode="auto">
              <a:xfrm>
                <a:off x="5183" y="216"/>
                <a:ext cx="216" cy="18"/>
              </a:xfrm>
              <a:custGeom>
                <a:avLst/>
                <a:gdLst>
                  <a:gd name="T0" fmla="*/ 2134 w 2137"/>
                  <a:gd name="T1" fmla="*/ 0 h 180"/>
                  <a:gd name="T2" fmla="*/ 1650 w 2137"/>
                  <a:gd name="T3" fmla="*/ 0 h 180"/>
                  <a:gd name="T4" fmla="*/ 1593 w 2137"/>
                  <a:gd name="T5" fmla="*/ 17 h 180"/>
                  <a:gd name="T6" fmla="*/ 1205 w 2137"/>
                  <a:gd name="T7" fmla="*/ 17 h 180"/>
                  <a:gd name="T8" fmla="*/ 1134 w 2137"/>
                  <a:gd name="T9" fmla="*/ 42 h 180"/>
                  <a:gd name="T10" fmla="*/ 342 w 2137"/>
                  <a:gd name="T11" fmla="*/ 56 h 180"/>
                  <a:gd name="T12" fmla="*/ 219 w 2137"/>
                  <a:gd name="T13" fmla="*/ 42 h 180"/>
                  <a:gd name="T14" fmla="*/ 151 w 2137"/>
                  <a:gd name="T15" fmla="*/ 3 h 180"/>
                  <a:gd name="T16" fmla="*/ 42 w 2137"/>
                  <a:gd name="T17" fmla="*/ 3 h 180"/>
                  <a:gd name="T18" fmla="*/ 0 w 2137"/>
                  <a:gd name="T19" fmla="*/ 53 h 180"/>
                  <a:gd name="T20" fmla="*/ 0 w 2137"/>
                  <a:gd name="T21" fmla="*/ 130 h 180"/>
                  <a:gd name="T22" fmla="*/ 42 w 2137"/>
                  <a:gd name="T23" fmla="*/ 176 h 180"/>
                  <a:gd name="T24" fmla="*/ 162 w 2137"/>
                  <a:gd name="T25" fmla="*/ 176 h 180"/>
                  <a:gd name="T26" fmla="*/ 236 w 2137"/>
                  <a:gd name="T27" fmla="*/ 145 h 180"/>
                  <a:gd name="T28" fmla="*/ 339 w 2137"/>
                  <a:gd name="T29" fmla="*/ 137 h 180"/>
                  <a:gd name="T30" fmla="*/ 1134 w 2137"/>
                  <a:gd name="T31" fmla="*/ 137 h 180"/>
                  <a:gd name="T32" fmla="*/ 1201 w 2137"/>
                  <a:gd name="T33" fmla="*/ 159 h 180"/>
                  <a:gd name="T34" fmla="*/ 1604 w 2137"/>
                  <a:gd name="T35" fmla="*/ 159 h 180"/>
                  <a:gd name="T36" fmla="*/ 1646 w 2137"/>
                  <a:gd name="T37" fmla="*/ 180 h 180"/>
                  <a:gd name="T38" fmla="*/ 2137 w 2137"/>
                  <a:gd name="T39" fmla="*/ 180 h 180"/>
                  <a:gd name="T40" fmla="*/ 2134 w 2137"/>
                  <a:gd name="T41"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37" h="180">
                    <a:moveTo>
                      <a:pt x="2134" y="0"/>
                    </a:moveTo>
                    <a:lnTo>
                      <a:pt x="1650" y="0"/>
                    </a:lnTo>
                    <a:lnTo>
                      <a:pt x="1593" y="17"/>
                    </a:lnTo>
                    <a:lnTo>
                      <a:pt x="1205" y="17"/>
                    </a:lnTo>
                    <a:lnTo>
                      <a:pt x="1134" y="42"/>
                    </a:lnTo>
                    <a:lnTo>
                      <a:pt x="342" y="56"/>
                    </a:lnTo>
                    <a:lnTo>
                      <a:pt x="219" y="42"/>
                    </a:lnTo>
                    <a:lnTo>
                      <a:pt x="151" y="3"/>
                    </a:lnTo>
                    <a:lnTo>
                      <a:pt x="42" y="3"/>
                    </a:lnTo>
                    <a:lnTo>
                      <a:pt x="0" y="53"/>
                    </a:lnTo>
                    <a:lnTo>
                      <a:pt x="0" y="130"/>
                    </a:lnTo>
                    <a:lnTo>
                      <a:pt x="42" y="176"/>
                    </a:lnTo>
                    <a:lnTo>
                      <a:pt x="162" y="176"/>
                    </a:lnTo>
                    <a:lnTo>
                      <a:pt x="236" y="145"/>
                    </a:lnTo>
                    <a:lnTo>
                      <a:pt x="339" y="137"/>
                    </a:lnTo>
                    <a:lnTo>
                      <a:pt x="1134" y="137"/>
                    </a:lnTo>
                    <a:lnTo>
                      <a:pt x="1201" y="159"/>
                    </a:lnTo>
                    <a:lnTo>
                      <a:pt x="1604" y="159"/>
                    </a:lnTo>
                    <a:lnTo>
                      <a:pt x="1646" y="180"/>
                    </a:lnTo>
                    <a:lnTo>
                      <a:pt x="2137" y="180"/>
                    </a:lnTo>
                    <a:lnTo>
                      <a:pt x="2134" y="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86772" name="Text Box 404"/>
          <p:cNvSpPr txBox="1">
            <a:spLocks noChangeArrowheads="1"/>
          </p:cNvSpPr>
          <p:nvPr/>
        </p:nvSpPr>
        <p:spPr bwMode="auto">
          <a:xfrm>
            <a:off x="4805363" y="5149850"/>
            <a:ext cx="1555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u="sng"/>
              <a:t>KG Riemann</a:t>
            </a:r>
          </a:p>
        </p:txBody>
      </p:sp>
      <p:grpSp>
        <p:nvGrpSpPr>
          <p:cNvPr id="186773" name="Group 405"/>
          <p:cNvGrpSpPr>
            <a:grpSpLocks/>
          </p:cNvGrpSpPr>
          <p:nvPr/>
        </p:nvGrpSpPr>
        <p:grpSpPr bwMode="auto">
          <a:xfrm>
            <a:off x="6450013" y="5138738"/>
            <a:ext cx="452437" cy="468312"/>
            <a:chOff x="630" y="3368"/>
            <a:chExt cx="285" cy="295"/>
          </a:xfrm>
        </p:grpSpPr>
        <p:sp>
          <p:nvSpPr>
            <p:cNvPr id="186774" name="Rectangle 406"/>
            <p:cNvSpPr>
              <a:spLocks noChangeArrowheads="1"/>
            </p:cNvSpPr>
            <p:nvPr/>
          </p:nvSpPr>
          <p:spPr bwMode="auto">
            <a:xfrm>
              <a:off x="631" y="3420"/>
              <a:ext cx="284" cy="210"/>
            </a:xfrm>
            <a:prstGeom prst="rect">
              <a:avLst/>
            </a:prstGeom>
            <a:solidFill>
              <a:srgbClr val="3366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6775" name="Line 407"/>
            <p:cNvSpPr>
              <a:spLocks noChangeShapeType="1"/>
            </p:cNvSpPr>
            <p:nvPr/>
          </p:nvSpPr>
          <p:spPr bwMode="auto">
            <a:xfrm>
              <a:off x="746" y="3368"/>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776" name="Line 408"/>
            <p:cNvSpPr>
              <a:spLocks noChangeShapeType="1"/>
            </p:cNvSpPr>
            <p:nvPr/>
          </p:nvSpPr>
          <p:spPr bwMode="auto">
            <a:xfrm>
              <a:off x="796" y="3368"/>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777" name="Oval 409"/>
            <p:cNvSpPr>
              <a:spLocks noChangeArrowheads="1"/>
            </p:cNvSpPr>
            <p:nvPr/>
          </p:nvSpPr>
          <p:spPr bwMode="auto">
            <a:xfrm>
              <a:off x="691" y="3484"/>
              <a:ext cx="164" cy="86"/>
            </a:xfrm>
            <a:prstGeom prst="ellipse">
              <a:avLst/>
            </a:prstGeom>
            <a:solidFill>
              <a:srgbClr val="3366FF"/>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6778" name="Line 410"/>
            <p:cNvSpPr>
              <a:spLocks noChangeShapeType="1"/>
            </p:cNvSpPr>
            <p:nvPr/>
          </p:nvSpPr>
          <p:spPr bwMode="auto">
            <a:xfrm flipH="1">
              <a:off x="630" y="3422"/>
              <a:ext cx="282" cy="20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779" name="Line 411"/>
            <p:cNvSpPr>
              <a:spLocks noChangeShapeType="1"/>
            </p:cNvSpPr>
            <p:nvPr/>
          </p:nvSpPr>
          <p:spPr bwMode="auto">
            <a:xfrm rot="15011593" flipH="1">
              <a:off x="628" y="3421"/>
              <a:ext cx="286" cy="19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780" name="Group 412"/>
          <p:cNvGrpSpPr>
            <a:grpSpLocks/>
          </p:cNvGrpSpPr>
          <p:nvPr/>
        </p:nvGrpSpPr>
        <p:grpSpPr bwMode="auto">
          <a:xfrm>
            <a:off x="7115175" y="5213350"/>
            <a:ext cx="307975" cy="320675"/>
            <a:chOff x="1419" y="3714"/>
            <a:chExt cx="194" cy="202"/>
          </a:xfrm>
        </p:grpSpPr>
        <p:sp>
          <p:nvSpPr>
            <p:cNvPr id="186781" name="Rectangle 413"/>
            <p:cNvSpPr>
              <a:spLocks noChangeArrowheads="1"/>
            </p:cNvSpPr>
            <p:nvPr/>
          </p:nvSpPr>
          <p:spPr bwMode="auto">
            <a:xfrm>
              <a:off x="1419" y="3760"/>
              <a:ext cx="194" cy="156"/>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6782" name="Line 414"/>
            <p:cNvSpPr>
              <a:spLocks noChangeShapeType="1"/>
            </p:cNvSpPr>
            <p:nvPr/>
          </p:nvSpPr>
          <p:spPr bwMode="auto">
            <a:xfrm>
              <a:off x="1518" y="3714"/>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783" name="Oval 415"/>
            <p:cNvSpPr>
              <a:spLocks noChangeArrowheads="1"/>
            </p:cNvSpPr>
            <p:nvPr/>
          </p:nvSpPr>
          <p:spPr bwMode="auto">
            <a:xfrm>
              <a:off x="1459" y="3810"/>
              <a:ext cx="114" cy="56"/>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6784" name="Text Box 416"/>
          <p:cNvSpPr txBox="1">
            <a:spLocks noChangeArrowheads="1"/>
          </p:cNvSpPr>
          <p:nvPr/>
        </p:nvSpPr>
        <p:spPr bwMode="auto">
          <a:xfrm>
            <a:off x="352425" y="476250"/>
            <a:ext cx="1809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u="sng"/>
              <a:t>LTC Hightower</a:t>
            </a:r>
          </a:p>
        </p:txBody>
      </p:sp>
      <p:sp>
        <p:nvSpPr>
          <p:cNvPr id="186785" name="Line 417"/>
          <p:cNvSpPr>
            <a:spLocks noChangeShapeType="1"/>
          </p:cNvSpPr>
          <p:nvPr/>
        </p:nvSpPr>
        <p:spPr bwMode="auto">
          <a:xfrm flipH="1">
            <a:off x="4340225" y="0"/>
            <a:ext cx="14288" cy="6858000"/>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786" name="Text Box 418"/>
          <p:cNvSpPr txBox="1">
            <a:spLocks noChangeArrowheads="1"/>
          </p:cNvSpPr>
          <p:nvPr/>
        </p:nvSpPr>
        <p:spPr bwMode="auto">
          <a:xfrm>
            <a:off x="2647950" y="476250"/>
            <a:ext cx="160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u="sng"/>
              <a:t>DJ Lassouda</a:t>
            </a:r>
          </a:p>
        </p:txBody>
      </p:sp>
      <p:sp>
        <p:nvSpPr>
          <p:cNvPr id="186787" name="Text Box 419"/>
          <p:cNvSpPr txBox="1">
            <a:spLocks noChangeArrowheads="1"/>
          </p:cNvSpPr>
          <p:nvPr/>
        </p:nvSpPr>
        <p:spPr bwMode="auto">
          <a:xfrm>
            <a:off x="722313" y="36513"/>
            <a:ext cx="7864475" cy="3762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u="sng"/>
              <a:t>COMPARISON OF MAIN DIRECT FIRE WEAPONS SYSTEMS 14 Feb ‘43</a:t>
            </a:r>
          </a:p>
        </p:txBody>
      </p:sp>
      <p:grpSp>
        <p:nvGrpSpPr>
          <p:cNvPr id="186788" name="Group 420"/>
          <p:cNvGrpSpPr>
            <a:grpSpLocks/>
          </p:cNvGrpSpPr>
          <p:nvPr/>
        </p:nvGrpSpPr>
        <p:grpSpPr bwMode="auto">
          <a:xfrm>
            <a:off x="8588375" y="5254625"/>
            <a:ext cx="555625" cy="366713"/>
            <a:chOff x="5200" y="1545"/>
            <a:chExt cx="350" cy="231"/>
          </a:xfrm>
        </p:grpSpPr>
        <p:grpSp>
          <p:nvGrpSpPr>
            <p:cNvPr id="186789" name="Group 421"/>
            <p:cNvGrpSpPr>
              <a:grpSpLocks/>
            </p:cNvGrpSpPr>
            <p:nvPr/>
          </p:nvGrpSpPr>
          <p:grpSpPr bwMode="auto">
            <a:xfrm>
              <a:off x="5200" y="1545"/>
              <a:ext cx="350" cy="231"/>
              <a:chOff x="5200" y="1545"/>
              <a:chExt cx="350" cy="231"/>
            </a:xfrm>
          </p:grpSpPr>
          <p:sp>
            <p:nvSpPr>
              <p:cNvPr id="186790" name="Line 422"/>
              <p:cNvSpPr>
                <a:spLocks noChangeShapeType="1"/>
              </p:cNvSpPr>
              <p:nvPr/>
            </p:nvSpPr>
            <p:spPr bwMode="auto">
              <a:xfrm rot="443976">
                <a:off x="5316" y="1563"/>
                <a:ext cx="234" cy="19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791" name="Line 423"/>
              <p:cNvSpPr>
                <a:spLocks noChangeShapeType="1"/>
              </p:cNvSpPr>
              <p:nvPr/>
            </p:nvSpPr>
            <p:spPr bwMode="auto">
              <a:xfrm rot="-4956024">
                <a:off x="5307" y="1572"/>
                <a:ext cx="231" cy="17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792" name="Freeform 424"/>
              <p:cNvSpPr>
                <a:spLocks/>
              </p:cNvSpPr>
              <p:nvPr/>
            </p:nvSpPr>
            <p:spPr bwMode="auto">
              <a:xfrm>
                <a:off x="5408" y="1605"/>
                <a:ext cx="37" cy="111"/>
              </a:xfrm>
              <a:custGeom>
                <a:avLst/>
                <a:gdLst>
                  <a:gd name="T0" fmla="*/ 3 w 37"/>
                  <a:gd name="T1" fmla="*/ 65 h 111"/>
                  <a:gd name="T2" fmla="*/ 3 w 37"/>
                  <a:gd name="T3" fmla="*/ 110 h 111"/>
                  <a:gd name="T4" fmla="*/ 34 w 37"/>
                  <a:gd name="T5" fmla="*/ 111 h 111"/>
                  <a:gd name="T6" fmla="*/ 37 w 37"/>
                  <a:gd name="T7" fmla="*/ 85 h 111"/>
                  <a:gd name="T8" fmla="*/ 25 w 37"/>
                  <a:gd name="T9" fmla="*/ 77 h 111"/>
                  <a:gd name="T10" fmla="*/ 25 w 37"/>
                  <a:gd name="T11" fmla="*/ 37 h 111"/>
                  <a:gd name="T12" fmla="*/ 36 w 37"/>
                  <a:gd name="T13" fmla="*/ 24 h 111"/>
                  <a:gd name="T14" fmla="*/ 30 w 37"/>
                  <a:gd name="T15" fmla="*/ 0 h 111"/>
                  <a:gd name="T16" fmla="*/ 0 w 37"/>
                  <a:gd name="T17" fmla="*/ 3 h 111"/>
                  <a:gd name="T18" fmla="*/ 3 w 37"/>
                  <a:gd name="T19" fmla="*/ 6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11">
                    <a:moveTo>
                      <a:pt x="3" y="65"/>
                    </a:moveTo>
                    <a:lnTo>
                      <a:pt x="3" y="110"/>
                    </a:lnTo>
                    <a:lnTo>
                      <a:pt x="34" y="111"/>
                    </a:lnTo>
                    <a:lnTo>
                      <a:pt x="37" y="85"/>
                    </a:lnTo>
                    <a:lnTo>
                      <a:pt x="25" y="77"/>
                    </a:lnTo>
                    <a:lnTo>
                      <a:pt x="25" y="37"/>
                    </a:lnTo>
                    <a:lnTo>
                      <a:pt x="36" y="24"/>
                    </a:lnTo>
                    <a:lnTo>
                      <a:pt x="30" y="0"/>
                    </a:lnTo>
                    <a:lnTo>
                      <a:pt x="0" y="3"/>
                    </a:lnTo>
                    <a:lnTo>
                      <a:pt x="3" y="65"/>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793" name="Freeform 425"/>
              <p:cNvSpPr>
                <a:spLocks/>
              </p:cNvSpPr>
              <p:nvPr/>
            </p:nvSpPr>
            <p:spPr bwMode="auto">
              <a:xfrm>
                <a:off x="5200" y="1652"/>
                <a:ext cx="216" cy="18"/>
              </a:xfrm>
              <a:custGeom>
                <a:avLst/>
                <a:gdLst>
                  <a:gd name="T0" fmla="*/ 216 w 216"/>
                  <a:gd name="T1" fmla="*/ 0 h 18"/>
                  <a:gd name="T2" fmla="*/ 167 w 216"/>
                  <a:gd name="T3" fmla="*/ 0 h 18"/>
                  <a:gd name="T4" fmla="*/ 161 w 216"/>
                  <a:gd name="T5" fmla="*/ 2 h 18"/>
                  <a:gd name="T6" fmla="*/ 122 w 216"/>
                  <a:gd name="T7" fmla="*/ 2 h 18"/>
                  <a:gd name="T8" fmla="*/ 115 w 216"/>
                  <a:gd name="T9" fmla="*/ 4 h 18"/>
                  <a:gd name="T10" fmla="*/ 0 w 216"/>
                  <a:gd name="T11" fmla="*/ 5 h 18"/>
                  <a:gd name="T12" fmla="*/ 0 w 216"/>
                  <a:gd name="T13" fmla="*/ 13 h 18"/>
                  <a:gd name="T14" fmla="*/ 115 w 216"/>
                  <a:gd name="T15" fmla="*/ 14 h 18"/>
                  <a:gd name="T16" fmla="*/ 121 w 216"/>
                  <a:gd name="T17" fmla="*/ 16 h 18"/>
                  <a:gd name="T18" fmla="*/ 162 w 216"/>
                  <a:gd name="T19" fmla="*/ 16 h 18"/>
                  <a:gd name="T20" fmla="*/ 166 w 216"/>
                  <a:gd name="T21" fmla="*/ 18 h 18"/>
                  <a:gd name="T22" fmla="*/ 216 w 216"/>
                  <a:gd name="T23" fmla="*/ 18 h 18"/>
                  <a:gd name="T24" fmla="*/ 216 w 216"/>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6" h="18">
                    <a:moveTo>
                      <a:pt x="216" y="0"/>
                    </a:moveTo>
                    <a:lnTo>
                      <a:pt x="167" y="0"/>
                    </a:lnTo>
                    <a:lnTo>
                      <a:pt x="161" y="2"/>
                    </a:lnTo>
                    <a:lnTo>
                      <a:pt x="122" y="2"/>
                    </a:lnTo>
                    <a:lnTo>
                      <a:pt x="115" y="4"/>
                    </a:lnTo>
                    <a:lnTo>
                      <a:pt x="0" y="5"/>
                    </a:lnTo>
                    <a:lnTo>
                      <a:pt x="0" y="13"/>
                    </a:lnTo>
                    <a:lnTo>
                      <a:pt x="115" y="14"/>
                    </a:lnTo>
                    <a:lnTo>
                      <a:pt x="121" y="16"/>
                    </a:lnTo>
                    <a:lnTo>
                      <a:pt x="162" y="16"/>
                    </a:lnTo>
                    <a:lnTo>
                      <a:pt x="166" y="18"/>
                    </a:lnTo>
                    <a:lnTo>
                      <a:pt x="216" y="18"/>
                    </a:lnTo>
                    <a:lnTo>
                      <a:pt x="216" y="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794" name="Freeform 426"/>
              <p:cNvSpPr>
                <a:spLocks/>
              </p:cNvSpPr>
              <p:nvPr/>
            </p:nvSpPr>
            <p:spPr bwMode="auto">
              <a:xfrm>
                <a:off x="5439" y="1654"/>
                <a:ext cx="69" cy="19"/>
              </a:xfrm>
              <a:custGeom>
                <a:avLst/>
                <a:gdLst>
                  <a:gd name="T0" fmla="*/ 0 w 69"/>
                  <a:gd name="T1" fmla="*/ 0 h 19"/>
                  <a:gd name="T2" fmla="*/ 39 w 69"/>
                  <a:gd name="T3" fmla="*/ 0 h 19"/>
                  <a:gd name="T4" fmla="*/ 41 w 69"/>
                  <a:gd name="T5" fmla="*/ 2 h 19"/>
                  <a:gd name="T6" fmla="*/ 69 w 69"/>
                  <a:gd name="T7" fmla="*/ 2 h 19"/>
                  <a:gd name="T8" fmla="*/ 69 w 69"/>
                  <a:gd name="T9" fmla="*/ 13 h 19"/>
                  <a:gd name="T10" fmla="*/ 41 w 69"/>
                  <a:gd name="T11" fmla="*/ 13 h 19"/>
                  <a:gd name="T12" fmla="*/ 40 w 69"/>
                  <a:gd name="T13" fmla="*/ 19 h 19"/>
                  <a:gd name="T14" fmla="*/ 2 w 69"/>
                  <a:gd name="T15" fmla="*/ 19 h 19"/>
                  <a:gd name="T16" fmla="*/ 0 w 69"/>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19">
                    <a:moveTo>
                      <a:pt x="0" y="0"/>
                    </a:moveTo>
                    <a:lnTo>
                      <a:pt x="39" y="0"/>
                    </a:lnTo>
                    <a:lnTo>
                      <a:pt x="41" y="2"/>
                    </a:lnTo>
                    <a:lnTo>
                      <a:pt x="69" y="2"/>
                    </a:lnTo>
                    <a:lnTo>
                      <a:pt x="69" y="13"/>
                    </a:lnTo>
                    <a:lnTo>
                      <a:pt x="41" y="13"/>
                    </a:lnTo>
                    <a:lnTo>
                      <a:pt x="40" y="19"/>
                    </a:lnTo>
                    <a:lnTo>
                      <a:pt x="2" y="19"/>
                    </a:lnTo>
                    <a:lnTo>
                      <a:pt x="0" y="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6795" name="Line 427"/>
            <p:cNvSpPr>
              <a:spLocks noChangeShapeType="1"/>
            </p:cNvSpPr>
            <p:nvPr/>
          </p:nvSpPr>
          <p:spPr bwMode="auto">
            <a:xfrm>
              <a:off x="5377" y="1640"/>
              <a:ext cx="4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796" name="Line 428"/>
            <p:cNvSpPr>
              <a:spLocks noChangeShapeType="1"/>
            </p:cNvSpPr>
            <p:nvPr/>
          </p:nvSpPr>
          <p:spPr bwMode="auto">
            <a:xfrm>
              <a:off x="5378" y="1682"/>
              <a:ext cx="4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797" name="Group 429"/>
          <p:cNvGrpSpPr>
            <a:grpSpLocks/>
          </p:cNvGrpSpPr>
          <p:nvPr/>
        </p:nvGrpSpPr>
        <p:grpSpPr bwMode="auto">
          <a:xfrm>
            <a:off x="8570913" y="5637213"/>
            <a:ext cx="555625" cy="366712"/>
            <a:chOff x="5200" y="1545"/>
            <a:chExt cx="350" cy="231"/>
          </a:xfrm>
        </p:grpSpPr>
        <p:grpSp>
          <p:nvGrpSpPr>
            <p:cNvPr id="186798" name="Group 430"/>
            <p:cNvGrpSpPr>
              <a:grpSpLocks/>
            </p:cNvGrpSpPr>
            <p:nvPr/>
          </p:nvGrpSpPr>
          <p:grpSpPr bwMode="auto">
            <a:xfrm>
              <a:off x="5200" y="1545"/>
              <a:ext cx="350" cy="231"/>
              <a:chOff x="5200" y="1545"/>
              <a:chExt cx="350" cy="231"/>
            </a:xfrm>
          </p:grpSpPr>
          <p:sp>
            <p:nvSpPr>
              <p:cNvPr id="186799" name="Line 431"/>
              <p:cNvSpPr>
                <a:spLocks noChangeShapeType="1"/>
              </p:cNvSpPr>
              <p:nvPr/>
            </p:nvSpPr>
            <p:spPr bwMode="auto">
              <a:xfrm rot="443976">
                <a:off x="5316" y="1563"/>
                <a:ext cx="234" cy="19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00" name="Line 432"/>
              <p:cNvSpPr>
                <a:spLocks noChangeShapeType="1"/>
              </p:cNvSpPr>
              <p:nvPr/>
            </p:nvSpPr>
            <p:spPr bwMode="auto">
              <a:xfrm rot="-4956024">
                <a:off x="5307" y="1572"/>
                <a:ext cx="231" cy="17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01" name="Freeform 433"/>
              <p:cNvSpPr>
                <a:spLocks/>
              </p:cNvSpPr>
              <p:nvPr/>
            </p:nvSpPr>
            <p:spPr bwMode="auto">
              <a:xfrm>
                <a:off x="5408" y="1605"/>
                <a:ext cx="37" cy="111"/>
              </a:xfrm>
              <a:custGeom>
                <a:avLst/>
                <a:gdLst>
                  <a:gd name="T0" fmla="*/ 3 w 37"/>
                  <a:gd name="T1" fmla="*/ 65 h 111"/>
                  <a:gd name="T2" fmla="*/ 3 w 37"/>
                  <a:gd name="T3" fmla="*/ 110 h 111"/>
                  <a:gd name="T4" fmla="*/ 34 w 37"/>
                  <a:gd name="T5" fmla="*/ 111 h 111"/>
                  <a:gd name="T6" fmla="*/ 37 w 37"/>
                  <a:gd name="T7" fmla="*/ 85 h 111"/>
                  <a:gd name="T8" fmla="*/ 25 w 37"/>
                  <a:gd name="T9" fmla="*/ 77 h 111"/>
                  <a:gd name="T10" fmla="*/ 25 w 37"/>
                  <a:gd name="T11" fmla="*/ 37 h 111"/>
                  <a:gd name="T12" fmla="*/ 36 w 37"/>
                  <a:gd name="T13" fmla="*/ 24 h 111"/>
                  <a:gd name="T14" fmla="*/ 30 w 37"/>
                  <a:gd name="T15" fmla="*/ 0 h 111"/>
                  <a:gd name="T16" fmla="*/ 0 w 37"/>
                  <a:gd name="T17" fmla="*/ 3 h 111"/>
                  <a:gd name="T18" fmla="*/ 3 w 37"/>
                  <a:gd name="T19" fmla="*/ 6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11">
                    <a:moveTo>
                      <a:pt x="3" y="65"/>
                    </a:moveTo>
                    <a:lnTo>
                      <a:pt x="3" y="110"/>
                    </a:lnTo>
                    <a:lnTo>
                      <a:pt x="34" y="111"/>
                    </a:lnTo>
                    <a:lnTo>
                      <a:pt x="37" y="85"/>
                    </a:lnTo>
                    <a:lnTo>
                      <a:pt x="25" y="77"/>
                    </a:lnTo>
                    <a:lnTo>
                      <a:pt x="25" y="37"/>
                    </a:lnTo>
                    <a:lnTo>
                      <a:pt x="36" y="24"/>
                    </a:lnTo>
                    <a:lnTo>
                      <a:pt x="30" y="0"/>
                    </a:lnTo>
                    <a:lnTo>
                      <a:pt x="0" y="3"/>
                    </a:lnTo>
                    <a:lnTo>
                      <a:pt x="3" y="65"/>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02" name="Freeform 434"/>
              <p:cNvSpPr>
                <a:spLocks/>
              </p:cNvSpPr>
              <p:nvPr/>
            </p:nvSpPr>
            <p:spPr bwMode="auto">
              <a:xfrm>
                <a:off x="5200" y="1652"/>
                <a:ext cx="216" cy="18"/>
              </a:xfrm>
              <a:custGeom>
                <a:avLst/>
                <a:gdLst>
                  <a:gd name="T0" fmla="*/ 216 w 216"/>
                  <a:gd name="T1" fmla="*/ 0 h 18"/>
                  <a:gd name="T2" fmla="*/ 167 w 216"/>
                  <a:gd name="T3" fmla="*/ 0 h 18"/>
                  <a:gd name="T4" fmla="*/ 161 w 216"/>
                  <a:gd name="T5" fmla="*/ 2 h 18"/>
                  <a:gd name="T6" fmla="*/ 122 w 216"/>
                  <a:gd name="T7" fmla="*/ 2 h 18"/>
                  <a:gd name="T8" fmla="*/ 115 w 216"/>
                  <a:gd name="T9" fmla="*/ 4 h 18"/>
                  <a:gd name="T10" fmla="*/ 0 w 216"/>
                  <a:gd name="T11" fmla="*/ 5 h 18"/>
                  <a:gd name="T12" fmla="*/ 0 w 216"/>
                  <a:gd name="T13" fmla="*/ 13 h 18"/>
                  <a:gd name="T14" fmla="*/ 115 w 216"/>
                  <a:gd name="T15" fmla="*/ 14 h 18"/>
                  <a:gd name="T16" fmla="*/ 121 w 216"/>
                  <a:gd name="T17" fmla="*/ 16 h 18"/>
                  <a:gd name="T18" fmla="*/ 162 w 216"/>
                  <a:gd name="T19" fmla="*/ 16 h 18"/>
                  <a:gd name="T20" fmla="*/ 166 w 216"/>
                  <a:gd name="T21" fmla="*/ 18 h 18"/>
                  <a:gd name="T22" fmla="*/ 216 w 216"/>
                  <a:gd name="T23" fmla="*/ 18 h 18"/>
                  <a:gd name="T24" fmla="*/ 216 w 216"/>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6" h="18">
                    <a:moveTo>
                      <a:pt x="216" y="0"/>
                    </a:moveTo>
                    <a:lnTo>
                      <a:pt x="167" y="0"/>
                    </a:lnTo>
                    <a:lnTo>
                      <a:pt x="161" y="2"/>
                    </a:lnTo>
                    <a:lnTo>
                      <a:pt x="122" y="2"/>
                    </a:lnTo>
                    <a:lnTo>
                      <a:pt x="115" y="4"/>
                    </a:lnTo>
                    <a:lnTo>
                      <a:pt x="0" y="5"/>
                    </a:lnTo>
                    <a:lnTo>
                      <a:pt x="0" y="13"/>
                    </a:lnTo>
                    <a:lnTo>
                      <a:pt x="115" y="14"/>
                    </a:lnTo>
                    <a:lnTo>
                      <a:pt x="121" y="16"/>
                    </a:lnTo>
                    <a:lnTo>
                      <a:pt x="162" y="16"/>
                    </a:lnTo>
                    <a:lnTo>
                      <a:pt x="166" y="18"/>
                    </a:lnTo>
                    <a:lnTo>
                      <a:pt x="216" y="18"/>
                    </a:lnTo>
                    <a:lnTo>
                      <a:pt x="216" y="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03" name="Freeform 435"/>
              <p:cNvSpPr>
                <a:spLocks/>
              </p:cNvSpPr>
              <p:nvPr/>
            </p:nvSpPr>
            <p:spPr bwMode="auto">
              <a:xfrm>
                <a:off x="5439" y="1654"/>
                <a:ext cx="69" cy="19"/>
              </a:xfrm>
              <a:custGeom>
                <a:avLst/>
                <a:gdLst>
                  <a:gd name="T0" fmla="*/ 0 w 69"/>
                  <a:gd name="T1" fmla="*/ 0 h 19"/>
                  <a:gd name="T2" fmla="*/ 39 w 69"/>
                  <a:gd name="T3" fmla="*/ 0 h 19"/>
                  <a:gd name="T4" fmla="*/ 41 w 69"/>
                  <a:gd name="T5" fmla="*/ 2 h 19"/>
                  <a:gd name="T6" fmla="*/ 69 w 69"/>
                  <a:gd name="T7" fmla="*/ 2 h 19"/>
                  <a:gd name="T8" fmla="*/ 69 w 69"/>
                  <a:gd name="T9" fmla="*/ 13 h 19"/>
                  <a:gd name="T10" fmla="*/ 41 w 69"/>
                  <a:gd name="T11" fmla="*/ 13 h 19"/>
                  <a:gd name="T12" fmla="*/ 40 w 69"/>
                  <a:gd name="T13" fmla="*/ 19 h 19"/>
                  <a:gd name="T14" fmla="*/ 2 w 69"/>
                  <a:gd name="T15" fmla="*/ 19 h 19"/>
                  <a:gd name="T16" fmla="*/ 0 w 69"/>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19">
                    <a:moveTo>
                      <a:pt x="0" y="0"/>
                    </a:moveTo>
                    <a:lnTo>
                      <a:pt x="39" y="0"/>
                    </a:lnTo>
                    <a:lnTo>
                      <a:pt x="41" y="2"/>
                    </a:lnTo>
                    <a:lnTo>
                      <a:pt x="69" y="2"/>
                    </a:lnTo>
                    <a:lnTo>
                      <a:pt x="69" y="13"/>
                    </a:lnTo>
                    <a:lnTo>
                      <a:pt x="41" y="13"/>
                    </a:lnTo>
                    <a:lnTo>
                      <a:pt x="40" y="19"/>
                    </a:lnTo>
                    <a:lnTo>
                      <a:pt x="2" y="19"/>
                    </a:lnTo>
                    <a:lnTo>
                      <a:pt x="0" y="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6804" name="Line 436"/>
            <p:cNvSpPr>
              <a:spLocks noChangeShapeType="1"/>
            </p:cNvSpPr>
            <p:nvPr/>
          </p:nvSpPr>
          <p:spPr bwMode="auto">
            <a:xfrm>
              <a:off x="5377" y="1640"/>
              <a:ext cx="4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05" name="Line 437"/>
            <p:cNvSpPr>
              <a:spLocks noChangeShapeType="1"/>
            </p:cNvSpPr>
            <p:nvPr/>
          </p:nvSpPr>
          <p:spPr bwMode="auto">
            <a:xfrm>
              <a:off x="5378" y="1682"/>
              <a:ext cx="4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806" name="Group 438"/>
          <p:cNvGrpSpPr>
            <a:grpSpLocks/>
          </p:cNvGrpSpPr>
          <p:nvPr/>
        </p:nvGrpSpPr>
        <p:grpSpPr bwMode="auto">
          <a:xfrm>
            <a:off x="8572500" y="6000750"/>
            <a:ext cx="555625" cy="366713"/>
            <a:chOff x="5200" y="1545"/>
            <a:chExt cx="350" cy="231"/>
          </a:xfrm>
        </p:grpSpPr>
        <p:grpSp>
          <p:nvGrpSpPr>
            <p:cNvPr id="186807" name="Group 439"/>
            <p:cNvGrpSpPr>
              <a:grpSpLocks/>
            </p:cNvGrpSpPr>
            <p:nvPr/>
          </p:nvGrpSpPr>
          <p:grpSpPr bwMode="auto">
            <a:xfrm>
              <a:off x="5200" y="1545"/>
              <a:ext cx="350" cy="231"/>
              <a:chOff x="5200" y="1545"/>
              <a:chExt cx="350" cy="231"/>
            </a:xfrm>
          </p:grpSpPr>
          <p:sp>
            <p:nvSpPr>
              <p:cNvPr id="186808" name="Line 440"/>
              <p:cNvSpPr>
                <a:spLocks noChangeShapeType="1"/>
              </p:cNvSpPr>
              <p:nvPr/>
            </p:nvSpPr>
            <p:spPr bwMode="auto">
              <a:xfrm rot="443976">
                <a:off x="5316" y="1563"/>
                <a:ext cx="234" cy="19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09" name="Line 441"/>
              <p:cNvSpPr>
                <a:spLocks noChangeShapeType="1"/>
              </p:cNvSpPr>
              <p:nvPr/>
            </p:nvSpPr>
            <p:spPr bwMode="auto">
              <a:xfrm rot="-4956024">
                <a:off x="5307" y="1572"/>
                <a:ext cx="231" cy="17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10" name="Freeform 442"/>
              <p:cNvSpPr>
                <a:spLocks/>
              </p:cNvSpPr>
              <p:nvPr/>
            </p:nvSpPr>
            <p:spPr bwMode="auto">
              <a:xfrm>
                <a:off x="5408" y="1605"/>
                <a:ext cx="37" cy="111"/>
              </a:xfrm>
              <a:custGeom>
                <a:avLst/>
                <a:gdLst>
                  <a:gd name="T0" fmla="*/ 3 w 37"/>
                  <a:gd name="T1" fmla="*/ 65 h 111"/>
                  <a:gd name="T2" fmla="*/ 3 w 37"/>
                  <a:gd name="T3" fmla="*/ 110 h 111"/>
                  <a:gd name="T4" fmla="*/ 34 w 37"/>
                  <a:gd name="T5" fmla="*/ 111 h 111"/>
                  <a:gd name="T6" fmla="*/ 37 w 37"/>
                  <a:gd name="T7" fmla="*/ 85 h 111"/>
                  <a:gd name="T8" fmla="*/ 25 w 37"/>
                  <a:gd name="T9" fmla="*/ 77 h 111"/>
                  <a:gd name="T10" fmla="*/ 25 w 37"/>
                  <a:gd name="T11" fmla="*/ 37 h 111"/>
                  <a:gd name="T12" fmla="*/ 36 w 37"/>
                  <a:gd name="T13" fmla="*/ 24 h 111"/>
                  <a:gd name="T14" fmla="*/ 30 w 37"/>
                  <a:gd name="T15" fmla="*/ 0 h 111"/>
                  <a:gd name="T16" fmla="*/ 0 w 37"/>
                  <a:gd name="T17" fmla="*/ 3 h 111"/>
                  <a:gd name="T18" fmla="*/ 3 w 37"/>
                  <a:gd name="T19" fmla="*/ 6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11">
                    <a:moveTo>
                      <a:pt x="3" y="65"/>
                    </a:moveTo>
                    <a:lnTo>
                      <a:pt x="3" y="110"/>
                    </a:lnTo>
                    <a:lnTo>
                      <a:pt x="34" y="111"/>
                    </a:lnTo>
                    <a:lnTo>
                      <a:pt x="37" y="85"/>
                    </a:lnTo>
                    <a:lnTo>
                      <a:pt x="25" y="77"/>
                    </a:lnTo>
                    <a:lnTo>
                      <a:pt x="25" y="37"/>
                    </a:lnTo>
                    <a:lnTo>
                      <a:pt x="36" y="24"/>
                    </a:lnTo>
                    <a:lnTo>
                      <a:pt x="30" y="0"/>
                    </a:lnTo>
                    <a:lnTo>
                      <a:pt x="0" y="3"/>
                    </a:lnTo>
                    <a:lnTo>
                      <a:pt x="3" y="65"/>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11" name="Freeform 443"/>
              <p:cNvSpPr>
                <a:spLocks/>
              </p:cNvSpPr>
              <p:nvPr/>
            </p:nvSpPr>
            <p:spPr bwMode="auto">
              <a:xfrm>
                <a:off x="5200" y="1652"/>
                <a:ext cx="216" cy="18"/>
              </a:xfrm>
              <a:custGeom>
                <a:avLst/>
                <a:gdLst>
                  <a:gd name="T0" fmla="*/ 216 w 216"/>
                  <a:gd name="T1" fmla="*/ 0 h 18"/>
                  <a:gd name="T2" fmla="*/ 167 w 216"/>
                  <a:gd name="T3" fmla="*/ 0 h 18"/>
                  <a:gd name="T4" fmla="*/ 161 w 216"/>
                  <a:gd name="T5" fmla="*/ 2 h 18"/>
                  <a:gd name="T6" fmla="*/ 122 w 216"/>
                  <a:gd name="T7" fmla="*/ 2 h 18"/>
                  <a:gd name="T8" fmla="*/ 115 w 216"/>
                  <a:gd name="T9" fmla="*/ 4 h 18"/>
                  <a:gd name="T10" fmla="*/ 0 w 216"/>
                  <a:gd name="T11" fmla="*/ 5 h 18"/>
                  <a:gd name="T12" fmla="*/ 0 w 216"/>
                  <a:gd name="T13" fmla="*/ 13 h 18"/>
                  <a:gd name="T14" fmla="*/ 115 w 216"/>
                  <a:gd name="T15" fmla="*/ 14 h 18"/>
                  <a:gd name="T16" fmla="*/ 121 w 216"/>
                  <a:gd name="T17" fmla="*/ 16 h 18"/>
                  <a:gd name="T18" fmla="*/ 162 w 216"/>
                  <a:gd name="T19" fmla="*/ 16 h 18"/>
                  <a:gd name="T20" fmla="*/ 166 w 216"/>
                  <a:gd name="T21" fmla="*/ 18 h 18"/>
                  <a:gd name="T22" fmla="*/ 216 w 216"/>
                  <a:gd name="T23" fmla="*/ 18 h 18"/>
                  <a:gd name="T24" fmla="*/ 216 w 216"/>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6" h="18">
                    <a:moveTo>
                      <a:pt x="216" y="0"/>
                    </a:moveTo>
                    <a:lnTo>
                      <a:pt x="167" y="0"/>
                    </a:lnTo>
                    <a:lnTo>
                      <a:pt x="161" y="2"/>
                    </a:lnTo>
                    <a:lnTo>
                      <a:pt x="122" y="2"/>
                    </a:lnTo>
                    <a:lnTo>
                      <a:pt x="115" y="4"/>
                    </a:lnTo>
                    <a:lnTo>
                      <a:pt x="0" y="5"/>
                    </a:lnTo>
                    <a:lnTo>
                      <a:pt x="0" y="13"/>
                    </a:lnTo>
                    <a:lnTo>
                      <a:pt x="115" y="14"/>
                    </a:lnTo>
                    <a:lnTo>
                      <a:pt x="121" y="16"/>
                    </a:lnTo>
                    <a:lnTo>
                      <a:pt x="162" y="16"/>
                    </a:lnTo>
                    <a:lnTo>
                      <a:pt x="166" y="18"/>
                    </a:lnTo>
                    <a:lnTo>
                      <a:pt x="216" y="18"/>
                    </a:lnTo>
                    <a:lnTo>
                      <a:pt x="216" y="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12" name="Freeform 444"/>
              <p:cNvSpPr>
                <a:spLocks/>
              </p:cNvSpPr>
              <p:nvPr/>
            </p:nvSpPr>
            <p:spPr bwMode="auto">
              <a:xfrm>
                <a:off x="5439" y="1654"/>
                <a:ext cx="69" cy="19"/>
              </a:xfrm>
              <a:custGeom>
                <a:avLst/>
                <a:gdLst>
                  <a:gd name="T0" fmla="*/ 0 w 69"/>
                  <a:gd name="T1" fmla="*/ 0 h 19"/>
                  <a:gd name="T2" fmla="*/ 39 w 69"/>
                  <a:gd name="T3" fmla="*/ 0 h 19"/>
                  <a:gd name="T4" fmla="*/ 41 w 69"/>
                  <a:gd name="T5" fmla="*/ 2 h 19"/>
                  <a:gd name="T6" fmla="*/ 69 w 69"/>
                  <a:gd name="T7" fmla="*/ 2 h 19"/>
                  <a:gd name="T8" fmla="*/ 69 w 69"/>
                  <a:gd name="T9" fmla="*/ 13 h 19"/>
                  <a:gd name="T10" fmla="*/ 41 w 69"/>
                  <a:gd name="T11" fmla="*/ 13 h 19"/>
                  <a:gd name="T12" fmla="*/ 40 w 69"/>
                  <a:gd name="T13" fmla="*/ 19 h 19"/>
                  <a:gd name="T14" fmla="*/ 2 w 69"/>
                  <a:gd name="T15" fmla="*/ 19 h 19"/>
                  <a:gd name="T16" fmla="*/ 0 w 69"/>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19">
                    <a:moveTo>
                      <a:pt x="0" y="0"/>
                    </a:moveTo>
                    <a:lnTo>
                      <a:pt x="39" y="0"/>
                    </a:lnTo>
                    <a:lnTo>
                      <a:pt x="41" y="2"/>
                    </a:lnTo>
                    <a:lnTo>
                      <a:pt x="69" y="2"/>
                    </a:lnTo>
                    <a:lnTo>
                      <a:pt x="69" y="13"/>
                    </a:lnTo>
                    <a:lnTo>
                      <a:pt x="41" y="13"/>
                    </a:lnTo>
                    <a:lnTo>
                      <a:pt x="40" y="19"/>
                    </a:lnTo>
                    <a:lnTo>
                      <a:pt x="2" y="19"/>
                    </a:lnTo>
                    <a:lnTo>
                      <a:pt x="0" y="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6813" name="Line 445"/>
            <p:cNvSpPr>
              <a:spLocks noChangeShapeType="1"/>
            </p:cNvSpPr>
            <p:nvPr/>
          </p:nvSpPr>
          <p:spPr bwMode="auto">
            <a:xfrm>
              <a:off x="5377" y="1640"/>
              <a:ext cx="4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14" name="Line 446"/>
            <p:cNvSpPr>
              <a:spLocks noChangeShapeType="1"/>
            </p:cNvSpPr>
            <p:nvPr/>
          </p:nvSpPr>
          <p:spPr bwMode="auto">
            <a:xfrm>
              <a:off x="5378" y="1682"/>
              <a:ext cx="4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815" name="Group 447"/>
          <p:cNvGrpSpPr>
            <a:grpSpLocks/>
          </p:cNvGrpSpPr>
          <p:nvPr/>
        </p:nvGrpSpPr>
        <p:grpSpPr bwMode="auto">
          <a:xfrm>
            <a:off x="8555038" y="6364288"/>
            <a:ext cx="555625" cy="366712"/>
            <a:chOff x="5200" y="1545"/>
            <a:chExt cx="350" cy="231"/>
          </a:xfrm>
        </p:grpSpPr>
        <p:grpSp>
          <p:nvGrpSpPr>
            <p:cNvPr id="186816" name="Group 448"/>
            <p:cNvGrpSpPr>
              <a:grpSpLocks/>
            </p:cNvGrpSpPr>
            <p:nvPr/>
          </p:nvGrpSpPr>
          <p:grpSpPr bwMode="auto">
            <a:xfrm>
              <a:off x="5200" y="1545"/>
              <a:ext cx="350" cy="231"/>
              <a:chOff x="5200" y="1545"/>
              <a:chExt cx="350" cy="231"/>
            </a:xfrm>
          </p:grpSpPr>
          <p:sp>
            <p:nvSpPr>
              <p:cNvPr id="186817" name="Line 449"/>
              <p:cNvSpPr>
                <a:spLocks noChangeShapeType="1"/>
              </p:cNvSpPr>
              <p:nvPr/>
            </p:nvSpPr>
            <p:spPr bwMode="auto">
              <a:xfrm rot="443976">
                <a:off x="5316" y="1563"/>
                <a:ext cx="234" cy="19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18" name="Line 450"/>
              <p:cNvSpPr>
                <a:spLocks noChangeShapeType="1"/>
              </p:cNvSpPr>
              <p:nvPr/>
            </p:nvSpPr>
            <p:spPr bwMode="auto">
              <a:xfrm rot="-4956024">
                <a:off x="5307" y="1572"/>
                <a:ext cx="231" cy="17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19" name="Freeform 451"/>
              <p:cNvSpPr>
                <a:spLocks/>
              </p:cNvSpPr>
              <p:nvPr/>
            </p:nvSpPr>
            <p:spPr bwMode="auto">
              <a:xfrm>
                <a:off x="5408" y="1605"/>
                <a:ext cx="37" cy="111"/>
              </a:xfrm>
              <a:custGeom>
                <a:avLst/>
                <a:gdLst>
                  <a:gd name="T0" fmla="*/ 3 w 37"/>
                  <a:gd name="T1" fmla="*/ 65 h 111"/>
                  <a:gd name="T2" fmla="*/ 3 w 37"/>
                  <a:gd name="T3" fmla="*/ 110 h 111"/>
                  <a:gd name="T4" fmla="*/ 34 w 37"/>
                  <a:gd name="T5" fmla="*/ 111 h 111"/>
                  <a:gd name="T6" fmla="*/ 37 w 37"/>
                  <a:gd name="T7" fmla="*/ 85 h 111"/>
                  <a:gd name="T8" fmla="*/ 25 w 37"/>
                  <a:gd name="T9" fmla="*/ 77 h 111"/>
                  <a:gd name="T10" fmla="*/ 25 w 37"/>
                  <a:gd name="T11" fmla="*/ 37 h 111"/>
                  <a:gd name="T12" fmla="*/ 36 w 37"/>
                  <a:gd name="T13" fmla="*/ 24 h 111"/>
                  <a:gd name="T14" fmla="*/ 30 w 37"/>
                  <a:gd name="T15" fmla="*/ 0 h 111"/>
                  <a:gd name="T16" fmla="*/ 0 w 37"/>
                  <a:gd name="T17" fmla="*/ 3 h 111"/>
                  <a:gd name="T18" fmla="*/ 3 w 37"/>
                  <a:gd name="T19" fmla="*/ 6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11">
                    <a:moveTo>
                      <a:pt x="3" y="65"/>
                    </a:moveTo>
                    <a:lnTo>
                      <a:pt x="3" y="110"/>
                    </a:lnTo>
                    <a:lnTo>
                      <a:pt x="34" y="111"/>
                    </a:lnTo>
                    <a:lnTo>
                      <a:pt x="37" y="85"/>
                    </a:lnTo>
                    <a:lnTo>
                      <a:pt x="25" y="77"/>
                    </a:lnTo>
                    <a:lnTo>
                      <a:pt x="25" y="37"/>
                    </a:lnTo>
                    <a:lnTo>
                      <a:pt x="36" y="24"/>
                    </a:lnTo>
                    <a:lnTo>
                      <a:pt x="30" y="0"/>
                    </a:lnTo>
                    <a:lnTo>
                      <a:pt x="0" y="3"/>
                    </a:lnTo>
                    <a:lnTo>
                      <a:pt x="3" y="65"/>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20" name="Freeform 452"/>
              <p:cNvSpPr>
                <a:spLocks/>
              </p:cNvSpPr>
              <p:nvPr/>
            </p:nvSpPr>
            <p:spPr bwMode="auto">
              <a:xfrm>
                <a:off x="5200" y="1652"/>
                <a:ext cx="216" cy="18"/>
              </a:xfrm>
              <a:custGeom>
                <a:avLst/>
                <a:gdLst>
                  <a:gd name="T0" fmla="*/ 216 w 216"/>
                  <a:gd name="T1" fmla="*/ 0 h 18"/>
                  <a:gd name="T2" fmla="*/ 167 w 216"/>
                  <a:gd name="T3" fmla="*/ 0 h 18"/>
                  <a:gd name="T4" fmla="*/ 161 w 216"/>
                  <a:gd name="T5" fmla="*/ 2 h 18"/>
                  <a:gd name="T6" fmla="*/ 122 w 216"/>
                  <a:gd name="T7" fmla="*/ 2 h 18"/>
                  <a:gd name="T8" fmla="*/ 115 w 216"/>
                  <a:gd name="T9" fmla="*/ 4 h 18"/>
                  <a:gd name="T10" fmla="*/ 0 w 216"/>
                  <a:gd name="T11" fmla="*/ 5 h 18"/>
                  <a:gd name="T12" fmla="*/ 0 w 216"/>
                  <a:gd name="T13" fmla="*/ 13 h 18"/>
                  <a:gd name="T14" fmla="*/ 115 w 216"/>
                  <a:gd name="T15" fmla="*/ 14 h 18"/>
                  <a:gd name="T16" fmla="*/ 121 w 216"/>
                  <a:gd name="T17" fmla="*/ 16 h 18"/>
                  <a:gd name="T18" fmla="*/ 162 w 216"/>
                  <a:gd name="T19" fmla="*/ 16 h 18"/>
                  <a:gd name="T20" fmla="*/ 166 w 216"/>
                  <a:gd name="T21" fmla="*/ 18 h 18"/>
                  <a:gd name="T22" fmla="*/ 216 w 216"/>
                  <a:gd name="T23" fmla="*/ 18 h 18"/>
                  <a:gd name="T24" fmla="*/ 216 w 216"/>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6" h="18">
                    <a:moveTo>
                      <a:pt x="216" y="0"/>
                    </a:moveTo>
                    <a:lnTo>
                      <a:pt x="167" y="0"/>
                    </a:lnTo>
                    <a:lnTo>
                      <a:pt x="161" y="2"/>
                    </a:lnTo>
                    <a:lnTo>
                      <a:pt x="122" y="2"/>
                    </a:lnTo>
                    <a:lnTo>
                      <a:pt x="115" y="4"/>
                    </a:lnTo>
                    <a:lnTo>
                      <a:pt x="0" y="5"/>
                    </a:lnTo>
                    <a:lnTo>
                      <a:pt x="0" y="13"/>
                    </a:lnTo>
                    <a:lnTo>
                      <a:pt x="115" y="14"/>
                    </a:lnTo>
                    <a:lnTo>
                      <a:pt x="121" y="16"/>
                    </a:lnTo>
                    <a:lnTo>
                      <a:pt x="162" y="16"/>
                    </a:lnTo>
                    <a:lnTo>
                      <a:pt x="166" y="18"/>
                    </a:lnTo>
                    <a:lnTo>
                      <a:pt x="216" y="18"/>
                    </a:lnTo>
                    <a:lnTo>
                      <a:pt x="216" y="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21" name="Freeform 453"/>
              <p:cNvSpPr>
                <a:spLocks/>
              </p:cNvSpPr>
              <p:nvPr/>
            </p:nvSpPr>
            <p:spPr bwMode="auto">
              <a:xfrm>
                <a:off x="5439" y="1654"/>
                <a:ext cx="69" cy="19"/>
              </a:xfrm>
              <a:custGeom>
                <a:avLst/>
                <a:gdLst>
                  <a:gd name="T0" fmla="*/ 0 w 69"/>
                  <a:gd name="T1" fmla="*/ 0 h 19"/>
                  <a:gd name="T2" fmla="*/ 39 w 69"/>
                  <a:gd name="T3" fmla="*/ 0 h 19"/>
                  <a:gd name="T4" fmla="*/ 41 w 69"/>
                  <a:gd name="T5" fmla="*/ 2 h 19"/>
                  <a:gd name="T6" fmla="*/ 69 w 69"/>
                  <a:gd name="T7" fmla="*/ 2 h 19"/>
                  <a:gd name="T8" fmla="*/ 69 w 69"/>
                  <a:gd name="T9" fmla="*/ 13 h 19"/>
                  <a:gd name="T10" fmla="*/ 41 w 69"/>
                  <a:gd name="T11" fmla="*/ 13 h 19"/>
                  <a:gd name="T12" fmla="*/ 40 w 69"/>
                  <a:gd name="T13" fmla="*/ 19 h 19"/>
                  <a:gd name="T14" fmla="*/ 2 w 69"/>
                  <a:gd name="T15" fmla="*/ 19 h 19"/>
                  <a:gd name="T16" fmla="*/ 0 w 69"/>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19">
                    <a:moveTo>
                      <a:pt x="0" y="0"/>
                    </a:moveTo>
                    <a:lnTo>
                      <a:pt x="39" y="0"/>
                    </a:lnTo>
                    <a:lnTo>
                      <a:pt x="41" y="2"/>
                    </a:lnTo>
                    <a:lnTo>
                      <a:pt x="69" y="2"/>
                    </a:lnTo>
                    <a:lnTo>
                      <a:pt x="69" y="13"/>
                    </a:lnTo>
                    <a:lnTo>
                      <a:pt x="41" y="13"/>
                    </a:lnTo>
                    <a:lnTo>
                      <a:pt x="40" y="19"/>
                    </a:lnTo>
                    <a:lnTo>
                      <a:pt x="2" y="19"/>
                    </a:lnTo>
                    <a:lnTo>
                      <a:pt x="0" y="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6822" name="Line 454"/>
            <p:cNvSpPr>
              <a:spLocks noChangeShapeType="1"/>
            </p:cNvSpPr>
            <p:nvPr/>
          </p:nvSpPr>
          <p:spPr bwMode="auto">
            <a:xfrm>
              <a:off x="5377" y="1640"/>
              <a:ext cx="4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23" name="Line 455"/>
            <p:cNvSpPr>
              <a:spLocks noChangeShapeType="1"/>
            </p:cNvSpPr>
            <p:nvPr/>
          </p:nvSpPr>
          <p:spPr bwMode="auto">
            <a:xfrm>
              <a:off x="5378" y="1682"/>
              <a:ext cx="4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824" name="Group 456"/>
          <p:cNvGrpSpPr>
            <a:grpSpLocks/>
          </p:cNvGrpSpPr>
          <p:nvPr/>
        </p:nvGrpSpPr>
        <p:grpSpPr bwMode="auto">
          <a:xfrm>
            <a:off x="7812088" y="2298700"/>
            <a:ext cx="1254125" cy="966788"/>
            <a:chOff x="4921" y="1151"/>
            <a:chExt cx="790" cy="609"/>
          </a:xfrm>
        </p:grpSpPr>
        <p:grpSp>
          <p:nvGrpSpPr>
            <p:cNvPr id="186825" name="Group 457"/>
            <p:cNvGrpSpPr>
              <a:grpSpLocks/>
            </p:cNvGrpSpPr>
            <p:nvPr/>
          </p:nvGrpSpPr>
          <p:grpSpPr bwMode="auto">
            <a:xfrm>
              <a:off x="4921" y="1151"/>
              <a:ext cx="305" cy="124"/>
              <a:chOff x="5264" y="1105"/>
              <a:chExt cx="305" cy="124"/>
            </a:xfrm>
          </p:grpSpPr>
          <p:sp>
            <p:nvSpPr>
              <p:cNvPr id="186826" name="Freeform 458"/>
              <p:cNvSpPr>
                <a:spLocks/>
              </p:cNvSpPr>
              <p:nvPr/>
            </p:nvSpPr>
            <p:spPr bwMode="auto">
              <a:xfrm>
                <a:off x="5309" y="1105"/>
                <a:ext cx="260" cy="124"/>
              </a:xfrm>
              <a:custGeom>
                <a:avLst/>
                <a:gdLst>
                  <a:gd name="T0" fmla="*/ 4 w 1892"/>
                  <a:gd name="T1" fmla="*/ 900 h 900"/>
                  <a:gd name="T2" fmla="*/ 1892 w 1892"/>
                  <a:gd name="T3" fmla="*/ 900 h 900"/>
                  <a:gd name="T4" fmla="*/ 1888 w 1892"/>
                  <a:gd name="T5" fmla="*/ 4 h 900"/>
                  <a:gd name="T6" fmla="*/ 0 w 1892"/>
                  <a:gd name="T7" fmla="*/ 0 h 900"/>
                  <a:gd name="T8" fmla="*/ 0 w 1892"/>
                  <a:gd name="T9" fmla="*/ 172 h 900"/>
                  <a:gd name="T10" fmla="*/ 88 w 1892"/>
                  <a:gd name="T11" fmla="*/ 172 h 900"/>
                  <a:gd name="T12" fmla="*/ 84 w 1892"/>
                  <a:gd name="T13" fmla="*/ 732 h 900"/>
                  <a:gd name="T14" fmla="*/ 0 w 1892"/>
                  <a:gd name="T15" fmla="*/ 732 h 900"/>
                  <a:gd name="T16" fmla="*/ 4 w 1892"/>
                  <a:gd name="T17" fmla="*/ 90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2" h="900">
                    <a:moveTo>
                      <a:pt x="4" y="900"/>
                    </a:moveTo>
                    <a:lnTo>
                      <a:pt x="1892" y="900"/>
                    </a:lnTo>
                    <a:lnTo>
                      <a:pt x="1888" y="4"/>
                    </a:lnTo>
                    <a:lnTo>
                      <a:pt x="0" y="0"/>
                    </a:lnTo>
                    <a:lnTo>
                      <a:pt x="0" y="172"/>
                    </a:lnTo>
                    <a:lnTo>
                      <a:pt x="88" y="172"/>
                    </a:lnTo>
                    <a:lnTo>
                      <a:pt x="84" y="732"/>
                    </a:lnTo>
                    <a:lnTo>
                      <a:pt x="0" y="732"/>
                    </a:lnTo>
                    <a:lnTo>
                      <a:pt x="4" y="900"/>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27" name="Freeform 459"/>
              <p:cNvSpPr>
                <a:spLocks/>
              </p:cNvSpPr>
              <p:nvPr/>
            </p:nvSpPr>
            <p:spPr bwMode="auto">
              <a:xfrm>
                <a:off x="5398" y="1119"/>
                <a:ext cx="50" cy="97"/>
              </a:xfrm>
              <a:custGeom>
                <a:avLst/>
                <a:gdLst>
                  <a:gd name="T0" fmla="*/ 0 w 360"/>
                  <a:gd name="T1" fmla="*/ 412 h 700"/>
                  <a:gd name="T2" fmla="*/ 4 w 360"/>
                  <a:gd name="T3" fmla="*/ 592 h 700"/>
                  <a:gd name="T4" fmla="*/ 296 w 360"/>
                  <a:gd name="T5" fmla="*/ 700 h 700"/>
                  <a:gd name="T6" fmla="*/ 348 w 360"/>
                  <a:gd name="T7" fmla="*/ 584 h 700"/>
                  <a:gd name="T8" fmla="*/ 160 w 360"/>
                  <a:gd name="T9" fmla="*/ 496 h 700"/>
                  <a:gd name="T10" fmla="*/ 160 w 360"/>
                  <a:gd name="T11" fmla="*/ 208 h 700"/>
                  <a:gd name="T12" fmla="*/ 360 w 360"/>
                  <a:gd name="T13" fmla="*/ 92 h 700"/>
                  <a:gd name="T14" fmla="*/ 280 w 360"/>
                  <a:gd name="T15" fmla="*/ 0 h 700"/>
                  <a:gd name="T16" fmla="*/ 0 w 360"/>
                  <a:gd name="T17" fmla="*/ 112 h 700"/>
                  <a:gd name="T18" fmla="*/ 0 w 360"/>
                  <a:gd name="T19" fmla="*/ 412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700">
                    <a:moveTo>
                      <a:pt x="0" y="412"/>
                    </a:moveTo>
                    <a:lnTo>
                      <a:pt x="4" y="592"/>
                    </a:lnTo>
                    <a:lnTo>
                      <a:pt x="296" y="700"/>
                    </a:lnTo>
                    <a:lnTo>
                      <a:pt x="348" y="584"/>
                    </a:lnTo>
                    <a:lnTo>
                      <a:pt x="160" y="496"/>
                    </a:lnTo>
                    <a:lnTo>
                      <a:pt x="160" y="208"/>
                    </a:lnTo>
                    <a:lnTo>
                      <a:pt x="360" y="92"/>
                    </a:lnTo>
                    <a:lnTo>
                      <a:pt x="280" y="0"/>
                    </a:lnTo>
                    <a:lnTo>
                      <a:pt x="0" y="112"/>
                    </a:lnTo>
                    <a:lnTo>
                      <a:pt x="0" y="412"/>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28" name="Freeform 460"/>
              <p:cNvSpPr>
                <a:spLocks/>
              </p:cNvSpPr>
              <p:nvPr/>
            </p:nvSpPr>
            <p:spPr bwMode="auto">
              <a:xfrm>
                <a:off x="5264" y="1163"/>
                <a:ext cx="149" cy="13"/>
              </a:xfrm>
              <a:custGeom>
                <a:avLst/>
                <a:gdLst>
                  <a:gd name="T0" fmla="*/ 1052 w 1082"/>
                  <a:gd name="T1" fmla="*/ 80 h 94"/>
                  <a:gd name="T2" fmla="*/ 1082 w 1082"/>
                  <a:gd name="T3" fmla="*/ 40 h 94"/>
                  <a:gd name="T4" fmla="*/ 1050 w 1082"/>
                  <a:gd name="T5" fmla="*/ 8 h 94"/>
                  <a:gd name="T6" fmla="*/ 800 w 1082"/>
                  <a:gd name="T7" fmla="*/ 4 h 94"/>
                  <a:gd name="T8" fmla="*/ 798 w 1082"/>
                  <a:gd name="T9" fmla="*/ 18 h 94"/>
                  <a:gd name="T10" fmla="*/ 164 w 1082"/>
                  <a:gd name="T11" fmla="*/ 24 h 94"/>
                  <a:gd name="T12" fmla="*/ 108 w 1082"/>
                  <a:gd name="T13" fmla="*/ 22 h 94"/>
                  <a:gd name="T14" fmla="*/ 76 w 1082"/>
                  <a:gd name="T15" fmla="*/ 2 h 94"/>
                  <a:gd name="T16" fmla="*/ 2 w 1082"/>
                  <a:gd name="T17" fmla="*/ 0 h 94"/>
                  <a:gd name="T18" fmla="*/ 0 w 1082"/>
                  <a:gd name="T19" fmla="*/ 94 h 94"/>
                  <a:gd name="T20" fmla="*/ 78 w 1082"/>
                  <a:gd name="T21" fmla="*/ 94 h 94"/>
                  <a:gd name="T22" fmla="*/ 110 w 1082"/>
                  <a:gd name="T23" fmla="*/ 78 h 94"/>
                  <a:gd name="T24" fmla="*/ 164 w 1082"/>
                  <a:gd name="T25" fmla="*/ 74 h 94"/>
                  <a:gd name="T26" fmla="*/ 796 w 1082"/>
                  <a:gd name="T27" fmla="*/ 70 h 94"/>
                  <a:gd name="T28" fmla="*/ 802 w 1082"/>
                  <a:gd name="T29" fmla="*/ 84 h 94"/>
                  <a:gd name="T30" fmla="*/ 1052 w 1082"/>
                  <a:gd name="T31"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2" h="94">
                    <a:moveTo>
                      <a:pt x="1052" y="80"/>
                    </a:moveTo>
                    <a:lnTo>
                      <a:pt x="1082" y="40"/>
                    </a:lnTo>
                    <a:lnTo>
                      <a:pt x="1050" y="8"/>
                    </a:lnTo>
                    <a:lnTo>
                      <a:pt x="800" y="4"/>
                    </a:lnTo>
                    <a:lnTo>
                      <a:pt x="798" y="18"/>
                    </a:lnTo>
                    <a:lnTo>
                      <a:pt x="164" y="24"/>
                    </a:lnTo>
                    <a:lnTo>
                      <a:pt x="108" y="22"/>
                    </a:lnTo>
                    <a:lnTo>
                      <a:pt x="76" y="2"/>
                    </a:lnTo>
                    <a:lnTo>
                      <a:pt x="2" y="0"/>
                    </a:lnTo>
                    <a:lnTo>
                      <a:pt x="0" y="94"/>
                    </a:lnTo>
                    <a:lnTo>
                      <a:pt x="78" y="94"/>
                    </a:lnTo>
                    <a:lnTo>
                      <a:pt x="110" y="78"/>
                    </a:lnTo>
                    <a:lnTo>
                      <a:pt x="164" y="74"/>
                    </a:lnTo>
                    <a:lnTo>
                      <a:pt x="796" y="70"/>
                    </a:lnTo>
                    <a:lnTo>
                      <a:pt x="802" y="84"/>
                    </a:lnTo>
                    <a:lnTo>
                      <a:pt x="1052" y="8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29" name="Freeform 461"/>
              <p:cNvSpPr>
                <a:spLocks/>
              </p:cNvSpPr>
              <p:nvPr/>
            </p:nvSpPr>
            <p:spPr bwMode="auto">
              <a:xfrm>
                <a:off x="5420" y="1119"/>
                <a:ext cx="111" cy="97"/>
              </a:xfrm>
              <a:custGeom>
                <a:avLst/>
                <a:gdLst>
                  <a:gd name="T0" fmla="*/ 0 w 808"/>
                  <a:gd name="T1" fmla="*/ 220 h 708"/>
                  <a:gd name="T2" fmla="*/ 212 w 808"/>
                  <a:gd name="T3" fmla="*/ 92 h 708"/>
                  <a:gd name="T4" fmla="*/ 128 w 808"/>
                  <a:gd name="T5" fmla="*/ 0 h 708"/>
                  <a:gd name="T6" fmla="*/ 800 w 808"/>
                  <a:gd name="T7" fmla="*/ 0 h 708"/>
                  <a:gd name="T8" fmla="*/ 808 w 808"/>
                  <a:gd name="T9" fmla="*/ 708 h 708"/>
                  <a:gd name="T10" fmla="*/ 136 w 808"/>
                  <a:gd name="T11" fmla="*/ 700 h 708"/>
                  <a:gd name="T12" fmla="*/ 196 w 808"/>
                  <a:gd name="T13" fmla="*/ 588 h 708"/>
                  <a:gd name="T14" fmla="*/ 0 w 808"/>
                  <a:gd name="T15" fmla="*/ 500 h 708"/>
                  <a:gd name="T16" fmla="*/ 0 w 808"/>
                  <a:gd name="T17" fmla="*/ 22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8" h="708">
                    <a:moveTo>
                      <a:pt x="0" y="220"/>
                    </a:moveTo>
                    <a:lnTo>
                      <a:pt x="212" y="92"/>
                    </a:lnTo>
                    <a:lnTo>
                      <a:pt x="128" y="0"/>
                    </a:lnTo>
                    <a:lnTo>
                      <a:pt x="800" y="0"/>
                    </a:lnTo>
                    <a:lnTo>
                      <a:pt x="808" y="708"/>
                    </a:lnTo>
                    <a:lnTo>
                      <a:pt x="136" y="700"/>
                    </a:lnTo>
                    <a:lnTo>
                      <a:pt x="196" y="588"/>
                    </a:lnTo>
                    <a:lnTo>
                      <a:pt x="0" y="500"/>
                    </a:lnTo>
                    <a:lnTo>
                      <a:pt x="0" y="220"/>
                    </a:lnTo>
                    <a:close/>
                  </a:path>
                </a:pathLst>
              </a:custGeom>
              <a:solidFill>
                <a:srgbClr val="FF99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30" name="Freeform 462"/>
              <p:cNvSpPr>
                <a:spLocks/>
              </p:cNvSpPr>
              <p:nvPr/>
            </p:nvSpPr>
            <p:spPr bwMode="auto">
              <a:xfrm>
                <a:off x="5421" y="1162"/>
                <a:ext cx="69" cy="19"/>
              </a:xfrm>
              <a:custGeom>
                <a:avLst/>
                <a:gdLst>
                  <a:gd name="T0" fmla="*/ 0 w 504"/>
                  <a:gd name="T1" fmla="*/ 0 h 138"/>
                  <a:gd name="T2" fmla="*/ 288 w 504"/>
                  <a:gd name="T3" fmla="*/ 0 h 138"/>
                  <a:gd name="T4" fmla="*/ 297 w 504"/>
                  <a:gd name="T5" fmla="*/ 12 h 138"/>
                  <a:gd name="T6" fmla="*/ 504 w 504"/>
                  <a:gd name="T7" fmla="*/ 12 h 138"/>
                  <a:gd name="T8" fmla="*/ 504 w 504"/>
                  <a:gd name="T9" fmla="*/ 93 h 138"/>
                  <a:gd name="T10" fmla="*/ 300 w 504"/>
                  <a:gd name="T11" fmla="*/ 93 h 138"/>
                  <a:gd name="T12" fmla="*/ 294 w 504"/>
                  <a:gd name="T13" fmla="*/ 138 h 138"/>
                  <a:gd name="T14" fmla="*/ 126 w 504"/>
                  <a:gd name="T15" fmla="*/ 138 h 138"/>
                  <a:gd name="T16" fmla="*/ 102 w 504"/>
                  <a:gd name="T17" fmla="*/ 96 h 138"/>
                  <a:gd name="T18" fmla="*/ 0 w 504"/>
                  <a:gd name="T19" fmla="*/ 93 h 138"/>
                  <a:gd name="T20" fmla="*/ 0 w 504"/>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4" h="138">
                    <a:moveTo>
                      <a:pt x="0" y="0"/>
                    </a:moveTo>
                    <a:lnTo>
                      <a:pt x="288" y="0"/>
                    </a:lnTo>
                    <a:lnTo>
                      <a:pt x="297" y="12"/>
                    </a:lnTo>
                    <a:lnTo>
                      <a:pt x="504" y="12"/>
                    </a:lnTo>
                    <a:lnTo>
                      <a:pt x="504" y="93"/>
                    </a:lnTo>
                    <a:lnTo>
                      <a:pt x="300" y="93"/>
                    </a:lnTo>
                    <a:lnTo>
                      <a:pt x="294" y="138"/>
                    </a:lnTo>
                    <a:lnTo>
                      <a:pt x="126" y="138"/>
                    </a:lnTo>
                    <a:lnTo>
                      <a:pt x="102" y="96"/>
                    </a:lnTo>
                    <a:lnTo>
                      <a:pt x="0" y="93"/>
                    </a:lnTo>
                    <a:lnTo>
                      <a:pt x="0" y="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831" name="Group 463"/>
            <p:cNvGrpSpPr>
              <a:grpSpLocks/>
            </p:cNvGrpSpPr>
            <p:nvPr/>
          </p:nvGrpSpPr>
          <p:grpSpPr bwMode="auto">
            <a:xfrm>
              <a:off x="5018" y="1248"/>
              <a:ext cx="305" cy="124"/>
              <a:chOff x="5264" y="1105"/>
              <a:chExt cx="305" cy="124"/>
            </a:xfrm>
          </p:grpSpPr>
          <p:sp>
            <p:nvSpPr>
              <p:cNvPr id="186832" name="Freeform 464"/>
              <p:cNvSpPr>
                <a:spLocks/>
              </p:cNvSpPr>
              <p:nvPr/>
            </p:nvSpPr>
            <p:spPr bwMode="auto">
              <a:xfrm>
                <a:off x="5309" y="1105"/>
                <a:ext cx="260" cy="124"/>
              </a:xfrm>
              <a:custGeom>
                <a:avLst/>
                <a:gdLst>
                  <a:gd name="T0" fmla="*/ 4 w 1892"/>
                  <a:gd name="T1" fmla="*/ 900 h 900"/>
                  <a:gd name="T2" fmla="*/ 1892 w 1892"/>
                  <a:gd name="T3" fmla="*/ 900 h 900"/>
                  <a:gd name="T4" fmla="*/ 1888 w 1892"/>
                  <a:gd name="T5" fmla="*/ 4 h 900"/>
                  <a:gd name="T6" fmla="*/ 0 w 1892"/>
                  <a:gd name="T7" fmla="*/ 0 h 900"/>
                  <a:gd name="T8" fmla="*/ 0 w 1892"/>
                  <a:gd name="T9" fmla="*/ 172 h 900"/>
                  <a:gd name="T10" fmla="*/ 88 w 1892"/>
                  <a:gd name="T11" fmla="*/ 172 h 900"/>
                  <a:gd name="T12" fmla="*/ 84 w 1892"/>
                  <a:gd name="T13" fmla="*/ 732 h 900"/>
                  <a:gd name="T14" fmla="*/ 0 w 1892"/>
                  <a:gd name="T15" fmla="*/ 732 h 900"/>
                  <a:gd name="T16" fmla="*/ 4 w 1892"/>
                  <a:gd name="T17" fmla="*/ 90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2" h="900">
                    <a:moveTo>
                      <a:pt x="4" y="900"/>
                    </a:moveTo>
                    <a:lnTo>
                      <a:pt x="1892" y="900"/>
                    </a:lnTo>
                    <a:lnTo>
                      <a:pt x="1888" y="4"/>
                    </a:lnTo>
                    <a:lnTo>
                      <a:pt x="0" y="0"/>
                    </a:lnTo>
                    <a:lnTo>
                      <a:pt x="0" y="172"/>
                    </a:lnTo>
                    <a:lnTo>
                      <a:pt x="88" y="172"/>
                    </a:lnTo>
                    <a:lnTo>
                      <a:pt x="84" y="732"/>
                    </a:lnTo>
                    <a:lnTo>
                      <a:pt x="0" y="732"/>
                    </a:lnTo>
                    <a:lnTo>
                      <a:pt x="4" y="900"/>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33" name="Freeform 465"/>
              <p:cNvSpPr>
                <a:spLocks/>
              </p:cNvSpPr>
              <p:nvPr/>
            </p:nvSpPr>
            <p:spPr bwMode="auto">
              <a:xfrm>
                <a:off x="5398" y="1119"/>
                <a:ext cx="50" cy="97"/>
              </a:xfrm>
              <a:custGeom>
                <a:avLst/>
                <a:gdLst>
                  <a:gd name="T0" fmla="*/ 0 w 360"/>
                  <a:gd name="T1" fmla="*/ 412 h 700"/>
                  <a:gd name="T2" fmla="*/ 4 w 360"/>
                  <a:gd name="T3" fmla="*/ 592 h 700"/>
                  <a:gd name="T4" fmla="*/ 296 w 360"/>
                  <a:gd name="T5" fmla="*/ 700 h 700"/>
                  <a:gd name="T6" fmla="*/ 348 w 360"/>
                  <a:gd name="T7" fmla="*/ 584 h 700"/>
                  <a:gd name="T8" fmla="*/ 160 w 360"/>
                  <a:gd name="T9" fmla="*/ 496 h 700"/>
                  <a:gd name="T10" fmla="*/ 160 w 360"/>
                  <a:gd name="T11" fmla="*/ 208 h 700"/>
                  <a:gd name="T12" fmla="*/ 360 w 360"/>
                  <a:gd name="T13" fmla="*/ 92 h 700"/>
                  <a:gd name="T14" fmla="*/ 280 w 360"/>
                  <a:gd name="T15" fmla="*/ 0 h 700"/>
                  <a:gd name="T16" fmla="*/ 0 w 360"/>
                  <a:gd name="T17" fmla="*/ 112 h 700"/>
                  <a:gd name="T18" fmla="*/ 0 w 360"/>
                  <a:gd name="T19" fmla="*/ 412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700">
                    <a:moveTo>
                      <a:pt x="0" y="412"/>
                    </a:moveTo>
                    <a:lnTo>
                      <a:pt x="4" y="592"/>
                    </a:lnTo>
                    <a:lnTo>
                      <a:pt x="296" y="700"/>
                    </a:lnTo>
                    <a:lnTo>
                      <a:pt x="348" y="584"/>
                    </a:lnTo>
                    <a:lnTo>
                      <a:pt x="160" y="496"/>
                    </a:lnTo>
                    <a:lnTo>
                      <a:pt x="160" y="208"/>
                    </a:lnTo>
                    <a:lnTo>
                      <a:pt x="360" y="92"/>
                    </a:lnTo>
                    <a:lnTo>
                      <a:pt x="280" y="0"/>
                    </a:lnTo>
                    <a:lnTo>
                      <a:pt x="0" y="112"/>
                    </a:lnTo>
                    <a:lnTo>
                      <a:pt x="0" y="412"/>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34" name="Freeform 466"/>
              <p:cNvSpPr>
                <a:spLocks/>
              </p:cNvSpPr>
              <p:nvPr/>
            </p:nvSpPr>
            <p:spPr bwMode="auto">
              <a:xfrm>
                <a:off x="5264" y="1163"/>
                <a:ext cx="149" cy="13"/>
              </a:xfrm>
              <a:custGeom>
                <a:avLst/>
                <a:gdLst>
                  <a:gd name="T0" fmla="*/ 1052 w 1082"/>
                  <a:gd name="T1" fmla="*/ 80 h 94"/>
                  <a:gd name="T2" fmla="*/ 1082 w 1082"/>
                  <a:gd name="T3" fmla="*/ 40 h 94"/>
                  <a:gd name="T4" fmla="*/ 1050 w 1082"/>
                  <a:gd name="T5" fmla="*/ 8 h 94"/>
                  <a:gd name="T6" fmla="*/ 800 w 1082"/>
                  <a:gd name="T7" fmla="*/ 4 h 94"/>
                  <a:gd name="T8" fmla="*/ 798 w 1082"/>
                  <a:gd name="T9" fmla="*/ 18 h 94"/>
                  <a:gd name="T10" fmla="*/ 164 w 1082"/>
                  <a:gd name="T11" fmla="*/ 24 h 94"/>
                  <a:gd name="T12" fmla="*/ 108 w 1082"/>
                  <a:gd name="T13" fmla="*/ 22 h 94"/>
                  <a:gd name="T14" fmla="*/ 76 w 1082"/>
                  <a:gd name="T15" fmla="*/ 2 h 94"/>
                  <a:gd name="T16" fmla="*/ 2 w 1082"/>
                  <a:gd name="T17" fmla="*/ 0 h 94"/>
                  <a:gd name="T18" fmla="*/ 0 w 1082"/>
                  <a:gd name="T19" fmla="*/ 94 h 94"/>
                  <a:gd name="T20" fmla="*/ 78 w 1082"/>
                  <a:gd name="T21" fmla="*/ 94 h 94"/>
                  <a:gd name="T22" fmla="*/ 110 w 1082"/>
                  <a:gd name="T23" fmla="*/ 78 h 94"/>
                  <a:gd name="T24" fmla="*/ 164 w 1082"/>
                  <a:gd name="T25" fmla="*/ 74 h 94"/>
                  <a:gd name="T26" fmla="*/ 796 w 1082"/>
                  <a:gd name="T27" fmla="*/ 70 h 94"/>
                  <a:gd name="T28" fmla="*/ 802 w 1082"/>
                  <a:gd name="T29" fmla="*/ 84 h 94"/>
                  <a:gd name="T30" fmla="*/ 1052 w 1082"/>
                  <a:gd name="T31"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2" h="94">
                    <a:moveTo>
                      <a:pt x="1052" y="80"/>
                    </a:moveTo>
                    <a:lnTo>
                      <a:pt x="1082" y="40"/>
                    </a:lnTo>
                    <a:lnTo>
                      <a:pt x="1050" y="8"/>
                    </a:lnTo>
                    <a:lnTo>
                      <a:pt x="800" y="4"/>
                    </a:lnTo>
                    <a:lnTo>
                      <a:pt x="798" y="18"/>
                    </a:lnTo>
                    <a:lnTo>
                      <a:pt x="164" y="24"/>
                    </a:lnTo>
                    <a:lnTo>
                      <a:pt x="108" y="22"/>
                    </a:lnTo>
                    <a:lnTo>
                      <a:pt x="76" y="2"/>
                    </a:lnTo>
                    <a:lnTo>
                      <a:pt x="2" y="0"/>
                    </a:lnTo>
                    <a:lnTo>
                      <a:pt x="0" y="94"/>
                    </a:lnTo>
                    <a:lnTo>
                      <a:pt x="78" y="94"/>
                    </a:lnTo>
                    <a:lnTo>
                      <a:pt x="110" y="78"/>
                    </a:lnTo>
                    <a:lnTo>
                      <a:pt x="164" y="74"/>
                    </a:lnTo>
                    <a:lnTo>
                      <a:pt x="796" y="70"/>
                    </a:lnTo>
                    <a:lnTo>
                      <a:pt x="802" y="84"/>
                    </a:lnTo>
                    <a:lnTo>
                      <a:pt x="1052" y="8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35" name="Freeform 467"/>
              <p:cNvSpPr>
                <a:spLocks/>
              </p:cNvSpPr>
              <p:nvPr/>
            </p:nvSpPr>
            <p:spPr bwMode="auto">
              <a:xfrm>
                <a:off x="5420" y="1119"/>
                <a:ext cx="111" cy="97"/>
              </a:xfrm>
              <a:custGeom>
                <a:avLst/>
                <a:gdLst>
                  <a:gd name="T0" fmla="*/ 0 w 808"/>
                  <a:gd name="T1" fmla="*/ 220 h 708"/>
                  <a:gd name="T2" fmla="*/ 212 w 808"/>
                  <a:gd name="T3" fmla="*/ 92 h 708"/>
                  <a:gd name="T4" fmla="*/ 128 w 808"/>
                  <a:gd name="T5" fmla="*/ 0 h 708"/>
                  <a:gd name="T6" fmla="*/ 800 w 808"/>
                  <a:gd name="T7" fmla="*/ 0 h 708"/>
                  <a:gd name="T8" fmla="*/ 808 w 808"/>
                  <a:gd name="T9" fmla="*/ 708 h 708"/>
                  <a:gd name="T10" fmla="*/ 136 w 808"/>
                  <a:gd name="T11" fmla="*/ 700 h 708"/>
                  <a:gd name="T12" fmla="*/ 196 w 808"/>
                  <a:gd name="T13" fmla="*/ 588 h 708"/>
                  <a:gd name="T14" fmla="*/ 0 w 808"/>
                  <a:gd name="T15" fmla="*/ 500 h 708"/>
                  <a:gd name="T16" fmla="*/ 0 w 808"/>
                  <a:gd name="T17" fmla="*/ 22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8" h="708">
                    <a:moveTo>
                      <a:pt x="0" y="220"/>
                    </a:moveTo>
                    <a:lnTo>
                      <a:pt x="212" y="92"/>
                    </a:lnTo>
                    <a:lnTo>
                      <a:pt x="128" y="0"/>
                    </a:lnTo>
                    <a:lnTo>
                      <a:pt x="800" y="0"/>
                    </a:lnTo>
                    <a:lnTo>
                      <a:pt x="808" y="708"/>
                    </a:lnTo>
                    <a:lnTo>
                      <a:pt x="136" y="700"/>
                    </a:lnTo>
                    <a:lnTo>
                      <a:pt x="196" y="588"/>
                    </a:lnTo>
                    <a:lnTo>
                      <a:pt x="0" y="500"/>
                    </a:lnTo>
                    <a:lnTo>
                      <a:pt x="0" y="220"/>
                    </a:lnTo>
                    <a:close/>
                  </a:path>
                </a:pathLst>
              </a:custGeom>
              <a:solidFill>
                <a:srgbClr val="FF99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36" name="Freeform 468"/>
              <p:cNvSpPr>
                <a:spLocks/>
              </p:cNvSpPr>
              <p:nvPr/>
            </p:nvSpPr>
            <p:spPr bwMode="auto">
              <a:xfrm>
                <a:off x="5421" y="1162"/>
                <a:ext cx="69" cy="19"/>
              </a:xfrm>
              <a:custGeom>
                <a:avLst/>
                <a:gdLst>
                  <a:gd name="T0" fmla="*/ 0 w 504"/>
                  <a:gd name="T1" fmla="*/ 0 h 138"/>
                  <a:gd name="T2" fmla="*/ 288 w 504"/>
                  <a:gd name="T3" fmla="*/ 0 h 138"/>
                  <a:gd name="T4" fmla="*/ 297 w 504"/>
                  <a:gd name="T5" fmla="*/ 12 h 138"/>
                  <a:gd name="T6" fmla="*/ 504 w 504"/>
                  <a:gd name="T7" fmla="*/ 12 h 138"/>
                  <a:gd name="T8" fmla="*/ 504 w 504"/>
                  <a:gd name="T9" fmla="*/ 93 h 138"/>
                  <a:gd name="T10" fmla="*/ 300 w 504"/>
                  <a:gd name="T11" fmla="*/ 93 h 138"/>
                  <a:gd name="T12" fmla="*/ 294 w 504"/>
                  <a:gd name="T13" fmla="*/ 138 h 138"/>
                  <a:gd name="T14" fmla="*/ 126 w 504"/>
                  <a:gd name="T15" fmla="*/ 138 h 138"/>
                  <a:gd name="T16" fmla="*/ 102 w 504"/>
                  <a:gd name="T17" fmla="*/ 96 h 138"/>
                  <a:gd name="T18" fmla="*/ 0 w 504"/>
                  <a:gd name="T19" fmla="*/ 93 h 138"/>
                  <a:gd name="T20" fmla="*/ 0 w 504"/>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4" h="138">
                    <a:moveTo>
                      <a:pt x="0" y="0"/>
                    </a:moveTo>
                    <a:lnTo>
                      <a:pt x="288" y="0"/>
                    </a:lnTo>
                    <a:lnTo>
                      <a:pt x="297" y="12"/>
                    </a:lnTo>
                    <a:lnTo>
                      <a:pt x="504" y="12"/>
                    </a:lnTo>
                    <a:lnTo>
                      <a:pt x="504" y="93"/>
                    </a:lnTo>
                    <a:lnTo>
                      <a:pt x="300" y="93"/>
                    </a:lnTo>
                    <a:lnTo>
                      <a:pt x="294" y="138"/>
                    </a:lnTo>
                    <a:lnTo>
                      <a:pt x="126" y="138"/>
                    </a:lnTo>
                    <a:lnTo>
                      <a:pt x="102" y="96"/>
                    </a:lnTo>
                    <a:lnTo>
                      <a:pt x="0" y="93"/>
                    </a:lnTo>
                    <a:lnTo>
                      <a:pt x="0" y="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837" name="Group 469"/>
            <p:cNvGrpSpPr>
              <a:grpSpLocks/>
            </p:cNvGrpSpPr>
            <p:nvPr/>
          </p:nvGrpSpPr>
          <p:grpSpPr bwMode="auto">
            <a:xfrm>
              <a:off x="5115" y="1345"/>
              <a:ext cx="305" cy="124"/>
              <a:chOff x="5264" y="1105"/>
              <a:chExt cx="305" cy="124"/>
            </a:xfrm>
          </p:grpSpPr>
          <p:sp>
            <p:nvSpPr>
              <p:cNvPr id="186838" name="Freeform 470"/>
              <p:cNvSpPr>
                <a:spLocks/>
              </p:cNvSpPr>
              <p:nvPr/>
            </p:nvSpPr>
            <p:spPr bwMode="auto">
              <a:xfrm>
                <a:off x="5309" y="1105"/>
                <a:ext cx="260" cy="124"/>
              </a:xfrm>
              <a:custGeom>
                <a:avLst/>
                <a:gdLst>
                  <a:gd name="T0" fmla="*/ 4 w 1892"/>
                  <a:gd name="T1" fmla="*/ 900 h 900"/>
                  <a:gd name="T2" fmla="*/ 1892 w 1892"/>
                  <a:gd name="T3" fmla="*/ 900 h 900"/>
                  <a:gd name="T4" fmla="*/ 1888 w 1892"/>
                  <a:gd name="T5" fmla="*/ 4 h 900"/>
                  <a:gd name="T6" fmla="*/ 0 w 1892"/>
                  <a:gd name="T7" fmla="*/ 0 h 900"/>
                  <a:gd name="T8" fmla="*/ 0 w 1892"/>
                  <a:gd name="T9" fmla="*/ 172 h 900"/>
                  <a:gd name="T10" fmla="*/ 88 w 1892"/>
                  <a:gd name="T11" fmla="*/ 172 h 900"/>
                  <a:gd name="T12" fmla="*/ 84 w 1892"/>
                  <a:gd name="T13" fmla="*/ 732 h 900"/>
                  <a:gd name="T14" fmla="*/ 0 w 1892"/>
                  <a:gd name="T15" fmla="*/ 732 h 900"/>
                  <a:gd name="T16" fmla="*/ 4 w 1892"/>
                  <a:gd name="T17" fmla="*/ 90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2" h="900">
                    <a:moveTo>
                      <a:pt x="4" y="900"/>
                    </a:moveTo>
                    <a:lnTo>
                      <a:pt x="1892" y="900"/>
                    </a:lnTo>
                    <a:lnTo>
                      <a:pt x="1888" y="4"/>
                    </a:lnTo>
                    <a:lnTo>
                      <a:pt x="0" y="0"/>
                    </a:lnTo>
                    <a:lnTo>
                      <a:pt x="0" y="172"/>
                    </a:lnTo>
                    <a:lnTo>
                      <a:pt x="88" y="172"/>
                    </a:lnTo>
                    <a:lnTo>
                      <a:pt x="84" y="732"/>
                    </a:lnTo>
                    <a:lnTo>
                      <a:pt x="0" y="732"/>
                    </a:lnTo>
                    <a:lnTo>
                      <a:pt x="4" y="900"/>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39" name="Freeform 471"/>
              <p:cNvSpPr>
                <a:spLocks/>
              </p:cNvSpPr>
              <p:nvPr/>
            </p:nvSpPr>
            <p:spPr bwMode="auto">
              <a:xfrm>
                <a:off x="5398" y="1119"/>
                <a:ext cx="50" cy="97"/>
              </a:xfrm>
              <a:custGeom>
                <a:avLst/>
                <a:gdLst>
                  <a:gd name="T0" fmla="*/ 0 w 360"/>
                  <a:gd name="T1" fmla="*/ 412 h 700"/>
                  <a:gd name="T2" fmla="*/ 4 w 360"/>
                  <a:gd name="T3" fmla="*/ 592 h 700"/>
                  <a:gd name="T4" fmla="*/ 296 w 360"/>
                  <a:gd name="T5" fmla="*/ 700 h 700"/>
                  <a:gd name="T6" fmla="*/ 348 w 360"/>
                  <a:gd name="T7" fmla="*/ 584 h 700"/>
                  <a:gd name="T8" fmla="*/ 160 w 360"/>
                  <a:gd name="T9" fmla="*/ 496 h 700"/>
                  <a:gd name="T10" fmla="*/ 160 w 360"/>
                  <a:gd name="T11" fmla="*/ 208 h 700"/>
                  <a:gd name="T12" fmla="*/ 360 w 360"/>
                  <a:gd name="T13" fmla="*/ 92 h 700"/>
                  <a:gd name="T14" fmla="*/ 280 w 360"/>
                  <a:gd name="T15" fmla="*/ 0 h 700"/>
                  <a:gd name="T16" fmla="*/ 0 w 360"/>
                  <a:gd name="T17" fmla="*/ 112 h 700"/>
                  <a:gd name="T18" fmla="*/ 0 w 360"/>
                  <a:gd name="T19" fmla="*/ 412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700">
                    <a:moveTo>
                      <a:pt x="0" y="412"/>
                    </a:moveTo>
                    <a:lnTo>
                      <a:pt x="4" y="592"/>
                    </a:lnTo>
                    <a:lnTo>
                      <a:pt x="296" y="700"/>
                    </a:lnTo>
                    <a:lnTo>
                      <a:pt x="348" y="584"/>
                    </a:lnTo>
                    <a:lnTo>
                      <a:pt x="160" y="496"/>
                    </a:lnTo>
                    <a:lnTo>
                      <a:pt x="160" y="208"/>
                    </a:lnTo>
                    <a:lnTo>
                      <a:pt x="360" y="92"/>
                    </a:lnTo>
                    <a:lnTo>
                      <a:pt x="280" y="0"/>
                    </a:lnTo>
                    <a:lnTo>
                      <a:pt x="0" y="112"/>
                    </a:lnTo>
                    <a:lnTo>
                      <a:pt x="0" y="412"/>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40" name="Freeform 472"/>
              <p:cNvSpPr>
                <a:spLocks/>
              </p:cNvSpPr>
              <p:nvPr/>
            </p:nvSpPr>
            <p:spPr bwMode="auto">
              <a:xfrm>
                <a:off x="5264" y="1163"/>
                <a:ext cx="149" cy="13"/>
              </a:xfrm>
              <a:custGeom>
                <a:avLst/>
                <a:gdLst>
                  <a:gd name="T0" fmla="*/ 1052 w 1082"/>
                  <a:gd name="T1" fmla="*/ 80 h 94"/>
                  <a:gd name="T2" fmla="*/ 1082 w 1082"/>
                  <a:gd name="T3" fmla="*/ 40 h 94"/>
                  <a:gd name="T4" fmla="*/ 1050 w 1082"/>
                  <a:gd name="T5" fmla="*/ 8 h 94"/>
                  <a:gd name="T6" fmla="*/ 800 w 1082"/>
                  <a:gd name="T7" fmla="*/ 4 h 94"/>
                  <a:gd name="T8" fmla="*/ 798 w 1082"/>
                  <a:gd name="T9" fmla="*/ 18 h 94"/>
                  <a:gd name="T10" fmla="*/ 164 w 1082"/>
                  <a:gd name="T11" fmla="*/ 24 h 94"/>
                  <a:gd name="T12" fmla="*/ 108 w 1082"/>
                  <a:gd name="T13" fmla="*/ 22 h 94"/>
                  <a:gd name="T14" fmla="*/ 76 w 1082"/>
                  <a:gd name="T15" fmla="*/ 2 h 94"/>
                  <a:gd name="T16" fmla="*/ 2 w 1082"/>
                  <a:gd name="T17" fmla="*/ 0 h 94"/>
                  <a:gd name="T18" fmla="*/ 0 w 1082"/>
                  <a:gd name="T19" fmla="*/ 94 h 94"/>
                  <a:gd name="T20" fmla="*/ 78 w 1082"/>
                  <a:gd name="T21" fmla="*/ 94 h 94"/>
                  <a:gd name="T22" fmla="*/ 110 w 1082"/>
                  <a:gd name="T23" fmla="*/ 78 h 94"/>
                  <a:gd name="T24" fmla="*/ 164 w 1082"/>
                  <a:gd name="T25" fmla="*/ 74 h 94"/>
                  <a:gd name="T26" fmla="*/ 796 w 1082"/>
                  <a:gd name="T27" fmla="*/ 70 h 94"/>
                  <a:gd name="T28" fmla="*/ 802 w 1082"/>
                  <a:gd name="T29" fmla="*/ 84 h 94"/>
                  <a:gd name="T30" fmla="*/ 1052 w 1082"/>
                  <a:gd name="T31"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2" h="94">
                    <a:moveTo>
                      <a:pt x="1052" y="80"/>
                    </a:moveTo>
                    <a:lnTo>
                      <a:pt x="1082" y="40"/>
                    </a:lnTo>
                    <a:lnTo>
                      <a:pt x="1050" y="8"/>
                    </a:lnTo>
                    <a:lnTo>
                      <a:pt x="800" y="4"/>
                    </a:lnTo>
                    <a:lnTo>
                      <a:pt x="798" y="18"/>
                    </a:lnTo>
                    <a:lnTo>
                      <a:pt x="164" y="24"/>
                    </a:lnTo>
                    <a:lnTo>
                      <a:pt x="108" y="22"/>
                    </a:lnTo>
                    <a:lnTo>
                      <a:pt x="76" y="2"/>
                    </a:lnTo>
                    <a:lnTo>
                      <a:pt x="2" y="0"/>
                    </a:lnTo>
                    <a:lnTo>
                      <a:pt x="0" y="94"/>
                    </a:lnTo>
                    <a:lnTo>
                      <a:pt x="78" y="94"/>
                    </a:lnTo>
                    <a:lnTo>
                      <a:pt x="110" y="78"/>
                    </a:lnTo>
                    <a:lnTo>
                      <a:pt x="164" y="74"/>
                    </a:lnTo>
                    <a:lnTo>
                      <a:pt x="796" y="70"/>
                    </a:lnTo>
                    <a:lnTo>
                      <a:pt x="802" y="84"/>
                    </a:lnTo>
                    <a:lnTo>
                      <a:pt x="1052" y="8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41" name="Freeform 473"/>
              <p:cNvSpPr>
                <a:spLocks/>
              </p:cNvSpPr>
              <p:nvPr/>
            </p:nvSpPr>
            <p:spPr bwMode="auto">
              <a:xfrm>
                <a:off x="5420" y="1119"/>
                <a:ext cx="111" cy="97"/>
              </a:xfrm>
              <a:custGeom>
                <a:avLst/>
                <a:gdLst>
                  <a:gd name="T0" fmla="*/ 0 w 808"/>
                  <a:gd name="T1" fmla="*/ 220 h 708"/>
                  <a:gd name="T2" fmla="*/ 212 w 808"/>
                  <a:gd name="T3" fmla="*/ 92 h 708"/>
                  <a:gd name="T4" fmla="*/ 128 w 808"/>
                  <a:gd name="T5" fmla="*/ 0 h 708"/>
                  <a:gd name="T6" fmla="*/ 800 w 808"/>
                  <a:gd name="T7" fmla="*/ 0 h 708"/>
                  <a:gd name="T8" fmla="*/ 808 w 808"/>
                  <a:gd name="T9" fmla="*/ 708 h 708"/>
                  <a:gd name="T10" fmla="*/ 136 w 808"/>
                  <a:gd name="T11" fmla="*/ 700 h 708"/>
                  <a:gd name="T12" fmla="*/ 196 w 808"/>
                  <a:gd name="T13" fmla="*/ 588 h 708"/>
                  <a:gd name="T14" fmla="*/ 0 w 808"/>
                  <a:gd name="T15" fmla="*/ 500 h 708"/>
                  <a:gd name="T16" fmla="*/ 0 w 808"/>
                  <a:gd name="T17" fmla="*/ 22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8" h="708">
                    <a:moveTo>
                      <a:pt x="0" y="220"/>
                    </a:moveTo>
                    <a:lnTo>
                      <a:pt x="212" y="92"/>
                    </a:lnTo>
                    <a:lnTo>
                      <a:pt x="128" y="0"/>
                    </a:lnTo>
                    <a:lnTo>
                      <a:pt x="800" y="0"/>
                    </a:lnTo>
                    <a:lnTo>
                      <a:pt x="808" y="708"/>
                    </a:lnTo>
                    <a:lnTo>
                      <a:pt x="136" y="700"/>
                    </a:lnTo>
                    <a:lnTo>
                      <a:pt x="196" y="588"/>
                    </a:lnTo>
                    <a:lnTo>
                      <a:pt x="0" y="500"/>
                    </a:lnTo>
                    <a:lnTo>
                      <a:pt x="0" y="220"/>
                    </a:lnTo>
                    <a:close/>
                  </a:path>
                </a:pathLst>
              </a:custGeom>
              <a:solidFill>
                <a:srgbClr val="FF99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42" name="Freeform 474"/>
              <p:cNvSpPr>
                <a:spLocks/>
              </p:cNvSpPr>
              <p:nvPr/>
            </p:nvSpPr>
            <p:spPr bwMode="auto">
              <a:xfrm>
                <a:off x="5421" y="1162"/>
                <a:ext cx="69" cy="19"/>
              </a:xfrm>
              <a:custGeom>
                <a:avLst/>
                <a:gdLst>
                  <a:gd name="T0" fmla="*/ 0 w 504"/>
                  <a:gd name="T1" fmla="*/ 0 h 138"/>
                  <a:gd name="T2" fmla="*/ 288 w 504"/>
                  <a:gd name="T3" fmla="*/ 0 h 138"/>
                  <a:gd name="T4" fmla="*/ 297 w 504"/>
                  <a:gd name="T5" fmla="*/ 12 h 138"/>
                  <a:gd name="T6" fmla="*/ 504 w 504"/>
                  <a:gd name="T7" fmla="*/ 12 h 138"/>
                  <a:gd name="T8" fmla="*/ 504 w 504"/>
                  <a:gd name="T9" fmla="*/ 93 h 138"/>
                  <a:gd name="T10" fmla="*/ 300 w 504"/>
                  <a:gd name="T11" fmla="*/ 93 h 138"/>
                  <a:gd name="T12" fmla="*/ 294 w 504"/>
                  <a:gd name="T13" fmla="*/ 138 h 138"/>
                  <a:gd name="T14" fmla="*/ 126 w 504"/>
                  <a:gd name="T15" fmla="*/ 138 h 138"/>
                  <a:gd name="T16" fmla="*/ 102 w 504"/>
                  <a:gd name="T17" fmla="*/ 96 h 138"/>
                  <a:gd name="T18" fmla="*/ 0 w 504"/>
                  <a:gd name="T19" fmla="*/ 93 h 138"/>
                  <a:gd name="T20" fmla="*/ 0 w 504"/>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4" h="138">
                    <a:moveTo>
                      <a:pt x="0" y="0"/>
                    </a:moveTo>
                    <a:lnTo>
                      <a:pt x="288" y="0"/>
                    </a:lnTo>
                    <a:lnTo>
                      <a:pt x="297" y="12"/>
                    </a:lnTo>
                    <a:lnTo>
                      <a:pt x="504" y="12"/>
                    </a:lnTo>
                    <a:lnTo>
                      <a:pt x="504" y="93"/>
                    </a:lnTo>
                    <a:lnTo>
                      <a:pt x="300" y="93"/>
                    </a:lnTo>
                    <a:lnTo>
                      <a:pt x="294" y="138"/>
                    </a:lnTo>
                    <a:lnTo>
                      <a:pt x="126" y="138"/>
                    </a:lnTo>
                    <a:lnTo>
                      <a:pt x="102" y="96"/>
                    </a:lnTo>
                    <a:lnTo>
                      <a:pt x="0" y="93"/>
                    </a:lnTo>
                    <a:lnTo>
                      <a:pt x="0" y="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843" name="Group 475"/>
            <p:cNvGrpSpPr>
              <a:grpSpLocks/>
            </p:cNvGrpSpPr>
            <p:nvPr/>
          </p:nvGrpSpPr>
          <p:grpSpPr bwMode="auto">
            <a:xfrm>
              <a:off x="5212" y="1442"/>
              <a:ext cx="305" cy="124"/>
              <a:chOff x="5264" y="1105"/>
              <a:chExt cx="305" cy="124"/>
            </a:xfrm>
          </p:grpSpPr>
          <p:sp>
            <p:nvSpPr>
              <p:cNvPr id="186844" name="Freeform 476"/>
              <p:cNvSpPr>
                <a:spLocks/>
              </p:cNvSpPr>
              <p:nvPr/>
            </p:nvSpPr>
            <p:spPr bwMode="auto">
              <a:xfrm>
                <a:off x="5309" y="1105"/>
                <a:ext cx="260" cy="124"/>
              </a:xfrm>
              <a:custGeom>
                <a:avLst/>
                <a:gdLst>
                  <a:gd name="T0" fmla="*/ 4 w 1892"/>
                  <a:gd name="T1" fmla="*/ 900 h 900"/>
                  <a:gd name="T2" fmla="*/ 1892 w 1892"/>
                  <a:gd name="T3" fmla="*/ 900 h 900"/>
                  <a:gd name="T4" fmla="*/ 1888 w 1892"/>
                  <a:gd name="T5" fmla="*/ 4 h 900"/>
                  <a:gd name="T6" fmla="*/ 0 w 1892"/>
                  <a:gd name="T7" fmla="*/ 0 h 900"/>
                  <a:gd name="T8" fmla="*/ 0 w 1892"/>
                  <a:gd name="T9" fmla="*/ 172 h 900"/>
                  <a:gd name="T10" fmla="*/ 88 w 1892"/>
                  <a:gd name="T11" fmla="*/ 172 h 900"/>
                  <a:gd name="T12" fmla="*/ 84 w 1892"/>
                  <a:gd name="T13" fmla="*/ 732 h 900"/>
                  <a:gd name="T14" fmla="*/ 0 w 1892"/>
                  <a:gd name="T15" fmla="*/ 732 h 900"/>
                  <a:gd name="T16" fmla="*/ 4 w 1892"/>
                  <a:gd name="T17" fmla="*/ 90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2" h="900">
                    <a:moveTo>
                      <a:pt x="4" y="900"/>
                    </a:moveTo>
                    <a:lnTo>
                      <a:pt x="1892" y="900"/>
                    </a:lnTo>
                    <a:lnTo>
                      <a:pt x="1888" y="4"/>
                    </a:lnTo>
                    <a:lnTo>
                      <a:pt x="0" y="0"/>
                    </a:lnTo>
                    <a:lnTo>
                      <a:pt x="0" y="172"/>
                    </a:lnTo>
                    <a:lnTo>
                      <a:pt x="88" y="172"/>
                    </a:lnTo>
                    <a:lnTo>
                      <a:pt x="84" y="732"/>
                    </a:lnTo>
                    <a:lnTo>
                      <a:pt x="0" y="732"/>
                    </a:lnTo>
                    <a:lnTo>
                      <a:pt x="4" y="900"/>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45" name="Freeform 477"/>
              <p:cNvSpPr>
                <a:spLocks/>
              </p:cNvSpPr>
              <p:nvPr/>
            </p:nvSpPr>
            <p:spPr bwMode="auto">
              <a:xfrm>
                <a:off x="5398" y="1119"/>
                <a:ext cx="50" cy="97"/>
              </a:xfrm>
              <a:custGeom>
                <a:avLst/>
                <a:gdLst>
                  <a:gd name="T0" fmla="*/ 0 w 360"/>
                  <a:gd name="T1" fmla="*/ 412 h 700"/>
                  <a:gd name="T2" fmla="*/ 4 w 360"/>
                  <a:gd name="T3" fmla="*/ 592 h 700"/>
                  <a:gd name="T4" fmla="*/ 296 w 360"/>
                  <a:gd name="T5" fmla="*/ 700 h 700"/>
                  <a:gd name="T6" fmla="*/ 348 w 360"/>
                  <a:gd name="T7" fmla="*/ 584 h 700"/>
                  <a:gd name="T8" fmla="*/ 160 w 360"/>
                  <a:gd name="T9" fmla="*/ 496 h 700"/>
                  <a:gd name="T10" fmla="*/ 160 w 360"/>
                  <a:gd name="T11" fmla="*/ 208 h 700"/>
                  <a:gd name="T12" fmla="*/ 360 w 360"/>
                  <a:gd name="T13" fmla="*/ 92 h 700"/>
                  <a:gd name="T14" fmla="*/ 280 w 360"/>
                  <a:gd name="T15" fmla="*/ 0 h 700"/>
                  <a:gd name="T16" fmla="*/ 0 w 360"/>
                  <a:gd name="T17" fmla="*/ 112 h 700"/>
                  <a:gd name="T18" fmla="*/ 0 w 360"/>
                  <a:gd name="T19" fmla="*/ 412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700">
                    <a:moveTo>
                      <a:pt x="0" y="412"/>
                    </a:moveTo>
                    <a:lnTo>
                      <a:pt x="4" y="592"/>
                    </a:lnTo>
                    <a:lnTo>
                      <a:pt x="296" y="700"/>
                    </a:lnTo>
                    <a:lnTo>
                      <a:pt x="348" y="584"/>
                    </a:lnTo>
                    <a:lnTo>
                      <a:pt x="160" y="496"/>
                    </a:lnTo>
                    <a:lnTo>
                      <a:pt x="160" y="208"/>
                    </a:lnTo>
                    <a:lnTo>
                      <a:pt x="360" y="92"/>
                    </a:lnTo>
                    <a:lnTo>
                      <a:pt x="280" y="0"/>
                    </a:lnTo>
                    <a:lnTo>
                      <a:pt x="0" y="112"/>
                    </a:lnTo>
                    <a:lnTo>
                      <a:pt x="0" y="412"/>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46" name="Freeform 478"/>
              <p:cNvSpPr>
                <a:spLocks/>
              </p:cNvSpPr>
              <p:nvPr/>
            </p:nvSpPr>
            <p:spPr bwMode="auto">
              <a:xfrm>
                <a:off x="5264" y="1163"/>
                <a:ext cx="149" cy="13"/>
              </a:xfrm>
              <a:custGeom>
                <a:avLst/>
                <a:gdLst>
                  <a:gd name="T0" fmla="*/ 1052 w 1082"/>
                  <a:gd name="T1" fmla="*/ 80 h 94"/>
                  <a:gd name="T2" fmla="*/ 1082 w 1082"/>
                  <a:gd name="T3" fmla="*/ 40 h 94"/>
                  <a:gd name="T4" fmla="*/ 1050 w 1082"/>
                  <a:gd name="T5" fmla="*/ 8 h 94"/>
                  <a:gd name="T6" fmla="*/ 800 w 1082"/>
                  <a:gd name="T7" fmla="*/ 4 h 94"/>
                  <a:gd name="T8" fmla="*/ 798 w 1082"/>
                  <a:gd name="T9" fmla="*/ 18 h 94"/>
                  <a:gd name="T10" fmla="*/ 164 w 1082"/>
                  <a:gd name="T11" fmla="*/ 24 h 94"/>
                  <a:gd name="T12" fmla="*/ 108 w 1082"/>
                  <a:gd name="T13" fmla="*/ 22 h 94"/>
                  <a:gd name="T14" fmla="*/ 76 w 1082"/>
                  <a:gd name="T15" fmla="*/ 2 h 94"/>
                  <a:gd name="T16" fmla="*/ 2 w 1082"/>
                  <a:gd name="T17" fmla="*/ 0 h 94"/>
                  <a:gd name="T18" fmla="*/ 0 w 1082"/>
                  <a:gd name="T19" fmla="*/ 94 h 94"/>
                  <a:gd name="T20" fmla="*/ 78 w 1082"/>
                  <a:gd name="T21" fmla="*/ 94 h 94"/>
                  <a:gd name="T22" fmla="*/ 110 w 1082"/>
                  <a:gd name="T23" fmla="*/ 78 h 94"/>
                  <a:gd name="T24" fmla="*/ 164 w 1082"/>
                  <a:gd name="T25" fmla="*/ 74 h 94"/>
                  <a:gd name="T26" fmla="*/ 796 w 1082"/>
                  <a:gd name="T27" fmla="*/ 70 h 94"/>
                  <a:gd name="T28" fmla="*/ 802 w 1082"/>
                  <a:gd name="T29" fmla="*/ 84 h 94"/>
                  <a:gd name="T30" fmla="*/ 1052 w 1082"/>
                  <a:gd name="T31"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2" h="94">
                    <a:moveTo>
                      <a:pt x="1052" y="80"/>
                    </a:moveTo>
                    <a:lnTo>
                      <a:pt x="1082" y="40"/>
                    </a:lnTo>
                    <a:lnTo>
                      <a:pt x="1050" y="8"/>
                    </a:lnTo>
                    <a:lnTo>
                      <a:pt x="800" y="4"/>
                    </a:lnTo>
                    <a:lnTo>
                      <a:pt x="798" y="18"/>
                    </a:lnTo>
                    <a:lnTo>
                      <a:pt x="164" y="24"/>
                    </a:lnTo>
                    <a:lnTo>
                      <a:pt x="108" y="22"/>
                    </a:lnTo>
                    <a:lnTo>
                      <a:pt x="76" y="2"/>
                    </a:lnTo>
                    <a:lnTo>
                      <a:pt x="2" y="0"/>
                    </a:lnTo>
                    <a:lnTo>
                      <a:pt x="0" y="94"/>
                    </a:lnTo>
                    <a:lnTo>
                      <a:pt x="78" y="94"/>
                    </a:lnTo>
                    <a:lnTo>
                      <a:pt x="110" y="78"/>
                    </a:lnTo>
                    <a:lnTo>
                      <a:pt x="164" y="74"/>
                    </a:lnTo>
                    <a:lnTo>
                      <a:pt x="796" y="70"/>
                    </a:lnTo>
                    <a:lnTo>
                      <a:pt x="802" y="84"/>
                    </a:lnTo>
                    <a:lnTo>
                      <a:pt x="1052" y="8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47" name="Freeform 479"/>
              <p:cNvSpPr>
                <a:spLocks/>
              </p:cNvSpPr>
              <p:nvPr/>
            </p:nvSpPr>
            <p:spPr bwMode="auto">
              <a:xfrm>
                <a:off x="5420" y="1119"/>
                <a:ext cx="111" cy="97"/>
              </a:xfrm>
              <a:custGeom>
                <a:avLst/>
                <a:gdLst>
                  <a:gd name="T0" fmla="*/ 0 w 808"/>
                  <a:gd name="T1" fmla="*/ 220 h 708"/>
                  <a:gd name="T2" fmla="*/ 212 w 808"/>
                  <a:gd name="T3" fmla="*/ 92 h 708"/>
                  <a:gd name="T4" fmla="*/ 128 w 808"/>
                  <a:gd name="T5" fmla="*/ 0 h 708"/>
                  <a:gd name="T6" fmla="*/ 800 w 808"/>
                  <a:gd name="T7" fmla="*/ 0 h 708"/>
                  <a:gd name="T8" fmla="*/ 808 w 808"/>
                  <a:gd name="T9" fmla="*/ 708 h 708"/>
                  <a:gd name="T10" fmla="*/ 136 w 808"/>
                  <a:gd name="T11" fmla="*/ 700 h 708"/>
                  <a:gd name="T12" fmla="*/ 196 w 808"/>
                  <a:gd name="T13" fmla="*/ 588 h 708"/>
                  <a:gd name="T14" fmla="*/ 0 w 808"/>
                  <a:gd name="T15" fmla="*/ 500 h 708"/>
                  <a:gd name="T16" fmla="*/ 0 w 808"/>
                  <a:gd name="T17" fmla="*/ 22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8" h="708">
                    <a:moveTo>
                      <a:pt x="0" y="220"/>
                    </a:moveTo>
                    <a:lnTo>
                      <a:pt x="212" y="92"/>
                    </a:lnTo>
                    <a:lnTo>
                      <a:pt x="128" y="0"/>
                    </a:lnTo>
                    <a:lnTo>
                      <a:pt x="800" y="0"/>
                    </a:lnTo>
                    <a:lnTo>
                      <a:pt x="808" y="708"/>
                    </a:lnTo>
                    <a:lnTo>
                      <a:pt x="136" y="700"/>
                    </a:lnTo>
                    <a:lnTo>
                      <a:pt x="196" y="588"/>
                    </a:lnTo>
                    <a:lnTo>
                      <a:pt x="0" y="500"/>
                    </a:lnTo>
                    <a:lnTo>
                      <a:pt x="0" y="220"/>
                    </a:lnTo>
                    <a:close/>
                  </a:path>
                </a:pathLst>
              </a:custGeom>
              <a:solidFill>
                <a:srgbClr val="FF99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48" name="Freeform 480"/>
              <p:cNvSpPr>
                <a:spLocks/>
              </p:cNvSpPr>
              <p:nvPr/>
            </p:nvSpPr>
            <p:spPr bwMode="auto">
              <a:xfrm>
                <a:off x="5421" y="1162"/>
                <a:ext cx="69" cy="19"/>
              </a:xfrm>
              <a:custGeom>
                <a:avLst/>
                <a:gdLst>
                  <a:gd name="T0" fmla="*/ 0 w 504"/>
                  <a:gd name="T1" fmla="*/ 0 h 138"/>
                  <a:gd name="T2" fmla="*/ 288 w 504"/>
                  <a:gd name="T3" fmla="*/ 0 h 138"/>
                  <a:gd name="T4" fmla="*/ 297 w 504"/>
                  <a:gd name="T5" fmla="*/ 12 h 138"/>
                  <a:gd name="T6" fmla="*/ 504 w 504"/>
                  <a:gd name="T7" fmla="*/ 12 h 138"/>
                  <a:gd name="T8" fmla="*/ 504 w 504"/>
                  <a:gd name="T9" fmla="*/ 93 h 138"/>
                  <a:gd name="T10" fmla="*/ 300 w 504"/>
                  <a:gd name="T11" fmla="*/ 93 h 138"/>
                  <a:gd name="T12" fmla="*/ 294 w 504"/>
                  <a:gd name="T13" fmla="*/ 138 h 138"/>
                  <a:gd name="T14" fmla="*/ 126 w 504"/>
                  <a:gd name="T15" fmla="*/ 138 h 138"/>
                  <a:gd name="T16" fmla="*/ 102 w 504"/>
                  <a:gd name="T17" fmla="*/ 96 h 138"/>
                  <a:gd name="T18" fmla="*/ 0 w 504"/>
                  <a:gd name="T19" fmla="*/ 93 h 138"/>
                  <a:gd name="T20" fmla="*/ 0 w 504"/>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4" h="138">
                    <a:moveTo>
                      <a:pt x="0" y="0"/>
                    </a:moveTo>
                    <a:lnTo>
                      <a:pt x="288" y="0"/>
                    </a:lnTo>
                    <a:lnTo>
                      <a:pt x="297" y="12"/>
                    </a:lnTo>
                    <a:lnTo>
                      <a:pt x="504" y="12"/>
                    </a:lnTo>
                    <a:lnTo>
                      <a:pt x="504" y="93"/>
                    </a:lnTo>
                    <a:lnTo>
                      <a:pt x="300" y="93"/>
                    </a:lnTo>
                    <a:lnTo>
                      <a:pt x="294" y="138"/>
                    </a:lnTo>
                    <a:lnTo>
                      <a:pt x="126" y="138"/>
                    </a:lnTo>
                    <a:lnTo>
                      <a:pt x="102" y="96"/>
                    </a:lnTo>
                    <a:lnTo>
                      <a:pt x="0" y="93"/>
                    </a:lnTo>
                    <a:lnTo>
                      <a:pt x="0" y="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849" name="Group 481"/>
            <p:cNvGrpSpPr>
              <a:grpSpLocks/>
            </p:cNvGrpSpPr>
            <p:nvPr/>
          </p:nvGrpSpPr>
          <p:grpSpPr bwMode="auto">
            <a:xfrm>
              <a:off x="5309" y="1539"/>
              <a:ext cx="305" cy="124"/>
              <a:chOff x="5264" y="1105"/>
              <a:chExt cx="305" cy="124"/>
            </a:xfrm>
          </p:grpSpPr>
          <p:sp>
            <p:nvSpPr>
              <p:cNvPr id="186850" name="Freeform 482"/>
              <p:cNvSpPr>
                <a:spLocks/>
              </p:cNvSpPr>
              <p:nvPr/>
            </p:nvSpPr>
            <p:spPr bwMode="auto">
              <a:xfrm>
                <a:off x="5309" y="1105"/>
                <a:ext cx="260" cy="124"/>
              </a:xfrm>
              <a:custGeom>
                <a:avLst/>
                <a:gdLst>
                  <a:gd name="T0" fmla="*/ 4 w 1892"/>
                  <a:gd name="T1" fmla="*/ 900 h 900"/>
                  <a:gd name="T2" fmla="*/ 1892 w 1892"/>
                  <a:gd name="T3" fmla="*/ 900 h 900"/>
                  <a:gd name="T4" fmla="*/ 1888 w 1892"/>
                  <a:gd name="T5" fmla="*/ 4 h 900"/>
                  <a:gd name="T6" fmla="*/ 0 w 1892"/>
                  <a:gd name="T7" fmla="*/ 0 h 900"/>
                  <a:gd name="T8" fmla="*/ 0 w 1892"/>
                  <a:gd name="T9" fmla="*/ 172 h 900"/>
                  <a:gd name="T10" fmla="*/ 88 w 1892"/>
                  <a:gd name="T11" fmla="*/ 172 h 900"/>
                  <a:gd name="T12" fmla="*/ 84 w 1892"/>
                  <a:gd name="T13" fmla="*/ 732 h 900"/>
                  <a:gd name="T14" fmla="*/ 0 w 1892"/>
                  <a:gd name="T15" fmla="*/ 732 h 900"/>
                  <a:gd name="T16" fmla="*/ 4 w 1892"/>
                  <a:gd name="T17" fmla="*/ 90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2" h="900">
                    <a:moveTo>
                      <a:pt x="4" y="900"/>
                    </a:moveTo>
                    <a:lnTo>
                      <a:pt x="1892" y="900"/>
                    </a:lnTo>
                    <a:lnTo>
                      <a:pt x="1888" y="4"/>
                    </a:lnTo>
                    <a:lnTo>
                      <a:pt x="0" y="0"/>
                    </a:lnTo>
                    <a:lnTo>
                      <a:pt x="0" y="172"/>
                    </a:lnTo>
                    <a:lnTo>
                      <a:pt x="88" y="172"/>
                    </a:lnTo>
                    <a:lnTo>
                      <a:pt x="84" y="732"/>
                    </a:lnTo>
                    <a:lnTo>
                      <a:pt x="0" y="732"/>
                    </a:lnTo>
                    <a:lnTo>
                      <a:pt x="4" y="900"/>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51" name="Freeform 483"/>
              <p:cNvSpPr>
                <a:spLocks/>
              </p:cNvSpPr>
              <p:nvPr/>
            </p:nvSpPr>
            <p:spPr bwMode="auto">
              <a:xfrm>
                <a:off x="5398" y="1119"/>
                <a:ext cx="50" cy="97"/>
              </a:xfrm>
              <a:custGeom>
                <a:avLst/>
                <a:gdLst>
                  <a:gd name="T0" fmla="*/ 0 w 360"/>
                  <a:gd name="T1" fmla="*/ 412 h 700"/>
                  <a:gd name="T2" fmla="*/ 4 w 360"/>
                  <a:gd name="T3" fmla="*/ 592 h 700"/>
                  <a:gd name="T4" fmla="*/ 296 w 360"/>
                  <a:gd name="T5" fmla="*/ 700 h 700"/>
                  <a:gd name="T6" fmla="*/ 348 w 360"/>
                  <a:gd name="T7" fmla="*/ 584 h 700"/>
                  <a:gd name="T8" fmla="*/ 160 w 360"/>
                  <a:gd name="T9" fmla="*/ 496 h 700"/>
                  <a:gd name="T10" fmla="*/ 160 w 360"/>
                  <a:gd name="T11" fmla="*/ 208 h 700"/>
                  <a:gd name="T12" fmla="*/ 360 w 360"/>
                  <a:gd name="T13" fmla="*/ 92 h 700"/>
                  <a:gd name="T14" fmla="*/ 280 w 360"/>
                  <a:gd name="T15" fmla="*/ 0 h 700"/>
                  <a:gd name="T16" fmla="*/ 0 w 360"/>
                  <a:gd name="T17" fmla="*/ 112 h 700"/>
                  <a:gd name="T18" fmla="*/ 0 w 360"/>
                  <a:gd name="T19" fmla="*/ 412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700">
                    <a:moveTo>
                      <a:pt x="0" y="412"/>
                    </a:moveTo>
                    <a:lnTo>
                      <a:pt x="4" y="592"/>
                    </a:lnTo>
                    <a:lnTo>
                      <a:pt x="296" y="700"/>
                    </a:lnTo>
                    <a:lnTo>
                      <a:pt x="348" y="584"/>
                    </a:lnTo>
                    <a:lnTo>
                      <a:pt x="160" y="496"/>
                    </a:lnTo>
                    <a:lnTo>
                      <a:pt x="160" y="208"/>
                    </a:lnTo>
                    <a:lnTo>
                      <a:pt x="360" y="92"/>
                    </a:lnTo>
                    <a:lnTo>
                      <a:pt x="280" y="0"/>
                    </a:lnTo>
                    <a:lnTo>
                      <a:pt x="0" y="112"/>
                    </a:lnTo>
                    <a:lnTo>
                      <a:pt x="0" y="412"/>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52" name="Freeform 484"/>
              <p:cNvSpPr>
                <a:spLocks/>
              </p:cNvSpPr>
              <p:nvPr/>
            </p:nvSpPr>
            <p:spPr bwMode="auto">
              <a:xfrm>
                <a:off x="5264" y="1163"/>
                <a:ext cx="149" cy="13"/>
              </a:xfrm>
              <a:custGeom>
                <a:avLst/>
                <a:gdLst>
                  <a:gd name="T0" fmla="*/ 1052 w 1082"/>
                  <a:gd name="T1" fmla="*/ 80 h 94"/>
                  <a:gd name="T2" fmla="*/ 1082 w 1082"/>
                  <a:gd name="T3" fmla="*/ 40 h 94"/>
                  <a:gd name="T4" fmla="*/ 1050 w 1082"/>
                  <a:gd name="T5" fmla="*/ 8 h 94"/>
                  <a:gd name="T6" fmla="*/ 800 w 1082"/>
                  <a:gd name="T7" fmla="*/ 4 h 94"/>
                  <a:gd name="T8" fmla="*/ 798 w 1082"/>
                  <a:gd name="T9" fmla="*/ 18 h 94"/>
                  <a:gd name="T10" fmla="*/ 164 w 1082"/>
                  <a:gd name="T11" fmla="*/ 24 h 94"/>
                  <a:gd name="T12" fmla="*/ 108 w 1082"/>
                  <a:gd name="T13" fmla="*/ 22 h 94"/>
                  <a:gd name="T14" fmla="*/ 76 w 1082"/>
                  <a:gd name="T15" fmla="*/ 2 h 94"/>
                  <a:gd name="T16" fmla="*/ 2 w 1082"/>
                  <a:gd name="T17" fmla="*/ 0 h 94"/>
                  <a:gd name="T18" fmla="*/ 0 w 1082"/>
                  <a:gd name="T19" fmla="*/ 94 h 94"/>
                  <a:gd name="T20" fmla="*/ 78 w 1082"/>
                  <a:gd name="T21" fmla="*/ 94 h 94"/>
                  <a:gd name="T22" fmla="*/ 110 w 1082"/>
                  <a:gd name="T23" fmla="*/ 78 h 94"/>
                  <a:gd name="T24" fmla="*/ 164 w 1082"/>
                  <a:gd name="T25" fmla="*/ 74 h 94"/>
                  <a:gd name="T26" fmla="*/ 796 w 1082"/>
                  <a:gd name="T27" fmla="*/ 70 h 94"/>
                  <a:gd name="T28" fmla="*/ 802 w 1082"/>
                  <a:gd name="T29" fmla="*/ 84 h 94"/>
                  <a:gd name="T30" fmla="*/ 1052 w 1082"/>
                  <a:gd name="T31"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2" h="94">
                    <a:moveTo>
                      <a:pt x="1052" y="80"/>
                    </a:moveTo>
                    <a:lnTo>
                      <a:pt x="1082" y="40"/>
                    </a:lnTo>
                    <a:lnTo>
                      <a:pt x="1050" y="8"/>
                    </a:lnTo>
                    <a:lnTo>
                      <a:pt x="800" y="4"/>
                    </a:lnTo>
                    <a:lnTo>
                      <a:pt x="798" y="18"/>
                    </a:lnTo>
                    <a:lnTo>
                      <a:pt x="164" y="24"/>
                    </a:lnTo>
                    <a:lnTo>
                      <a:pt x="108" y="22"/>
                    </a:lnTo>
                    <a:lnTo>
                      <a:pt x="76" y="2"/>
                    </a:lnTo>
                    <a:lnTo>
                      <a:pt x="2" y="0"/>
                    </a:lnTo>
                    <a:lnTo>
                      <a:pt x="0" y="94"/>
                    </a:lnTo>
                    <a:lnTo>
                      <a:pt x="78" y="94"/>
                    </a:lnTo>
                    <a:lnTo>
                      <a:pt x="110" y="78"/>
                    </a:lnTo>
                    <a:lnTo>
                      <a:pt x="164" y="74"/>
                    </a:lnTo>
                    <a:lnTo>
                      <a:pt x="796" y="70"/>
                    </a:lnTo>
                    <a:lnTo>
                      <a:pt x="802" y="84"/>
                    </a:lnTo>
                    <a:lnTo>
                      <a:pt x="1052" y="8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53" name="Freeform 485"/>
              <p:cNvSpPr>
                <a:spLocks/>
              </p:cNvSpPr>
              <p:nvPr/>
            </p:nvSpPr>
            <p:spPr bwMode="auto">
              <a:xfrm>
                <a:off x="5420" y="1119"/>
                <a:ext cx="111" cy="97"/>
              </a:xfrm>
              <a:custGeom>
                <a:avLst/>
                <a:gdLst>
                  <a:gd name="T0" fmla="*/ 0 w 808"/>
                  <a:gd name="T1" fmla="*/ 220 h 708"/>
                  <a:gd name="T2" fmla="*/ 212 w 808"/>
                  <a:gd name="T3" fmla="*/ 92 h 708"/>
                  <a:gd name="T4" fmla="*/ 128 w 808"/>
                  <a:gd name="T5" fmla="*/ 0 h 708"/>
                  <a:gd name="T6" fmla="*/ 800 w 808"/>
                  <a:gd name="T7" fmla="*/ 0 h 708"/>
                  <a:gd name="T8" fmla="*/ 808 w 808"/>
                  <a:gd name="T9" fmla="*/ 708 h 708"/>
                  <a:gd name="T10" fmla="*/ 136 w 808"/>
                  <a:gd name="T11" fmla="*/ 700 h 708"/>
                  <a:gd name="T12" fmla="*/ 196 w 808"/>
                  <a:gd name="T13" fmla="*/ 588 h 708"/>
                  <a:gd name="T14" fmla="*/ 0 w 808"/>
                  <a:gd name="T15" fmla="*/ 500 h 708"/>
                  <a:gd name="T16" fmla="*/ 0 w 808"/>
                  <a:gd name="T17" fmla="*/ 22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8" h="708">
                    <a:moveTo>
                      <a:pt x="0" y="220"/>
                    </a:moveTo>
                    <a:lnTo>
                      <a:pt x="212" y="92"/>
                    </a:lnTo>
                    <a:lnTo>
                      <a:pt x="128" y="0"/>
                    </a:lnTo>
                    <a:lnTo>
                      <a:pt x="800" y="0"/>
                    </a:lnTo>
                    <a:lnTo>
                      <a:pt x="808" y="708"/>
                    </a:lnTo>
                    <a:lnTo>
                      <a:pt x="136" y="700"/>
                    </a:lnTo>
                    <a:lnTo>
                      <a:pt x="196" y="588"/>
                    </a:lnTo>
                    <a:lnTo>
                      <a:pt x="0" y="500"/>
                    </a:lnTo>
                    <a:lnTo>
                      <a:pt x="0" y="220"/>
                    </a:lnTo>
                    <a:close/>
                  </a:path>
                </a:pathLst>
              </a:custGeom>
              <a:solidFill>
                <a:srgbClr val="FF99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54" name="Freeform 486"/>
              <p:cNvSpPr>
                <a:spLocks/>
              </p:cNvSpPr>
              <p:nvPr/>
            </p:nvSpPr>
            <p:spPr bwMode="auto">
              <a:xfrm>
                <a:off x="5421" y="1162"/>
                <a:ext cx="69" cy="19"/>
              </a:xfrm>
              <a:custGeom>
                <a:avLst/>
                <a:gdLst>
                  <a:gd name="T0" fmla="*/ 0 w 504"/>
                  <a:gd name="T1" fmla="*/ 0 h 138"/>
                  <a:gd name="T2" fmla="*/ 288 w 504"/>
                  <a:gd name="T3" fmla="*/ 0 h 138"/>
                  <a:gd name="T4" fmla="*/ 297 w 504"/>
                  <a:gd name="T5" fmla="*/ 12 h 138"/>
                  <a:gd name="T6" fmla="*/ 504 w 504"/>
                  <a:gd name="T7" fmla="*/ 12 h 138"/>
                  <a:gd name="T8" fmla="*/ 504 w 504"/>
                  <a:gd name="T9" fmla="*/ 93 h 138"/>
                  <a:gd name="T10" fmla="*/ 300 w 504"/>
                  <a:gd name="T11" fmla="*/ 93 h 138"/>
                  <a:gd name="T12" fmla="*/ 294 w 504"/>
                  <a:gd name="T13" fmla="*/ 138 h 138"/>
                  <a:gd name="T14" fmla="*/ 126 w 504"/>
                  <a:gd name="T15" fmla="*/ 138 h 138"/>
                  <a:gd name="T16" fmla="*/ 102 w 504"/>
                  <a:gd name="T17" fmla="*/ 96 h 138"/>
                  <a:gd name="T18" fmla="*/ 0 w 504"/>
                  <a:gd name="T19" fmla="*/ 93 h 138"/>
                  <a:gd name="T20" fmla="*/ 0 w 504"/>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4" h="138">
                    <a:moveTo>
                      <a:pt x="0" y="0"/>
                    </a:moveTo>
                    <a:lnTo>
                      <a:pt x="288" y="0"/>
                    </a:lnTo>
                    <a:lnTo>
                      <a:pt x="297" y="12"/>
                    </a:lnTo>
                    <a:lnTo>
                      <a:pt x="504" y="12"/>
                    </a:lnTo>
                    <a:lnTo>
                      <a:pt x="504" y="93"/>
                    </a:lnTo>
                    <a:lnTo>
                      <a:pt x="300" y="93"/>
                    </a:lnTo>
                    <a:lnTo>
                      <a:pt x="294" y="138"/>
                    </a:lnTo>
                    <a:lnTo>
                      <a:pt x="126" y="138"/>
                    </a:lnTo>
                    <a:lnTo>
                      <a:pt x="102" y="96"/>
                    </a:lnTo>
                    <a:lnTo>
                      <a:pt x="0" y="93"/>
                    </a:lnTo>
                    <a:lnTo>
                      <a:pt x="0" y="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855" name="Group 487"/>
            <p:cNvGrpSpPr>
              <a:grpSpLocks/>
            </p:cNvGrpSpPr>
            <p:nvPr/>
          </p:nvGrpSpPr>
          <p:grpSpPr bwMode="auto">
            <a:xfrm>
              <a:off x="5406" y="1636"/>
              <a:ext cx="305" cy="124"/>
              <a:chOff x="5264" y="1105"/>
              <a:chExt cx="305" cy="124"/>
            </a:xfrm>
          </p:grpSpPr>
          <p:sp>
            <p:nvSpPr>
              <p:cNvPr id="186856" name="Freeform 488"/>
              <p:cNvSpPr>
                <a:spLocks/>
              </p:cNvSpPr>
              <p:nvPr/>
            </p:nvSpPr>
            <p:spPr bwMode="auto">
              <a:xfrm>
                <a:off x="5309" y="1105"/>
                <a:ext cx="260" cy="124"/>
              </a:xfrm>
              <a:custGeom>
                <a:avLst/>
                <a:gdLst>
                  <a:gd name="T0" fmla="*/ 4 w 1892"/>
                  <a:gd name="T1" fmla="*/ 900 h 900"/>
                  <a:gd name="T2" fmla="*/ 1892 w 1892"/>
                  <a:gd name="T3" fmla="*/ 900 h 900"/>
                  <a:gd name="T4" fmla="*/ 1888 w 1892"/>
                  <a:gd name="T5" fmla="*/ 4 h 900"/>
                  <a:gd name="T6" fmla="*/ 0 w 1892"/>
                  <a:gd name="T7" fmla="*/ 0 h 900"/>
                  <a:gd name="T8" fmla="*/ 0 w 1892"/>
                  <a:gd name="T9" fmla="*/ 172 h 900"/>
                  <a:gd name="T10" fmla="*/ 88 w 1892"/>
                  <a:gd name="T11" fmla="*/ 172 h 900"/>
                  <a:gd name="T12" fmla="*/ 84 w 1892"/>
                  <a:gd name="T13" fmla="*/ 732 h 900"/>
                  <a:gd name="T14" fmla="*/ 0 w 1892"/>
                  <a:gd name="T15" fmla="*/ 732 h 900"/>
                  <a:gd name="T16" fmla="*/ 4 w 1892"/>
                  <a:gd name="T17" fmla="*/ 90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2" h="900">
                    <a:moveTo>
                      <a:pt x="4" y="900"/>
                    </a:moveTo>
                    <a:lnTo>
                      <a:pt x="1892" y="900"/>
                    </a:lnTo>
                    <a:lnTo>
                      <a:pt x="1888" y="4"/>
                    </a:lnTo>
                    <a:lnTo>
                      <a:pt x="0" y="0"/>
                    </a:lnTo>
                    <a:lnTo>
                      <a:pt x="0" y="172"/>
                    </a:lnTo>
                    <a:lnTo>
                      <a:pt x="88" y="172"/>
                    </a:lnTo>
                    <a:lnTo>
                      <a:pt x="84" y="732"/>
                    </a:lnTo>
                    <a:lnTo>
                      <a:pt x="0" y="732"/>
                    </a:lnTo>
                    <a:lnTo>
                      <a:pt x="4" y="900"/>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57" name="Freeform 489"/>
              <p:cNvSpPr>
                <a:spLocks/>
              </p:cNvSpPr>
              <p:nvPr/>
            </p:nvSpPr>
            <p:spPr bwMode="auto">
              <a:xfrm>
                <a:off x="5398" y="1119"/>
                <a:ext cx="50" cy="97"/>
              </a:xfrm>
              <a:custGeom>
                <a:avLst/>
                <a:gdLst>
                  <a:gd name="T0" fmla="*/ 0 w 360"/>
                  <a:gd name="T1" fmla="*/ 412 h 700"/>
                  <a:gd name="T2" fmla="*/ 4 w 360"/>
                  <a:gd name="T3" fmla="*/ 592 h 700"/>
                  <a:gd name="T4" fmla="*/ 296 w 360"/>
                  <a:gd name="T5" fmla="*/ 700 h 700"/>
                  <a:gd name="T6" fmla="*/ 348 w 360"/>
                  <a:gd name="T7" fmla="*/ 584 h 700"/>
                  <a:gd name="T8" fmla="*/ 160 w 360"/>
                  <a:gd name="T9" fmla="*/ 496 h 700"/>
                  <a:gd name="T10" fmla="*/ 160 w 360"/>
                  <a:gd name="T11" fmla="*/ 208 h 700"/>
                  <a:gd name="T12" fmla="*/ 360 w 360"/>
                  <a:gd name="T13" fmla="*/ 92 h 700"/>
                  <a:gd name="T14" fmla="*/ 280 w 360"/>
                  <a:gd name="T15" fmla="*/ 0 h 700"/>
                  <a:gd name="T16" fmla="*/ 0 w 360"/>
                  <a:gd name="T17" fmla="*/ 112 h 700"/>
                  <a:gd name="T18" fmla="*/ 0 w 360"/>
                  <a:gd name="T19" fmla="*/ 412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700">
                    <a:moveTo>
                      <a:pt x="0" y="412"/>
                    </a:moveTo>
                    <a:lnTo>
                      <a:pt x="4" y="592"/>
                    </a:lnTo>
                    <a:lnTo>
                      <a:pt x="296" y="700"/>
                    </a:lnTo>
                    <a:lnTo>
                      <a:pt x="348" y="584"/>
                    </a:lnTo>
                    <a:lnTo>
                      <a:pt x="160" y="496"/>
                    </a:lnTo>
                    <a:lnTo>
                      <a:pt x="160" y="208"/>
                    </a:lnTo>
                    <a:lnTo>
                      <a:pt x="360" y="92"/>
                    </a:lnTo>
                    <a:lnTo>
                      <a:pt x="280" y="0"/>
                    </a:lnTo>
                    <a:lnTo>
                      <a:pt x="0" y="112"/>
                    </a:lnTo>
                    <a:lnTo>
                      <a:pt x="0" y="412"/>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58" name="Freeform 490"/>
              <p:cNvSpPr>
                <a:spLocks/>
              </p:cNvSpPr>
              <p:nvPr/>
            </p:nvSpPr>
            <p:spPr bwMode="auto">
              <a:xfrm>
                <a:off x="5264" y="1163"/>
                <a:ext cx="149" cy="13"/>
              </a:xfrm>
              <a:custGeom>
                <a:avLst/>
                <a:gdLst>
                  <a:gd name="T0" fmla="*/ 1052 w 1082"/>
                  <a:gd name="T1" fmla="*/ 80 h 94"/>
                  <a:gd name="T2" fmla="*/ 1082 w 1082"/>
                  <a:gd name="T3" fmla="*/ 40 h 94"/>
                  <a:gd name="T4" fmla="*/ 1050 w 1082"/>
                  <a:gd name="T5" fmla="*/ 8 h 94"/>
                  <a:gd name="T6" fmla="*/ 800 w 1082"/>
                  <a:gd name="T7" fmla="*/ 4 h 94"/>
                  <a:gd name="T8" fmla="*/ 798 w 1082"/>
                  <a:gd name="T9" fmla="*/ 18 h 94"/>
                  <a:gd name="T10" fmla="*/ 164 w 1082"/>
                  <a:gd name="T11" fmla="*/ 24 h 94"/>
                  <a:gd name="T12" fmla="*/ 108 w 1082"/>
                  <a:gd name="T13" fmla="*/ 22 h 94"/>
                  <a:gd name="T14" fmla="*/ 76 w 1082"/>
                  <a:gd name="T15" fmla="*/ 2 h 94"/>
                  <a:gd name="T16" fmla="*/ 2 w 1082"/>
                  <a:gd name="T17" fmla="*/ 0 h 94"/>
                  <a:gd name="T18" fmla="*/ 0 w 1082"/>
                  <a:gd name="T19" fmla="*/ 94 h 94"/>
                  <a:gd name="T20" fmla="*/ 78 w 1082"/>
                  <a:gd name="T21" fmla="*/ 94 h 94"/>
                  <a:gd name="T22" fmla="*/ 110 w 1082"/>
                  <a:gd name="T23" fmla="*/ 78 h 94"/>
                  <a:gd name="T24" fmla="*/ 164 w 1082"/>
                  <a:gd name="T25" fmla="*/ 74 h 94"/>
                  <a:gd name="T26" fmla="*/ 796 w 1082"/>
                  <a:gd name="T27" fmla="*/ 70 h 94"/>
                  <a:gd name="T28" fmla="*/ 802 w 1082"/>
                  <a:gd name="T29" fmla="*/ 84 h 94"/>
                  <a:gd name="T30" fmla="*/ 1052 w 1082"/>
                  <a:gd name="T31"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2" h="94">
                    <a:moveTo>
                      <a:pt x="1052" y="80"/>
                    </a:moveTo>
                    <a:lnTo>
                      <a:pt x="1082" y="40"/>
                    </a:lnTo>
                    <a:lnTo>
                      <a:pt x="1050" y="8"/>
                    </a:lnTo>
                    <a:lnTo>
                      <a:pt x="800" y="4"/>
                    </a:lnTo>
                    <a:lnTo>
                      <a:pt x="798" y="18"/>
                    </a:lnTo>
                    <a:lnTo>
                      <a:pt x="164" y="24"/>
                    </a:lnTo>
                    <a:lnTo>
                      <a:pt x="108" y="22"/>
                    </a:lnTo>
                    <a:lnTo>
                      <a:pt x="76" y="2"/>
                    </a:lnTo>
                    <a:lnTo>
                      <a:pt x="2" y="0"/>
                    </a:lnTo>
                    <a:lnTo>
                      <a:pt x="0" y="94"/>
                    </a:lnTo>
                    <a:lnTo>
                      <a:pt x="78" y="94"/>
                    </a:lnTo>
                    <a:lnTo>
                      <a:pt x="110" y="78"/>
                    </a:lnTo>
                    <a:lnTo>
                      <a:pt x="164" y="74"/>
                    </a:lnTo>
                    <a:lnTo>
                      <a:pt x="796" y="70"/>
                    </a:lnTo>
                    <a:lnTo>
                      <a:pt x="802" y="84"/>
                    </a:lnTo>
                    <a:lnTo>
                      <a:pt x="1052" y="8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59" name="Freeform 491"/>
              <p:cNvSpPr>
                <a:spLocks/>
              </p:cNvSpPr>
              <p:nvPr/>
            </p:nvSpPr>
            <p:spPr bwMode="auto">
              <a:xfrm>
                <a:off x="5420" y="1119"/>
                <a:ext cx="111" cy="97"/>
              </a:xfrm>
              <a:custGeom>
                <a:avLst/>
                <a:gdLst>
                  <a:gd name="T0" fmla="*/ 0 w 808"/>
                  <a:gd name="T1" fmla="*/ 220 h 708"/>
                  <a:gd name="T2" fmla="*/ 212 w 808"/>
                  <a:gd name="T3" fmla="*/ 92 h 708"/>
                  <a:gd name="T4" fmla="*/ 128 w 808"/>
                  <a:gd name="T5" fmla="*/ 0 h 708"/>
                  <a:gd name="T6" fmla="*/ 800 w 808"/>
                  <a:gd name="T7" fmla="*/ 0 h 708"/>
                  <a:gd name="T8" fmla="*/ 808 w 808"/>
                  <a:gd name="T9" fmla="*/ 708 h 708"/>
                  <a:gd name="T10" fmla="*/ 136 w 808"/>
                  <a:gd name="T11" fmla="*/ 700 h 708"/>
                  <a:gd name="T12" fmla="*/ 196 w 808"/>
                  <a:gd name="T13" fmla="*/ 588 h 708"/>
                  <a:gd name="T14" fmla="*/ 0 w 808"/>
                  <a:gd name="T15" fmla="*/ 500 h 708"/>
                  <a:gd name="T16" fmla="*/ 0 w 808"/>
                  <a:gd name="T17" fmla="*/ 22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8" h="708">
                    <a:moveTo>
                      <a:pt x="0" y="220"/>
                    </a:moveTo>
                    <a:lnTo>
                      <a:pt x="212" y="92"/>
                    </a:lnTo>
                    <a:lnTo>
                      <a:pt x="128" y="0"/>
                    </a:lnTo>
                    <a:lnTo>
                      <a:pt x="800" y="0"/>
                    </a:lnTo>
                    <a:lnTo>
                      <a:pt x="808" y="708"/>
                    </a:lnTo>
                    <a:lnTo>
                      <a:pt x="136" y="700"/>
                    </a:lnTo>
                    <a:lnTo>
                      <a:pt x="196" y="588"/>
                    </a:lnTo>
                    <a:lnTo>
                      <a:pt x="0" y="500"/>
                    </a:lnTo>
                    <a:lnTo>
                      <a:pt x="0" y="220"/>
                    </a:lnTo>
                    <a:close/>
                  </a:path>
                </a:pathLst>
              </a:custGeom>
              <a:solidFill>
                <a:srgbClr val="FF99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60" name="Freeform 492"/>
              <p:cNvSpPr>
                <a:spLocks/>
              </p:cNvSpPr>
              <p:nvPr/>
            </p:nvSpPr>
            <p:spPr bwMode="auto">
              <a:xfrm>
                <a:off x="5421" y="1162"/>
                <a:ext cx="69" cy="19"/>
              </a:xfrm>
              <a:custGeom>
                <a:avLst/>
                <a:gdLst>
                  <a:gd name="T0" fmla="*/ 0 w 504"/>
                  <a:gd name="T1" fmla="*/ 0 h 138"/>
                  <a:gd name="T2" fmla="*/ 288 w 504"/>
                  <a:gd name="T3" fmla="*/ 0 h 138"/>
                  <a:gd name="T4" fmla="*/ 297 w 504"/>
                  <a:gd name="T5" fmla="*/ 12 h 138"/>
                  <a:gd name="T6" fmla="*/ 504 w 504"/>
                  <a:gd name="T7" fmla="*/ 12 h 138"/>
                  <a:gd name="T8" fmla="*/ 504 w 504"/>
                  <a:gd name="T9" fmla="*/ 93 h 138"/>
                  <a:gd name="T10" fmla="*/ 300 w 504"/>
                  <a:gd name="T11" fmla="*/ 93 h 138"/>
                  <a:gd name="T12" fmla="*/ 294 w 504"/>
                  <a:gd name="T13" fmla="*/ 138 h 138"/>
                  <a:gd name="T14" fmla="*/ 126 w 504"/>
                  <a:gd name="T15" fmla="*/ 138 h 138"/>
                  <a:gd name="T16" fmla="*/ 102 w 504"/>
                  <a:gd name="T17" fmla="*/ 96 h 138"/>
                  <a:gd name="T18" fmla="*/ 0 w 504"/>
                  <a:gd name="T19" fmla="*/ 93 h 138"/>
                  <a:gd name="T20" fmla="*/ 0 w 504"/>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4" h="138">
                    <a:moveTo>
                      <a:pt x="0" y="0"/>
                    </a:moveTo>
                    <a:lnTo>
                      <a:pt x="288" y="0"/>
                    </a:lnTo>
                    <a:lnTo>
                      <a:pt x="297" y="12"/>
                    </a:lnTo>
                    <a:lnTo>
                      <a:pt x="504" y="12"/>
                    </a:lnTo>
                    <a:lnTo>
                      <a:pt x="504" y="93"/>
                    </a:lnTo>
                    <a:lnTo>
                      <a:pt x="300" y="93"/>
                    </a:lnTo>
                    <a:lnTo>
                      <a:pt x="294" y="138"/>
                    </a:lnTo>
                    <a:lnTo>
                      <a:pt x="126" y="138"/>
                    </a:lnTo>
                    <a:lnTo>
                      <a:pt x="102" y="96"/>
                    </a:lnTo>
                    <a:lnTo>
                      <a:pt x="0" y="93"/>
                    </a:lnTo>
                    <a:lnTo>
                      <a:pt x="0" y="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86861" name="Group 493"/>
          <p:cNvGrpSpPr>
            <a:grpSpLocks/>
          </p:cNvGrpSpPr>
          <p:nvPr/>
        </p:nvGrpSpPr>
        <p:grpSpPr bwMode="auto">
          <a:xfrm>
            <a:off x="7907338" y="3943350"/>
            <a:ext cx="1236662" cy="957263"/>
            <a:chOff x="4900" y="1661"/>
            <a:chExt cx="779" cy="603"/>
          </a:xfrm>
        </p:grpSpPr>
        <p:grpSp>
          <p:nvGrpSpPr>
            <p:cNvPr id="186862" name="Group 494"/>
            <p:cNvGrpSpPr>
              <a:grpSpLocks/>
            </p:cNvGrpSpPr>
            <p:nvPr/>
          </p:nvGrpSpPr>
          <p:grpSpPr bwMode="auto">
            <a:xfrm>
              <a:off x="4900" y="1661"/>
              <a:ext cx="294" cy="118"/>
              <a:chOff x="5270" y="1301"/>
              <a:chExt cx="294" cy="118"/>
            </a:xfrm>
          </p:grpSpPr>
          <p:sp>
            <p:nvSpPr>
              <p:cNvPr id="186863" name="Line 495"/>
              <p:cNvSpPr>
                <a:spLocks noChangeShapeType="1"/>
              </p:cNvSpPr>
              <p:nvPr/>
            </p:nvSpPr>
            <p:spPr bwMode="auto">
              <a:xfrm>
                <a:off x="5415" y="1310"/>
                <a:ext cx="0" cy="9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64" name="Freeform 496"/>
              <p:cNvSpPr>
                <a:spLocks/>
              </p:cNvSpPr>
              <p:nvPr/>
            </p:nvSpPr>
            <p:spPr bwMode="auto">
              <a:xfrm>
                <a:off x="5404" y="1317"/>
                <a:ext cx="50" cy="81"/>
              </a:xfrm>
              <a:custGeom>
                <a:avLst/>
                <a:gdLst>
                  <a:gd name="T0" fmla="*/ 0 w 50"/>
                  <a:gd name="T1" fmla="*/ 49 h 81"/>
                  <a:gd name="T2" fmla="*/ 1 w 50"/>
                  <a:gd name="T3" fmla="*/ 74 h 81"/>
                  <a:gd name="T4" fmla="*/ 41 w 50"/>
                  <a:gd name="T5" fmla="*/ 81 h 81"/>
                  <a:gd name="T6" fmla="*/ 48 w 50"/>
                  <a:gd name="T7" fmla="*/ 73 h 81"/>
                  <a:gd name="T8" fmla="*/ 22 w 50"/>
                  <a:gd name="T9" fmla="*/ 61 h 81"/>
                  <a:gd name="T10" fmla="*/ 22 w 50"/>
                  <a:gd name="T11" fmla="*/ 21 h 81"/>
                  <a:gd name="T12" fmla="*/ 50 w 50"/>
                  <a:gd name="T13" fmla="*/ 5 h 81"/>
                  <a:gd name="T14" fmla="*/ 41 w 50"/>
                  <a:gd name="T15" fmla="*/ 0 h 81"/>
                  <a:gd name="T16" fmla="*/ 0 w 50"/>
                  <a:gd name="T17" fmla="*/ 8 h 81"/>
                  <a:gd name="T18" fmla="*/ 0 w 50"/>
                  <a:gd name="T19"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81">
                    <a:moveTo>
                      <a:pt x="0" y="49"/>
                    </a:moveTo>
                    <a:lnTo>
                      <a:pt x="1" y="74"/>
                    </a:lnTo>
                    <a:lnTo>
                      <a:pt x="41" y="81"/>
                    </a:lnTo>
                    <a:lnTo>
                      <a:pt x="48" y="73"/>
                    </a:lnTo>
                    <a:lnTo>
                      <a:pt x="22" y="61"/>
                    </a:lnTo>
                    <a:lnTo>
                      <a:pt x="22" y="21"/>
                    </a:lnTo>
                    <a:lnTo>
                      <a:pt x="50" y="5"/>
                    </a:lnTo>
                    <a:lnTo>
                      <a:pt x="41" y="0"/>
                    </a:lnTo>
                    <a:lnTo>
                      <a:pt x="0" y="8"/>
                    </a:lnTo>
                    <a:lnTo>
                      <a:pt x="0" y="49"/>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65" name="Freeform 497"/>
              <p:cNvSpPr>
                <a:spLocks/>
              </p:cNvSpPr>
              <p:nvPr/>
            </p:nvSpPr>
            <p:spPr bwMode="auto">
              <a:xfrm>
                <a:off x="5270" y="1353"/>
                <a:ext cx="149" cy="13"/>
              </a:xfrm>
              <a:custGeom>
                <a:avLst/>
                <a:gdLst>
                  <a:gd name="T0" fmla="*/ 1052 w 1082"/>
                  <a:gd name="T1" fmla="*/ 80 h 94"/>
                  <a:gd name="T2" fmla="*/ 1082 w 1082"/>
                  <a:gd name="T3" fmla="*/ 40 h 94"/>
                  <a:gd name="T4" fmla="*/ 1050 w 1082"/>
                  <a:gd name="T5" fmla="*/ 8 h 94"/>
                  <a:gd name="T6" fmla="*/ 800 w 1082"/>
                  <a:gd name="T7" fmla="*/ 4 h 94"/>
                  <a:gd name="T8" fmla="*/ 798 w 1082"/>
                  <a:gd name="T9" fmla="*/ 18 h 94"/>
                  <a:gd name="T10" fmla="*/ 164 w 1082"/>
                  <a:gd name="T11" fmla="*/ 24 h 94"/>
                  <a:gd name="T12" fmla="*/ 108 w 1082"/>
                  <a:gd name="T13" fmla="*/ 22 h 94"/>
                  <a:gd name="T14" fmla="*/ 76 w 1082"/>
                  <a:gd name="T15" fmla="*/ 2 h 94"/>
                  <a:gd name="T16" fmla="*/ 2 w 1082"/>
                  <a:gd name="T17" fmla="*/ 0 h 94"/>
                  <a:gd name="T18" fmla="*/ 0 w 1082"/>
                  <a:gd name="T19" fmla="*/ 94 h 94"/>
                  <a:gd name="T20" fmla="*/ 78 w 1082"/>
                  <a:gd name="T21" fmla="*/ 94 h 94"/>
                  <a:gd name="T22" fmla="*/ 110 w 1082"/>
                  <a:gd name="T23" fmla="*/ 78 h 94"/>
                  <a:gd name="T24" fmla="*/ 164 w 1082"/>
                  <a:gd name="T25" fmla="*/ 74 h 94"/>
                  <a:gd name="T26" fmla="*/ 796 w 1082"/>
                  <a:gd name="T27" fmla="*/ 70 h 94"/>
                  <a:gd name="T28" fmla="*/ 802 w 1082"/>
                  <a:gd name="T29" fmla="*/ 84 h 94"/>
                  <a:gd name="T30" fmla="*/ 1052 w 1082"/>
                  <a:gd name="T31"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2" h="94">
                    <a:moveTo>
                      <a:pt x="1052" y="80"/>
                    </a:moveTo>
                    <a:lnTo>
                      <a:pt x="1082" y="40"/>
                    </a:lnTo>
                    <a:lnTo>
                      <a:pt x="1050" y="8"/>
                    </a:lnTo>
                    <a:lnTo>
                      <a:pt x="800" y="4"/>
                    </a:lnTo>
                    <a:lnTo>
                      <a:pt x="798" y="18"/>
                    </a:lnTo>
                    <a:lnTo>
                      <a:pt x="164" y="24"/>
                    </a:lnTo>
                    <a:lnTo>
                      <a:pt x="108" y="22"/>
                    </a:lnTo>
                    <a:lnTo>
                      <a:pt x="76" y="2"/>
                    </a:lnTo>
                    <a:lnTo>
                      <a:pt x="2" y="0"/>
                    </a:lnTo>
                    <a:lnTo>
                      <a:pt x="0" y="94"/>
                    </a:lnTo>
                    <a:lnTo>
                      <a:pt x="78" y="94"/>
                    </a:lnTo>
                    <a:lnTo>
                      <a:pt x="110" y="78"/>
                    </a:lnTo>
                    <a:lnTo>
                      <a:pt x="164" y="74"/>
                    </a:lnTo>
                    <a:lnTo>
                      <a:pt x="796" y="70"/>
                    </a:lnTo>
                    <a:lnTo>
                      <a:pt x="802" y="84"/>
                    </a:lnTo>
                    <a:lnTo>
                      <a:pt x="1052" y="8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66" name="Freeform 498"/>
              <p:cNvSpPr>
                <a:spLocks/>
              </p:cNvSpPr>
              <p:nvPr/>
            </p:nvSpPr>
            <p:spPr bwMode="auto">
              <a:xfrm>
                <a:off x="5427" y="1352"/>
                <a:ext cx="69" cy="19"/>
              </a:xfrm>
              <a:custGeom>
                <a:avLst/>
                <a:gdLst>
                  <a:gd name="T0" fmla="*/ 0 w 504"/>
                  <a:gd name="T1" fmla="*/ 0 h 138"/>
                  <a:gd name="T2" fmla="*/ 288 w 504"/>
                  <a:gd name="T3" fmla="*/ 0 h 138"/>
                  <a:gd name="T4" fmla="*/ 297 w 504"/>
                  <a:gd name="T5" fmla="*/ 12 h 138"/>
                  <a:gd name="T6" fmla="*/ 504 w 504"/>
                  <a:gd name="T7" fmla="*/ 12 h 138"/>
                  <a:gd name="T8" fmla="*/ 504 w 504"/>
                  <a:gd name="T9" fmla="*/ 93 h 138"/>
                  <a:gd name="T10" fmla="*/ 300 w 504"/>
                  <a:gd name="T11" fmla="*/ 93 h 138"/>
                  <a:gd name="T12" fmla="*/ 294 w 504"/>
                  <a:gd name="T13" fmla="*/ 138 h 138"/>
                  <a:gd name="T14" fmla="*/ 126 w 504"/>
                  <a:gd name="T15" fmla="*/ 138 h 138"/>
                  <a:gd name="T16" fmla="*/ 102 w 504"/>
                  <a:gd name="T17" fmla="*/ 96 h 138"/>
                  <a:gd name="T18" fmla="*/ 0 w 504"/>
                  <a:gd name="T19" fmla="*/ 93 h 138"/>
                  <a:gd name="T20" fmla="*/ 0 w 504"/>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4" h="138">
                    <a:moveTo>
                      <a:pt x="0" y="0"/>
                    </a:moveTo>
                    <a:lnTo>
                      <a:pt x="288" y="0"/>
                    </a:lnTo>
                    <a:lnTo>
                      <a:pt x="297" y="12"/>
                    </a:lnTo>
                    <a:lnTo>
                      <a:pt x="504" y="12"/>
                    </a:lnTo>
                    <a:lnTo>
                      <a:pt x="504" y="93"/>
                    </a:lnTo>
                    <a:lnTo>
                      <a:pt x="300" y="93"/>
                    </a:lnTo>
                    <a:lnTo>
                      <a:pt x="294" y="138"/>
                    </a:lnTo>
                    <a:lnTo>
                      <a:pt x="126" y="138"/>
                    </a:lnTo>
                    <a:lnTo>
                      <a:pt x="102" y="96"/>
                    </a:lnTo>
                    <a:lnTo>
                      <a:pt x="0" y="93"/>
                    </a:lnTo>
                    <a:lnTo>
                      <a:pt x="0" y="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67" name="Line 499"/>
              <p:cNvSpPr>
                <a:spLocks noChangeShapeType="1"/>
              </p:cNvSpPr>
              <p:nvPr/>
            </p:nvSpPr>
            <p:spPr bwMode="auto">
              <a:xfrm>
                <a:off x="5387" y="1412"/>
                <a:ext cx="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68" name="Line 500"/>
              <p:cNvSpPr>
                <a:spLocks noChangeShapeType="1"/>
              </p:cNvSpPr>
              <p:nvPr/>
            </p:nvSpPr>
            <p:spPr bwMode="auto">
              <a:xfrm>
                <a:off x="5387" y="1304"/>
                <a:ext cx="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69" name="Line 501"/>
              <p:cNvSpPr>
                <a:spLocks noChangeShapeType="1"/>
              </p:cNvSpPr>
              <p:nvPr/>
            </p:nvSpPr>
            <p:spPr bwMode="auto">
              <a:xfrm flipV="1">
                <a:off x="5434" y="1301"/>
                <a:ext cx="127" cy="4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70" name="Line 502"/>
              <p:cNvSpPr>
                <a:spLocks noChangeShapeType="1"/>
              </p:cNvSpPr>
              <p:nvPr/>
            </p:nvSpPr>
            <p:spPr bwMode="auto">
              <a:xfrm>
                <a:off x="5434" y="1372"/>
                <a:ext cx="130" cy="4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871" name="Group 503"/>
            <p:cNvGrpSpPr>
              <a:grpSpLocks/>
            </p:cNvGrpSpPr>
            <p:nvPr/>
          </p:nvGrpSpPr>
          <p:grpSpPr bwMode="auto">
            <a:xfrm>
              <a:off x="4997" y="1758"/>
              <a:ext cx="294" cy="118"/>
              <a:chOff x="5270" y="1301"/>
              <a:chExt cx="294" cy="118"/>
            </a:xfrm>
          </p:grpSpPr>
          <p:sp>
            <p:nvSpPr>
              <p:cNvPr id="186872" name="Line 504"/>
              <p:cNvSpPr>
                <a:spLocks noChangeShapeType="1"/>
              </p:cNvSpPr>
              <p:nvPr/>
            </p:nvSpPr>
            <p:spPr bwMode="auto">
              <a:xfrm>
                <a:off x="5415" y="1310"/>
                <a:ext cx="0" cy="9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73" name="Freeform 505"/>
              <p:cNvSpPr>
                <a:spLocks/>
              </p:cNvSpPr>
              <p:nvPr/>
            </p:nvSpPr>
            <p:spPr bwMode="auto">
              <a:xfrm>
                <a:off x="5404" y="1317"/>
                <a:ext cx="50" cy="81"/>
              </a:xfrm>
              <a:custGeom>
                <a:avLst/>
                <a:gdLst>
                  <a:gd name="T0" fmla="*/ 0 w 50"/>
                  <a:gd name="T1" fmla="*/ 49 h 81"/>
                  <a:gd name="T2" fmla="*/ 1 w 50"/>
                  <a:gd name="T3" fmla="*/ 74 h 81"/>
                  <a:gd name="T4" fmla="*/ 41 w 50"/>
                  <a:gd name="T5" fmla="*/ 81 h 81"/>
                  <a:gd name="T6" fmla="*/ 48 w 50"/>
                  <a:gd name="T7" fmla="*/ 73 h 81"/>
                  <a:gd name="T8" fmla="*/ 22 w 50"/>
                  <a:gd name="T9" fmla="*/ 61 h 81"/>
                  <a:gd name="T10" fmla="*/ 22 w 50"/>
                  <a:gd name="T11" fmla="*/ 21 h 81"/>
                  <a:gd name="T12" fmla="*/ 50 w 50"/>
                  <a:gd name="T13" fmla="*/ 5 h 81"/>
                  <a:gd name="T14" fmla="*/ 41 w 50"/>
                  <a:gd name="T15" fmla="*/ 0 h 81"/>
                  <a:gd name="T16" fmla="*/ 0 w 50"/>
                  <a:gd name="T17" fmla="*/ 8 h 81"/>
                  <a:gd name="T18" fmla="*/ 0 w 50"/>
                  <a:gd name="T19"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81">
                    <a:moveTo>
                      <a:pt x="0" y="49"/>
                    </a:moveTo>
                    <a:lnTo>
                      <a:pt x="1" y="74"/>
                    </a:lnTo>
                    <a:lnTo>
                      <a:pt x="41" y="81"/>
                    </a:lnTo>
                    <a:lnTo>
                      <a:pt x="48" y="73"/>
                    </a:lnTo>
                    <a:lnTo>
                      <a:pt x="22" y="61"/>
                    </a:lnTo>
                    <a:lnTo>
                      <a:pt x="22" y="21"/>
                    </a:lnTo>
                    <a:lnTo>
                      <a:pt x="50" y="5"/>
                    </a:lnTo>
                    <a:lnTo>
                      <a:pt x="41" y="0"/>
                    </a:lnTo>
                    <a:lnTo>
                      <a:pt x="0" y="8"/>
                    </a:lnTo>
                    <a:lnTo>
                      <a:pt x="0" y="49"/>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74" name="Freeform 506"/>
              <p:cNvSpPr>
                <a:spLocks/>
              </p:cNvSpPr>
              <p:nvPr/>
            </p:nvSpPr>
            <p:spPr bwMode="auto">
              <a:xfrm>
                <a:off x="5270" y="1353"/>
                <a:ext cx="149" cy="13"/>
              </a:xfrm>
              <a:custGeom>
                <a:avLst/>
                <a:gdLst>
                  <a:gd name="T0" fmla="*/ 1052 w 1082"/>
                  <a:gd name="T1" fmla="*/ 80 h 94"/>
                  <a:gd name="T2" fmla="*/ 1082 w 1082"/>
                  <a:gd name="T3" fmla="*/ 40 h 94"/>
                  <a:gd name="T4" fmla="*/ 1050 w 1082"/>
                  <a:gd name="T5" fmla="*/ 8 h 94"/>
                  <a:gd name="T6" fmla="*/ 800 w 1082"/>
                  <a:gd name="T7" fmla="*/ 4 h 94"/>
                  <a:gd name="T8" fmla="*/ 798 w 1082"/>
                  <a:gd name="T9" fmla="*/ 18 h 94"/>
                  <a:gd name="T10" fmla="*/ 164 w 1082"/>
                  <a:gd name="T11" fmla="*/ 24 h 94"/>
                  <a:gd name="T12" fmla="*/ 108 w 1082"/>
                  <a:gd name="T13" fmla="*/ 22 h 94"/>
                  <a:gd name="T14" fmla="*/ 76 w 1082"/>
                  <a:gd name="T15" fmla="*/ 2 h 94"/>
                  <a:gd name="T16" fmla="*/ 2 w 1082"/>
                  <a:gd name="T17" fmla="*/ 0 h 94"/>
                  <a:gd name="T18" fmla="*/ 0 w 1082"/>
                  <a:gd name="T19" fmla="*/ 94 h 94"/>
                  <a:gd name="T20" fmla="*/ 78 w 1082"/>
                  <a:gd name="T21" fmla="*/ 94 h 94"/>
                  <a:gd name="T22" fmla="*/ 110 w 1082"/>
                  <a:gd name="T23" fmla="*/ 78 h 94"/>
                  <a:gd name="T24" fmla="*/ 164 w 1082"/>
                  <a:gd name="T25" fmla="*/ 74 h 94"/>
                  <a:gd name="T26" fmla="*/ 796 w 1082"/>
                  <a:gd name="T27" fmla="*/ 70 h 94"/>
                  <a:gd name="T28" fmla="*/ 802 w 1082"/>
                  <a:gd name="T29" fmla="*/ 84 h 94"/>
                  <a:gd name="T30" fmla="*/ 1052 w 1082"/>
                  <a:gd name="T31"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2" h="94">
                    <a:moveTo>
                      <a:pt x="1052" y="80"/>
                    </a:moveTo>
                    <a:lnTo>
                      <a:pt x="1082" y="40"/>
                    </a:lnTo>
                    <a:lnTo>
                      <a:pt x="1050" y="8"/>
                    </a:lnTo>
                    <a:lnTo>
                      <a:pt x="800" y="4"/>
                    </a:lnTo>
                    <a:lnTo>
                      <a:pt x="798" y="18"/>
                    </a:lnTo>
                    <a:lnTo>
                      <a:pt x="164" y="24"/>
                    </a:lnTo>
                    <a:lnTo>
                      <a:pt x="108" y="22"/>
                    </a:lnTo>
                    <a:lnTo>
                      <a:pt x="76" y="2"/>
                    </a:lnTo>
                    <a:lnTo>
                      <a:pt x="2" y="0"/>
                    </a:lnTo>
                    <a:lnTo>
                      <a:pt x="0" y="94"/>
                    </a:lnTo>
                    <a:lnTo>
                      <a:pt x="78" y="94"/>
                    </a:lnTo>
                    <a:lnTo>
                      <a:pt x="110" y="78"/>
                    </a:lnTo>
                    <a:lnTo>
                      <a:pt x="164" y="74"/>
                    </a:lnTo>
                    <a:lnTo>
                      <a:pt x="796" y="70"/>
                    </a:lnTo>
                    <a:lnTo>
                      <a:pt x="802" y="84"/>
                    </a:lnTo>
                    <a:lnTo>
                      <a:pt x="1052" y="8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75" name="Freeform 507"/>
              <p:cNvSpPr>
                <a:spLocks/>
              </p:cNvSpPr>
              <p:nvPr/>
            </p:nvSpPr>
            <p:spPr bwMode="auto">
              <a:xfrm>
                <a:off x="5427" y="1352"/>
                <a:ext cx="69" cy="19"/>
              </a:xfrm>
              <a:custGeom>
                <a:avLst/>
                <a:gdLst>
                  <a:gd name="T0" fmla="*/ 0 w 504"/>
                  <a:gd name="T1" fmla="*/ 0 h 138"/>
                  <a:gd name="T2" fmla="*/ 288 w 504"/>
                  <a:gd name="T3" fmla="*/ 0 h 138"/>
                  <a:gd name="T4" fmla="*/ 297 w 504"/>
                  <a:gd name="T5" fmla="*/ 12 h 138"/>
                  <a:gd name="T6" fmla="*/ 504 w 504"/>
                  <a:gd name="T7" fmla="*/ 12 h 138"/>
                  <a:gd name="T8" fmla="*/ 504 w 504"/>
                  <a:gd name="T9" fmla="*/ 93 h 138"/>
                  <a:gd name="T10" fmla="*/ 300 w 504"/>
                  <a:gd name="T11" fmla="*/ 93 h 138"/>
                  <a:gd name="T12" fmla="*/ 294 w 504"/>
                  <a:gd name="T13" fmla="*/ 138 h 138"/>
                  <a:gd name="T14" fmla="*/ 126 w 504"/>
                  <a:gd name="T15" fmla="*/ 138 h 138"/>
                  <a:gd name="T16" fmla="*/ 102 w 504"/>
                  <a:gd name="T17" fmla="*/ 96 h 138"/>
                  <a:gd name="T18" fmla="*/ 0 w 504"/>
                  <a:gd name="T19" fmla="*/ 93 h 138"/>
                  <a:gd name="T20" fmla="*/ 0 w 504"/>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4" h="138">
                    <a:moveTo>
                      <a:pt x="0" y="0"/>
                    </a:moveTo>
                    <a:lnTo>
                      <a:pt x="288" y="0"/>
                    </a:lnTo>
                    <a:lnTo>
                      <a:pt x="297" y="12"/>
                    </a:lnTo>
                    <a:lnTo>
                      <a:pt x="504" y="12"/>
                    </a:lnTo>
                    <a:lnTo>
                      <a:pt x="504" y="93"/>
                    </a:lnTo>
                    <a:lnTo>
                      <a:pt x="300" y="93"/>
                    </a:lnTo>
                    <a:lnTo>
                      <a:pt x="294" y="138"/>
                    </a:lnTo>
                    <a:lnTo>
                      <a:pt x="126" y="138"/>
                    </a:lnTo>
                    <a:lnTo>
                      <a:pt x="102" y="96"/>
                    </a:lnTo>
                    <a:lnTo>
                      <a:pt x="0" y="93"/>
                    </a:lnTo>
                    <a:lnTo>
                      <a:pt x="0" y="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76" name="Line 508"/>
              <p:cNvSpPr>
                <a:spLocks noChangeShapeType="1"/>
              </p:cNvSpPr>
              <p:nvPr/>
            </p:nvSpPr>
            <p:spPr bwMode="auto">
              <a:xfrm>
                <a:off x="5387" y="1412"/>
                <a:ext cx="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77" name="Line 509"/>
              <p:cNvSpPr>
                <a:spLocks noChangeShapeType="1"/>
              </p:cNvSpPr>
              <p:nvPr/>
            </p:nvSpPr>
            <p:spPr bwMode="auto">
              <a:xfrm>
                <a:off x="5387" y="1304"/>
                <a:ext cx="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78" name="Line 510"/>
              <p:cNvSpPr>
                <a:spLocks noChangeShapeType="1"/>
              </p:cNvSpPr>
              <p:nvPr/>
            </p:nvSpPr>
            <p:spPr bwMode="auto">
              <a:xfrm flipV="1">
                <a:off x="5434" y="1301"/>
                <a:ext cx="127" cy="4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79" name="Line 511"/>
              <p:cNvSpPr>
                <a:spLocks noChangeShapeType="1"/>
              </p:cNvSpPr>
              <p:nvPr/>
            </p:nvSpPr>
            <p:spPr bwMode="auto">
              <a:xfrm>
                <a:off x="5434" y="1372"/>
                <a:ext cx="130" cy="4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880" name="Group 512"/>
            <p:cNvGrpSpPr>
              <a:grpSpLocks/>
            </p:cNvGrpSpPr>
            <p:nvPr/>
          </p:nvGrpSpPr>
          <p:grpSpPr bwMode="auto">
            <a:xfrm>
              <a:off x="5094" y="1855"/>
              <a:ext cx="294" cy="118"/>
              <a:chOff x="5270" y="1301"/>
              <a:chExt cx="294" cy="118"/>
            </a:xfrm>
          </p:grpSpPr>
          <p:sp>
            <p:nvSpPr>
              <p:cNvPr id="186881" name="Line 513"/>
              <p:cNvSpPr>
                <a:spLocks noChangeShapeType="1"/>
              </p:cNvSpPr>
              <p:nvPr/>
            </p:nvSpPr>
            <p:spPr bwMode="auto">
              <a:xfrm>
                <a:off x="5415" y="1310"/>
                <a:ext cx="0" cy="9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82" name="Freeform 514"/>
              <p:cNvSpPr>
                <a:spLocks/>
              </p:cNvSpPr>
              <p:nvPr/>
            </p:nvSpPr>
            <p:spPr bwMode="auto">
              <a:xfrm>
                <a:off x="5404" y="1317"/>
                <a:ext cx="50" cy="81"/>
              </a:xfrm>
              <a:custGeom>
                <a:avLst/>
                <a:gdLst>
                  <a:gd name="T0" fmla="*/ 0 w 50"/>
                  <a:gd name="T1" fmla="*/ 49 h 81"/>
                  <a:gd name="T2" fmla="*/ 1 w 50"/>
                  <a:gd name="T3" fmla="*/ 74 h 81"/>
                  <a:gd name="T4" fmla="*/ 41 w 50"/>
                  <a:gd name="T5" fmla="*/ 81 h 81"/>
                  <a:gd name="T6" fmla="*/ 48 w 50"/>
                  <a:gd name="T7" fmla="*/ 73 h 81"/>
                  <a:gd name="T8" fmla="*/ 22 w 50"/>
                  <a:gd name="T9" fmla="*/ 61 h 81"/>
                  <a:gd name="T10" fmla="*/ 22 w 50"/>
                  <a:gd name="T11" fmla="*/ 21 h 81"/>
                  <a:gd name="T12" fmla="*/ 50 w 50"/>
                  <a:gd name="T13" fmla="*/ 5 h 81"/>
                  <a:gd name="T14" fmla="*/ 41 w 50"/>
                  <a:gd name="T15" fmla="*/ 0 h 81"/>
                  <a:gd name="T16" fmla="*/ 0 w 50"/>
                  <a:gd name="T17" fmla="*/ 8 h 81"/>
                  <a:gd name="T18" fmla="*/ 0 w 50"/>
                  <a:gd name="T19"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81">
                    <a:moveTo>
                      <a:pt x="0" y="49"/>
                    </a:moveTo>
                    <a:lnTo>
                      <a:pt x="1" y="74"/>
                    </a:lnTo>
                    <a:lnTo>
                      <a:pt x="41" y="81"/>
                    </a:lnTo>
                    <a:lnTo>
                      <a:pt x="48" y="73"/>
                    </a:lnTo>
                    <a:lnTo>
                      <a:pt x="22" y="61"/>
                    </a:lnTo>
                    <a:lnTo>
                      <a:pt x="22" y="21"/>
                    </a:lnTo>
                    <a:lnTo>
                      <a:pt x="50" y="5"/>
                    </a:lnTo>
                    <a:lnTo>
                      <a:pt x="41" y="0"/>
                    </a:lnTo>
                    <a:lnTo>
                      <a:pt x="0" y="8"/>
                    </a:lnTo>
                    <a:lnTo>
                      <a:pt x="0" y="49"/>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83" name="Freeform 515"/>
              <p:cNvSpPr>
                <a:spLocks/>
              </p:cNvSpPr>
              <p:nvPr/>
            </p:nvSpPr>
            <p:spPr bwMode="auto">
              <a:xfrm>
                <a:off x="5270" y="1353"/>
                <a:ext cx="149" cy="13"/>
              </a:xfrm>
              <a:custGeom>
                <a:avLst/>
                <a:gdLst>
                  <a:gd name="T0" fmla="*/ 1052 w 1082"/>
                  <a:gd name="T1" fmla="*/ 80 h 94"/>
                  <a:gd name="T2" fmla="*/ 1082 w 1082"/>
                  <a:gd name="T3" fmla="*/ 40 h 94"/>
                  <a:gd name="T4" fmla="*/ 1050 w 1082"/>
                  <a:gd name="T5" fmla="*/ 8 h 94"/>
                  <a:gd name="T6" fmla="*/ 800 w 1082"/>
                  <a:gd name="T7" fmla="*/ 4 h 94"/>
                  <a:gd name="T8" fmla="*/ 798 w 1082"/>
                  <a:gd name="T9" fmla="*/ 18 h 94"/>
                  <a:gd name="T10" fmla="*/ 164 w 1082"/>
                  <a:gd name="T11" fmla="*/ 24 h 94"/>
                  <a:gd name="T12" fmla="*/ 108 w 1082"/>
                  <a:gd name="T13" fmla="*/ 22 h 94"/>
                  <a:gd name="T14" fmla="*/ 76 w 1082"/>
                  <a:gd name="T15" fmla="*/ 2 h 94"/>
                  <a:gd name="T16" fmla="*/ 2 w 1082"/>
                  <a:gd name="T17" fmla="*/ 0 h 94"/>
                  <a:gd name="T18" fmla="*/ 0 w 1082"/>
                  <a:gd name="T19" fmla="*/ 94 h 94"/>
                  <a:gd name="T20" fmla="*/ 78 w 1082"/>
                  <a:gd name="T21" fmla="*/ 94 h 94"/>
                  <a:gd name="T22" fmla="*/ 110 w 1082"/>
                  <a:gd name="T23" fmla="*/ 78 h 94"/>
                  <a:gd name="T24" fmla="*/ 164 w 1082"/>
                  <a:gd name="T25" fmla="*/ 74 h 94"/>
                  <a:gd name="T26" fmla="*/ 796 w 1082"/>
                  <a:gd name="T27" fmla="*/ 70 h 94"/>
                  <a:gd name="T28" fmla="*/ 802 w 1082"/>
                  <a:gd name="T29" fmla="*/ 84 h 94"/>
                  <a:gd name="T30" fmla="*/ 1052 w 1082"/>
                  <a:gd name="T31"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2" h="94">
                    <a:moveTo>
                      <a:pt x="1052" y="80"/>
                    </a:moveTo>
                    <a:lnTo>
                      <a:pt x="1082" y="40"/>
                    </a:lnTo>
                    <a:lnTo>
                      <a:pt x="1050" y="8"/>
                    </a:lnTo>
                    <a:lnTo>
                      <a:pt x="800" y="4"/>
                    </a:lnTo>
                    <a:lnTo>
                      <a:pt x="798" y="18"/>
                    </a:lnTo>
                    <a:lnTo>
                      <a:pt x="164" y="24"/>
                    </a:lnTo>
                    <a:lnTo>
                      <a:pt x="108" y="22"/>
                    </a:lnTo>
                    <a:lnTo>
                      <a:pt x="76" y="2"/>
                    </a:lnTo>
                    <a:lnTo>
                      <a:pt x="2" y="0"/>
                    </a:lnTo>
                    <a:lnTo>
                      <a:pt x="0" y="94"/>
                    </a:lnTo>
                    <a:lnTo>
                      <a:pt x="78" y="94"/>
                    </a:lnTo>
                    <a:lnTo>
                      <a:pt x="110" y="78"/>
                    </a:lnTo>
                    <a:lnTo>
                      <a:pt x="164" y="74"/>
                    </a:lnTo>
                    <a:lnTo>
                      <a:pt x="796" y="70"/>
                    </a:lnTo>
                    <a:lnTo>
                      <a:pt x="802" y="84"/>
                    </a:lnTo>
                    <a:lnTo>
                      <a:pt x="1052" y="8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84" name="Freeform 516"/>
              <p:cNvSpPr>
                <a:spLocks/>
              </p:cNvSpPr>
              <p:nvPr/>
            </p:nvSpPr>
            <p:spPr bwMode="auto">
              <a:xfrm>
                <a:off x="5427" y="1352"/>
                <a:ext cx="69" cy="19"/>
              </a:xfrm>
              <a:custGeom>
                <a:avLst/>
                <a:gdLst>
                  <a:gd name="T0" fmla="*/ 0 w 504"/>
                  <a:gd name="T1" fmla="*/ 0 h 138"/>
                  <a:gd name="T2" fmla="*/ 288 w 504"/>
                  <a:gd name="T3" fmla="*/ 0 h 138"/>
                  <a:gd name="T4" fmla="*/ 297 w 504"/>
                  <a:gd name="T5" fmla="*/ 12 h 138"/>
                  <a:gd name="T6" fmla="*/ 504 w 504"/>
                  <a:gd name="T7" fmla="*/ 12 h 138"/>
                  <a:gd name="T8" fmla="*/ 504 w 504"/>
                  <a:gd name="T9" fmla="*/ 93 h 138"/>
                  <a:gd name="T10" fmla="*/ 300 w 504"/>
                  <a:gd name="T11" fmla="*/ 93 h 138"/>
                  <a:gd name="T12" fmla="*/ 294 w 504"/>
                  <a:gd name="T13" fmla="*/ 138 h 138"/>
                  <a:gd name="T14" fmla="*/ 126 w 504"/>
                  <a:gd name="T15" fmla="*/ 138 h 138"/>
                  <a:gd name="T16" fmla="*/ 102 w 504"/>
                  <a:gd name="T17" fmla="*/ 96 h 138"/>
                  <a:gd name="T18" fmla="*/ 0 w 504"/>
                  <a:gd name="T19" fmla="*/ 93 h 138"/>
                  <a:gd name="T20" fmla="*/ 0 w 504"/>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4" h="138">
                    <a:moveTo>
                      <a:pt x="0" y="0"/>
                    </a:moveTo>
                    <a:lnTo>
                      <a:pt x="288" y="0"/>
                    </a:lnTo>
                    <a:lnTo>
                      <a:pt x="297" y="12"/>
                    </a:lnTo>
                    <a:lnTo>
                      <a:pt x="504" y="12"/>
                    </a:lnTo>
                    <a:lnTo>
                      <a:pt x="504" y="93"/>
                    </a:lnTo>
                    <a:lnTo>
                      <a:pt x="300" y="93"/>
                    </a:lnTo>
                    <a:lnTo>
                      <a:pt x="294" y="138"/>
                    </a:lnTo>
                    <a:lnTo>
                      <a:pt x="126" y="138"/>
                    </a:lnTo>
                    <a:lnTo>
                      <a:pt x="102" y="96"/>
                    </a:lnTo>
                    <a:lnTo>
                      <a:pt x="0" y="93"/>
                    </a:lnTo>
                    <a:lnTo>
                      <a:pt x="0" y="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85" name="Line 517"/>
              <p:cNvSpPr>
                <a:spLocks noChangeShapeType="1"/>
              </p:cNvSpPr>
              <p:nvPr/>
            </p:nvSpPr>
            <p:spPr bwMode="auto">
              <a:xfrm>
                <a:off x="5387" y="1412"/>
                <a:ext cx="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86" name="Line 518"/>
              <p:cNvSpPr>
                <a:spLocks noChangeShapeType="1"/>
              </p:cNvSpPr>
              <p:nvPr/>
            </p:nvSpPr>
            <p:spPr bwMode="auto">
              <a:xfrm>
                <a:off x="5387" y="1304"/>
                <a:ext cx="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87" name="Line 519"/>
              <p:cNvSpPr>
                <a:spLocks noChangeShapeType="1"/>
              </p:cNvSpPr>
              <p:nvPr/>
            </p:nvSpPr>
            <p:spPr bwMode="auto">
              <a:xfrm flipV="1">
                <a:off x="5434" y="1301"/>
                <a:ext cx="127" cy="4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88" name="Line 520"/>
              <p:cNvSpPr>
                <a:spLocks noChangeShapeType="1"/>
              </p:cNvSpPr>
              <p:nvPr/>
            </p:nvSpPr>
            <p:spPr bwMode="auto">
              <a:xfrm>
                <a:off x="5434" y="1372"/>
                <a:ext cx="130" cy="4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889" name="Group 521"/>
            <p:cNvGrpSpPr>
              <a:grpSpLocks/>
            </p:cNvGrpSpPr>
            <p:nvPr/>
          </p:nvGrpSpPr>
          <p:grpSpPr bwMode="auto">
            <a:xfrm>
              <a:off x="5191" y="1952"/>
              <a:ext cx="294" cy="118"/>
              <a:chOff x="5270" y="1301"/>
              <a:chExt cx="294" cy="118"/>
            </a:xfrm>
          </p:grpSpPr>
          <p:sp>
            <p:nvSpPr>
              <p:cNvPr id="186890" name="Line 522"/>
              <p:cNvSpPr>
                <a:spLocks noChangeShapeType="1"/>
              </p:cNvSpPr>
              <p:nvPr/>
            </p:nvSpPr>
            <p:spPr bwMode="auto">
              <a:xfrm>
                <a:off x="5415" y="1310"/>
                <a:ext cx="0" cy="9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91" name="Freeform 523"/>
              <p:cNvSpPr>
                <a:spLocks/>
              </p:cNvSpPr>
              <p:nvPr/>
            </p:nvSpPr>
            <p:spPr bwMode="auto">
              <a:xfrm>
                <a:off x="5404" y="1317"/>
                <a:ext cx="50" cy="81"/>
              </a:xfrm>
              <a:custGeom>
                <a:avLst/>
                <a:gdLst>
                  <a:gd name="T0" fmla="*/ 0 w 50"/>
                  <a:gd name="T1" fmla="*/ 49 h 81"/>
                  <a:gd name="T2" fmla="*/ 1 w 50"/>
                  <a:gd name="T3" fmla="*/ 74 h 81"/>
                  <a:gd name="T4" fmla="*/ 41 w 50"/>
                  <a:gd name="T5" fmla="*/ 81 h 81"/>
                  <a:gd name="T6" fmla="*/ 48 w 50"/>
                  <a:gd name="T7" fmla="*/ 73 h 81"/>
                  <a:gd name="T8" fmla="*/ 22 w 50"/>
                  <a:gd name="T9" fmla="*/ 61 h 81"/>
                  <a:gd name="T10" fmla="*/ 22 w 50"/>
                  <a:gd name="T11" fmla="*/ 21 h 81"/>
                  <a:gd name="T12" fmla="*/ 50 w 50"/>
                  <a:gd name="T13" fmla="*/ 5 h 81"/>
                  <a:gd name="T14" fmla="*/ 41 w 50"/>
                  <a:gd name="T15" fmla="*/ 0 h 81"/>
                  <a:gd name="T16" fmla="*/ 0 w 50"/>
                  <a:gd name="T17" fmla="*/ 8 h 81"/>
                  <a:gd name="T18" fmla="*/ 0 w 50"/>
                  <a:gd name="T19"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81">
                    <a:moveTo>
                      <a:pt x="0" y="49"/>
                    </a:moveTo>
                    <a:lnTo>
                      <a:pt x="1" y="74"/>
                    </a:lnTo>
                    <a:lnTo>
                      <a:pt x="41" y="81"/>
                    </a:lnTo>
                    <a:lnTo>
                      <a:pt x="48" y="73"/>
                    </a:lnTo>
                    <a:lnTo>
                      <a:pt x="22" y="61"/>
                    </a:lnTo>
                    <a:lnTo>
                      <a:pt x="22" y="21"/>
                    </a:lnTo>
                    <a:lnTo>
                      <a:pt x="50" y="5"/>
                    </a:lnTo>
                    <a:lnTo>
                      <a:pt x="41" y="0"/>
                    </a:lnTo>
                    <a:lnTo>
                      <a:pt x="0" y="8"/>
                    </a:lnTo>
                    <a:lnTo>
                      <a:pt x="0" y="49"/>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92" name="Freeform 524"/>
              <p:cNvSpPr>
                <a:spLocks/>
              </p:cNvSpPr>
              <p:nvPr/>
            </p:nvSpPr>
            <p:spPr bwMode="auto">
              <a:xfrm>
                <a:off x="5270" y="1353"/>
                <a:ext cx="149" cy="13"/>
              </a:xfrm>
              <a:custGeom>
                <a:avLst/>
                <a:gdLst>
                  <a:gd name="T0" fmla="*/ 1052 w 1082"/>
                  <a:gd name="T1" fmla="*/ 80 h 94"/>
                  <a:gd name="T2" fmla="*/ 1082 w 1082"/>
                  <a:gd name="T3" fmla="*/ 40 h 94"/>
                  <a:gd name="T4" fmla="*/ 1050 w 1082"/>
                  <a:gd name="T5" fmla="*/ 8 h 94"/>
                  <a:gd name="T6" fmla="*/ 800 w 1082"/>
                  <a:gd name="T7" fmla="*/ 4 h 94"/>
                  <a:gd name="T8" fmla="*/ 798 w 1082"/>
                  <a:gd name="T9" fmla="*/ 18 h 94"/>
                  <a:gd name="T10" fmla="*/ 164 w 1082"/>
                  <a:gd name="T11" fmla="*/ 24 h 94"/>
                  <a:gd name="T12" fmla="*/ 108 w 1082"/>
                  <a:gd name="T13" fmla="*/ 22 h 94"/>
                  <a:gd name="T14" fmla="*/ 76 w 1082"/>
                  <a:gd name="T15" fmla="*/ 2 h 94"/>
                  <a:gd name="T16" fmla="*/ 2 w 1082"/>
                  <a:gd name="T17" fmla="*/ 0 h 94"/>
                  <a:gd name="T18" fmla="*/ 0 w 1082"/>
                  <a:gd name="T19" fmla="*/ 94 h 94"/>
                  <a:gd name="T20" fmla="*/ 78 w 1082"/>
                  <a:gd name="T21" fmla="*/ 94 h 94"/>
                  <a:gd name="T22" fmla="*/ 110 w 1082"/>
                  <a:gd name="T23" fmla="*/ 78 h 94"/>
                  <a:gd name="T24" fmla="*/ 164 w 1082"/>
                  <a:gd name="T25" fmla="*/ 74 h 94"/>
                  <a:gd name="T26" fmla="*/ 796 w 1082"/>
                  <a:gd name="T27" fmla="*/ 70 h 94"/>
                  <a:gd name="T28" fmla="*/ 802 w 1082"/>
                  <a:gd name="T29" fmla="*/ 84 h 94"/>
                  <a:gd name="T30" fmla="*/ 1052 w 1082"/>
                  <a:gd name="T31"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2" h="94">
                    <a:moveTo>
                      <a:pt x="1052" y="80"/>
                    </a:moveTo>
                    <a:lnTo>
                      <a:pt x="1082" y="40"/>
                    </a:lnTo>
                    <a:lnTo>
                      <a:pt x="1050" y="8"/>
                    </a:lnTo>
                    <a:lnTo>
                      <a:pt x="800" y="4"/>
                    </a:lnTo>
                    <a:lnTo>
                      <a:pt x="798" y="18"/>
                    </a:lnTo>
                    <a:lnTo>
                      <a:pt x="164" y="24"/>
                    </a:lnTo>
                    <a:lnTo>
                      <a:pt x="108" y="22"/>
                    </a:lnTo>
                    <a:lnTo>
                      <a:pt x="76" y="2"/>
                    </a:lnTo>
                    <a:lnTo>
                      <a:pt x="2" y="0"/>
                    </a:lnTo>
                    <a:lnTo>
                      <a:pt x="0" y="94"/>
                    </a:lnTo>
                    <a:lnTo>
                      <a:pt x="78" y="94"/>
                    </a:lnTo>
                    <a:lnTo>
                      <a:pt x="110" y="78"/>
                    </a:lnTo>
                    <a:lnTo>
                      <a:pt x="164" y="74"/>
                    </a:lnTo>
                    <a:lnTo>
                      <a:pt x="796" y="70"/>
                    </a:lnTo>
                    <a:lnTo>
                      <a:pt x="802" y="84"/>
                    </a:lnTo>
                    <a:lnTo>
                      <a:pt x="1052" y="8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93" name="Freeform 525"/>
              <p:cNvSpPr>
                <a:spLocks/>
              </p:cNvSpPr>
              <p:nvPr/>
            </p:nvSpPr>
            <p:spPr bwMode="auto">
              <a:xfrm>
                <a:off x="5427" y="1352"/>
                <a:ext cx="69" cy="19"/>
              </a:xfrm>
              <a:custGeom>
                <a:avLst/>
                <a:gdLst>
                  <a:gd name="T0" fmla="*/ 0 w 504"/>
                  <a:gd name="T1" fmla="*/ 0 h 138"/>
                  <a:gd name="T2" fmla="*/ 288 w 504"/>
                  <a:gd name="T3" fmla="*/ 0 h 138"/>
                  <a:gd name="T4" fmla="*/ 297 w 504"/>
                  <a:gd name="T5" fmla="*/ 12 h 138"/>
                  <a:gd name="T6" fmla="*/ 504 w 504"/>
                  <a:gd name="T7" fmla="*/ 12 h 138"/>
                  <a:gd name="T8" fmla="*/ 504 w 504"/>
                  <a:gd name="T9" fmla="*/ 93 h 138"/>
                  <a:gd name="T10" fmla="*/ 300 w 504"/>
                  <a:gd name="T11" fmla="*/ 93 h 138"/>
                  <a:gd name="T12" fmla="*/ 294 w 504"/>
                  <a:gd name="T13" fmla="*/ 138 h 138"/>
                  <a:gd name="T14" fmla="*/ 126 w 504"/>
                  <a:gd name="T15" fmla="*/ 138 h 138"/>
                  <a:gd name="T16" fmla="*/ 102 w 504"/>
                  <a:gd name="T17" fmla="*/ 96 h 138"/>
                  <a:gd name="T18" fmla="*/ 0 w 504"/>
                  <a:gd name="T19" fmla="*/ 93 h 138"/>
                  <a:gd name="T20" fmla="*/ 0 w 504"/>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4" h="138">
                    <a:moveTo>
                      <a:pt x="0" y="0"/>
                    </a:moveTo>
                    <a:lnTo>
                      <a:pt x="288" y="0"/>
                    </a:lnTo>
                    <a:lnTo>
                      <a:pt x="297" y="12"/>
                    </a:lnTo>
                    <a:lnTo>
                      <a:pt x="504" y="12"/>
                    </a:lnTo>
                    <a:lnTo>
                      <a:pt x="504" y="93"/>
                    </a:lnTo>
                    <a:lnTo>
                      <a:pt x="300" y="93"/>
                    </a:lnTo>
                    <a:lnTo>
                      <a:pt x="294" y="138"/>
                    </a:lnTo>
                    <a:lnTo>
                      <a:pt x="126" y="138"/>
                    </a:lnTo>
                    <a:lnTo>
                      <a:pt x="102" y="96"/>
                    </a:lnTo>
                    <a:lnTo>
                      <a:pt x="0" y="93"/>
                    </a:lnTo>
                    <a:lnTo>
                      <a:pt x="0" y="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94" name="Line 526"/>
              <p:cNvSpPr>
                <a:spLocks noChangeShapeType="1"/>
              </p:cNvSpPr>
              <p:nvPr/>
            </p:nvSpPr>
            <p:spPr bwMode="auto">
              <a:xfrm>
                <a:off x="5387" y="1412"/>
                <a:ext cx="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95" name="Line 527"/>
              <p:cNvSpPr>
                <a:spLocks noChangeShapeType="1"/>
              </p:cNvSpPr>
              <p:nvPr/>
            </p:nvSpPr>
            <p:spPr bwMode="auto">
              <a:xfrm>
                <a:off x="5387" y="1304"/>
                <a:ext cx="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96" name="Line 528"/>
              <p:cNvSpPr>
                <a:spLocks noChangeShapeType="1"/>
              </p:cNvSpPr>
              <p:nvPr/>
            </p:nvSpPr>
            <p:spPr bwMode="auto">
              <a:xfrm flipV="1">
                <a:off x="5434" y="1301"/>
                <a:ext cx="127" cy="4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897" name="Line 529"/>
              <p:cNvSpPr>
                <a:spLocks noChangeShapeType="1"/>
              </p:cNvSpPr>
              <p:nvPr/>
            </p:nvSpPr>
            <p:spPr bwMode="auto">
              <a:xfrm>
                <a:off x="5434" y="1372"/>
                <a:ext cx="130" cy="4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898" name="Group 530"/>
            <p:cNvGrpSpPr>
              <a:grpSpLocks/>
            </p:cNvGrpSpPr>
            <p:nvPr/>
          </p:nvGrpSpPr>
          <p:grpSpPr bwMode="auto">
            <a:xfrm>
              <a:off x="5288" y="2049"/>
              <a:ext cx="294" cy="118"/>
              <a:chOff x="5270" y="1301"/>
              <a:chExt cx="294" cy="118"/>
            </a:xfrm>
          </p:grpSpPr>
          <p:sp>
            <p:nvSpPr>
              <p:cNvPr id="186899" name="Line 531"/>
              <p:cNvSpPr>
                <a:spLocks noChangeShapeType="1"/>
              </p:cNvSpPr>
              <p:nvPr/>
            </p:nvSpPr>
            <p:spPr bwMode="auto">
              <a:xfrm>
                <a:off x="5415" y="1310"/>
                <a:ext cx="0" cy="9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00" name="Freeform 532"/>
              <p:cNvSpPr>
                <a:spLocks/>
              </p:cNvSpPr>
              <p:nvPr/>
            </p:nvSpPr>
            <p:spPr bwMode="auto">
              <a:xfrm>
                <a:off x="5404" y="1317"/>
                <a:ext cx="50" cy="81"/>
              </a:xfrm>
              <a:custGeom>
                <a:avLst/>
                <a:gdLst>
                  <a:gd name="T0" fmla="*/ 0 w 50"/>
                  <a:gd name="T1" fmla="*/ 49 h 81"/>
                  <a:gd name="T2" fmla="*/ 1 w 50"/>
                  <a:gd name="T3" fmla="*/ 74 h 81"/>
                  <a:gd name="T4" fmla="*/ 41 w 50"/>
                  <a:gd name="T5" fmla="*/ 81 h 81"/>
                  <a:gd name="T6" fmla="*/ 48 w 50"/>
                  <a:gd name="T7" fmla="*/ 73 h 81"/>
                  <a:gd name="T8" fmla="*/ 22 w 50"/>
                  <a:gd name="T9" fmla="*/ 61 h 81"/>
                  <a:gd name="T10" fmla="*/ 22 w 50"/>
                  <a:gd name="T11" fmla="*/ 21 h 81"/>
                  <a:gd name="T12" fmla="*/ 50 w 50"/>
                  <a:gd name="T13" fmla="*/ 5 h 81"/>
                  <a:gd name="T14" fmla="*/ 41 w 50"/>
                  <a:gd name="T15" fmla="*/ 0 h 81"/>
                  <a:gd name="T16" fmla="*/ 0 w 50"/>
                  <a:gd name="T17" fmla="*/ 8 h 81"/>
                  <a:gd name="T18" fmla="*/ 0 w 50"/>
                  <a:gd name="T19"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81">
                    <a:moveTo>
                      <a:pt x="0" y="49"/>
                    </a:moveTo>
                    <a:lnTo>
                      <a:pt x="1" y="74"/>
                    </a:lnTo>
                    <a:lnTo>
                      <a:pt x="41" y="81"/>
                    </a:lnTo>
                    <a:lnTo>
                      <a:pt x="48" y="73"/>
                    </a:lnTo>
                    <a:lnTo>
                      <a:pt x="22" y="61"/>
                    </a:lnTo>
                    <a:lnTo>
                      <a:pt x="22" y="21"/>
                    </a:lnTo>
                    <a:lnTo>
                      <a:pt x="50" y="5"/>
                    </a:lnTo>
                    <a:lnTo>
                      <a:pt x="41" y="0"/>
                    </a:lnTo>
                    <a:lnTo>
                      <a:pt x="0" y="8"/>
                    </a:lnTo>
                    <a:lnTo>
                      <a:pt x="0" y="49"/>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01" name="Freeform 533"/>
              <p:cNvSpPr>
                <a:spLocks/>
              </p:cNvSpPr>
              <p:nvPr/>
            </p:nvSpPr>
            <p:spPr bwMode="auto">
              <a:xfrm>
                <a:off x="5270" y="1353"/>
                <a:ext cx="149" cy="13"/>
              </a:xfrm>
              <a:custGeom>
                <a:avLst/>
                <a:gdLst>
                  <a:gd name="T0" fmla="*/ 1052 w 1082"/>
                  <a:gd name="T1" fmla="*/ 80 h 94"/>
                  <a:gd name="T2" fmla="*/ 1082 w 1082"/>
                  <a:gd name="T3" fmla="*/ 40 h 94"/>
                  <a:gd name="T4" fmla="*/ 1050 w 1082"/>
                  <a:gd name="T5" fmla="*/ 8 h 94"/>
                  <a:gd name="T6" fmla="*/ 800 w 1082"/>
                  <a:gd name="T7" fmla="*/ 4 h 94"/>
                  <a:gd name="T8" fmla="*/ 798 w 1082"/>
                  <a:gd name="T9" fmla="*/ 18 h 94"/>
                  <a:gd name="T10" fmla="*/ 164 w 1082"/>
                  <a:gd name="T11" fmla="*/ 24 h 94"/>
                  <a:gd name="T12" fmla="*/ 108 w 1082"/>
                  <a:gd name="T13" fmla="*/ 22 h 94"/>
                  <a:gd name="T14" fmla="*/ 76 w 1082"/>
                  <a:gd name="T15" fmla="*/ 2 h 94"/>
                  <a:gd name="T16" fmla="*/ 2 w 1082"/>
                  <a:gd name="T17" fmla="*/ 0 h 94"/>
                  <a:gd name="T18" fmla="*/ 0 w 1082"/>
                  <a:gd name="T19" fmla="*/ 94 h 94"/>
                  <a:gd name="T20" fmla="*/ 78 w 1082"/>
                  <a:gd name="T21" fmla="*/ 94 h 94"/>
                  <a:gd name="T22" fmla="*/ 110 w 1082"/>
                  <a:gd name="T23" fmla="*/ 78 h 94"/>
                  <a:gd name="T24" fmla="*/ 164 w 1082"/>
                  <a:gd name="T25" fmla="*/ 74 h 94"/>
                  <a:gd name="T26" fmla="*/ 796 w 1082"/>
                  <a:gd name="T27" fmla="*/ 70 h 94"/>
                  <a:gd name="T28" fmla="*/ 802 w 1082"/>
                  <a:gd name="T29" fmla="*/ 84 h 94"/>
                  <a:gd name="T30" fmla="*/ 1052 w 1082"/>
                  <a:gd name="T31"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2" h="94">
                    <a:moveTo>
                      <a:pt x="1052" y="80"/>
                    </a:moveTo>
                    <a:lnTo>
                      <a:pt x="1082" y="40"/>
                    </a:lnTo>
                    <a:lnTo>
                      <a:pt x="1050" y="8"/>
                    </a:lnTo>
                    <a:lnTo>
                      <a:pt x="800" y="4"/>
                    </a:lnTo>
                    <a:lnTo>
                      <a:pt x="798" y="18"/>
                    </a:lnTo>
                    <a:lnTo>
                      <a:pt x="164" y="24"/>
                    </a:lnTo>
                    <a:lnTo>
                      <a:pt x="108" y="22"/>
                    </a:lnTo>
                    <a:lnTo>
                      <a:pt x="76" y="2"/>
                    </a:lnTo>
                    <a:lnTo>
                      <a:pt x="2" y="0"/>
                    </a:lnTo>
                    <a:lnTo>
                      <a:pt x="0" y="94"/>
                    </a:lnTo>
                    <a:lnTo>
                      <a:pt x="78" y="94"/>
                    </a:lnTo>
                    <a:lnTo>
                      <a:pt x="110" y="78"/>
                    </a:lnTo>
                    <a:lnTo>
                      <a:pt x="164" y="74"/>
                    </a:lnTo>
                    <a:lnTo>
                      <a:pt x="796" y="70"/>
                    </a:lnTo>
                    <a:lnTo>
                      <a:pt x="802" y="84"/>
                    </a:lnTo>
                    <a:lnTo>
                      <a:pt x="1052" y="8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02" name="Freeform 534"/>
              <p:cNvSpPr>
                <a:spLocks/>
              </p:cNvSpPr>
              <p:nvPr/>
            </p:nvSpPr>
            <p:spPr bwMode="auto">
              <a:xfrm>
                <a:off x="5427" y="1352"/>
                <a:ext cx="69" cy="19"/>
              </a:xfrm>
              <a:custGeom>
                <a:avLst/>
                <a:gdLst>
                  <a:gd name="T0" fmla="*/ 0 w 504"/>
                  <a:gd name="T1" fmla="*/ 0 h 138"/>
                  <a:gd name="T2" fmla="*/ 288 w 504"/>
                  <a:gd name="T3" fmla="*/ 0 h 138"/>
                  <a:gd name="T4" fmla="*/ 297 w 504"/>
                  <a:gd name="T5" fmla="*/ 12 h 138"/>
                  <a:gd name="T6" fmla="*/ 504 w 504"/>
                  <a:gd name="T7" fmla="*/ 12 h 138"/>
                  <a:gd name="T8" fmla="*/ 504 w 504"/>
                  <a:gd name="T9" fmla="*/ 93 h 138"/>
                  <a:gd name="T10" fmla="*/ 300 w 504"/>
                  <a:gd name="T11" fmla="*/ 93 h 138"/>
                  <a:gd name="T12" fmla="*/ 294 w 504"/>
                  <a:gd name="T13" fmla="*/ 138 h 138"/>
                  <a:gd name="T14" fmla="*/ 126 w 504"/>
                  <a:gd name="T15" fmla="*/ 138 h 138"/>
                  <a:gd name="T16" fmla="*/ 102 w 504"/>
                  <a:gd name="T17" fmla="*/ 96 h 138"/>
                  <a:gd name="T18" fmla="*/ 0 w 504"/>
                  <a:gd name="T19" fmla="*/ 93 h 138"/>
                  <a:gd name="T20" fmla="*/ 0 w 504"/>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4" h="138">
                    <a:moveTo>
                      <a:pt x="0" y="0"/>
                    </a:moveTo>
                    <a:lnTo>
                      <a:pt x="288" y="0"/>
                    </a:lnTo>
                    <a:lnTo>
                      <a:pt x="297" y="12"/>
                    </a:lnTo>
                    <a:lnTo>
                      <a:pt x="504" y="12"/>
                    </a:lnTo>
                    <a:lnTo>
                      <a:pt x="504" y="93"/>
                    </a:lnTo>
                    <a:lnTo>
                      <a:pt x="300" y="93"/>
                    </a:lnTo>
                    <a:lnTo>
                      <a:pt x="294" y="138"/>
                    </a:lnTo>
                    <a:lnTo>
                      <a:pt x="126" y="138"/>
                    </a:lnTo>
                    <a:lnTo>
                      <a:pt x="102" y="96"/>
                    </a:lnTo>
                    <a:lnTo>
                      <a:pt x="0" y="93"/>
                    </a:lnTo>
                    <a:lnTo>
                      <a:pt x="0" y="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03" name="Line 535"/>
              <p:cNvSpPr>
                <a:spLocks noChangeShapeType="1"/>
              </p:cNvSpPr>
              <p:nvPr/>
            </p:nvSpPr>
            <p:spPr bwMode="auto">
              <a:xfrm>
                <a:off x="5387" y="1412"/>
                <a:ext cx="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04" name="Line 536"/>
              <p:cNvSpPr>
                <a:spLocks noChangeShapeType="1"/>
              </p:cNvSpPr>
              <p:nvPr/>
            </p:nvSpPr>
            <p:spPr bwMode="auto">
              <a:xfrm>
                <a:off x="5387" y="1304"/>
                <a:ext cx="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05" name="Line 537"/>
              <p:cNvSpPr>
                <a:spLocks noChangeShapeType="1"/>
              </p:cNvSpPr>
              <p:nvPr/>
            </p:nvSpPr>
            <p:spPr bwMode="auto">
              <a:xfrm flipV="1">
                <a:off x="5434" y="1301"/>
                <a:ext cx="127" cy="4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06" name="Line 538"/>
              <p:cNvSpPr>
                <a:spLocks noChangeShapeType="1"/>
              </p:cNvSpPr>
              <p:nvPr/>
            </p:nvSpPr>
            <p:spPr bwMode="auto">
              <a:xfrm>
                <a:off x="5434" y="1372"/>
                <a:ext cx="130" cy="4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907" name="Group 539"/>
            <p:cNvGrpSpPr>
              <a:grpSpLocks/>
            </p:cNvGrpSpPr>
            <p:nvPr/>
          </p:nvGrpSpPr>
          <p:grpSpPr bwMode="auto">
            <a:xfrm>
              <a:off x="5385" y="2146"/>
              <a:ext cx="294" cy="118"/>
              <a:chOff x="5270" y="1301"/>
              <a:chExt cx="294" cy="118"/>
            </a:xfrm>
          </p:grpSpPr>
          <p:sp>
            <p:nvSpPr>
              <p:cNvPr id="186908" name="Line 540"/>
              <p:cNvSpPr>
                <a:spLocks noChangeShapeType="1"/>
              </p:cNvSpPr>
              <p:nvPr/>
            </p:nvSpPr>
            <p:spPr bwMode="auto">
              <a:xfrm>
                <a:off x="5415" y="1310"/>
                <a:ext cx="0" cy="9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09" name="Freeform 541"/>
              <p:cNvSpPr>
                <a:spLocks/>
              </p:cNvSpPr>
              <p:nvPr/>
            </p:nvSpPr>
            <p:spPr bwMode="auto">
              <a:xfrm>
                <a:off x="5404" y="1317"/>
                <a:ext cx="50" cy="81"/>
              </a:xfrm>
              <a:custGeom>
                <a:avLst/>
                <a:gdLst>
                  <a:gd name="T0" fmla="*/ 0 w 50"/>
                  <a:gd name="T1" fmla="*/ 49 h 81"/>
                  <a:gd name="T2" fmla="*/ 1 w 50"/>
                  <a:gd name="T3" fmla="*/ 74 h 81"/>
                  <a:gd name="T4" fmla="*/ 41 w 50"/>
                  <a:gd name="T5" fmla="*/ 81 h 81"/>
                  <a:gd name="T6" fmla="*/ 48 w 50"/>
                  <a:gd name="T7" fmla="*/ 73 h 81"/>
                  <a:gd name="T8" fmla="*/ 22 w 50"/>
                  <a:gd name="T9" fmla="*/ 61 h 81"/>
                  <a:gd name="T10" fmla="*/ 22 w 50"/>
                  <a:gd name="T11" fmla="*/ 21 h 81"/>
                  <a:gd name="T12" fmla="*/ 50 w 50"/>
                  <a:gd name="T13" fmla="*/ 5 h 81"/>
                  <a:gd name="T14" fmla="*/ 41 w 50"/>
                  <a:gd name="T15" fmla="*/ 0 h 81"/>
                  <a:gd name="T16" fmla="*/ 0 w 50"/>
                  <a:gd name="T17" fmla="*/ 8 h 81"/>
                  <a:gd name="T18" fmla="*/ 0 w 50"/>
                  <a:gd name="T19"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81">
                    <a:moveTo>
                      <a:pt x="0" y="49"/>
                    </a:moveTo>
                    <a:lnTo>
                      <a:pt x="1" y="74"/>
                    </a:lnTo>
                    <a:lnTo>
                      <a:pt x="41" y="81"/>
                    </a:lnTo>
                    <a:lnTo>
                      <a:pt x="48" y="73"/>
                    </a:lnTo>
                    <a:lnTo>
                      <a:pt x="22" y="61"/>
                    </a:lnTo>
                    <a:lnTo>
                      <a:pt x="22" y="21"/>
                    </a:lnTo>
                    <a:lnTo>
                      <a:pt x="50" y="5"/>
                    </a:lnTo>
                    <a:lnTo>
                      <a:pt x="41" y="0"/>
                    </a:lnTo>
                    <a:lnTo>
                      <a:pt x="0" y="8"/>
                    </a:lnTo>
                    <a:lnTo>
                      <a:pt x="0" y="49"/>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10" name="Freeform 542"/>
              <p:cNvSpPr>
                <a:spLocks/>
              </p:cNvSpPr>
              <p:nvPr/>
            </p:nvSpPr>
            <p:spPr bwMode="auto">
              <a:xfrm>
                <a:off x="5270" y="1353"/>
                <a:ext cx="149" cy="13"/>
              </a:xfrm>
              <a:custGeom>
                <a:avLst/>
                <a:gdLst>
                  <a:gd name="T0" fmla="*/ 1052 w 1082"/>
                  <a:gd name="T1" fmla="*/ 80 h 94"/>
                  <a:gd name="T2" fmla="*/ 1082 w 1082"/>
                  <a:gd name="T3" fmla="*/ 40 h 94"/>
                  <a:gd name="T4" fmla="*/ 1050 w 1082"/>
                  <a:gd name="T5" fmla="*/ 8 h 94"/>
                  <a:gd name="T6" fmla="*/ 800 w 1082"/>
                  <a:gd name="T7" fmla="*/ 4 h 94"/>
                  <a:gd name="T8" fmla="*/ 798 w 1082"/>
                  <a:gd name="T9" fmla="*/ 18 h 94"/>
                  <a:gd name="T10" fmla="*/ 164 w 1082"/>
                  <a:gd name="T11" fmla="*/ 24 h 94"/>
                  <a:gd name="T12" fmla="*/ 108 w 1082"/>
                  <a:gd name="T13" fmla="*/ 22 h 94"/>
                  <a:gd name="T14" fmla="*/ 76 w 1082"/>
                  <a:gd name="T15" fmla="*/ 2 h 94"/>
                  <a:gd name="T16" fmla="*/ 2 w 1082"/>
                  <a:gd name="T17" fmla="*/ 0 h 94"/>
                  <a:gd name="T18" fmla="*/ 0 w 1082"/>
                  <a:gd name="T19" fmla="*/ 94 h 94"/>
                  <a:gd name="T20" fmla="*/ 78 w 1082"/>
                  <a:gd name="T21" fmla="*/ 94 h 94"/>
                  <a:gd name="T22" fmla="*/ 110 w 1082"/>
                  <a:gd name="T23" fmla="*/ 78 h 94"/>
                  <a:gd name="T24" fmla="*/ 164 w 1082"/>
                  <a:gd name="T25" fmla="*/ 74 h 94"/>
                  <a:gd name="T26" fmla="*/ 796 w 1082"/>
                  <a:gd name="T27" fmla="*/ 70 h 94"/>
                  <a:gd name="T28" fmla="*/ 802 w 1082"/>
                  <a:gd name="T29" fmla="*/ 84 h 94"/>
                  <a:gd name="T30" fmla="*/ 1052 w 1082"/>
                  <a:gd name="T31"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2" h="94">
                    <a:moveTo>
                      <a:pt x="1052" y="80"/>
                    </a:moveTo>
                    <a:lnTo>
                      <a:pt x="1082" y="40"/>
                    </a:lnTo>
                    <a:lnTo>
                      <a:pt x="1050" y="8"/>
                    </a:lnTo>
                    <a:lnTo>
                      <a:pt x="800" y="4"/>
                    </a:lnTo>
                    <a:lnTo>
                      <a:pt x="798" y="18"/>
                    </a:lnTo>
                    <a:lnTo>
                      <a:pt x="164" y="24"/>
                    </a:lnTo>
                    <a:lnTo>
                      <a:pt x="108" y="22"/>
                    </a:lnTo>
                    <a:lnTo>
                      <a:pt x="76" y="2"/>
                    </a:lnTo>
                    <a:lnTo>
                      <a:pt x="2" y="0"/>
                    </a:lnTo>
                    <a:lnTo>
                      <a:pt x="0" y="94"/>
                    </a:lnTo>
                    <a:lnTo>
                      <a:pt x="78" y="94"/>
                    </a:lnTo>
                    <a:lnTo>
                      <a:pt x="110" y="78"/>
                    </a:lnTo>
                    <a:lnTo>
                      <a:pt x="164" y="74"/>
                    </a:lnTo>
                    <a:lnTo>
                      <a:pt x="796" y="70"/>
                    </a:lnTo>
                    <a:lnTo>
                      <a:pt x="802" y="84"/>
                    </a:lnTo>
                    <a:lnTo>
                      <a:pt x="1052" y="8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11" name="Freeform 543"/>
              <p:cNvSpPr>
                <a:spLocks/>
              </p:cNvSpPr>
              <p:nvPr/>
            </p:nvSpPr>
            <p:spPr bwMode="auto">
              <a:xfrm>
                <a:off x="5427" y="1352"/>
                <a:ext cx="69" cy="19"/>
              </a:xfrm>
              <a:custGeom>
                <a:avLst/>
                <a:gdLst>
                  <a:gd name="T0" fmla="*/ 0 w 504"/>
                  <a:gd name="T1" fmla="*/ 0 h 138"/>
                  <a:gd name="T2" fmla="*/ 288 w 504"/>
                  <a:gd name="T3" fmla="*/ 0 h 138"/>
                  <a:gd name="T4" fmla="*/ 297 w 504"/>
                  <a:gd name="T5" fmla="*/ 12 h 138"/>
                  <a:gd name="T6" fmla="*/ 504 w 504"/>
                  <a:gd name="T7" fmla="*/ 12 h 138"/>
                  <a:gd name="T8" fmla="*/ 504 w 504"/>
                  <a:gd name="T9" fmla="*/ 93 h 138"/>
                  <a:gd name="T10" fmla="*/ 300 w 504"/>
                  <a:gd name="T11" fmla="*/ 93 h 138"/>
                  <a:gd name="T12" fmla="*/ 294 w 504"/>
                  <a:gd name="T13" fmla="*/ 138 h 138"/>
                  <a:gd name="T14" fmla="*/ 126 w 504"/>
                  <a:gd name="T15" fmla="*/ 138 h 138"/>
                  <a:gd name="T16" fmla="*/ 102 w 504"/>
                  <a:gd name="T17" fmla="*/ 96 h 138"/>
                  <a:gd name="T18" fmla="*/ 0 w 504"/>
                  <a:gd name="T19" fmla="*/ 93 h 138"/>
                  <a:gd name="T20" fmla="*/ 0 w 504"/>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4" h="138">
                    <a:moveTo>
                      <a:pt x="0" y="0"/>
                    </a:moveTo>
                    <a:lnTo>
                      <a:pt x="288" y="0"/>
                    </a:lnTo>
                    <a:lnTo>
                      <a:pt x="297" y="12"/>
                    </a:lnTo>
                    <a:lnTo>
                      <a:pt x="504" y="12"/>
                    </a:lnTo>
                    <a:lnTo>
                      <a:pt x="504" y="93"/>
                    </a:lnTo>
                    <a:lnTo>
                      <a:pt x="300" y="93"/>
                    </a:lnTo>
                    <a:lnTo>
                      <a:pt x="294" y="138"/>
                    </a:lnTo>
                    <a:lnTo>
                      <a:pt x="126" y="138"/>
                    </a:lnTo>
                    <a:lnTo>
                      <a:pt x="102" y="96"/>
                    </a:lnTo>
                    <a:lnTo>
                      <a:pt x="0" y="93"/>
                    </a:lnTo>
                    <a:lnTo>
                      <a:pt x="0" y="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12" name="Line 544"/>
              <p:cNvSpPr>
                <a:spLocks noChangeShapeType="1"/>
              </p:cNvSpPr>
              <p:nvPr/>
            </p:nvSpPr>
            <p:spPr bwMode="auto">
              <a:xfrm>
                <a:off x="5387" y="1412"/>
                <a:ext cx="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13" name="Line 545"/>
              <p:cNvSpPr>
                <a:spLocks noChangeShapeType="1"/>
              </p:cNvSpPr>
              <p:nvPr/>
            </p:nvSpPr>
            <p:spPr bwMode="auto">
              <a:xfrm>
                <a:off x="5387" y="1304"/>
                <a:ext cx="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14" name="Line 546"/>
              <p:cNvSpPr>
                <a:spLocks noChangeShapeType="1"/>
              </p:cNvSpPr>
              <p:nvPr/>
            </p:nvSpPr>
            <p:spPr bwMode="auto">
              <a:xfrm flipV="1">
                <a:off x="5434" y="1301"/>
                <a:ext cx="127" cy="4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15" name="Line 547"/>
              <p:cNvSpPr>
                <a:spLocks noChangeShapeType="1"/>
              </p:cNvSpPr>
              <p:nvPr/>
            </p:nvSpPr>
            <p:spPr bwMode="auto">
              <a:xfrm>
                <a:off x="5434" y="1372"/>
                <a:ext cx="130" cy="4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86916" name="Group 548"/>
          <p:cNvGrpSpPr>
            <a:grpSpLocks/>
          </p:cNvGrpSpPr>
          <p:nvPr/>
        </p:nvGrpSpPr>
        <p:grpSpPr bwMode="auto">
          <a:xfrm>
            <a:off x="8078788" y="5284788"/>
            <a:ext cx="466725" cy="187325"/>
            <a:chOff x="5270" y="1301"/>
            <a:chExt cx="294" cy="118"/>
          </a:xfrm>
        </p:grpSpPr>
        <p:sp>
          <p:nvSpPr>
            <p:cNvPr id="186917" name="Line 549"/>
            <p:cNvSpPr>
              <a:spLocks noChangeShapeType="1"/>
            </p:cNvSpPr>
            <p:nvPr/>
          </p:nvSpPr>
          <p:spPr bwMode="auto">
            <a:xfrm>
              <a:off x="5415" y="1310"/>
              <a:ext cx="0" cy="9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18" name="Freeform 550"/>
            <p:cNvSpPr>
              <a:spLocks/>
            </p:cNvSpPr>
            <p:nvPr/>
          </p:nvSpPr>
          <p:spPr bwMode="auto">
            <a:xfrm>
              <a:off x="5404" y="1317"/>
              <a:ext cx="50" cy="81"/>
            </a:xfrm>
            <a:custGeom>
              <a:avLst/>
              <a:gdLst>
                <a:gd name="T0" fmla="*/ 0 w 50"/>
                <a:gd name="T1" fmla="*/ 49 h 81"/>
                <a:gd name="T2" fmla="*/ 1 w 50"/>
                <a:gd name="T3" fmla="*/ 74 h 81"/>
                <a:gd name="T4" fmla="*/ 41 w 50"/>
                <a:gd name="T5" fmla="*/ 81 h 81"/>
                <a:gd name="T6" fmla="*/ 48 w 50"/>
                <a:gd name="T7" fmla="*/ 73 h 81"/>
                <a:gd name="T8" fmla="*/ 22 w 50"/>
                <a:gd name="T9" fmla="*/ 61 h 81"/>
                <a:gd name="T10" fmla="*/ 22 w 50"/>
                <a:gd name="T11" fmla="*/ 21 h 81"/>
                <a:gd name="T12" fmla="*/ 50 w 50"/>
                <a:gd name="T13" fmla="*/ 5 h 81"/>
                <a:gd name="T14" fmla="*/ 41 w 50"/>
                <a:gd name="T15" fmla="*/ 0 h 81"/>
                <a:gd name="T16" fmla="*/ 0 w 50"/>
                <a:gd name="T17" fmla="*/ 8 h 81"/>
                <a:gd name="T18" fmla="*/ 0 w 50"/>
                <a:gd name="T19"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81">
                  <a:moveTo>
                    <a:pt x="0" y="49"/>
                  </a:moveTo>
                  <a:lnTo>
                    <a:pt x="1" y="74"/>
                  </a:lnTo>
                  <a:lnTo>
                    <a:pt x="41" y="81"/>
                  </a:lnTo>
                  <a:lnTo>
                    <a:pt x="48" y="73"/>
                  </a:lnTo>
                  <a:lnTo>
                    <a:pt x="22" y="61"/>
                  </a:lnTo>
                  <a:lnTo>
                    <a:pt x="22" y="21"/>
                  </a:lnTo>
                  <a:lnTo>
                    <a:pt x="50" y="5"/>
                  </a:lnTo>
                  <a:lnTo>
                    <a:pt x="41" y="0"/>
                  </a:lnTo>
                  <a:lnTo>
                    <a:pt x="0" y="8"/>
                  </a:lnTo>
                  <a:lnTo>
                    <a:pt x="0" y="49"/>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19" name="Freeform 551"/>
            <p:cNvSpPr>
              <a:spLocks/>
            </p:cNvSpPr>
            <p:nvPr/>
          </p:nvSpPr>
          <p:spPr bwMode="auto">
            <a:xfrm>
              <a:off x="5270" y="1353"/>
              <a:ext cx="149" cy="13"/>
            </a:xfrm>
            <a:custGeom>
              <a:avLst/>
              <a:gdLst>
                <a:gd name="T0" fmla="*/ 1052 w 1082"/>
                <a:gd name="T1" fmla="*/ 80 h 94"/>
                <a:gd name="T2" fmla="*/ 1082 w 1082"/>
                <a:gd name="T3" fmla="*/ 40 h 94"/>
                <a:gd name="T4" fmla="*/ 1050 w 1082"/>
                <a:gd name="T5" fmla="*/ 8 h 94"/>
                <a:gd name="T6" fmla="*/ 800 w 1082"/>
                <a:gd name="T7" fmla="*/ 4 h 94"/>
                <a:gd name="T8" fmla="*/ 798 w 1082"/>
                <a:gd name="T9" fmla="*/ 18 h 94"/>
                <a:gd name="T10" fmla="*/ 164 w 1082"/>
                <a:gd name="T11" fmla="*/ 24 h 94"/>
                <a:gd name="T12" fmla="*/ 108 w 1082"/>
                <a:gd name="T13" fmla="*/ 22 h 94"/>
                <a:gd name="T14" fmla="*/ 76 w 1082"/>
                <a:gd name="T15" fmla="*/ 2 h 94"/>
                <a:gd name="T16" fmla="*/ 2 w 1082"/>
                <a:gd name="T17" fmla="*/ 0 h 94"/>
                <a:gd name="T18" fmla="*/ 0 w 1082"/>
                <a:gd name="T19" fmla="*/ 94 h 94"/>
                <a:gd name="T20" fmla="*/ 78 w 1082"/>
                <a:gd name="T21" fmla="*/ 94 h 94"/>
                <a:gd name="T22" fmla="*/ 110 w 1082"/>
                <a:gd name="T23" fmla="*/ 78 h 94"/>
                <a:gd name="T24" fmla="*/ 164 w 1082"/>
                <a:gd name="T25" fmla="*/ 74 h 94"/>
                <a:gd name="T26" fmla="*/ 796 w 1082"/>
                <a:gd name="T27" fmla="*/ 70 h 94"/>
                <a:gd name="T28" fmla="*/ 802 w 1082"/>
                <a:gd name="T29" fmla="*/ 84 h 94"/>
                <a:gd name="T30" fmla="*/ 1052 w 1082"/>
                <a:gd name="T31"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2" h="94">
                  <a:moveTo>
                    <a:pt x="1052" y="80"/>
                  </a:moveTo>
                  <a:lnTo>
                    <a:pt x="1082" y="40"/>
                  </a:lnTo>
                  <a:lnTo>
                    <a:pt x="1050" y="8"/>
                  </a:lnTo>
                  <a:lnTo>
                    <a:pt x="800" y="4"/>
                  </a:lnTo>
                  <a:lnTo>
                    <a:pt x="798" y="18"/>
                  </a:lnTo>
                  <a:lnTo>
                    <a:pt x="164" y="24"/>
                  </a:lnTo>
                  <a:lnTo>
                    <a:pt x="108" y="22"/>
                  </a:lnTo>
                  <a:lnTo>
                    <a:pt x="76" y="2"/>
                  </a:lnTo>
                  <a:lnTo>
                    <a:pt x="2" y="0"/>
                  </a:lnTo>
                  <a:lnTo>
                    <a:pt x="0" y="94"/>
                  </a:lnTo>
                  <a:lnTo>
                    <a:pt x="78" y="94"/>
                  </a:lnTo>
                  <a:lnTo>
                    <a:pt x="110" y="78"/>
                  </a:lnTo>
                  <a:lnTo>
                    <a:pt x="164" y="74"/>
                  </a:lnTo>
                  <a:lnTo>
                    <a:pt x="796" y="70"/>
                  </a:lnTo>
                  <a:lnTo>
                    <a:pt x="802" y="84"/>
                  </a:lnTo>
                  <a:lnTo>
                    <a:pt x="1052" y="8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20" name="Freeform 552"/>
            <p:cNvSpPr>
              <a:spLocks/>
            </p:cNvSpPr>
            <p:nvPr/>
          </p:nvSpPr>
          <p:spPr bwMode="auto">
            <a:xfrm>
              <a:off x="5427" y="1352"/>
              <a:ext cx="69" cy="19"/>
            </a:xfrm>
            <a:custGeom>
              <a:avLst/>
              <a:gdLst>
                <a:gd name="T0" fmla="*/ 0 w 504"/>
                <a:gd name="T1" fmla="*/ 0 h 138"/>
                <a:gd name="T2" fmla="*/ 288 w 504"/>
                <a:gd name="T3" fmla="*/ 0 h 138"/>
                <a:gd name="T4" fmla="*/ 297 w 504"/>
                <a:gd name="T5" fmla="*/ 12 h 138"/>
                <a:gd name="T6" fmla="*/ 504 w 504"/>
                <a:gd name="T7" fmla="*/ 12 h 138"/>
                <a:gd name="T8" fmla="*/ 504 w 504"/>
                <a:gd name="T9" fmla="*/ 93 h 138"/>
                <a:gd name="T10" fmla="*/ 300 w 504"/>
                <a:gd name="T11" fmla="*/ 93 h 138"/>
                <a:gd name="T12" fmla="*/ 294 w 504"/>
                <a:gd name="T13" fmla="*/ 138 h 138"/>
                <a:gd name="T14" fmla="*/ 126 w 504"/>
                <a:gd name="T15" fmla="*/ 138 h 138"/>
                <a:gd name="T16" fmla="*/ 102 w 504"/>
                <a:gd name="T17" fmla="*/ 96 h 138"/>
                <a:gd name="T18" fmla="*/ 0 w 504"/>
                <a:gd name="T19" fmla="*/ 93 h 138"/>
                <a:gd name="T20" fmla="*/ 0 w 504"/>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4" h="138">
                  <a:moveTo>
                    <a:pt x="0" y="0"/>
                  </a:moveTo>
                  <a:lnTo>
                    <a:pt x="288" y="0"/>
                  </a:lnTo>
                  <a:lnTo>
                    <a:pt x="297" y="12"/>
                  </a:lnTo>
                  <a:lnTo>
                    <a:pt x="504" y="12"/>
                  </a:lnTo>
                  <a:lnTo>
                    <a:pt x="504" y="93"/>
                  </a:lnTo>
                  <a:lnTo>
                    <a:pt x="300" y="93"/>
                  </a:lnTo>
                  <a:lnTo>
                    <a:pt x="294" y="138"/>
                  </a:lnTo>
                  <a:lnTo>
                    <a:pt x="126" y="138"/>
                  </a:lnTo>
                  <a:lnTo>
                    <a:pt x="102" y="96"/>
                  </a:lnTo>
                  <a:lnTo>
                    <a:pt x="0" y="93"/>
                  </a:lnTo>
                  <a:lnTo>
                    <a:pt x="0" y="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21" name="Line 553"/>
            <p:cNvSpPr>
              <a:spLocks noChangeShapeType="1"/>
            </p:cNvSpPr>
            <p:nvPr/>
          </p:nvSpPr>
          <p:spPr bwMode="auto">
            <a:xfrm>
              <a:off x="5387" y="1412"/>
              <a:ext cx="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22" name="Line 554"/>
            <p:cNvSpPr>
              <a:spLocks noChangeShapeType="1"/>
            </p:cNvSpPr>
            <p:nvPr/>
          </p:nvSpPr>
          <p:spPr bwMode="auto">
            <a:xfrm>
              <a:off x="5387" y="1304"/>
              <a:ext cx="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23" name="Line 555"/>
            <p:cNvSpPr>
              <a:spLocks noChangeShapeType="1"/>
            </p:cNvSpPr>
            <p:nvPr/>
          </p:nvSpPr>
          <p:spPr bwMode="auto">
            <a:xfrm flipV="1">
              <a:off x="5434" y="1301"/>
              <a:ext cx="127" cy="4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24" name="Line 556"/>
            <p:cNvSpPr>
              <a:spLocks noChangeShapeType="1"/>
            </p:cNvSpPr>
            <p:nvPr/>
          </p:nvSpPr>
          <p:spPr bwMode="auto">
            <a:xfrm>
              <a:off x="5434" y="1372"/>
              <a:ext cx="130" cy="4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925" name="Group 557"/>
          <p:cNvGrpSpPr>
            <a:grpSpLocks/>
          </p:cNvGrpSpPr>
          <p:nvPr/>
        </p:nvGrpSpPr>
        <p:grpSpPr bwMode="auto">
          <a:xfrm>
            <a:off x="8078788" y="5521325"/>
            <a:ext cx="466725" cy="187325"/>
            <a:chOff x="5270" y="1301"/>
            <a:chExt cx="294" cy="118"/>
          </a:xfrm>
        </p:grpSpPr>
        <p:sp>
          <p:nvSpPr>
            <p:cNvPr id="186926" name="Line 558"/>
            <p:cNvSpPr>
              <a:spLocks noChangeShapeType="1"/>
            </p:cNvSpPr>
            <p:nvPr/>
          </p:nvSpPr>
          <p:spPr bwMode="auto">
            <a:xfrm>
              <a:off x="5415" y="1310"/>
              <a:ext cx="0" cy="9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27" name="Freeform 559"/>
            <p:cNvSpPr>
              <a:spLocks/>
            </p:cNvSpPr>
            <p:nvPr/>
          </p:nvSpPr>
          <p:spPr bwMode="auto">
            <a:xfrm>
              <a:off x="5404" y="1317"/>
              <a:ext cx="50" cy="81"/>
            </a:xfrm>
            <a:custGeom>
              <a:avLst/>
              <a:gdLst>
                <a:gd name="T0" fmla="*/ 0 w 50"/>
                <a:gd name="T1" fmla="*/ 49 h 81"/>
                <a:gd name="T2" fmla="*/ 1 w 50"/>
                <a:gd name="T3" fmla="*/ 74 h 81"/>
                <a:gd name="T4" fmla="*/ 41 w 50"/>
                <a:gd name="T5" fmla="*/ 81 h 81"/>
                <a:gd name="T6" fmla="*/ 48 w 50"/>
                <a:gd name="T7" fmla="*/ 73 h 81"/>
                <a:gd name="T8" fmla="*/ 22 w 50"/>
                <a:gd name="T9" fmla="*/ 61 h 81"/>
                <a:gd name="T10" fmla="*/ 22 w 50"/>
                <a:gd name="T11" fmla="*/ 21 h 81"/>
                <a:gd name="T12" fmla="*/ 50 w 50"/>
                <a:gd name="T13" fmla="*/ 5 h 81"/>
                <a:gd name="T14" fmla="*/ 41 w 50"/>
                <a:gd name="T15" fmla="*/ 0 h 81"/>
                <a:gd name="T16" fmla="*/ 0 w 50"/>
                <a:gd name="T17" fmla="*/ 8 h 81"/>
                <a:gd name="T18" fmla="*/ 0 w 50"/>
                <a:gd name="T19"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81">
                  <a:moveTo>
                    <a:pt x="0" y="49"/>
                  </a:moveTo>
                  <a:lnTo>
                    <a:pt x="1" y="74"/>
                  </a:lnTo>
                  <a:lnTo>
                    <a:pt x="41" y="81"/>
                  </a:lnTo>
                  <a:lnTo>
                    <a:pt x="48" y="73"/>
                  </a:lnTo>
                  <a:lnTo>
                    <a:pt x="22" y="61"/>
                  </a:lnTo>
                  <a:lnTo>
                    <a:pt x="22" y="21"/>
                  </a:lnTo>
                  <a:lnTo>
                    <a:pt x="50" y="5"/>
                  </a:lnTo>
                  <a:lnTo>
                    <a:pt x="41" y="0"/>
                  </a:lnTo>
                  <a:lnTo>
                    <a:pt x="0" y="8"/>
                  </a:lnTo>
                  <a:lnTo>
                    <a:pt x="0" y="49"/>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28" name="Freeform 560"/>
            <p:cNvSpPr>
              <a:spLocks/>
            </p:cNvSpPr>
            <p:nvPr/>
          </p:nvSpPr>
          <p:spPr bwMode="auto">
            <a:xfrm>
              <a:off x="5270" y="1353"/>
              <a:ext cx="149" cy="13"/>
            </a:xfrm>
            <a:custGeom>
              <a:avLst/>
              <a:gdLst>
                <a:gd name="T0" fmla="*/ 1052 w 1082"/>
                <a:gd name="T1" fmla="*/ 80 h 94"/>
                <a:gd name="T2" fmla="*/ 1082 w 1082"/>
                <a:gd name="T3" fmla="*/ 40 h 94"/>
                <a:gd name="T4" fmla="*/ 1050 w 1082"/>
                <a:gd name="T5" fmla="*/ 8 h 94"/>
                <a:gd name="T6" fmla="*/ 800 w 1082"/>
                <a:gd name="T7" fmla="*/ 4 h 94"/>
                <a:gd name="T8" fmla="*/ 798 w 1082"/>
                <a:gd name="T9" fmla="*/ 18 h 94"/>
                <a:gd name="T10" fmla="*/ 164 w 1082"/>
                <a:gd name="T11" fmla="*/ 24 h 94"/>
                <a:gd name="T12" fmla="*/ 108 w 1082"/>
                <a:gd name="T13" fmla="*/ 22 h 94"/>
                <a:gd name="T14" fmla="*/ 76 w 1082"/>
                <a:gd name="T15" fmla="*/ 2 h 94"/>
                <a:gd name="T16" fmla="*/ 2 w 1082"/>
                <a:gd name="T17" fmla="*/ 0 h 94"/>
                <a:gd name="T18" fmla="*/ 0 w 1082"/>
                <a:gd name="T19" fmla="*/ 94 h 94"/>
                <a:gd name="T20" fmla="*/ 78 w 1082"/>
                <a:gd name="T21" fmla="*/ 94 h 94"/>
                <a:gd name="T22" fmla="*/ 110 w 1082"/>
                <a:gd name="T23" fmla="*/ 78 h 94"/>
                <a:gd name="T24" fmla="*/ 164 w 1082"/>
                <a:gd name="T25" fmla="*/ 74 h 94"/>
                <a:gd name="T26" fmla="*/ 796 w 1082"/>
                <a:gd name="T27" fmla="*/ 70 h 94"/>
                <a:gd name="T28" fmla="*/ 802 w 1082"/>
                <a:gd name="T29" fmla="*/ 84 h 94"/>
                <a:gd name="T30" fmla="*/ 1052 w 1082"/>
                <a:gd name="T31"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2" h="94">
                  <a:moveTo>
                    <a:pt x="1052" y="80"/>
                  </a:moveTo>
                  <a:lnTo>
                    <a:pt x="1082" y="40"/>
                  </a:lnTo>
                  <a:lnTo>
                    <a:pt x="1050" y="8"/>
                  </a:lnTo>
                  <a:lnTo>
                    <a:pt x="800" y="4"/>
                  </a:lnTo>
                  <a:lnTo>
                    <a:pt x="798" y="18"/>
                  </a:lnTo>
                  <a:lnTo>
                    <a:pt x="164" y="24"/>
                  </a:lnTo>
                  <a:lnTo>
                    <a:pt x="108" y="22"/>
                  </a:lnTo>
                  <a:lnTo>
                    <a:pt x="76" y="2"/>
                  </a:lnTo>
                  <a:lnTo>
                    <a:pt x="2" y="0"/>
                  </a:lnTo>
                  <a:lnTo>
                    <a:pt x="0" y="94"/>
                  </a:lnTo>
                  <a:lnTo>
                    <a:pt x="78" y="94"/>
                  </a:lnTo>
                  <a:lnTo>
                    <a:pt x="110" y="78"/>
                  </a:lnTo>
                  <a:lnTo>
                    <a:pt x="164" y="74"/>
                  </a:lnTo>
                  <a:lnTo>
                    <a:pt x="796" y="70"/>
                  </a:lnTo>
                  <a:lnTo>
                    <a:pt x="802" y="84"/>
                  </a:lnTo>
                  <a:lnTo>
                    <a:pt x="1052" y="8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29" name="Freeform 561"/>
            <p:cNvSpPr>
              <a:spLocks/>
            </p:cNvSpPr>
            <p:nvPr/>
          </p:nvSpPr>
          <p:spPr bwMode="auto">
            <a:xfrm>
              <a:off x="5427" y="1352"/>
              <a:ext cx="69" cy="19"/>
            </a:xfrm>
            <a:custGeom>
              <a:avLst/>
              <a:gdLst>
                <a:gd name="T0" fmla="*/ 0 w 504"/>
                <a:gd name="T1" fmla="*/ 0 h 138"/>
                <a:gd name="T2" fmla="*/ 288 w 504"/>
                <a:gd name="T3" fmla="*/ 0 h 138"/>
                <a:gd name="T4" fmla="*/ 297 w 504"/>
                <a:gd name="T5" fmla="*/ 12 h 138"/>
                <a:gd name="T6" fmla="*/ 504 w 504"/>
                <a:gd name="T7" fmla="*/ 12 h 138"/>
                <a:gd name="T8" fmla="*/ 504 w 504"/>
                <a:gd name="T9" fmla="*/ 93 h 138"/>
                <a:gd name="T10" fmla="*/ 300 w 504"/>
                <a:gd name="T11" fmla="*/ 93 h 138"/>
                <a:gd name="T12" fmla="*/ 294 w 504"/>
                <a:gd name="T13" fmla="*/ 138 h 138"/>
                <a:gd name="T14" fmla="*/ 126 w 504"/>
                <a:gd name="T15" fmla="*/ 138 h 138"/>
                <a:gd name="T16" fmla="*/ 102 w 504"/>
                <a:gd name="T17" fmla="*/ 96 h 138"/>
                <a:gd name="T18" fmla="*/ 0 w 504"/>
                <a:gd name="T19" fmla="*/ 93 h 138"/>
                <a:gd name="T20" fmla="*/ 0 w 504"/>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4" h="138">
                  <a:moveTo>
                    <a:pt x="0" y="0"/>
                  </a:moveTo>
                  <a:lnTo>
                    <a:pt x="288" y="0"/>
                  </a:lnTo>
                  <a:lnTo>
                    <a:pt x="297" y="12"/>
                  </a:lnTo>
                  <a:lnTo>
                    <a:pt x="504" y="12"/>
                  </a:lnTo>
                  <a:lnTo>
                    <a:pt x="504" y="93"/>
                  </a:lnTo>
                  <a:lnTo>
                    <a:pt x="300" y="93"/>
                  </a:lnTo>
                  <a:lnTo>
                    <a:pt x="294" y="138"/>
                  </a:lnTo>
                  <a:lnTo>
                    <a:pt x="126" y="138"/>
                  </a:lnTo>
                  <a:lnTo>
                    <a:pt x="102" y="96"/>
                  </a:lnTo>
                  <a:lnTo>
                    <a:pt x="0" y="93"/>
                  </a:lnTo>
                  <a:lnTo>
                    <a:pt x="0" y="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30" name="Line 562"/>
            <p:cNvSpPr>
              <a:spLocks noChangeShapeType="1"/>
            </p:cNvSpPr>
            <p:nvPr/>
          </p:nvSpPr>
          <p:spPr bwMode="auto">
            <a:xfrm>
              <a:off x="5387" y="1412"/>
              <a:ext cx="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31" name="Line 563"/>
            <p:cNvSpPr>
              <a:spLocks noChangeShapeType="1"/>
            </p:cNvSpPr>
            <p:nvPr/>
          </p:nvSpPr>
          <p:spPr bwMode="auto">
            <a:xfrm>
              <a:off x="5387" y="1304"/>
              <a:ext cx="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32" name="Line 564"/>
            <p:cNvSpPr>
              <a:spLocks noChangeShapeType="1"/>
            </p:cNvSpPr>
            <p:nvPr/>
          </p:nvSpPr>
          <p:spPr bwMode="auto">
            <a:xfrm flipV="1">
              <a:off x="5434" y="1301"/>
              <a:ext cx="127" cy="4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33" name="Line 565"/>
            <p:cNvSpPr>
              <a:spLocks noChangeShapeType="1"/>
            </p:cNvSpPr>
            <p:nvPr/>
          </p:nvSpPr>
          <p:spPr bwMode="auto">
            <a:xfrm>
              <a:off x="5434" y="1372"/>
              <a:ext cx="130" cy="4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934" name="Group 566"/>
          <p:cNvGrpSpPr>
            <a:grpSpLocks/>
          </p:cNvGrpSpPr>
          <p:nvPr/>
        </p:nvGrpSpPr>
        <p:grpSpPr bwMode="auto">
          <a:xfrm>
            <a:off x="8078788" y="5759450"/>
            <a:ext cx="466725" cy="187325"/>
            <a:chOff x="5270" y="1301"/>
            <a:chExt cx="294" cy="118"/>
          </a:xfrm>
        </p:grpSpPr>
        <p:sp>
          <p:nvSpPr>
            <p:cNvPr id="186935" name="Line 567"/>
            <p:cNvSpPr>
              <a:spLocks noChangeShapeType="1"/>
            </p:cNvSpPr>
            <p:nvPr/>
          </p:nvSpPr>
          <p:spPr bwMode="auto">
            <a:xfrm>
              <a:off x="5415" y="1310"/>
              <a:ext cx="0" cy="9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36" name="Freeform 568"/>
            <p:cNvSpPr>
              <a:spLocks/>
            </p:cNvSpPr>
            <p:nvPr/>
          </p:nvSpPr>
          <p:spPr bwMode="auto">
            <a:xfrm>
              <a:off x="5404" y="1317"/>
              <a:ext cx="50" cy="81"/>
            </a:xfrm>
            <a:custGeom>
              <a:avLst/>
              <a:gdLst>
                <a:gd name="T0" fmla="*/ 0 w 50"/>
                <a:gd name="T1" fmla="*/ 49 h 81"/>
                <a:gd name="T2" fmla="*/ 1 w 50"/>
                <a:gd name="T3" fmla="*/ 74 h 81"/>
                <a:gd name="T4" fmla="*/ 41 w 50"/>
                <a:gd name="T5" fmla="*/ 81 h 81"/>
                <a:gd name="T6" fmla="*/ 48 w 50"/>
                <a:gd name="T7" fmla="*/ 73 h 81"/>
                <a:gd name="T8" fmla="*/ 22 w 50"/>
                <a:gd name="T9" fmla="*/ 61 h 81"/>
                <a:gd name="T10" fmla="*/ 22 w 50"/>
                <a:gd name="T11" fmla="*/ 21 h 81"/>
                <a:gd name="T12" fmla="*/ 50 w 50"/>
                <a:gd name="T13" fmla="*/ 5 h 81"/>
                <a:gd name="T14" fmla="*/ 41 w 50"/>
                <a:gd name="T15" fmla="*/ 0 h 81"/>
                <a:gd name="T16" fmla="*/ 0 w 50"/>
                <a:gd name="T17" fmla="*/ 8 h 81"/>
                <a:gd name="T18" fmla="*/ 0 w 50"/>
                <a:gd name="T19"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81">
                  <a:moveTo>
                    <a:pt x="0" y="49"/>
                  </a:moveTo>
                  <a:lnTo>
                    <a:pt x="1" y="74"/>
                  </a:lnTo>
                  <a:lnTo>
                    <a:pt x="41" y="81"/>
                  </a:lnTo>
                  <a:lnTo>
                    <a:pt x="48" y="73"/>
                  </a:lnTo>
                  <a:lnTo>
                    <a:pt x="22" y="61"/>
                  </a:lnTo>
                  <a:lnTo>
                    <a:pt x="22" y="21"/>
                  </a:lnTo>
                  <a:lnTo>
                    <a:pt x="50" y="5"/>
                  </a:lnTo>
                  <a:lnTo>
                    <a:pt x="41" y="0"/>
                  </a:lnTo>
                  <a:lnTo>
                    <a:pt x="0" y="8"/>
                  </a:lnTo>
                  <a:lnTo>
                    <a:pt x="0" y="49"/>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37" name="Freeform 569"/>
            <p:cNvSpPr>
              <a:spLocks/>
            </p:cNvSpPr>
            <p:nvPr/>
          </p:nvSpPr>
          <p:spPr bwMode="auto">
            <a:xfrm>
              <a:off x="5270" y="1353"/>
              <a:ext cx="149" cy="13"/>
            </a:xfrm>
            <a:custGeom>
              <a:avLst/>
              <a:gdLst>
                <a:gd name="T0" fmla="*/ 1052 w 1082"/>
                <a:gd name="T1" fmla="*/ 80 h 94"/>
                <a:gd name="T2" fmla="*/ 1082 w 1082"/>
                <a:gd name="T3" fmla="*/ 40 h 94"/>
                <a:gd name="T4" fmla="*/ 1050 w 1082"/>
                <a:gd name="T5" fmla="*/ 8 h 94"/>
                <a:gd name="T6" fmla="*/ 800 w 1082"/>
                <a:gd name="T7" fmla="*/ 4 h 94"/>
                <a:gd name="T8" fmla="*/ 798 w 1082"/>
                <a:gd name="T9" fmla="*/ 18 h 94"/>
                <a:gd name="T10" fmla="*/ 164 w 1082"/>
                <a:gd name="T11" fmla="*/ 24 h 94"/>
                <a:gd name="T12" fmla="*/ 108 w 1082"/>
                <a:gd name="T13" fmla="*/ 22 h 94"/>
                <a:gd name="T14" fmla="*/ 76 w 1082"/>
                <a:gd name="T15" fmla="*/ 2 h 94"/>
                <a:gd name="T16" fmla="*/ 2 w 1082"/>
                <a:gd name="T17" fmla="*/ 0 h 94"/>
                <a:gd name="T18" fmla="*/ 0 w 1082"/>
                <a:gd name="T19" fmla="*/ 94 h 94"/>
                <a:gd name="T20" fmla="*/ 78 w 1082"/>
                <a:gd name="T21" fmla="*/ 94 h 94"/>
                <a:gd name="T22" fmla="*/ 110 w 1082"/>
                <a:gd name="T23" fmla="*/ 78 h 94"/>
                <a:gd name="T24" fmla="*/ 164 w 1082"/>
                <a:gd name="T25" fmla="*/ 74 h 94"/>
                <a:gd name="T26" fmla="*/ 796 w 1082"/>
                <a:gd name="T27" fmla="*/ 70 h 94"/>
                <a:gd name="T28" fmla="*/ 802 w 1082"/>
                <a:gd name="T29" fmla="*/ 84 h 94"/>
                <a:gd name="T30" fmla="*/ 1052 w 1082"/>
                <a:gd name="T31"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2" h="94">
                  <a:moveTo>
                    <a:pt x="1052" y="80"/>
                  </a:moveTo>
                  <a:lnTo>
                    <a:pt x="1082" y="40"/>
                  </a:lnTo>
                  <a:lnTo>
                    <a:pt x="1050" y="8"/>
                  </a:lnTo>
                  <a:lnTo>
                    <a:pt x="800" y="4"/>
                  </a:lnTo>
                  <a:lnTo>
                    <a:pt x="798" y="18"/>
                  </a:lnTo>
                  <a:lnTo>
                    <a:pt x="164" y="24"/>
                  </a:lnTo>
                  <a:lnTo>
                    <a:pt x="108" y="22"/>
                  </a:lnTo>
                  <a:lnTo>
                    <a:pt x="76" y="2"/>
                  </a:lnTo>
                  <a:lnTo>
                    <a:pt x="2" y="0"/>
                  </a:lnTo>
                  <a:lnTo>
                    <a:pt x="0" y="94"/>
                  </a:lnTo>
                  <a:lnTo>
                    <a:pt x="78" y="94"/>
                  </a:lnTo>
                  <a:lnTo>
                    <a:pt x="110" y="78"/>
                  </a:lnTo>
                  <a:lnTo>
                    <a:pt x="164" y="74"/>
                  </a:lnTo>
                  <a:lnTo>
                    <a:pt x="796" y="70"/>
                  </a:lnTo>
                  <a:lnTo>
                    <a:pt x="802" y="84"/>
                  </a:lnTo>
                  <a:lnTo>
                    <a:pt x="1052" y="8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38" name="Freeform 570"/>
            <p:cNvSpPr>
              <a:spLocks/>
            </p:cNvSpPr>
            <p:nvPr/>
          </p:nvSpPr>
          <p:spPr bwMode="auto">
            <a:xfrm>
              <a:off x="5427" y="1352"/>
              <a:ext cx="69" cy="19"/>
            </a:xfrm>
            <a:custGeom>
              <a:avLst/>
              <a:gdLst>
                <a:gd name="T0" fmla="*/ 0 w 504"/>
                <a:gd name="T1" fmla="*/ 0 h 138"/>
                <a:gd name="T2" fmla="*/ 288 w 504"/>
                <a:gd name="T3" fmla="*/ 0 h 138"/>
                <a:gd name="T4" fmla="*/ 297 w 504"/>
                <a:gd name="T5" fmla="*/ 12 h 138"/>
                <a:gd name="T6" fmla="*/ 504 w 504"/>
                <a:gd name="T7" fmla="*/ 12 h 138"/>
                <a:gd name="T8" fmla="*/ 504 w 504"/>
                <a:gd name="T9" fmla="*/ 93 h 138"/>
                <a:gd name="T10" fmla="*/ 300 w 504"/>
                <a:gd name="T11" fmla="*/ 93 h 138"/>
                <a:gd name="T12" fmla="*/ 294 w 504"/>
                <a:gd name="T13" fmla="*/ 138 h 138"/>
                <a:gd name="T14" fmla="*/ 126 w 504"/>
                <a:gd name="T15" fmla="*/ 138 h 138"/>
                <a:gd name="T16" fmla="*/ 102 w 504"/>
                <a:gd name="T17" fmla="*/ 96 h 138"/>
                <a:gd name="T18" fmla="*/ 0 w 504"/>
                <a:gd name="T19" fmla="*/ 93 h 138"/>
                <a:gd name="T20" fmla="*/ 0 w 504"/>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4" h="138">
                  <a:moveTo>
                    <a:pt x="0" y="0"/>
                  </a:moveTo>
                  <a:lnTo>
                    <a:pt x="288" y="0"/>
                  </a:lnTo>
                  <a:lnTo>
                    <a:pt x="297" y="12"/>
                  </a:lnTo>
                  <a:lnTo>
                    <a:pt x="504" y="12"/>
                  </a:lnTo>
                  <a:lnTo>
                    <a:pt x="504" y="93"/>
                  </a:lnTo>
                  <a:lnTo>
                    <a:pt x="300" y="93"/>
                  </a:lnTo>
                  <a:lnTo>
                    <a:pt x="294" y="138"/>
                  </a:lnTo>
                  <a:lnTo>
                    <a:pt x="126" y="138"/>
                  </a:lnTo>
                  <a:lnTo>
                    <a:pt x="102" y="96"/>
                  </a:lnTo>
                  <a:lnTo>
                    <a:pt x="0" y="93"/>
                  </a:lnTo>
                  <a:lnTo>
                    <a:pt x="0" y="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39" name="Line 571"/>
            <p:cNvSpPr>
              <a:spLocks noChangeShapeType="1"/>
            </p:cNvSpPr>
            <p:nvPr/>
          </p:nvSpPr>
          <p:spPr bwMode="auto">
            <a:xfrm>
              <a:off x="5387" y="1412"/>
              <a:ext cx="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40" name="Line 572"/>
            <p:cNvSpPr>
              <a:spLocks noChangeShapeType="1"/>
            </p:cNvSpPr>
            <p:nvPr/>
          </p:nvSpPr>
          <p:spPr bwMode="auto">
            <a:xfrm>
              <a:off x="5387" y="1304"/>
              <a:ext cx="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41" name="Line 573"/>
            <p:cNvSpPr>
              <a:spLocks noChangeShapeType="1"/>
            </p:cNvSpPr>
            <p:nvPr/>
          </p:nvSpPr>
          <p:spPr bwMode="auto">
            <a:xfrm flipV="1">
              <a:off x="5434" y="1301"/>
              <a:ext cx="127" cy="4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42" name="Line 574"/>
            <p:cNvSpPr>
              <a:spLocks noChangeShapeType="1"/>
            </p:cNvSpPr>
            <p:nvPr/>
          </p:nvSpPr>
          <p:spPr bwMode="auto">
            <a:xfrm>
              <a:off x="5434" y="1372"/>
              <a:ext cx="130" cy="4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943" name="Group 575"/>
          <p:cNvGrpSpPr>
            <a:grpSpLocks/>
          </p:cNvGrpSpPr>
          <p:nvPr/>
        </p:nvGrpSpPr>
        <p:grpSpPr bwMode="auto">
          <a:xfrm>
            <a:off x="8078788" y="5997575"/>
            <a:ext cx="466725" cy="187325"/>
            <a:chOff x="5270" y="1301"/>
            <a:chExt cx="294" cy="118"/>
          </a:xfrm>
        </p:grpSpPr>
        <p:sp>
          <p:nvSpPr>
            <p:cNvPr id="186944" name="Line 576"/>
            <p:cNvSpPr>
              <a:spLocks noChangeShapeType="1"/>
            </p:cNvSpPr>
            <p:nvPr/>
          </p:nvSpPr>
          <p:spPr bwMode="auto">
            <a:xfrm>
              <a:off x="5415" y="1310"/>
              <a:ext cx="0" cy="9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45" name="Freeform 577"/>
            <p:cNvSpPr>
              <a:spLocks/>
            </p:cNvSpPr>
            <p:nvPr/>
          </p:nvSpPr>
          <p:spPr bwMode="auto">
            <a:xfrm>
              <a:off x="5404" y="1317"/>
              <a:ext cx="50" cy="81"/>
            </a:xfrm>
            <a:custGeom>
              <a:avLst/>
              <a:gdLst>
                <a:gd name="T0" fmla="*/ 0 w 50"/>
                <a:gd name="T1" fmla="*/ 49 h 81"/>
                <a:gd name="T2" fmla="*/ 1 w 50"/>
                <a:gd name="T3" fmla="*/ 74 h 81"/>
                <a:gd name="T4" fmla="*/ 41 w 50"/>
                <a:gd name="T5" fmla="*/ 81 h 81"/>
                <a:gd name="T6" fmla="*/ 48 w 50"/>
                <a:gd name="T7" fmla="*/ 73 h 81"/>
                <a:gd name="T8" fmla="*/ 22 w 50"/>
                <a:gd name="T9" fmla="*/ 61 h 81"/>
                <a:gd name="T10" fmla="*/ 22 w 50"/>
                <a:gd name="T11" fmla="*/ 21 h 81"/>
                <a:gd name="T12" fmla="*/ 50 w 50"/>
                <a:gd name="T13" fmla="*/ 5 h 81"/>
                <a:gd name="T14" fmla="*/ 41 w 50"/>
                <a:gd name="T15" fmla="*/ 0 h 81"/>
                <a:gd name="T16" fmla="*/ 0 w 50"/>
                <a:gd name="T17" fmla="*/ 8 h 81"/>
                <a:gd name="T18" fmla="*/ 0 w 50"/>
                <a:gd name="T19"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81">
                  <a:moveTo>
                    <a:pt x="0" y="49"/>
                  </a:moveTo>
                  <a:lnTo>
                    <a:pt x="1" y="74"/>
                  </a:lnTo>
                  <a:lnTo>
                    <a:pt x="41" y="81"/>
                  </a:lnTo>
                  <a:lnTo>
                    <a:pt x="48" y="73"/>
                  </a:lnTo>
                  <a:lnTo>
                    <a:pt x="22" y="61"/>
                  </a:lnTo>
                  <a:lnTo>
                    <a:pt x="22" y="21"/>
                  </a:lnTo>
                  <a:lnTo>
                    <a:pt x="50" y="5"/>
                  </a:lnTo>
                  <a:lnTo>
                    <a:pt x="41" y="0"/>
                  </a:lnTo>
                  <a:lnTo>
                    <a:pt x="0" y="8"/>
                  </a:lnTo>
                  <a:lnTo>
                    <a:pt x="0" y="49"/>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46" name="Freeform 578"/>
            <p:cNvSpPr>
              <a:spLocks/>
            </p:cNvSpPr>
            <p:nvPr/>
          </p:nvSpPr>
          <p:spPr bwMode="auto">
            <a:xfrm>
              <a:off x="5270" y="1353"/>
              <a:ext cx="149" cy="13"/>
            </a:xfrm>
            <a:custGeom>
              <a:avLst/>
              <a:gdLst>
                <a:gd name="T0" fmla="*/ 1052 w 1082"/>
                <a:gd name="T1" fmla="*/ 80 h 94"/>
                <a:gd name="T2" fmla="*/ 1082 w 1082"/>
                <a:gd name="T3" fmla="*/ 40 h 94"/>
                <a:gd name="T4" fmla="*/ 1050 w 1082"/>
                <a:gd name="T5" fmla="*/ 8 h 94"/>
                <a:gd name="T6" fmla="*/ 800 w 1082"/>
                <a:gd name="T7" fmla="*/ 4 h 94"/>
                <a:gd name="T8" fmla="*/ 798 w 1082"/>
                <a:gd name="T9" fmla="*/ 18 h 94"/>
                <a:gd name="T10" fmla="*/ 164 w 1082"/>
                <a:gd name="T11" fmla="*/ 24 h 94"/>
                <a:gd name="T12" fmla="*/ 108 w 1082"/>
                <a:gd name="T13" fmla="*/ 22 h 94"/>
                <a:gd name="T14" fmla="*/ 76 w 1082"/>
                <a:gd name="T15" fmla="*/ 2 h 94"/>
                <a:gd name="T16" fmla="*/ 2 w 1082"/>
                <a:gd name="T17" fmla="*/ 0 h 94"/>
                <a:gd name="T18" fmla="*/ 0 w 1082"/>
                <a:gd name="T19" fmla="*/ 94 h 94"/>
                <a:gd name="T20" fmla="*/ 78 w 1082"/>
                <a:gd name="T21" fmla="*/ 94 h 94"/>
                <a:gd name="T22" fmla="*/ 110 w 1082"/>
                <a:gd name="T23" fmla="*/ 78 h 94"/>
                <a:gd name="T24" fmla="*/ 164 w 1082"/>
                <a:gd name="T25" fmla="*/ 74 h 94"/>
                <a:gd name="T26" fmla="*/ 796 w 1082"/>
                <a:gd name="T27" fmla="*/ 70 h 94"/>
                <a:gd name="T28" fmla="*/ 802 w 1082"/>
                <a:gd name="T29" fmla="*/ 84 h 94"/>
                <a:gd name="T30" fmla="*/ 1052 w 1082"/>
                <a:gd name="T31"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2" h="94">
                  <a:moveTo>
                    <a:pt x="1052" y="80"/>
                  </a:moveTo>
                  <a:lnTo>
                    <a:pt x="1082" y="40"/>
                  </a:lnTo>
                  <a:lnTo>
                    <a:pt x="1050" y="8"/>
                  </a:lnTo>
                  <a:lnTo>
                    <a:pt x="800" y="4"/>
                  </a:lnTo>
                  <a:lnTo>
                    <a:pt x="798" y="18"/>
                  </a:lnTo>
                  <a:lnTo>
                    <a:pt x="164" y="24"/>
                  </a:lnTo>
                  <a:lnTo>
                    <a:pt x="108" y="22"/>
                  </a:lnTo>
                  <a:lnTo>
                    <a:pt x="76" y="2"/>
                  </a:lnTo>
                  <a:lnTo>
                    <a:pt x="2" y="0"/>
                  </a:lnTo>
                  <a:lnTo>
                    <a:pt x="0" y="94"/>
                  </a:lnTo>
                  <a:lnTo>
                    <a:pt x="78" y="94"/>
                  </a:lnTo>
                  <a:lnTo>
                    <a:pt x="110" y="78"/>
                  </a:lnTo>
                  <a:lnTo>
                    <a:pt x="164" y="74"/>
                  </a:lnTo>
                  <a:lnTo>
                    <a:pt x="796" y="70"/>
                  </a:lnTo>
                  <a:lnTo>
                    <a:pt x="802" y="84"/>
                  </a:lnTo>
                  <a:lnTo>
                    <a:pt x="1052" y="8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47" name="Freeform 579"/>
            <p:cNvSpPr>
              <a:spLocks/>
            </p:cNvSpPr>
            <p:nvPr/>
          </p:nvSpPr>
          <p:spPr bwMode="auto">
            <a:xfrm>
              <a:off x="5427" y="1352"/>
              <a:ext cx="69" cy="19"/>
            </a:xfrm>
            <a:custGeom>
              <a:avLst/>
              <a:gdLst>
                <a:gd name="T0" fmla="*/ 0 w 504"/>
                <a:gd name="T1" fmla="*/ 0 h 138"/>
                <a:gd name="T2" fmla="*/ 288 w 504"/>
                <a:gd name="T3" fmla="*/ 0 h 138"/>
                <a:gd name="T4" fmla="*/ 297 w 504"/>
                <a:gd name="T5" fmla="*/ 12 h 138"/>
                <a:gd name="T6" fmla="*/ 504 w 504"/>
                <a:gd name="T7" fmla="*/ 12 h 138"/>
                <a:gd name="T8" fmla="*/ 504 w 504"/>
                <a:gd name="T9" fmla="*/ 93 h 138"/>
                <a:gd name="T10" fmla="*/ 300 w 504"/>
                <a:gd name="T11" fmla="*/ 93 h 138"/>
                <a:gd name="T12" fmla="*/ 294 w 504"/>
                <a:gd name="T13" fmla="*/ 138 h 138"/>
                <a:gd name="T14" fmla="*/ 126 w 504"/>
                <a:gd name="T15" fmla="*/ 138 h 138"/>
                <a:gd name="T16" fmla="*/ 102 w 504"/>
                <a:gd name="T17" fmla="*/ 96 h 138"/>
                <a:gd name="T18" fmla="*/ 0 w 504"/>
                <a:gd name="T19" fmla="*/ 93 h 138"/>
                <a:gd name="T20" fmla="*/ 0 w 504"/>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4" h="138">
                  <a:moveTo>
                    <a:pt x="0" y="0"/>
                  </a:moveTo>
                  <a:lnTo>
                    <a:pt x="288" y="0"/>
                  </a:lnTo>
                  <a:lnTo>
                    <a:pt x="297" y="12"/>
                  </a:lnTo>
                  <a:lnTo>
                    <a:pt x="504" y="12"/>
                  </a:lnTo>
                  <a:lnTo>
                    <a:pt x="504" y="93"/>
                  </a:lnTo>
                  <a:lnTo>
                    <a:pt x="300" y="93"/>
                  </a:lnTo>
                  <a:lnTo>
                    <a:pt x="294" y="138"/>
                  </a:lnTo>
                  <a:lnTo>
                    <a:pt x="126" y="138"/>
                  </a:lnTo>
                  <a:lnTo>
                    <a:pt x="102" y="96"/>
                  </a:lnTo>
                  <a:lnTo>
                    <a:pt x="0" y="93"/>
                  </a:lnTo>
                  <a:lnTo>
                    <a:pt x="0" y="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48" name="Line 580"/>
            <p:cNvSpPr>
              <a:spLocks noChangeShapeType="1"/>
            </p:cNvSpPr>
            <p:nvPr/>
          </p:nvSpPr>
          <p:spPr bwMode="auto">
            <a:xfrm>
              <a:off x="5387" y="1412"/>
              <a:ext cx="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49" name="Line 581"/>
            <p:cNvSpPr>
              <a:spLocks noChangeShapeType="1"/>
            </p:cNvSpPr>
            <p:nvPr/>
          </p:nvSpPr>
          <p:spPr bwMode="auto">
            <a:xfrm>
              <a:off x="5387" y="1304"/>
              <a:ext cx="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50" name="Line 582"/>
            <p:cNvSpPr>
              <a:spLocks noChangeShapeType="1"/>
            </p:cNvSpPr>
            <p:nvPr/>
          </p:nvSpPr>
          <p:spPr bwMode="auto">
            <a:xfrm flipV="1">
              <a:off x="5434" y="1301"/>
              <a:ext cx="127" cy="4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51" name="Line 583"/>
            <p:cNvSpPr>
              <a:spLocks noChangeShapeType="1"/>
            </p:cNvSpPr>
            <p:nvPr/>
          </p:nvSpPr>
          <p:spPr bwMode="auto">
            <a:xfrm>
              <a:off x="5434" y="1372"/>
              <a:ext cx="130" cy="4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952" name="Group 584"/>
          <p:cNvGrpSpPr>
            <a:grpSpLocks/>
          </p:cNvGrpSpPr>
          <p:nvPr/>
        </p:nvGrpSpPr>
        <p:grpSpPr bwMode="auto">
          <a:xfrm>
            <a:off x="8078788" y="6235700"/>
            <a:ext cx="466725" cy="187325"/>
            <a:chOff x="5270" y="1301"/>
            <a:chExt cx="294" cy="118"/>
          </a:xfrm>
        </p:grpSpPr>
        <p:sp>
          <p:nvSpPr>
            <p:cNvPr id="186953" name="Line 585"/>
            <p:cNvSpPr>
              <a:spLocks noChangeShapeType="1"/>
            </p:cNvSpPr>
            <p:nvPr/>
          </p:nvSpPr>
          <p:spPr bwMode="auto">
            <a:xfrm>
              <a:off x="5415" y="1310"/>
              <a:ext cx="0" cy="9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54" name="Freeform 586"/>
            <p:cNvSpPr>
              <a:spLocks/>
            </p:cNvSpPr>
            <p:nvPr/>
          </p:nvSpPr>
          <p:spPr bwMode="auto">
            <a:xfrm>
              <a:off x="5404" y="1317"/>
              <a:ext cx="50" cy="81"/>
            </a:xfrm>
            <a:custGeom>
              <a:avLst/>
              <a:gdLst>
                <a:gd name="T0" fmla="*/ 0 w 50"/>
                <a:gd name="T1" fmla="*/ 49 h 81"/>
                <a:gd name="T2" fmla="*/ 1 w 50"/>
                <a:gd name="T3" fmla="*/ 74 h 81"/>
                <a:gd name="T4" fmla="*/ 41 w 50"/>
                <a:gd name="T5" fmla="*/ 81 h 81"/>
                <a:gd name="T6" fmla="*/ 48 w 50"/>
                <a:gd name="T7" fmla="*/ 73 h 81"/>
                <a:gd name="T8" fmla="*/ 22 w 50"/>
                <a:gd name="T9" fmla="*/ 61 h 81"/>
                <a:gd name="T10" fmla="*/ 22 w 50"/>
                <a:gd name="T11" fmla="*/ 21 h 81"/>
                <a:gd name="T12" fmla="*/ 50 w 50"/>
                <a:gd name="T13" fmla="*/ 5 h 81"/>
                <a:gd name="T14" fmla="*/ 41 w 50"/>
                <a:gd name="T15" fmla="*/ 0 h 81"/>
                <a:gd name="T16" fmla="*/ 0 w 50"/>
                <a:gd name="T17" fmla="*/ 8 h 81"/>
                <a:gd name="T18" fmla="*/ 0 w 50"/>
                <a:gd name="T19"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81">
                  <a:moveTo>
                    <a:pt x="0" y="49"/>
                  </a:moveTo>
                  <a:lnTo>
                    <a:pt x="1" y="74"/>
                  </a:lnTo>
                  <a:lnTo>
                    <a:pt x="41" y="81"/>
                  </a:lnTo>
                  <a:lnTo>
                    <a:pt x="48" y="73"/>
                  </a:lnTo>
                  <a:lnTo>
                    <a:pt x="22" y="61"/>
                  </a:lnTo>
                  <a:lnTo>
                    <a:pt x="22" y="21"/>
                  </a:lnTo>
                  <a:lnTo>
                    <a:pt x="50" y="5"/>
                  </a:lnTo>
                  <a:lnTo>
                    <a:pt x="41" y="0"/>
                  </a:lnTo>
                  <a:lnTo>
                    <a:pt x="0" y="8"/>
                  </a:lnTo>
                  <a:lnTo>
                    <a:pt x="0" y="49"/>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55" name="Freeform 587"/>
            <p:cNvSpPr>
              <a:spLocks/>
            </p:cNvSpPr>
            <p:nvPr/>
          </p:nvSpPr>
          <p:spPr bwMode="auto">
            <a:xfrm>
              <a:off x="5270" y="1353"/>
              <a:ext cx="149" cy="13"/>
            </a:xfrm>
            <a:custGeom>
              <a:avLst/>
              <a:gdLst>
                <a:gd name="T0" fmla="*/ 1052 w 1082"/>
                <a:gd name="T1" fmla="*/ 80 h 94"/>
                <a:gd name="T2" fmla="*/ 1082 w 1082"/>
                <a:gd name="T3" fmla="*/ 40 h 94"/>
                <a:gd name="T4" fmla="*/ 1050 w 1082"/>
                <a:gd name="T5" fmla="*/ 8 h 94"/>
                <a:gd name="T6" fmla="*/ 800 w 1082"/>
                <a:gd name="T7" fmla="*/ 4 h 94"/>
                <a:gd name="T8" fmla="*/ 798 w 1082"/>
                <a:gd name="T9" fmla="*/ 18 h 94"/>
                <a:gd name="T10" fmla="*/ 164 w 1082"/>
                <a:gd name="T11" fmla="*/ 24 h 94"/>
                <a:gd name="T12" fmla="*/ 108 w 1082"/>
                <a:gd name="T13" fmla="*/ 22 h 94"/>
                <a:gd name="T14" fmla="*/ 76 w 1082"/>
                <a:gd name="T15" fmla="*/ 2 h 94"/>
                <a:gd name="T16" fmla="*/ 2 w 1082"/>
                <a:gd name="T17" fmla="*/ 0 h 94"/>
                <a:gd name="T18" fmla="*/ 0 w 1082"/>
                <a:gd name="T19" fmla="*/ 94 h 94"/>
                <a:gd name="T20" fmla="*/ 78 w 1082"/>
                <a:gd name="T21" fmla="*/ 94 h 94"/>
                <a:gd name="T22" fmla="*/ 110 w 1082"/>
                <a:gd name="T23" fmla="*/ 78 h 94"/>
                <a:gd name="T24" fmla="*/ 164 w 1082"/>
                <a:gd name="T25" fmla="*/ 74 h 94"/>
                <a:gd name="T26" fmla="*/ 796 w 1082"/>
                <a:gd name="T27" fmla="*/ 70 h 94"/>
                <a:gd name="T28" fmla="*/ 802 w 1082"/>
                <a:gd name="T29" fmla="*/ 84 h 94"/>
                <a:gd name="T30" fmla="*/ 1052 w 1082"/>
                <a:gd name="T31"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2" h="94">
                  <a:moveTo>
                    <a:pt x="1052" y="80"/>
                  </a:moveTo>
                  <a:lnTo>
                    <a:pt x="1082" y="40"/>
                  </a:lnTo>
                  <a:lnTo>
                    <a:pt x="1050" y="8"/>
                  </a:lnTo>
                  <a:lnTo>
                    <a:pt x="800" y="4"/>
                  </a:lnTo>
                  <a:lnTo>
                    <a:pt x="798" y="18"/>
                  </a:lnTo>
                  <a:lnTo>
                    <a:pt x="164" y="24"/>
                  </a:lnTo>
                  <a:lnTo>
                    <a:pt x="108" y="22"/>
                  </a:lnTo>
                  <a:lnTo>
                    <a:pt x="76" y="2"/>
                  </a:lnTo>
                  <a:lnTo>
                    <a:pt x="2" y="0"/>
                  </a:lnTo>
                  <a:lnTo>
                    <a:pt x="0" y="94"/>
                  </a:lnTo>
                  <a:lnTo>
                    <a:pt x="78" y="94"/>
                  </a:lnTo>
                  <a:lnTo>
                    <a:pt x="110" y="78"/>
                  </a:lnTo>
                  <a:lnTo>
                    <a:pt x="164" y="74"/>
                  </a:lnTo>
                  <a:lnTo>
                    <a:pt x="796" y="70"/>
                  </a:lnTo>
                  <a:lnTo>
                    <a:pt x="802" y="84"/>
                  </a:lnTo>
                  <a:lnTo>
                    <a:pt x="1052" y="8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56" name="Freeform 588"/>
            <p:cNvSpPr>
              <a:spLocks/>
            </p:cNvSpPr>
            <p:nvPr/>
          </p:nvSpPr>
          <p:spPr bwMode="auto">
            <a:xfrm>
              <a:off x="5427" y="1352"/>
              <a:ext cx="69" cy="19"/>
            </a:xfrm>
            <a:custGeom>
              <a:avLst/>
              <a:gdLst>
                <a:gd name="T0" fmla="*/ 0 w 504"/>
                <a:gd name="T1" fmla="*/ 0 h 138"/>
                <a:gd name="T2" fmla="*/ 288 w 504"/>
                <a:gd name="T3" fmla="*/ 0 h 138"/>
                <a:gd name="T4" fmla="*/ 297 w 504"/>
                <a:gd name="T5" fmla="*/ 12 h 138"/>
                <a:gd name="T6" fmla="*/ 504 w 504"/>
                <a:gd name="T7" fmla="*/ 12 h 138"/>
                <a:gd name="T8" fmla="*/ 504 w 504"/>
                <a:gd name="T9" fmla="*/ 93 h 138"/>
                <a:gd name="T10" fmla="*/ 300 w 504"/>
                <a:gd name="T11" fmla="*/ 93 h 138"/>
                <a:gd name="T12" fmla="*/ 294 w 504"/>
                <a:gd name="T13" fmla="*/ 138 h 138"/>
                <a:gd name="T14" fmla="*/ 126 w 504"/>
                <a:gd name="T15" fmla="*/ 138 h 138"/>
                <a:gd name="T16" fmla="*/ 102 w 504"/>
                <a:gd name="T17" fmla="*/ 96 h 138"/>
                <a:gd name="T18" fmla="*/ 0 w 504"/>
                <a:gd name="T19" fmla="*/ 93 h 138"/>
                <a:gd name="T20" fmla="*/ 0 w 504"/>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4" h="138">
                  <a:moveTo>
                    <a:pt x="0" y="0"/>
                  </a:moveTo>
                  <a:lnTo>
                    <a:pt x="288" y="0"/>
                  </a:lnTo>
                  <a:lnTo>
                    <a:pt x="297" y="12"/>
                  </a:lnTo>
                  <a:lnTo>
                    <a:pt x="504" y="12"/>
                  </a:lnTo>
                  <a:lnTo>
                    <a:pt x="504" y="93"/>
                  </a:lnTo>
                  <a:lnTo>
                    <a:pt x="300" y="93"/>
                  </a:lnTo>
                  <a:lnTo>
                    <a:pt x="294" y="138"/>
                  </a:lnTo>
                  <a:lnTo>
                    <a:pt x="126" y="138"/>
                  </a:lnTo>
                  <a:lnTo>
                    <a:pt x="102" y="96"/>
                  </a:lnTo>
                  <a:lnTo>
                    <a:pt x="0" y="93"/>
                  </a:lnTo>
                  <a:lnTo>
                    <a:pt x="0" y="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57" name="Line 589"/>
            <p:cNvSpPr>
              <a:spLocks noChangeShapeType="1"/>
            </p:cNvSpPr>
            <p:nvPr/>
          </p:nvSpPr>
          <p:spPr bwMode="auto">
            <a:xfrm>
              <a:off x="5387" y="1412"/>
              <a:ext cx="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58" name="Line 590"/>
            <p:cNvSpPr>
              <a:spLocks noChangeShapeType="1"/>
            </p:cNvSpPr>
            <p:nvPr/>
          </p:nvSpPr>
          <p:spPr bwMode="auto">
            <a:xfrm>
              <a:off x="5387" y="1304"/>
              <a:ext cx="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59" name="Line 591"/>
            <p:cNvSpPr>
              <a:spLocks noChangeShapeType="1"/>
            </p:cNvSpPr>
            <p:nvPr/>
          </p:nvSpPr>
          <p:spPr bwMode="auto">
            <a:xfrm flipV="1">
              <a:off x="5434" y="1301"/>
              <a:ext cx="127" cy="4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60" name="Line 592"/>
            <p:cNvSpPr>
              <a:spLocks noChangeShapeType="1"/>
            </p:cNvSpPr>
            <p:nvPr/>
          </p:nvSpPr>
          <p:spPr bwMode="auto">
            <a:xfrm>
              <a:off x="5434" y="1372"/>
              <a:ext cx="130" cy="4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961" name="Group 593"/>
          <p:cNvGrpSpPr>
            <a:grpSpLocks/>
          </p:cNvGrpSpPr>
          <p:nvPr/>
        </p:nvGrpSpPr>
        <p:grpSpPr bwMode="auto">
          <a:xfrm>
            <a:off x="8078788" y="6473825"/>
            <a:ext cx="466725" cy="187325"/>
            <a:chOff x="5270" y="1301"/>
            <a:chExt cx="294" cy="118"/>
          </a:xfrm>
        </p:grpSpPr>
        <p:sp>
          <p:nvSpPr>
            <p:cNvPr id="186962" name="Line 594"/>
            <p:cNvSpPr>
              <a:spLocks noChangeShapeType="1"/>
            </p:cNvSpPr>
            <p:nvPr/>
          </p:nvSpPr>
          <p:spPr bwMode="auto">
            <a:xfrm>
              <a:off x="5415" y="1310"/>
              <a:ext cx="0" cy="9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63" name="Freeform 595"/>
            <p:cNvSpPr>
              <a:spLocks/>
            </p:cNvSpPr>
            <p:nvPr/>
          </p:nvSpPr>
          <p:spPr bwMode="auto">
            <a:xfrm>
              <a:off x="5404" y="1317"/>
              <a:ext cx="50" cy="81"/>
            </a:xfrm>
            <a:custGeom>
              <a:avLst/>
              <a:gdLst>
                <a:gd name="T0" fmla="*/ 0 w 50"/>
                <a:gd name="T1" fmla="*/ 49 h 81"/>
                <a:gd name="T2" fmla="*/ 1 w 50"/>
                <a:gd name="T3" fmla="*/ 74 h 81"/>
                <a:gd name="T4" fmla="*/ 41 w 50"/>
                <a:gd name="T5" fmla="*/ 81 h 81"/>
                <a:gd name="T6" fmla="*/ 48 w 50"/>
                <a:gd name="T7" fmla="*/ 73 h 81"/>
                <a:gd name="T8" fmla="*/ 22 w 50"/>
                <a:gd name="T9" fmla="*/ 61 h 81"/>
                <a:gd name="T10" fmla="*/ 22 w 50"/>
                <a:gd name="T11" fmla="*/ 21 h 81"/>
                <a:gd name="T12" fmla="*/ 50 w 50"/>
                <a:gd name="T13" fmla="*/ 5 h 81"/>
                <a:gd name="T14" fmla="*/ 41 w 50"/>
                <a:gd name="T15" fmla="*/ 0 h 81"/>
                <a:gd name="T16" fmla="*/ 0 w 50"/>
                <a:gd name="T17" fmla="*/ 8 h 81"/>
                <a:gd name="T18" fmla="*/ 0 w 50"/>
                <a:gd name="T19"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81">
                  <a:moveTo>
                    <a:pt x="0" y="49"/>
                  </a:moveTo>
                  <a:lnTo>
                    <a:pt x="1" y="74"/>
                  </a:lnTo>
                  <a:lnTo>
                    <a:pt x="41" y="81"/>
                  </a:lnTo>
                  <a:lnTo>
                    <a:pt x="48" y="73"/>
                  </a:lnTo>
                  <a:lnTo>
                    <a:pt x="22" y="61"/>
                  </a:lnTo>
                  <a:lnTo>
                    <a:pt x="22" y="21"/>
                  </a:lnTo>
                  <a:lnTo>
                    <a:pt x="50" y="5"/>
                  </a:lnTo>
                  <a:lnTo>
                    <a:pt x="41" y="0"/>
                  </a:lnTo>
                  <a:lnTo>
                    <a:pt x="0" y="8"/>
                  </a:lnTo>
                  <a:lnTo>
                    <a:pt x="0" y="49"/>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64" name="Freeform 596"/>
            <p:cNvSpPr>
              <a:spLocks/>
            </p:cNvSpPr>
            <p:nvPr/>
          </p:nvSpPr>
          <p:spPr bwMode="auto">
            <a:xfrm>
              <a:off x="5270" y="1353"/>
              <a:ext cx="149" cy="13"/>
            </a:xfrm>
            <a:custGeom>
              <a:avLst/>
              <a:gdLst>
                <a:gd name="T0" fmla="*/ 1052 w 1082"/>
                <a:gd name="T1" fmla="*/ 80 h 94"/>
                <a:gd name="T2" fmla="*/ 1082 w 1082"/>
                <a:gd name="T3" fmla="*/ 40 h 94"/>
                <a:gd name="T4" fmla="*/ 1050 w 1082"/>
                <a:gd name="T5" fmla="*/ 8 h 94"/>
                <a:gd name="T6" fmla="*/ 800 w 1082"/>
                <a:gd name="T7" fmla="*/ 4 h 94"/>
                <a:gd name="T8" fmla="*/ 798 w 1082"/>
                <a:gd name="T9" fmla="*/ 18 h 94"/>
                <a:gd name="T10" fmla="*/ 164 w 1082"/>
                <a:gd name="T11" fmla="*/ 24 h 94"/>
                <a:gd name="T12" fmla="*/ 108 w 1082"/>
                <a:gd name="T13" fmla="*/ 22 h 94"/>
                <a:gd name="T14" fmla="*/ 76 w 1082"/>
                <a:gd name="T15" fmla="*/ 2 h 94"/>
                <a:gd name="T16" fmla="*/ 2 w 1082"/>
                <a:gd name="T17" fmla="*/ 0 h 94"/>
                <a:gd name="T18" fmla="*/ 0 w 1082"/>
                <a:gd name="T19" fmla="*/ 94 h 94"/>
                <a:gd name="T20" fmla="*/ 78 w 1082"/>
                <a:gd name="T21" fmla="*/ 94 h 94"/>
                <a:gd name="T22" fmla="*/ 110 w 1082"/>
                <a:gd name="T23" fmla="*/ 78 h 94"/>
                <a:gd name="T24" fmla="*/ 164 w 1082"/>
                <a:gd name="T25" fmla="*/ 74 h 94"/>
                <a:gd name="T26" fmla="*/ 796 w 1082"/>
                <a:gd name="T27" fmla="*/ 70 h 94"/>
                <a:gd name="T28" fmla="*/ 802 w 1082"/>
                <a:gd name="T29" fmla="*/ 84 h 94"/>
                <a:gd name="T30" fmla="*/ 1052 w 1082"/>
                <a:gd name="T31"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2" h="94">
                  <a:moveTo>
                    <a:pt x="1052" y="80"/>
                  </a:moveTo>
                  <a:lnTo>
                    <a:pt x="1082" y="40"/>
                  </a:lnTo>
                  <a:lnTo>
                    <a:pt x="1050" y="8"/>
                  </a:lnTo>
                  <a:lnTo>
                    <a:pt x="800" y="4"/>
                  </a:lnTo>
                  <a:lnTo>
                    <a:pt x="798" y="18"/>
                  </a:lnTo>
                  <a:lnTo>
                    <a:pt x="164" y="24"/>
                  </a:lnTo>
                  <a:lnTo>
                    <a:pt x="108" y="22"/>
                  </a:lnTo>
                  <a:lnTo>
                    <a:pt x="76" y="2"/>
                  </a:lnTo>
                  <a:lnTo>
                    <a:pt x="2" y="0"/>
                  </a:lnTo>
                  <a:lnTo>
                    <a:pt x="0" y="94"/>
                  </a:lnTo>
                  <a:lnTo>
                    <a:pt x="78" y="94"/>
                  </a:lnTo>
                  <a:lnTo>
                    <a:pt x="110" y="78"/>
                  </a:lnTo>
                  <a:lnTo>
                    <a:pt x="164" y="74"/>
                  </a:lnTo>
                  <a:lnTo>
                    <a:pt x="796" y="70"/>
                  </a:lnTo>
                  <a:lnTo>
                    <a:pt x="802" y="84"/>
                  </a:lnTo>
                  <a:lnTo>
                    <a:pt x="1052" y="8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65" name="Freeform 597"/>
            <p:cNvSpPr>
              <a:spLocks/>
            </p:cNvSpPr>
            <p:nvPr/>
          </p:nvSpPr>
          <p:spPr bwMode="auto">
            <a:xfrm>
              <a:off x="5427" y="1352"/>
              <a:ext cx="69" cy="19"/>
            </a:xfrm>
            <a:custGeom>
              <a:avLst/>
              <a:gdLst>
                <a:gd name="T0" fmla="*/ 0 w 504"/>
                <a:gd name="T1" fmla="*/ 0 h 138"/>
                <a:gd name="T2" fmla="*/ 288 w 504"/>
                <a:gd name="T3" fmla="*/ 0 h 138"/>
                <a:gd name="T4" fmla="*/ 297 w 504"/>
                <a:gd name="T5" fmla="*/ 12 h 138"/>
                <a:gd name="T6" fmla="*/ 504 w 504"/>
                <a:gd name="T7" fmla="*/ 12 h 138"/>
                <a:gd name="T8" fmla="*/ 504 w 504"/>
                <a:gd name="T9" fmla="*/ 93 h 138"/>
                <a:gd name="T10" fmla="*/ 300 w 504"/>
                <a:gd name="T11" fmla="*/ 93 h 138"/>
                <a:gd name="T12" fmla="*/ 294 w 504"/>
                <a:gd name="T13" fmla="*/ 138 h 138"/>
                <a:gd name="T14" fmla="*/ 126 w 504"/>
                <a:gd name="T15" fmla="*/ 138 h 138"/>
                <a:gd name="T16" fmla="*/ 102 w 504"/>
                <a:gd name="T17" fmla="*/ 96 h 138"/>
                <a:gd name="T18" fmla="*/ 0 w 504"/>
                <a:gd name="T19" fmla="*/ 93 h 138"/>
                <a:gd name="T20" fmla="*/ 0 w 504"/>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4" h="138">
                  <a:moveTo>
                    <a:pt x="0" y="0"/>
                  </a:moveTo>
                  <a:lnTo>
                    <a:pt x="288" y="0"/>
                  </a:lnTo>
                  <a:lnTo>
                    <a:pt x="297" y="12"/>
                  </a:lnTo>
                  <a:lnTo>
                    <a:pt x="504" y="12"/>
                  </a:lnTo>
                  <a:lnTo>
                    <a:pt x="504" y="93"/>
                  </a:lnTo>
                  <a:lnTo>
                    <a:pt x="300" y="93"/>
                  </a:lnTo>
                  <a:lnTo>
                    <a:pt x="294" y="138"/>
                  </a:lnTo>
                  <a:lnTo>
                    <a:pt x="126" y="138"/>
                  </a:lnTo>
                  <a:lnTo>
                    <a:pt x="102" y="96"/>
                  </a:lnTo>
                  <a:lnTo>
                    <a:pt x="0" y="93"/>
                  </a:lnTo>
                  <a:lnTo>
                    <a:pt x="0" y="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66" name="Line 598"/>
            <p:cNvSpPr>
              <a:spLocks noChangeShapeType="1"/>
            </p:cNvSpPr>
            <p:nvPr/>
          </p:nvSpPr>
          <p:spPr bwMode="auto">
            <a:xfrm>
              <a:off x="5387" y="1412"/>
              <a:ext cx="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67" name="Line 599"/>
            <p:cNvSpPr>
              <a:spLocks noChangeShapeType="1"/>
            </p:cNvSpPr>
            <p:nvPr/>
          </p:nvSpPr>
          <p:spPr bwMode="auto">
            <a:xfrm>
              <a:off x="5387" y="1304"/>
              <a:ext cx="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68" name="Line 600"/>
            <p:cNvSpPr>
              <a:spLocks noChangeShapeType="1"/>
            </p:cNvSpPr>
            <p:nvPr/>
          </p:nvSpPr>
          <p:spPr bwMode="auto">
            <a:xfrm flipV="1">
              <a:off x="5434" y="1301"/>
              <a:ext cx="127" cy="4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69" name="Line 601"/>
            <p:cNvSpPr>
              <a:spLocks noChangeShapeType="1"/>
            </p:cNvSpPr>
            <p:nvPr/>
          </p:nvSpPr>
          <p:spPr bwMode="auto">
            <a:xfrm>
              <a:off x="5434" y="1372"/>
              <a:ext cx="130" cy="4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970" name="Group 602"/>
          <p:cNvGrpSpPr>
            <a:grpSpLocks/>
          </p:cNvGrpSpPr>
          <p:nvPr/>
        </p:nvGrpSpPr>
        <p:grpSpPr bwMode="auto">
          <a:xfrm>
            <a:off x="3622675" y="965200"/>
            <a:ext cx="547688" cy="5756275"/>
            <a:chOff x="2282" y="608"/>
            <a:chExt cx="345" cy="3626"/>
          </a:xfrm>
        </p:grpSpPr>
        <p:grpSp>
          <p:nvGrpSpPr>
            <p:cNvPr id="186971" name="Group 603"/>
            <p:cNvGrpSpPr>
              <a:grpSpLocks/>
            </p:cNvGrpSpPr>
            <p:nvPr/>
          </p:nvGrpSpPr>
          <p:grpSpPr bwMode="auto">
            <a:xfrm rot="10800000">
              <a:off x="2288" y="608"/>
              <a:ext cx="328" cy="149"/>
              <a:chOff x="951" y="1390"/>
              <a:chExt cx="4105" cy="1865"/>
            </a:xfrm>
          </p:grpSpPr>
          <p:sp>
            <p:nvSpPr>
              <p:cNvPr id="186972" name="Freeform 604"/>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73" name="Freeform 605"/>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74" name="Freeform 606"/>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975" name="Group 607"/>
            <p:cNvGrpSpPr>
              <a:grpSpLocks/>
            </p:cNvGrpSpPr>
            <p:nvPr/>
          </p:nvGrpSpPr>
          <p:grpSpPr bwMode="auto">
            <a:xfrm>
              <a:off x="2282" y="3699"/>
              <a:ext cx="345" cy="116"/>
              <a:chOff x="1445" y="1563"/>
              <a:chExt cx="3437" cy="1152"/>
            </a:xfrm>
          </p:grpSpPr>
          <p:sp>
            <p:nvSpPr>
              <p:cNvPr id="186976" name="Freeform 608"/>
              <p:cNvSpPr>
                <a:spLocks/>
              </p:cNvSpPr>
              <p:nvPr/>
            </p:nvSpPr>
            <p:spPr bwMode="auto">
              <a:xfrm>
                <a:off x="1445" y="1563"/>
                <a:ext cx="3437" cy="1152"/>
              </a:xfrm>
              <a:custGeom>
                <a:avLst/>
                <a:gdLst>
                  <a:gd name="T0" fmla="*/ 9 w 3437"/>
                  <a:gd name="T1" fmla="*/ 0 h 1152"/>
                  <a:gd name="T2" fmla="*/ 0 w 3437"/>
                  <a:gd name="T3" fmla="*/ 1134 h 1152"/>
                  <a:gd name="T4" fmla="*/ 3154 w 3437"/>
                  <a:gd name="T5" fmla="*/ 1152 h 1152"/>
                  <a:gd name="T6" fmla="*/ 3154 w 3437"/>
                  <a:gd name="T7" fmla="*/ 860 h 1152"/>
                  <a:gd name="T8" fmla="*/ 3437 w 3437"/>
                  <a:gd name="T9" fmla="*/ 860 h 1152"/>
                  <a:gd name="T10" fmla="*/ 3437 w 3437"/>
                  <a:gd name="T11" fmla="*/ 284 h 1152"/>
                  <a:gd name="T12" fmla="*/ 3145 w 3437"/>
                  <a:gd name="T13" fmla="*/ 275 h 1152"/>
                  <a:gd name="T14" fmla="*/ 3145 w 3437"/>
                  <a:gd name="T15" fmla="*/ 28 h 1152"/>
                  <a:gd name="T16" fmla="*/ 9 w 3437"/>
                  <a:gd name="T17" fmla="*/ 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7" h="1152">
                    <a:moveTo>
                      <a:pt x="9" y="0"/>
                    </a:moveTo>
                    <a:lnTo>
                      <a:pt x="0" y="1134"/>
                    </a:lnTo>
                    <a:lnTo>
                      <a:pt x="3154" y="1152"/>
                    </a:lnTo>
                    <a:lnTo>
                      <a:pt x="3154" y="860"/>
                    </a:lnTo>
                    <a:lnTo>
                      <a:pt x="3437" y="860"/>
                    </a:lnTo>
                    <a:lnTo>
                      <a:pt x="3437" y="284"/>
                    </a:lnTo>
                    <a:lnTo>
                      <a:pt x="3145" y="275"/>
                    </a:lnTo>
                    <a:lnTo>
                      <a:pt x="3145" y="28"/>
                    </a:lnTo>
                    <a:lnTo>
                      <a:pt x="9" y="0"/>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77" name="Freeform 609"/>
              <p:cNvSpPr>
                <a:spLocks/>
              </p:cNvSpPr>
              <p:nvPr/>
            </p:nvSpPr>
            <p:spPr bwMode="auto">
              <a:xfrm>
                <a:off x="3468" y="1656"/>
                <a:ext cx="1212" cy="990"/>
              </a:xfrm>
              <a:custGeom>
                <a:avLst/>
                <a:gdLst>
                  <a:gd name="T0" fmla="*/ 12 w 1212"/>
                  <a:gd name="T1" fmla="*/ 0 h 990"/>
                  <a:gd name="T2" fmla="*/ 0 w 1212"/>
                  <a:gd name="T3" fmla="*/ 990 h 990"/>
                  <a:gd name="T4" fmla="*/ 1206 w 1212"/>
                  <a:gd name="T5" fmla="*/ 750 h 990"/>
                  <a:gd name="T6" fmla="*/ 1212 w 1212"/>
                  <a:gd name="T7" fmla="*/ 198 h 990"/>
                  <a:gd name="T8" fmla="*/ 12 w 1212"/>
                  <a:gd name="T9" fmla="*/ 0 h 990"/>
                </a:gdLst>
                <a:ahLst/>
                <a:cxnLst>
                  <a:cxn ang="0">
                    <a:pos x="T0" y="T1"/>
                  </a:cxn>
                  <a:cxn ang="0">
                    <a:pos x="T2" y="T3"/>
                  </a:cxn>
                  <a:cxn ang="0">
                    <a:pos x="T4" y="T5"/>
                  </a:cxn>
                  <a:cxn ang="0">
                    <a:pos x="T6" y="T7"/>
                  </a:cxn>
                  <a:cxn ang="0">
                    <a:pos x="T8" y="T9"/>
                  </a:cxn>
                </a:cxnLst>
                <a:rect l="0" t="0" r="r" b="b"/>
                <a:pathLst>
                  <a:path w="1212" h="990">
                    <a:moveTo>
                      <a:pt x="12" y="0"/>
                    </a:moveTo>
                    <a:lnTo>
                      <a:pt x="0" y="990"/>
                    </a:lnTo>
                    <a:lnTo>
                      <a:pt x="1206" y="750"/>
                    </a:lnTo>
                    <a:lnTo>
                      <a:pt x="1212" y="198"/>
                    </a:lnTo>
                    <a:lnTo>
                      <a:pt x="12" y="0"/>
                    </a:lnTo>
                    <a:close/>
                  </a:path>
                </a:pathLst>
              </a:custGeom>
              <a:solidFill>
                <a:srgbClr val="008000"/>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78" name="Freeform 610"/>
              <p:cNvSpPr>
                <a:spLocks/>
              </p:cNvSpPr>
              <p:nvPr/>
            </p:nvSpPr>
            <p:spPr bwMode="auto">
              <a:xfrm>
                <a:off x="1476" y="1590"/>
                <a:ext cx="1998" cy="1098"/>
              </a:xfrm>
              <a:custGeom>
                <a:avLst/>
                <a:gdLst>
                  <a:gd name="T0" fmla="*/ 6 w 1998"/>
                  <a:gd name="T1" fmla="*/ 0 h 1098"/>
                  <a:gd name="T2" fmla="*/ 0 w 1998"/>
                  <a:gd name="T3" fmla="*/ 1080 h 1098"/>
                  <a:gd name="T4" fmla="*/ 1812 w 1998"/>
                  <a:gd name="T5" fmla="*/ 1098 h 1098"/>
                  <a:gd name="T6" fmla="*/ 1986 w 1998"/>
                  <a:gd name="T7" fmla="*/ 1068 h 1098"/>
                  <a:gd name="T8" fmla="*/ 1998 w 1998"/>
                  <a:gd name="T9" fmla="*/ 61 h 1098"/>
                  <a:gd name="T10" fmla="*/ 1818 w 1998"/>
                  <a:gd name="T11" fmla="*/ 12 h 1098"/>
                  <a:gd name="T12" fmla="*/ 6 w 1998"/>
                  <a:gd name="T13" fmla="*/ 0 h 1098"/>
                </a:gdLst>
                <a:ahLst/>
                <a:cxnLst>
                  <a:cxn ang="0">
                    <a:pos x="T0" y="T1"/>
                  </a:cxn>
                  <a:cxn ang="0">
                    <a:pos x="T2" y="T3"/>
                  </a:cxn>
                  <a:cxn ang="0">
                    <a:pos x="T4" y="T5"/>
                  </a:cxn>
                  <a:cxn ang="0">
                    <a:pos x="T6" y="T7"/>
                  </a:cxn>
                  <a:cxn ang="0">
                    <a:pos x="T8" y="T9"/>
                  </a:cxn>
                  <a:cxn ang="0">
                    <a:pos x="T10" y="T11"/>
                  </a:cxn>
                  <a:cxn ang="0">
                    <a:pos x="T12" y="T13"/>
                  </a:cxn>
                </a:cxnLst>
                <a:rect l="0" t="0" r="r" b="b"/>
                <a:pathLst>
                  <a:path w="1998" h="1098">
                    <a:moveTo>
                      <a:pt x="6" y="0"/>
                    </a:moveTo>
                    <a:lnTo>
                      <a:pt x="0" y="1080"/>
                    </a:lnTo>
                    <a:lnTo>
                      <a:pt x="1812" y="1098"/>
                    </a:lnTo>
                    <a:lnTo>
                      <a:pt x="1986" y="1068"/>
                    </a:lnTo>
                    <a:lnTo>
                      <a:pt x="1998" y="61"/>
                    </a:lnTo>
                    <a:lnTo>
                      <a:pt x="1818" y="12"/>
                    </a:lnTo>
                    <a:lnTo>
                      <a:pt x="6" y="0"/>
                    </a:lnTo>
                    <a:close/>
                  </a:path>
                </a:pathLst>
              </a:custGeom>
              <a:solidFill>
                <a:srgbClr val="99CC00"/>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79" name="Freeform 611"/>
              <p:cNvSpPr>
                <a:spLocks/>
              </p:cNvSpPr>
              <p:nvPr/>
            </p:nvSpPr>
            <p:spPr bwMode="auto">
              <a:xfrm>
                <a:off x="2921" y="2076"/>
                <a:ext cx="1285" cy="150"/>
              </a:xfrm>
              <a:custGeom>
                <a:avLst/>
                <a:gdLst>
                  <a:gd name="T0" fmla="*/ 67 w 1285"/>
                  <a:gd name="T1" fmla="*/ 0 h 150"/>
                  <a:gd name="T2" fmla="*/ 235 w 1285"/>
                  <a:gd name="T3" fmla="*/ 6 h 150"/>
                  <a:gd name="T4" fmla="*/ 301 w 1285"/>
                  <a:gd name="T5" fmla="*/ 24 h 150"/>
                  <a:gd name="T6" fmla="*/ 949 w 1285"/>
                  <a:gd name="T7" fmla="*/ 30 h 150"/>
                  <a:gd name="T8" fmla="*/ 1285 w 1285"/>
                  <a:gd name="T9" fmla="*/ 48 h 150"/>
                  <a:gd name="T10" fmla="*/ 1285 w 1285"/>
                  <a:gd name="T11" fmla="*/ 126 h 150"/>
                  <a:gd name="T12" fmla="*/ 945 w 1285"/>
                  <a:gd name="T13" fmla="*/ 134 h 150"/>
                  <a:gd name="T14" fmla="*/ 295 w 1285"/>
                  <a:gd name="T15" fmla="*/ 126 h 150"/>
                  <a:gd name="T16" fmla="*/ 223 w 1285"/>
                  <a:gd name="T17" fmla="*/ 150 h 150"/>
                  <a:gd name="T18" fmla="*/ 73 w 1285"/>
                  <a:gd name="T19" fmla="*/ 150 h 150"/>
                  <a:gd name="T20" fmla="*/ 23 w 1285"/>
                  <a:gd name="T21" fmla="*/ 126 h 150"/>
                  <a:gd name="T22" fmla="*/ 1 w 1285"/>
                  <a:gd name="T23" fmla="*/ 78 h 150"/>
                  <a:gd name="T24" fmla="*/ 27 w 1285"/>
                  <a:gd name="T25" fmla="*/ 26 h 150"/>
                  <a:gd name="T26" fmla="*/ 67 w 1285"/>
                  <a:gd name="T27"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5" h="150">
                    <a:moveTo>
                      <a:pt x="67" y="0"/>
                    </a:moveTo>
                    <a:lnTo>
                      <a:pt x="235" y="6"/>
                    </a:lnTo>
                    <a:lnTo>
                      <a:pt x="301" y="24"/>
                    </a:lnTo>
                    <a:lnTo>
                      <a:pt x="949" y="30"/>
                    </a:lnTo>
                    <a:lnTo>
                      <a:pt x="1285" y="48"/>
                    </a:lnTo>
                    <a:lnTo>
                      <a:pt x="1285" y="126"/>
                    </a:lnTo>
                    <a:cubicBezTo>
                      <a:pt x="1173" y="128"/>
                      <a:pt x="1110" y="134"/>
                      <a:pt x="945" y="134"/>
                    </a:cubicBezTo>
                    <a:lnTo>
                      <a:pt x="295" y="126"/>
                    </a:lnTo>
                    <a:lnTo>
                      <a:pt x="223" y="150"/>
                    </a:lnTo>
                    <a:lnTo>
                      <a:pt x="73" y="150"/>
                    </a:lnTo>
                    <a:cubicBezTo>
                      <a:pt x="40" y="146"/>
                      <a:pt x="35" y="138"/>
                      <a:pt x="23" y="126"/>
                    </a:cubicBezTo>
                    <a:cubicBezTo>
                      <a:pt x="11" y="114"/>
                      <a:pt x="0" y="95"/>
                      <a:pt x="1" y="78"/>
                    </a:cubicBezTo>
                    <a:cubicBezTo>
                      <a:pt x="2" y="61"/>
                      <a:pt x="16" y="39"/>
                      <a:pt x="27" y="26"/>
                    </a:cubicBezTo>
                    <a:cubicBezTo>
                      <a:pt x="38" y="13"/>
                      <a:pt x="59" y="5"/>
                      <a:pt x="67" y="0"/>
                    </a:cubicBezTo>
                    <a:close/>
                  </a:path>
                </a:pathLst>
              </a:custGeom>
              <a:solidFill>
                <a:srgbClr val="003300"/>
              </a:solidFill>
              <a:ln w="9525">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980" name="Group 612"/>
            <p:cNvGrpSpPr>
              <a:grpSpLocks/>
            </p:cNvGrpSpPr>
            <p:nvPr/>
          </p:nvGrpSpPr>
          <p:grpSpPr bwMode="auto">
            <a:xfrm rot="10800000">
              <a:off x="2288" y="928"/>
              <a:ext cx="328" cy="149"/>
              <a:chOff x="951" y="1390"/>
              <a:chExt cx="4105" cy="1865"/>
            </a:xfrm>
          </p:grpSpPr>
          <p:sp>
            <p:nvSpPr>
              <p:cNvPr id="186981" name="Freeform 613"/>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82" name="Freeform 614"/>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83" name="Freeform 615"/>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984" name="Group 616"/>
            <p:cNvGrpSpPr>
              <a:grpSpLocks/>
            </p:cNvGrpSpPr>
            <p:nvPr/>
          </p:nvGrpSpPr>
          <p:grpSpPr bwMode="auto">
            <a:xfrm rot="10800000">
              <a:off x="2288" y="1249"/>
              <a:ext cx="328" cy="149"/>
              <a:chOff x="951" y="1390"/>
              <a:chExt cx="4105" cy="1865"/>
            </a:xfrm>
          </p:grpSpPr>
          <p:sp>
            <p:nvSpPr>
              <p:cNvPr id="186985" name="Freeform 617"/>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86" name="Freeform 618"/>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87" name="Freeform 619"/>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988" name="Group 620"/>
            <p:cNvGrpSpPr>
              <a:grpSpLocks/>
            </p:cNvGrpSpPr>
            <p:nvPr/>
          </p:nvGrpSpPr>
          <p:grpSpPr bwMode="auto">
            <a:xfrm rot="10800000">
              <a:off x="2288" y="1570"/>
              <a:ext cx="328" cy="149"/>
              <a:chOff x="951" y="1390"/>
              <a:chExt cx="4105" cy="1865"/>
            </a:xfrm>
          </p:grpSpPr>
          <p:sp>
            <p:nvSpPr>
              <p:cNvPr id="186989" name="Freeform 621"/>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90" name="Freeform 622"/>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91" name="Freeform 623"/>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992" name="Group 624"/>
            <p:cNvGrpSpPr>
              <a:grpSpLocks/>
            </p:cNvGrpSpPr>
            <p:nvPr/>
          </p:nvGrpSpPr>
          <p:grpSpPr bwMode="auto">
            <a:xfrm rot="10800000">
              <a:off x="2288" y="1891"/>
              <a:ext cx="328" cy="149"/>
              <a:chOff x="951" y="1390"/>
              <a:chExt cx="4105" cy="1865"/>
            </a:xfrm>
          </p:grpSpPr>
          <p:sp>
            <p:nvSpPr>
              <p:cNvPr id="186993" name="Freeform 625"/>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94" name="Freeform 626"/>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95" name="Freeform 627"/>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996" name="Group 628"/>
            <p:cNvGrpSpPr>
              <a:grpSpLocks/>
            </p:cNvGrpSpPr>
            <p:nvPr/>
          </p:nvGrpSpPr>
          <p:grpSpPr bwMode="auto">
            <a:xfrm rot="10800000">
              <a:off x="2288" y="2211"/>
              <a:ext cx="328" cy="149"/>
              <a:chOff x="951" y="1390"/>
              <a:chExt cx="4105" cy="1865"/>
            </a:xfrm>
          </p:grpSpPr>
          <p:sp>
            <p:nvSpPr>
              <p:cNvPr id="186997" name="Freeform 629"/>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98" name="Freeform 630"/>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999" name="Freeform 631"/>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7000" name="Group 632"/>
            <p:cNvGrpSpPr>
              <a:grpSpLocks/>
            </p:cNvGrpSpPr>
            <p:nvPr/>
          </p:nvGrpSpPr>
          <p:grpSpPr bwMode="auto">
            <a:xfrm rot="10800000">
              <a:off x="2288" y="2532"/>
              <a:ext cx="328" cy="149"/>
              <a:chOff x="951" y="1390"/>
              <a:chExt cx="4105" cy="1865"/>
            </a:xfrm>
          </p:grpSpPr>
          <p:sp>
            <p:nvSpPr>
              <p:cNvPr id="187001" name="Freeform 633"/>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002" name="Freeform 634"/>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003" name="Freeform 635"/>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7004" name="Group 636"/>
            <p:cNvGrpSpPr>
              <a:grpSpLocks/>
            </p:cNvGrpSpPr>
            <p:nvPr/>
          </p:nvGrpSpPr>
          <p:grpSpPr bwMode="auto">
            <a:xfrm rot="10800000">
              <a:off x="2288" y="2853"/>
              <a:ext cx="328" cy="149"/>
              <a:chOff x="951" y="1390"/>
              <a:chExt cx="4105" cy="1865"/>
            </a:xfrm>
          </p:grpSpPr>
          <p:sp>
            <p:nvSpPr>
              <p:cNvPr id="187005" name="Freeform 637"/>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006" name="Freeform 638"/>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007" name="Freeform 639"/>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7008" name="Group 640"/>
            <p:cNvGrpSpPr>
              <a:grpSpLocks/>
            </p:cNvGrpSpPr>
            <p:nvPr/>
          </p:nvGrpSpPr>
          <p:grpSpPr bwMode="auto">
            <a:xfrm rot="10800000" flipV="1">
              <a:off x="2288" y="3174"/>
              <a:ext cx="328" cy="139"/>
              <a:chOff x="951" y="1390"/>
              <a:chExt cx="4105" cy="1865"/>
            </a:xfrm>
          </p:grpSpPr>
          <p:sp>
            <p:nvSpPr>
              <p:cNvPr id="187009" name="Freeform 641"/>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010" name="Freeform 642"/>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011" name="Freeform 643"/>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7012" name="Group 644"/>
            <p:cNvGrpSpPr>
              <a:grpSpLocks/>
            </p:cNvGrpSpPr>
            <p:nvPr/>
          </p:nvGrpSpPr>
          <p:grpSpPr bwMode="auto">
            <a:xfrm rot="10800000" flipV="1">
              <a:off x="2288" y="3485"/>
              <a:ext cx="328" cy="139"/>
              <a:chOff x="951" y="1390"/>
              <a:chExt cx="4105" cy="1865"/>
            </a:xfrm>
          </p:grpSpPr>
          <p:sp>
            <p:nvSpPr>
              <p:cNvPr id="187013" name="Freeform 645"/>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014" name="Freeform 646"/>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015" name="Freeform 647"/>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7016" name="Group 648"/>
            <p:cNvGrpSpPr>
              <a:grpSpLocks/>
            </p:cNvGrpSpPr>
            <p:nvPr/>
          </p:nvGrpSpPr>
          <p:grpSpPr bwMode="auto">
            <a:xfrm>
              <a:off x="2282" y="3838"/>
              <a:ext cx="345" cy="116"/>
              <a:chOff x="1445" y="1563"/>
              <a:chExt cx="3437" cy="1152"/>
            </a:xfrm>
          </p:grpSpPr>
          <p:sp>
            <p:nvSpPr>
              <p:cNvPr id="187017" name="Freeform 649"/>
              <p:cNvSpPr>
                <a:spLocks/>
              </p:cNvSpPr>
              <p:nvPr/>
            </p:nvSpPr>
            <p:spPr bwMode="auto">
              <a:xfrm>
                <a:off x="1445" y="1563"/>
                <a:ext cx="3437" cy="1152"/>
              </a:xfrm>
              <a:custGeom>
                <a:avLst/>
                <a:gdLst>
                  <a:gd name="T0" fmla="*/ 9 w 3437"/>
                  <a:gd name="T1" fmla="*/ 0 h 1152"/>
                  <a:gd name="T2" fmla="*/ 0 w 3437"/>
                  <a:gd name="T3" fmla="*/ 1134 h 1152"/>
                  <a:gd name="T4" fmla="*/ 3154 w 3437"/>
                  <a:gd name="T5" fmla="*/ 1152 h 1152"/>
                  <a:gd name="T6" fmla="*/ 3154 w 3437"/>
                  <a:gd name="T7" fmla="*/ 860 h 1152"/>
                  <a:gd name="T8" fmla="*/ 3437 w 3437"/>
                  <a:gd name="T9" fmla="*/ 860 h 1152"/>
                  <a:gd name="T10" fmla="*/ 3437 w 3437"/>
                  <a:gd name="T11" fmla="*/ 284 h 1152"/>
                  <a:gd name="T12" fmla="*/ 3145 w 3437"/>
                  <a:gd name="T13" fmla="*/ 275 h 1152"/>
                  <a:gd name="T14" fmla="*/ 3145 w 3437"/>
                  <a:gd name="T15" fmla="*/ 28 h 1152"/>
                  <a:gd name="T16" fmla="*/ 9 w 3437"/>
                  <a:gd name="T17" fmla="*/ 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7" h="1152">
                    <a:moveTo>
                      <a:pt x="9" y="0"/>
                    </a:moveTo>
                    <a:lnTo>
                      <a:pt x="0" y="1134"/>
                    </a:lnTo>
                    <a:lnTo>
                      <a:pt x="3154" y="1152"/>
                    </a:lnTo>
                    <a:lnTo>
                      <a:pt x="3154" y="860"/>
                    </a:lnTo>
                    <a:lnTo>
                      <a:pt x="3437" y="860"/>
                    </a:lnTo>
                    <a:lnTo>
                      <a:pt x="3437" y="284"/>
                    </a:lnTo>
                    <a:lnTo>
                      <a:pt x="3145" y="275"/>
                    </a:lnTo>
                    <a:lnTo>
                      <a:pt x="3145" y="28"/>
                    </a:lnTo>
                    <a:lnTo>
                      <a:pt x="9" y="0"/>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018" name="Freeform 650"/>
              <p:cNvSpPr>
                <a:spLocks/>
              </p:cNvSpPr>
              <p:nvPr/>
            </p:nvSpPr>
            <p:spPr bwMode="auto">
              <a:xfrm>
                <a:off x="3468" y="1656"/>
                <a:ext cx="1212" cy="990"/>
              </a:xfrm>
              <a:custGeom>
                <a:avLst/>
                <a:gdLst>
                  <a:gd name="T0" fmla="*/ 12 w 1212"/>
                  <a:gd name="T1" fmla="*/ 0 h 990"/>
                  <a:gd name="T2" fmla="*/ 0 w 1212"/>
                  <a:gd name="T3" fmla="*/ 990 h 990"/>
                  <a:gd name="T4" fmla="*/ 1206 w 1212"/>
                  <a:gd name="T5" fmla="*/ 750 h 990"/>
                  <a:gd name="T6" fmla="*/ 1212 w 1212"/>
                  <a:gd name="T7" fmla="*/ 198 h 990"/>
                  <a:gd name="T8" fmla="*/ 12 w 1212"/>
                  <a:gd name="T9" fmla="*/ 0 h 990"/>
                </a:gdLst>
                <a:ahLst/>
                <a:cxnLst>
                  <a:cxn ang="0">
                    <a:pos x="T0" y="T1"/>
                  </a:cxn>
                  <a:cxn ang="0">
                    <a:pos x="T2" y="T3"/>
                  </a:cxn>
                  <a:cxn ang="0">
                    <a:pos x="T4" y="T5"/>
                  </a:cxn>
                  <a:cxn ang="0">
                    <a:pos x="T6" y="T7"/>
                  </a:cxn>
                  <a:cxn ang="0">
                    <a:pos x="T8" y="T9"/>
                  </a:cxn>
                </a:cxnLst>
                <a:rect l="0" t="0" r="r" b="b"/>
                <a:pathLst>
                  <a:path w="1212" h="990">
                    <a:moveTo>
                      <a:pt x="12" y="0"/>
                    </a:moveTo>
                    <a:lnTo>
                      <a:pt x="0" y="990"/>
                    </a:lnTo>
                    <a:lnTo>
                      <a:pt x="1206" y="750"/>
                    </a:lnTo>
                    <a:lnTo>
                      <a:pt x="1212" y="198"/>
                    </a:lnTo>
                    <a:lnTo>
                      <a:pt x="12" y="0"/>
                    </a:lnTo>
                    <a:close/>
                  </a:path>
                </a:pathLst>
              </a:custGeom>
              <a:solidFill>
                <a:srgbClr val="008000"/>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019" name="Freeform 651"/>
              <p:cNvSpPr>
                <a:spLocks/>
              </p:cNvSpPr>
              <p:nvPr/>
            </p:nvSpPr>
            <p:spPr bwMode="auto">
              <a:xfrm>
                <a:off x="1476" y="1590"/>
                <a:ext cx="1998" cy="1098"/>
              </a:xfrm>
              <a:custGeom>
                <a:avLst/>
                <a:gdLst>
                  <a:gd name="T0" fmla="*/ 6 w 1998"/>
                  <a:gd name="T1" fmla="*/ 0 h 1098"/>
                  <a:gd name="T2" fmla="*/ 0 w 1998"/>
                  <a:gd name="T3" fmla="*/ 1080 h 1098"/>
                  <a:gd name="T4" fmla="*/ 1812 w 1998"/>
                  <a:gd name="T5" fmla="*/ 1098 h 1098"/>
                  <a:gd name="T6" fmla="*/ 1986 w 1998"/>
                  <a:gd name="T7" fmla="*/ 1068 h 1098"/>
                  <a:gd name="T8" fmla="*/ 1998 w 1998"/>
                  <a:gd name="T9" fmla="*/ 61 h 1098"/>
                  <a:gd name="T10" fmla="*/ 1818 w 1998"/>
                  <a:gd name="T11" fmla="*/ 12 h 1098"/>
                  <a:gd name="T12" fmla="*/ 6 w 1998"/>
                  <a:gd name="T13" fmla="*/ 0 h 1098"/>
                </a:gdLst>
                <a:ahLst/>
                <a:cxnLst>
                  <a:cxn ang="0">
                    <a:pos x="T0" y="T1"/>
                  </a:cxn>
                  <a:cxn ang="0">
                    <a:pos x="T2" y="T3"/>
                  </a:cxn>
                  <a:cxn ang="0">
                    <a:pos x="T4" y="T5"/>
                  </a:cxn>
                  <a:cxn ang="0">
                    <a:pos x="T6" y="T7"/>
                  </a:cxn>
                  <a:cxn ang="0">
                    <a:pos x="T8" y="T9"/>
                  </a:cxn>
                  <a:cxn ang="0">
                    <a:pos x="T10" y="T11"/>
                  </a:cxn>
                  <a:cxn ang="0">
                    <a:pos x="T12" y="T13"/>
                  </a:cxn>
                </a:cxnLst>
                <a:rect l="0" t="0" r="r" b="b"/>
                <a:pathLst>
                  <a:path w="1998" h="1098">
                    <a:moveTo>
                      <a:pt x="6" y="0"/>
                    </a:moveTo>
                    <a:lnTo>
                      <a:pt x="0" y="1080"/>
                    </a:lnTo>
                    <a:lnTo>
                      <a:pt x="1812" y="1098"/>
                    </a:lnTo>
                    <a:lnTo>
                      <a:pt x="1986" y="1068"/>
                    </a:lnTo>
                    <a:lnTo>
                      <a:pt x="1998" y="61"/>
                    </a:lnTo>
                    <a:lnTo>
                      <a:pt x="1818" y="12"/>
                    </a:lnTo>
                    <a:lnTo>
                      <a:pt x="6" y="0"/>
                    </a:lnTo>
                    <a:close/>
                  </a:path>
                </a:pathLst>
              </a:custGeom>
              <a:solidFill>
                <a:srgbClr val="99CC00"/>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020" name="Freeform 652"/>
              <p:cNvSpPr>
                <a:spLocks/>
              </p:cNvSpPr>
              <p:nvPr/>
            </p:nvSpPr>
            <p:spPr bwMode="auto">
              <a:xfrm>
                <a:off x="2921" y="2076"/>
                <a:ext cx="1285" cy="150"/>
              </a:xfrm>
              <a:custGeom>
                <a:avLst/>
                <a:gdLst>
                  <a:gd name="T0" fmla="*/ 67 w 1285"/>
                  <a:gd name="T1" fmla="*/ 0 h 150"/>
                  <a:gd name="T2" fmla="*/ 235 w 1285"/>
                  <a:gd name="T3" fmla="*/ 6 h 150"/>
                  <a:gd name="T4" fmla="*/ 301 w 1285"/>
                  <a:gd name="T5" fmla="*/ 24 h 150"/>
                  <a:gd name="T6" fmla="*/ 949 w 1285"/>
                  <a:gd name="T7" fmla="*/ 30 h 150"/>
                  <a:gd name="T8" fmla="*/ 1285 w 1285"/>
                  <a:gd name="T9" fmla="*/ 48 h 150"/>
                  <a:gd name="T10" fmla="*/ 1285 w 1285"/>
                  <a:gd name="T11" fmla="*/ 126 h 150"/>
                  <a:gd name="T12" fmla="*/ 945 w 1285"/>
                  <a:gd name="T13" fmla="*/ 134 h 150"/>
                  <a:gd name="T14" fmla="*/ 295 w 1285"/>
                  <a:gd name="T15" fmla="*/ 126 h 150"/>
                  <a:gd name="T16" fmla="*/ 223 w 1285"/>
                  <a:gd name="T17" fmla="*/ 150 h 150"/>
                  <a:gd name="T18" fmla="*/ 73 w 1285"/>
                  <a:gd name="T19" fmla="*/ 150 h 150"/>
                  <a:gd name="T20" fmla="*/ 23 w 1285"/>
                  <a:gd name="T21" fmla="*/ 126 h 150"/>
                  <a:gd name="T22" fmla="*/ 1 w 1285"/>
                  <a:gd name="T23" fmla="*/ 78 h 150"/>
                  <a:gd name="T24" fmla="*/ 27 w 1285"/>
                  <a:gd name="T25" fmla="*/ 26 h 150"/>
                  <a:gd name="T26" fmla="*/ 67 w 1285"/>
                  <a:gd name="T27"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5" h="150">
                    <a:moveTo>
                      <a:pt x="67" y="0"/>
                    </a:moveTo>
                    <a:lnTo>
                      <a:pt x="235" y="6"/>
                    </a:lnTo>
                    <a:lnTo>
                      <a:pt x="301" y="24"/>
                    </a:lnTo>
                    <a:lnTo>
                      <a:pt x="949" y="30"/>
                    </a:lnTo>
                    <a:lnTo>
                      <a:pt x="1285" y="48"/>
                    </a:lnTo>
                    <a:lnTo>
                      <a:pt x="1285" y="126"/>
                    </a:lnTo>
                    <a:cubicBezTo>
                      <a:pt x="1173" y="128"/>
                      <a:pt x="1110" y="134"/>
                      <a:pt x="945" y="134"/>
                    </a:cubicBezTo>
                    <a:lnTo>
                      <a:pt x="295" y="126"/>
                    </a:lnTo>
                    <a:lnTo>
                      <a:pt x="223" y="150"/>
                    </a:lnTo>
                    <a:lnTo>
                      <a:pt x="73" y="150"/>
                    </a:lnTo>
                    <a:cubicBezTo>
                      <a:pt x="40" y="146"/>
                      <a:pt x="35" y="138"/>
                      <a:pt x="23" y="126"/>
                    </a:cubicBezTo>
                    <a:cubicBezTo>
                      <a:pt x="11" y="114"/>
                      <a:pt x="0" y="95"/>
                      <a:pt x="1" y="78"/>
                    </a:cubicBezTo>
                    <a:cubicBezTo>
                      <a:pt x="2" y="61"/>
                      <a:pt x="16" y="39"/>
                      <a:pt x="27" y="26"/>
                    </a:cubicBezTo>
                    <a:cubicBezTo>
                      <a:pt x="38" y="13"/>
                      <a:pt x="59" y="5"/>
                      <a:pt x="67" y="0"/>
                    </a:cubicBezTo>
                    <a:close/>
                  </a:path>
                </a:pathLst>
              </a:custGeom>
              <a:solidFill>
                <a:srgbClr val="003300"/>
              </a:solidFill>
              <a:ln w="9525">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7021" name="Group 653"/>
            <p:cNvGrpSpPr>
              <a:grpSpLocks/>
            </p:cNvGrpSpPr>
            <p:nvPr/>
          </p:nvGrpSpPr>
          <p:grpSpPr bwMode="auto">
            <a:xfrm>
              <a:off x="2282" y="3978"/>
              <a:ext cx="345" cy="116"/>
              <a:chOff x="1445" y="1563"/>
              <a:chExt cx="3437" cy="1152"/>
            </a:xfrm>
          </p:grpSpPr>
          <p:sp>
            <p:nvSpPr>
              <p:cNvPr id="187022" name="Freeform 654"/>
              <p:cNvSpPr>
                <a:spLocks/>
              </p:cNvSpPr>
              <p:nvPr/>
            </p:nvSpPr>
            <p:spPr bwMode="auto">
              <a:xfrm>
                <a:off x="1445" y="1563"/>
                <a:ext cx="3437" cy="1152"/>
              </a:xfrm>
              <a:custGeom>
                <a:avLst/>
                <a:gdLst>
                  <a:gd name="T0" fmla="*/ 9 w 3437"/>
                  <a:gd name="T1" fmla="*/ 0 h 1152"/>
                  <a:gd name="T2" fmla="*/ 0 w 3437"/>
                  <a:gd name="T3" fmla="*/ 1134 h 1152"/>
                  <a:gd name="T4" fmla="*/ 3154 w 3437"/>
                  <a:gd name="T5" fmla="*/ 1152 h 1152"/>
                  <a:gd name="T6" fmla="*/ 3154 w 3437"/>
                  <a:gd name="T7" fmla="*/ 860 h 1152"/>
                  <a:gd name="T8" fmla="*/ 3437 w 3437"/>
                  <a:gd name="T9" fmla="*/ 860 h 1152"/>
                  <a:gd name="T10" fmla="*/ 3437 w 3437"/>
                  <a:gd name="T11" fmla="*/ 284 h 1152"/>
                  <a:gd name="T12" fmla="*/ 3145 w 3437"/>
                  <a:gd name="T13" fmla="*/ 275 h 1152"/>
                  <a:gd name="T14" fmla="*/ 3145 w 3437"/>
                  <a:gd name="T15" fmla="*/ 28 h 1152"/>
                  <a:gd name="T16" fmla="*/ 9 w 3437"/>
                  <a:gd name="T17" fmla="*/ 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7" h="1152">
                    <a:moveTo>
                      <a:pt x="9" y="0"/>
                    </a:moveTo>
                    <a:lnTo>
                      <a:pt x="0" y="1134"/>
                    </a:lnTo>
                    <a:lnTo>
                      <a:pt x="3154" y="1152"/>
                    </a:lnTo>
                    <a:lnTo>
                      <a:pt x="3154" y="860"/>
                    </a:lnTo>
                    <a:lnTo>
                      <a:pt x="3437" y="860"/>
                    </a:lnTo>
                    <a:lnTo>
                      <a:pt x="3437" y="284"/>
                    </a:lnTo>
                    <a:lnTo>
                      <a:pt x="3145" y="275"/>
                    </a:lnTo>
                    <a:lnTo>
                      <a:pt x="3145" y="28"/>
                    </a:lnTo>
                    <a:lnTo>
                      <a:pt x="9" y="0"/>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023" name="Freeform 655"/>
              <p:cNvSpPr>
                <a:spLocks/>
              </p:cNvSpPr>
              <p:nvPr/>
            </p:nvSpPr>
            <p:spPr bwMode="auto">
              <a:xfrm>
                <a:off x="3468" y="1656"/>
                <a:ext cx="1212" cy="990"/>
              </a:xfrm>
              <a:custGeom>
                <a:avLst/>
                <a:gdLst>
                  <a:gd name="T0" fmla="*/ 12 w 1212"/>
                  <a:gd name="T1" fmla="*/ 0 h 990"/>
                  <a:gd name="T2" fmla="*/ 0 w 1212"/>
                  <a:gd name="T3" fmla="*/ 990 h 990"/>
                  <a:gd name="T4" fmla="*/ 1206 w 1212"/>
                  <a:gd name="T5" fmla="*/ 750 h 990"/>
                  <a:gd name="T6" fmla="*/ 1212 w 1212"/>
                  <a:gd name="T7" fmla="*/ 198 h 990"/>
                  <a:gd name="T8" fmla="*/ 12 w 1212"/>
                  <a:gd name="T9" fmla="*/ 0 h 990"/>
                </a:gdLst>
                <a:ahLst/>
                <a:cxnLst>
                  <a:cxn ang="0">
                    <a:pos x="T0" y="T1"/>
                  </a:cxn>
                  <a:cxn ang="0">
                    <a:pos x="T2" y="T3"/>
                  </a:cxn>
                  <a:cxn ang="0">
                    <a:pos x="T4" y="T5"/>
                  </a:cxn>
                  <a:cxn ang="0">
                    <a:pos x="T6" y="T7"/>
                  </a:cxn>
                  <a:cxn ang="0">
                    <a:pos x="T8" y="T9"/>
                  </a:cxn>
                </a:cxnLst>
                <a:rect l="0" t="0" r="r" b="b"/>
                <a:pathLst>
                  <a:path w="1212" h="990">
                    <a:moveTo>
                      <a:pt x="12" y="0"/>
                    </a:moveTo>
                    <a:lnTo>
                      <a:pt x="0" y="990"/>
                    </a:lnTo>
                    <a:lnTo>
                      <a:pt x="1206" y="750"/>
                    </a:lnTo>
                    <a:lnTo>
                      <a:pt x="1212" y="198"/>
                    </a:lnTo>
                    <a:lnTo>
                      <a:pt x="12" y="0"/>
                    </a:lnTo>
                    <a:close/>
                  </a:path>
                </a:pathLst>
              </a:custGeom>
              <a:solidFill>
                <a:srgbClr val="008000"/>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024" name="Freeform 656"/>
              <p:cNvSpPr>
                <a:spLocks/>
              </p:cNvSpPr>
              <p:nvPr/>
            </p:nvSpPr>
            <p:spPr bwMode="auto">
              <a:xfrm>
                <a:off x="1476" y="1590"/>
                <a:ext cx="1998" cy="1098"/>
              </a:xfrm>
              <a:custGeom>
                <a:avLst/>
                <a:gdLst>
                  <a:gd name="T0" fmla="*/ 6 w 1998"/>
                  <a:gd name="T1" fmla="*/ 0 h 1098"/>
                  <a:gd name="T2" fmla="*/ 0 w 1998"/>
                  <a:gd name="T3" fmla="*/ 1080 h 1098"/>
                  <a:gd name="T4" fmla="*/ 1812 w 1998"/>
                  <a:gd name="T5" fmla="*/ 1098 h 1098"/>
                  <a:gd name="T6" fmla="*/ 1986 w 1998"/>
                  <a:gd name="T7" fmla="*/ 1068 h 1098"/>
                  <a:gd name="T8" fmla="*/ 1998 w 1998"/>
                  <a:gd name="T9" fmla="*/ 61 h 1098"/>
                  <a:gd name="T10" fmla="*/ 1818 w 1998"/>
                  <a:gd name="T11" fmla="*/ 12 h 1098"/>
                  <a:gd name="T12" fmla="*/ 6 w 1998"/>
                  <a:gd name="T13" fmla="*/ 0 h 1098"/>
                </a:gdLst>
                <a:ahLst/>
                <a:cxnLst>
                  <a:cxn ang="0">
                    <a:pos x="T0" y="T1"/>
                  </a:cxn>
                  <a:cxn ang="0">
                    <a:pos x="T2" y="T3"/>
                  </a:cxn>
                  <a:cxn ang="0">
                    <a:pos x="T4" y="T5"/>
                  </a:cxn>
                  <a:cxn ang="0">
                    <a:pos x="T6" y="T7"/>
                  </a:cxn>
                  <a:cxn ang="0">
                    <a:pos x="T8" y="T9"/>
                  </a:cxn>
                  <a:cxn ang="0">
                    <a:pos x="T10" y="T11"/>
                  </a:cxn>
                  <a:cxn ang="0">
                    <a:pos x="T12" y="T13"/>
                  </a:cxn>
                </a:cxnLst>
                <a:rect l="0" t="0" r="r" b="b"/>
                <a:pathLst>
                  <a:path w="1998" h="1098">
                    <a:moveTo>
                      <a:pt x="6" y="0"/>
                    </a:moveTo>
                    <a:lnTo>
                      <a:pt x="0" y="1080"/>
                    </a:lnTo>
                    <a:lnTo>
                      <a:pt x="1812" y="1098"/>
                    </a:lnTo>
                    <a:lnTo>
                      <a:pt x="1986" y="1068"/>
                    </a:lnTo>
                    <a:lnTo>
                      <a:pt x="1998" y="61"/>
                    </a:lnTo>
                    <a:lnTo>
                      <a:pt x="1818" y="12"/>
                    </a:lnTo>
                    <a:lnTo>
                      <a:pt x="6" y="0"/>
                    </a:lnTo>
                    <a:close/>
                  </a:path>
                </a:pathLst>
              </a:custGeom>
              <a:solidFill>
                <a:srgbClr val="99CC00"/>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025" name="Freeform 657"/>
              <p:cNvSpPr>
                <a:spLocks/>
              </p:cNvSpPr>
              <p:nvPr/>
            </p:nvSpPr>
            <p:spPr bwMode="auto">
              <a:xfrm>
                <a:off x="2921" y="2076"/>
                <a:ext cx="1285" cy="150"/>
              </a:xfrm>
              <a:custGeom>
                <a:avLst/>
                <a:gdLst>
                  <a:gd name="T0" fmla="*/ 67 w 1285"/>
                  <a:gd name="T1" fmla="*/ 0 h 150"/>
                  <a:gd name="T2" fmla="*/ 235 w 1285"/>
                  <a:gd name="T3" fmla="*/ 6 h 150"/>
                  <a:gd name="T4" fmla="*/ 301 w 1285"/>
                  <a:gd name="T5" fmla="*/ 24 h 150"/>
                  <a:gd name="T6" fmla="*/ 949 w 1285"/>
                  <a:gd name="T7" fmla="*/ 30 h 150"/>
                  <a:gd name="T8" fmla="*/ 1285 w 1285"/>
                  <a:gd name="T9" fmla="*/ 48 h 150"/>
                  <a:gd name="T10" fmla="*/ 1285 w 1285"/>
                  <a:gd name="T11" fmla="*/ 126 h 150"/>
                  <a:gd name="T12" fmla="*/ 945 w 1285"/>
                  <a:gd name="T13" fmla="*/ 134 h 150"/>
                  <a:gd name="T14" fmla="*/ 295 w 1285"/>
                  <a:gd name="T15" fmla="*/ 126 h 150"/>
                  <a:gd name="T16" fmla="*/ 223 w 1285"/>
                  <a:gd name="T17" fmla="*/ 150 h 150"/>
                  <a:gd name="T18" fmla="*/ 73 w 1285"/>
                  <a:gd name="T19" fmla="*/ 150 h 150"/>
                  <a:gd name="T20" fmla="*/ 23 w 1285"/>
                  <a:gd name="T21" fmla="*/ 126 h 150"/>
                  <a:gd name="T22" fmla="*/ 1 w 1285"/>
                  <a:gd name="T23" fmla="*/ 78 h 150"/>
                  <a:gd name="T24" fmla="*/ 27 w 1285"/>
                  <a:gd name="T25" fmla="*/ 26 h 150"/>
                  <a:gd name="T26" fmla="*/ 67 w 1285"/>
                  <a:gd name="T27"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5" h="150">
                    <a:moveTo>
                      <a:pt x="67" y="0"/>
                    </a:moveTo>
                    <a:lnTo>
                      <a:pt x="235" y="6"/>
                    </a:lnTo>
                    <a:lnTo>
                      <a:pt x="301" y="24"/>
                    </a:lnTo>
                    <a:lnTo>
                      <a:pt x="949" y="30"/>
                    </a:lnTo>
                    <a:lnTo>
                      <a:pt x="1285" y="48"/>
                    </a:lnTo>
                    <a:lnTo>
                      <a:pt x="1285" y="126"/>
                    </a:lnTo>
                    <a:cubicBezTo>
                      <a:pt x="1173" y="128"/>
                      <a:pt x="1110" y="134"/>
                      <a:pt x="945" y="134"/>
                    </a:cubicBezTo>
                    <a:lnTo>
                      <a:pt x="295" y="126"/>
                    </a:lnTo>
                    <a:lnTo>
                      <a:pt x="223" y="150"/>
                    </a:lnTo>
                    <a:lnTo>
                      <a:pt x="73" y="150"/>
                    </a:lnTo>
                    <a:cubicBezTo>
                      <a:pt x="40" y="146"/>
                      <a:pt x="35" y="138"/>
                      <a:pt x="23" y="126"/>
                    </a:cubicBezTo>
                    <a:cubicBezTo>
                      <a:pt x="11" y="114"/>
                      <a:pt x="0" y="95"/>
                      <a:pt x="1" y="78"/>
                    </a:cubicBezTo>
                    <a:cubicBezTo>
                      <a:pt x="2" y="61"/>
                      <a:pt x="16" y="39"/>
                      <a:pt x="27" y="26"/>
                    </a:cubicBezTo>
                    <a:cubicBezTo>
                      <a:pt x="38" y="13"/>
                      <a:pt x="59" y="5"/>
                      <a:pt x="67" y="0"/>
                    </a:cubicBezTo>
                    <a:close/>
                  </a:path>
                </a:pathLst>
              </a:custGeom>
              <a:solidFill>
                <a:srgbClr val="003300"/>
              </a:solidFill>
              <a:ln w="9525">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7026" name="Group 658"/>
            <p:cNvGrpSpPr>
              <a:grpSpLocks/>
            </p:cNvGrpSpPr>
            <p:nvPr/>
          </p:nvGrpSpPr>
          <p:grpSpPr bwMode="auto">
            <a:xfrm>
              <a:off x="2282" y="4118"/>
              <a:ext cx="345" cy="116"/>
              <a:chOff x="1445" y="1563"/>
              <a:chExt cx="3437" cy="1152"/>
            </a:xfrm>
          </p:grpSpPr>
          <p:sp>
            <p:nvSpPr>
              <p:cNvPr id="187027" name="Freeform 659"/>
              <p:cNvSpPr>
                <a:spLocks/>
              </p:cNvSpPr>
              <p:nvPr/>
            </p:nvSpPr>
            <p:spPr bwMode="auto">
              <a:xfrm>
                <a:off x="1445" y="1563"/>
                <a:ext cx="3437" cy="1152"/>
              </a:xfrm>
              <a:custGeom>
                <a:avLst/>
                <a:gdLst>
                  <a:gd name="T0" fmla="*/ 9 w 3437"/>
                  <a:gd name="T1" fmla="*/ 0 h 1152"/>
                  <a:gd name="T2" fmla="*/ 0 w 3437"/>
                  <a:gd name="T3" fmla="*/ 1134 h 1152"/>
                  <a:gd name="T4" fmla="*/ 3154 w 3437"/>
                  <a:gd name="T5" fmla="*/ 1152 h 1152"/>
                  <a:gd name="T6" fmla="*/ 3154 w 3437"/>
                  <a:gd name="T7" fmla="*/ 860 h 1152"/>
                  <a:gd name="T8" fmla="*/ 3437 w 3437"/>
                  <a:gd name="T9" fmla="*/ 860 h 1152"/>
                  <a:gd name="T10" fmla="*/ 3437 w 3437"/>
                  <a:gd name="T11" fmla="*/ 284 h 1152"/>
                  <a:gd name="T12" fmla="*/ 3145 w 3437"/>
                  <a:gd name="T13" fmla="*/ 275 h 1152"/>
                  <a:gd name="T14" fmla="*/ 3145 w 3437"/>
                  <a:gd name="T15" fmla="*/ 28 h 1152"/>
                  <a:gd name="T16" fmla="*/ 9 w 3437"/>
                  <a:gd name="T17" fmla="*/ 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7" h="1152">
                    <a:moveTo>
                      <a:pt x="9" y="0"/>
                    </a:moveTo>
                    <a:lnTo>
                      <a:pt x="0" y="1134"/>
                    </a:lnTo>
                    <a:lnTo>
                      <a:pt x="3154" y="1152"/>
                    </a:lnTo>
                    <a:lnTo>
                      <a:pt x="3154" y="860"/>
                    </a:lnTo>
                    <a:lnTo>
                      <a:pt x="3437" y="860"/>
                    </a:lnTo>
                    <a:lnTo>
                      <a:pt x="3437" y="284"/>
                    </a:lnTo>
                    <a:lnTo>
                      <a:pt x="3145" y="275"/>
                    </a:lnTo>
                    <a:lnTo>
                      <a:pt x="3145" y="28"/>
                    </a:lnTo>
                    <a:lnTo>
                      <a:pt x="9" y="0"/>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028" name="Freeform 660"/>
              <p:cNvSpPr>
                <a:spLocks/>
              </p:cNvSpPr>
              <p:nvPr/>
            </p:nvSpPr>
            <p:spPr bwMode="auto">
              <a:xfrm>
                <a:off x="3468" y="1656"/>
                <a:ext cx="1212" cy="990"/>
              </a:xfrm>
              <a:custGeom>
                <a:avLst/>
                <a:gdLst>
                  <a:gd name="T0" fmla="*/ 12 w 1212"/>
                  <a:gd name="T1" fmla="*/ 0 h 990"/>
                  <a:gd name="T2" fmla="*/ 0 w 1212"/>
                  <a:gd name="T3" fmla="*/ 990 h 990"/>
                  <a:gd name="T4" fmla="*/ 1206 w 1212"/>
                  <a:gd name="T5" fmla="*/ 750 h 990"/>
                  <a:gd name="T6" fmla="*/ 1212 w 1212"/>
                  <a:gd name="T7" fmla="*/ 198 h 990"/>
                  <a:gd name="T8" fmla="*/ 12 w 1212"/>
                  <a:gd name="T9" fmla="*/ 0 h 990"/>
                </a:gdLst>
                <a:ahLst/>
                <a:cxnLst>
                  <a:cxn ang="0">
                    <a:pos x="T0" y="T1"/>
                  </a:cxn>
                  <a:cxn ang="0">
                    <a:pos x="T2" y="T3"/>
                  </a:cxn>
                  <a:cxn ang="0">
                    <a:pos x="T4" y="T5"/>
                  </a:cxn>
                  <a:cxn ang="0">
                    <a:pos x="T6" y="T7"/>
                  </a:cxn>
                  <a:cxn ang="0">
                    <a:pos x="T8" y="T9"/>
                  </a:cxn>
                </a:cxnLst>
                <a:rect l="0" t="0" r="r" b="b"/>
                <a:pathLst>
                  <a:path w="1212" h="990">
                    <a:moveTo>
                      <a:pt x="12" y="0"/>
                    </a:moveTo>
                    <a:lnTo>
                      <a:pt x="0" y="990"/>
                    </a:lnTo>
                    <a:lnTo>
                      <a:pt x="1206" y="750"/>
                    </a:lnTo>
                    <a:lnTo>
                      <a:pt x="1212" y="198"/>
                    </a:lnTo>
                    <a:lnTo>
                      <a:pt x="12" y="0"/>
                    </a:lnTo>
                    <a:close/>
                  </a:path>
                </a:pathLst>
              </a:custGeom>
              <a:solidFill>
                <a:srgbClr val="008000"/>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029" name="Freeform 661"/>
              <p:cNvSpPr>
                <a:spLocks/>
              </p:cNvSpPr>
              <p:nvPr/>
            </p:nvSpPr>
            <p:spPr bwMode="auto">
              <a:xfrm>
                <a:off x="1476" y="1590"/>
                <a:ext cx="1998" cy="1098"/>
              </a:xfrm>
              <a:custGeom>
                <a:avLst/>
                <a:gdLst>
                  <a:gd name="T0" fmla="*/ 6 w 1998"/>
                  <a:gd name="T1" fmla="*/ 0 h 1098"/>
                  <a:gd name="T2" fmla="*/ 0 w 1998"/>
                  <a:gd name="T3" fmla="*/ 1080 h 1098"/>
                  <a:gd name="T4" fmla="*/ 1812 w 1998"/>
                  <a:gd name="T5" fmla="*/ 1098 h 1098"/>
                  <a:gd name="T6" fmla="*/ 1986 w 1998"/>
                  <a:gd name="T7" fmla="*/ 1068 h 1098"/>
                  <a:gd name="T8" fmla="*/ 1998 w 1998"/>
                  <a:gd name="T9" fmla="*/ 61 h 1098"/>
                  <a:gd name="T10" fmla="*/ 1818 w 1998"/>
                  <a:gd name="T11" fmla="*/ 12 h 1098"/>
                  <a:gd name="T12" fmla="*/ 6 w 1998"/>
                  <a:gd name="T13" fmla="*/ 0 h 1098"/>
                </a:gdLst>
                <a:ahLst/>
                <a:cxnLst>
                  <a:cxn ang="0">
                    <a:pos x="T0" y="T1"/>
                  </a:cxn>
                  <a:cxn ang="0">
                    <a:pos x="T2" y="T3"/>
                  </a:cxn>
                  <a:cxn ang="0">
                    <a:pos x="T4" y="T5"/>
                  </a:cxn>
                  <a:cxn ang="0">
                    <a:pos x="T6" y="T7"/>
                  </a:cxn>
                  <a:cxn ang="0">
                    <a:pos x="T8" y="T9"/>
                  </a:cxn>
                  <a:cxn ang="0">
                    <a:pos x="T10" y="T11"/>
                  </a:cxn>
                  <a:cxn ang="0">
                    <a:pos x="T12" y="T13"/>
                  </a:cxn>
                </a:cxnLst>
                <a:rect l="0" t="0" r="r" b="b"/>
                <a:pathLst>
                  <a:path w="1998" h="1098">
                    <a:moveTo>
                      <a:pt x="6" y="0"/>
                    </a:moveTo>
                    <a:lnTo>
                      <a:pt x="0" y="1080"/>
                    </a:lnTo>
                    <a:lnTo>
                      <a:pt x="1812" y="1098"/>
                    </a:lnTo>
                    <a:lnTo>
                      <a:pt x="1986" y="1068"/>
                    </a:lnTo>
                    <a:lnTo>
                      <a:pt x="1998" y="61"/>
                    </a:lnTo>
                    <a:lnTo>
                      <a:pt x="1818" y="12"/>
                    </a:lnTo>
                    <a:lnTo>
                      <a:pt x="6" y="0"/>
                    </a:lnTo>
                    <a:close/>
                  </a:path>
                </a:pathLst>
              </a:custGeom>
              <a:solidFill>
                <a:srgbClr val="99CC00"/>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030" name="Freeform 662"/>
              <p:cNvSpPr>
                <a:spLocks/>
              </p:cNvSpPr>
              <p:nvPr/>
            </p:nvSpPr>
            <p:spPr bwMode="auto">
              <a:xfrm>
                <a:off x="2921" y="2076"/>
                <a:ext cx="1285" cy="150"/>
              </a:xfrm>
              <a:custGeom>
                <a:avLst/>
                <a:gdLst>
                  <a:gd name="T0" fmla="*/ 67 w 1285"/>
                  <a:gd name="T1" fmla="*/ 0 h 150"/>
                  <a:gd name="T2" fmla="*/ 235 w 1285"/>
                  <a:gd name="T3" fmla="*/ 6 h 150"/>
                  <a:gd name="T4" fmla="*/ 301 w 1285"/>
                  <a:gd name="T5" fmla="*/ 24 h 150"/>
                  <a:gd name="T6" fmla="*/ 949 w 1285"/>
                  <a:gd name="T7" fmla="*/ 30 h 150"/>
                  <a:gd name="T8" fmla="*/ 1285 w 1285"/>
                  <a:gd name="T9" fmla="*/ 48 h 150"/>
                  <a:gd name="T10" fmla="*/ 1285 w 1285"/>
                  <a:gd name="T11" fmla="*/ 126 h 150"/>
                  <a:gd name="T12" fmla="*/ 945 w 1285"/>
                  <a:gd name="T13" fmla="*/ 134 h 150"/>
                  <a:gd name="T14" fmla="*/ 295 w 1285"/>
                  <a:gd name="T15" fmla="*/ 126 h 150"/>
                  <a:gd name="T16" fmla="*/ 223 w 1285"/>
                  <a:gd name="T17" fmla="*/ 150 h 150"/>
                  <a:gd name="T18" fmla="*/ 73 w 1285"/>
                  <a:gd name="T19" fmla="*/ 150 h 150"/>
                  <a:gd name="T20" fmla="*/ 23 w 1285"/>
                  <a:gd name="T21" fmla="*/ 126 h 150"/>
                  <a:gd name="T22" fmla="*/ 1 w 1285"/>
                  <a:gd name="T23" fmla="*/ 78 h 150"/>
                  <a:gd name="T24" fmla="*/ 27 w 1285"/>
                  <a:gd name="T25" fmla="*/ 26 h 150"/>
                  <a:gd name="T26" fmla="*/ 67 w 1285"/>
                  <a:gd name="T27"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5" h="150">
                    <a:moveTo>
                      <a:pt x="67" y="0"/>
                    </a:moveTo>
                    <a:lnTo>
                      <a:pt x="235" y="6"/>
                    </a:lnTo>
                    <a:lnTo>
                      <a:pt x="301" y="24"/>
                    </a:lnTo>
                    <a:lnTo>
                      <a:pt x="949" y="30"/>
                    </a:lnTo>
                    <a:lnTo>
                      <a:pt x="1285" y="48"/>
                    </a:lnTo>
                    <a:lnTo>
                      <a:pt x="1285" y="126"/>
                    </a:lnTo>
                    <a:cubicBezTo>
                      <a:pt x="1173" y="128"/>
                      <a:pt x="1110" y="134"/>
                      <a:pt x="945" y="134"/>
                    </a:cubicBezTo>
                    <a:lnTo>
                      <a:pt x="295" y="126"/>
                    </a:lnTo>
                    <a:lnTo>
                      <a:pt x="223" y="150"/>
                    </a:lnTo>
                    <a:lnTo>
                      <a:pt x="73" y="150"/>
                    </a:lnTo>
                    <a:cubicBezTo>
                      <a:pt x="40" y="146"/>
                      <a:pt x="35" y="138"/>
                      <a:pt x="23" y="126"/>
                    </a:cubicBezTo>
                    <a:cubicBezTo>
                      <a:pt x="11" y="114"/>
                      <a:pt x="0" y="95"/>
                      <a:pt x="1" y="78"/>
                    </a:cubicBezTo>
                    <a:cubicBezTo>
                      <a:pt x="2" y="61"/>
                      <a:pt x="16" y="39"/>
                      <a:pt x="27" y="26"/>
                    </a:cubicBezTo>
                    <a:cubicBezTo>
                      <a:pt x="38" y="13"/>
                      <a:pt x="59" y="5"/>
                      <a:pt x="67" y="0"/>
                    </a:cubicBezTo>
                    <a:close/>
                  </a:path>
                </a:pathLst>
              </a:custGeom>
              <a:solidFill>
                <a:srgbClr val="003300"/>
              </a:solidFill>
              <a:ln w="9525">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87031" name="Group 663"/>
          <p:cNvGrpSpPr>
            <a:grpSpLocks/>
          </p:cNvGrpSpPr>
          <p:nvPr/>
        </p:nvGrpSpPr>
        <p:grpSpPr bwMode="auto">
          <a:xfrm>
            <a:off x="7951788" y="488950"/>
            <a:ext cx="307975" cy="327025"/>
            <a:chOff x="911" y="3770"/>
            <a:chExt cx="194" cy="206"/>
          </a:xfrm>
        </p:grpSpPr>
        <p:sp>
          <p:nvSpPr>
            <p:cNvPr id="187032" name="Rectangle 664"/>
            <p:cNvSpPr>
              <a:spLocks noChangeArrowheads="1"/>
            </p:cNvSpPr>
            <p:nvPr/>
          </p:nvSpPr>
          <p:spPr bwMode="auto">
            <a:xfrm>
              <a:off x="911" y="3820"/>
              <a:ext cx="194" cy="156"/>
            </a:xfrm>
            <a:prstGeom prst="rect">
              <a:avLst/>
            </a:prstGeom>
            <a:solidFill>
              <a:srgbClr val="3366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7033" name="Line 665"/>
            <p:cNvSpPr>
              <a:spLocks noChangeShapeType="1"/>
            </p:cNvSpPr>
            <p:nvPr/>
          </p:nvSpPr>
          <p:spPr bwMode="auto">
            <a:xfrm>
              <a:off x="1008" y="3770"/>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034" name="Line 666"/>
            <p:cNvSpPr>
              <a:spLocks noChangeShapeType="1"/>
            </p:cNvSpPr>
            <p:nvPr/>
          </p:nvSpPr>
          <p:spPr bwMode="auto">
            <a:xfrm flipV="1">
              <a:off x="916" y="3818"/>
              <a:ext cx="88" cy="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035" name="Line 667"/>
            <p:cNvSpPr>
              <a:spLocks noChangeShapeType="1"/>
            </p:cNvSpPr>
            <p:nvPr/>
          </p:nvSpPr>
          <p:spPr bwMode="auto">
            <a:xfrm flipH="1" flipV="1">
              <a:off x="1012" y="3822"/>
              <a:ext cx="90" cy="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7036" name="Text Box 668"/>
          <p:cNvSpPr txBox="1">
            <a:spLocks noChangeArrowheads="1"/>
          </p:cNvSpPr>
          <p:nvPr/>
        </p:nvSpPr>
        <p:spPr bwMode="auto">
          <a:xfrm>
            <a:off x="193675" y="6491288"/>
            <a:ext cx="3086100" cy="254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t>Numbers and organization are approximations only!</a:t>
            </a:r>
          </a:p>
        </p:txBody>
      </p:sp>
      <p:sp>
        <p:nvSpPr>
          <p:cNvPr id="187037" name="Text Box 669"/>
          <p:cNvSpPr txBox="1">
            <a:spLocks noChangeArrowheads="1"/>
          </p:cNvSpPr>
          <p:nvPr/>
        </p:nvSpPr>
        <p:spPr bwMode="auto">
          <a:xfrm>
            <a:off x="7994650" y="1182688"/>
            <a:ext cx="933450" cy="4064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t>Pzr IV  Co</a:t>
            </a:r>
          </a:p>
          <a:p>
            <a:r>
              <a:rPr lang="en-US" altLang="en-US" sz="1000"/>
              <a:t>Similar to M4</a:t>
            </a:r>
          </a:p>
        </p:txBody>
      </p:sp>
      <p:sp>
        <p:nvSpPr>
          <p:cNvPr id="187038" name="Text Box 670"/>
          <p:cNvSpPr txBox="1">
            <a:spLocks noChangeArrowheads="1"/>
          </p:cNvSpPr>
          <p:nvPr/>
        </p:nvSpPr>
        <p:spPr bwMode="auto">
          <a:xfrm>
            <a:off x="7462838" y="3446463"/>
            <a:ext cx="1030287" cy="4064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t>3 Pzr III Cos</a:t>
            </a:r>
          </a:p>
          <a:p>
            <a:r>
              <a:rPr lang="en-US" altLang="en-US" sz="1000"/>
              <a:t>Inferior to M4</a:t>
            </a:r>
          </a:p>
        </p:txBody>
      </p:sp>
      <p:grpSp>
        <p:nvGrpSpPr>
          <p:cNvPr id="187039" name="Group 671"/>
          <p:cNvGrpSpPr>
            <a:grpSpLocks/>
          </p:cNvGrpSpPr>
          <p:nvPr/>
        </p:nvGrpSpPr>
        <p:grpSpPr bwMode="auto">
          <a:xfrm>
            <a:off x="298450" y="820738"/>
            <a:ext cx="450850" cy="814387"/>
            <a:chOff x="188" y="517"/>
            <a:chExt cx="284" cy="513"/>
          </a:xfrm>
        </p:grpSpPr>
        <p:grpSp>
          <p:nvGrpSpPr>
            <p:cNvPr id="187040" name="Group 672"/>
            <p:cNvGrpSpPr>
              <a:grpSpLocks/>
            </p:cNvGrpSpPr>
            <p:nvPr/>
          </p:nvGrpSpPr>
          <p:grpSpPr bwMode="auto">
            <a:xfrm>
              <a:off x="188" y="517"/>
              <a:ext cx="284" cy="260"/>
              <a:chOff x="3337" y="1980"/>
              <a:chExt cx="284" cy="260"/>
            </a:xfrm>
          </p:grpSpPr>
          <p:sp>
            <p:nvSpPr>
              <p:cNvPr id="187041" name="Rectangle 673"/>
              <p:cNvSpPr>
                <a:spLocks noChangeArrowheads="1"/>
              </p:cNvSpPr>
              <p:nvPr/>
            </p:nvSpPr>
            <p:spPr bwMode="auto">
              <a:xfrm>
                <a:off x="3337" y="2030"/>
                <a:ext cx="284" cy="210"/>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7042" name="Oval 674"/>
              <p:cNvSpPr>
                <a:spLocks noChangeArrowheads="1"/>
              </p:cNvSpPr>
              <p:nvPr/>
            </p:nvSpPr>
            <p:spPr bwMode="auto">
              <a:xfrm>
                <a:off x="3397" y="2092"/>
                <a:ext cx="164" cy="86"/>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7043" name="Line 675"/>
              <p:cNvSpPr>
                <a:spLocks noChangeShapeType="1"/>
              </p:cNvSpPr>
              <p:nvPr/>
            </p:nvSpPr>
            <p:spPr bwMode="auto">
              <a:xfrm>
                <a:off x="3460" y="1980"/>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044" name="Line 676"/>
              <p:cNvSpPr>
                <a:spLocks noChangeShapeType="1"/>
              </p:cNvSpPr>
              <p:nvPr/>
            </p:nvSpPr>
            <p:spPr bwMode="auto">
              <a:xfrm>
                <a:off x="3510" y="1980"/>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7045" name="Group 677"/>
            <p:cNvGrpSpPr>
              <a:grpSpLocks/>
            </p:cNvGrpSpPr>
            <p:nvPr/>
          </p:nvGrpSpPr>
          <p:grpSpPr bwMode="auto">
            <a:xfrm>
              <a:off x="222" y="824"/>
              <a:ext cx="194" cy="206"/>
              <a:chOff x="911" y="3770"/>
              <a:chExt cx="194" cy="206"/>
            </a:xfrm>
          </p:grpSpPr>
          <p:sp>
            <p:nvSpPr>
              <p:cNvPr id="187046" name="Rectangle 678"/>
              <p:cNvSpPr>
                <a:spLocks noChangeArrowheads="1"/>
              </p:cNvSpPr>
              <p:nvPr/>
            </p:nvSpPr>
            <p:spPr bwMode="auto">
              <a:xfrm>
                <a:off x="911" y="3820"/>
                <a:ext cx="194" cy="156"/>
              </a:xfrm>
              <a:prstGeom prst="rect">
                <a:avLst/>
              </a:prstGeom>
              <a:solidFill>
                <a:srgbClr val="3366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7047" name="Line 679"/>
              <p:cNvSpPr>
                <a:spLocks noChangeShapeType="1"/>
              </p:cNvSpPr>
              <p:nvPr/>
            </p:nvSpPr>
            <p:spPr bwMode="auto">
              <a:xfrm>
                <a:off x="1008" y="3770"/>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048" name="Line 680"/>
              <p:cNvSpPr>
                <a:spLocks noChangeShapeType="1"/>
              </p:cNvSpPr>
              <p:nvPr/>
            </p:nvSpPr>
            <p:spPr bwMode="auto">
              <a:xfrm flipV="1">
                <a:off x="916" y="3818"/>
                <a:ext cx="88" cy="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049" name="Line 681"/>
              <p:cNvSpPr>
                <a:spLocks noChangeShapeType="1"/>
              </p:cNvSpPr>
              <p:nvPr/>
            </p:nvSpPr>
            <p:spPr bwMode="auto">
              <a:xfrm flipH="1" flipV="1">
                <a:off x="1012" y="3822"/>
                <a:ext cx="90" cy="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87050" name="Group 682"/>
          <p:cNvGrpSpPr>
            <a:grpSpLocks/>
          </p:cNvGrpSpPr>
          <p:nvPr/>
        </p:nvGrpSpPr>
        <p:grpSpPr bwMode="auto">
          <a:xfrm>
            <a:off x="2905125" y="812800"/>
            <a:ext cx="452438" cy="468313"/>
            <a:chOff x="1500" y="3236"/>
            <a:chExt cx="285" cy="295"/>
          </a:xfrm>
        </p:grpSpPr>
        <p:sp>
          <p:nvSpPr>
            <p:cNvPr id="187051" name="Rectangle 683"/>
            <p:cNvSpPr>
              <a:spLocks noChangeArrowheads="1"/>
            </p:cNvSpPr>
            <p:nvPr/>
          </p:nvSpPr>
          <p:spPr bwMode="auto">
            <a:xfrm>
              <a:off x="1501" y="3288"/>
              <a:ext cx="284" cy="210"/>
            </a:xfrm>
            <a:prstGeom prst="rect">
              <a:avLst/>
            </a:prstGeom>
            <a:solidFill>
              <a:srgbClr val="3366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7052" name="Line 684"/>
            <p:cNvSpPr>
              <a:spLocks noChangeShapeType="1"/>
            </p:cNvSpPr>
            <p:nvPr/>
          </p:nvSpPr>
          <p:spPr bwMode="auto">
            <a:xfrm>
              <a:off x="1616" y="3236"/>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053" name="Line 685"/>
            <p:cNvSpPr>
              <a:spLocks noChangeShapeType="1"/>
            </p:cNvSpPr>
            <p:nvPr/>
          </p:nvSpPr>
          <p:spPr bwMode="auto">
            <a:xfrm>
              <a:off x="1666" y="3236"/>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054" name="Line 686"/>
            <p:cNvSpPr>
              <a:spLocks noChangeShapeType="1"/>
            </p:cNvSpPr>
            <p:nvPr/>
          </p:nvSpPr>
          <p:spPr bwMode="auto">
            <a:xfrm flipH="1">
              <a:off x="1500" y="3290"/>
              <a:ext cx="282" cy="20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055" name="Line 687"/>
            <p:cNvSpPr>
              <a:spLocks noChangeShapeType="1"/>
            </p:cNvSpPr>
            <p:nvPr/>
          </p:nvSpPr>
          <p:spPr bwMode="auto">
            <a:xfrm rot="15011593" flipH="1">
              <a:off x="1498" y="3289"/>
              <a:ext cx="286" cy="19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7056" name="Group 688"/>
          <p:cNvGrpSpPr>
            <a:grpSpLocks/>
          </p:cNvGrpSpPr>
          <p:nvPr/>
        </p:nvGrpSpPr>
        <p:grpSpPr bwMode="auto">
          <a:xfrm>
            <a:off x="2987675" y="1419225"/>
            <a:ext cx="307975" cy="788988"/>
            <a:chOff x="1882" y="894"/>
            <a:chExt cx="194" cy="497"/>
          </a:xfrm>
        </p:grpSpPr>
        <p:grpSp>
          <p:nvGrpSpPr>
            <p:cNvPr id="187057" name="Group 689"/>
            <p:cNvGrpSpPr>
              <a:grpSpLocks/>
            </p:cNvGrpSpPr>
            <p:nvPr/>
          </p:nvGrpSpPr>
          <p:grpSpPr bwMode="auto">
            <a:xfrm>
              <a:off x="1882" y="894"/>
              <a:ext cx="194" cy="202"/>
              <a:chOff x="1419" y="3714"/>
              <a:chExt cx="194" cy="202"/>
            </a:xfrm>
          </p:grpSpPr>
          <p:sp>
            <p:nvSpPr>
              <p:cNvPr id="187058" name="Rectangle 690"/>
              <p:cNvSpPr>
                <a:spLocks noChangeArrowheads="1"/>
              </p:cNvSpPr>
              <p:nvPr/>
            </p:nvSpPr>
            <p:spPr bwMode="auto">
              <a:xfrm>
                <a:off x="1419" y="3760"/>
                <a:ext cx="194" cy="156"/>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7059" name="Line 691"/>
              <p:cNvSpPr>
                <a:spLocks noChangeShapeType="1"/>
              </p:cNvSpPr>
              <p:nvPr/>
            </p:nvSpPr>
            <p:spPr bwMode="auto">
              <a:xfrm>
                <a:off x="1518" y="3714"/>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060" name="Oval 692"/>
              <p:cNvSpPr>
                <a:spLocks noChangeArrowheads="1"/>
              </p:cNvSpPr>
              <p:nvPr/>
            </p:nvSpPr>
            <p:spPr bwMode="auto">
              <a:xfrm>
                <a:off x="1459" y="3810"/>
                <a:ext cx="114" cy="56"/>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7061" name="Group 693"/>
            <p:cNvGrpSpPr>
              <a:grpSpLocks/>
            </p:cNvGrpSpPr>
            <p:nvPr/>
          </p:nvGrpSpPr>
          <p:grpSpPr bwMode="auto">
            <a:xfrm>
              <a:off x="1882" y="1186"/>
              <a:ext cx="194" cy="205"/>
              <a:chOff x="1882" y="1186"/>
              <a:chExt cx="194" cy="205"/>
            </a:xfrm>
          </p:grpSpPr>
          <p:sp>
            <p:nvSpPr>
              <p:cNvPr id="187062" name="Rectangle 694"/>
              <p:cNvSpPr>
                <a:spLocks noChangeArrowheads="1"/>
              </p:cNvSpPr>
              <p:nvPr/>
            </p:nvSpPr>
            <p:spPr bwMode="auto">
              <a:xfrm>
                <a:off x="1882" y="1235"/>
                <a:ext cx="194" cy="156"/>
              </a:xfrm>
              <a:prstGeom prst="rect">
                <a:avLst/>
              </a:prstGeom>
              <a:solidFill>
                <a:srgbClr val="3366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7063" name="Line 695"/>
              <p:cNvSpPr>
                <a:spLocks noChangeShapeType="1"/>
              </p:cNvSpPr>
              <p:nvPr/>
            </p:nvSpPr>
            <p:spPr bwMode="auto">
              <a:xfrm flipV="1">
                <a:off x="1887" y="1233"/>
                <a:ext cx="88" cy="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064" name="Line 696"/>
              <p:cNvSpPr>
                <a:spLocks noChangeShapeType="1"/>
              </p:cNvSpPr>
              <p:nvPr/>
            </p:nvSpPr>
            <p:spPr bwMode="auto">
              <a:xfrm flipH="1" flipV="1">
                <a:off x="1983" y="1237"/>
                <a:ext cx="90" cy="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065" name="Oval 697"/>
              <p:cNvSpPr>
                <a:spLocks noChangeArrowheads="1"/>
              </p:cNvSpPr>
              <p:nvPr/>
            </p:nvSpPr>
            <p:spPr bwMode="auto">
              <a:xfrm>
                <a:off x="1922" y="1186"/>
                <a:ext cx="27" cy="27"/>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7066" name="Oval 698"/>
              <p:cNvSpPr>
                <a:spLocks noChangeArrowheads="1"/>
              </p:cNvSpPr>
              <p:nvPr/>
            </p:nvSpPr>
            <p:spPr bwMode="auto">
              <a:xfrm>
                <a:off x="1963" y="1186"/>
                <a:ext cx="27" cy="27"/>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7067" name="Oval 699"/>
              <p:cNvSpPr>
                <a:spLocks noChangeArrowheads="1"/>
              </p:cNvSpPr>
              <p:nvPr/>
            </p:nvSpPr>
            <p:spPr bwMode="auto">
              <a:xfrm>
                <a:off x="2004" y="1186"/>
                <a:ext cx="27" cy="27"/>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87068" name="Text Box 700"/>
          <p:cNvSpPr txBox="1">
            <a:spLocks noChangeArrowheads="1"/>
          </p:cNvSpPr>
          <p:nvPr/>
        </p:nvSpPr>
        <p:spPr bwMode="auto">
          <a:xfrm>
            <a:off x="963613" y="868363"/>
            <a:ext cx="1811337" cy="5588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t>3 Companies M4 Shermans</a:t>
            </a:r>
          </a:p>
          <a:p>
            <a:r>
              <a:rPr lang="en-US" altLang="en-US" sz="1000"/>
              <a:t>1 Company M3 Tank Destroyer Half Tracks</a:t>
            </a:r>
          </a:p>
        </p:txBody>
      </p:sp>
      <p:sp>
        <p:nvSpPr>
          <p:cNvPr id="187069" name="Line 701"/>
          <p:cNvSpPr>
            <a:spLocks noChangeShapeType="1"/>
          </p:cNvSpPr>
          <p:nvPr/>
        </p:nvSpPr>
        <p:spPr bwMode="auto">
          <a:xfrm>
            <a:off x="4368800" y="5124450"/>
            <a:ext cx="4775200" cy="0"/>
          </a:xfrm>
          <a:prstGeom prst="line">
            <a:avLst/>
          </a:prstGeom>
          <a:noFill/>
          <a:ln w="31750">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87070" name="Group 702"/>
          <p:cNvGrpSpPr>
            <a:grpSpLocks/>
          </p:cNvGrpSpPr>
          <p:nvPr/>
        </p:nvGrpSpPr>
        <p:grpSpPr bwMode="auto">
          <a:xfrm>
            <a:off x="7581900" y="5213350"/>
            <a:ext cx="307975" cy="327025"/>
            <a:chOff x="911" y="3770"/>
            <a:chExt cx="194" cy="206"/>
          </a:xfrm>
        </p:grpSpPr>
        <p:sp>
          <p:nvSpPr>
            <p:cNvPr id="187071" name="Rectangle 703"/>
            <p:cNvSpPr>
              <a:spLocks noChangeArrowheads="1"/>
            </p:cNvSpPr>
            <p:nvPr/>
          </p:nvSpPr>
          <p:spPr bwMode="auto">
            <a:xfrm>
              <a:off x="911" y="3820"/>
              <a:ext cx="194" cy="156"/>
            </a:xfrm>
            <a:prstGeom prst="rect">
              <a:avLst/>
            </a:prstGeom>
            <a:solidFill>
              <a:srgbClr val="3366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7072" name="Line 704"/>
            <p:cNvSpPr>
              <a:spLocks noChangeShapeType="1"/>
            </p:cNvSpPr>
            <p:nvPr/>
          </p:nvSpPr>
          <p:spPr bwMode="auto">
            <a:xfrm>
              <a:off x="1008" y="3770"/>
              <a:ext cx="0" cy="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073" name="Line 705"/>
            <p:cNvSpPr>
              <a:spLocks noChangeShapeType="1"/>
            </p:cNvSpPr>
            <p:nvPr/>
          </p:nvSpPr>
          <p:spPr bwMode="auto">
            <a:xfrm flipV="1">
              <a:off x="916" y="3818"/>
              <a:ext cx="88" cy="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074" name="Line 706"/>
            <p:cNvSpPr>
              <a:spLocks noChangeShapeType="1"/>
            </p:cNvSpPr>
            <p:nvPr/>
          </p:nvSpPr>
          <p:spPr bwMode="auto">
            <a:xfrm flipH="1" flipV="1">
              <a:off x="1012" y="3822"/>
              <a:ext cx="90" cy="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7075" name="Group 707"/>
          <p:cNvGrpSpPr>
            <a:grpSpLocks/>
          </p:cNvGrpSpPr>
          <p:nvPr/>
        </p:nvGrpSpPr>
        <p:grpSpPr bwMode="auto">
          <a:xfrm>
            <a:off x="6376988" y="5761038"/>
            <a:ext cx="858837" cy="954087"/>
            <a:chOff x="4350" y="1293"/>
            <a:chExt cx="541" cy="601"/>
          </a:xfrm>
        </p:grpSpPr>
        <p:grpSp>
          <p:nvGrpSpPr>
            <p:cNvPr id="187076" name="Group 708"/>
            <p:cNvGrpSpPr>
              <a:grpSpLocks/>
            </p:cNvGrpSpPr>
            <p:nvPr/>
          </p:nvGrpSpPr>
          <p:grpSpPr bwMode="auto">
            <a:xfrm>
              <a:off x="4574" y="1293"/>
              <a:ext cx="317" cy="157"/>
              <a:chOff x="5062" y="1268"/>
              <a:chExt cx="317" cy="157"/>
            </a:xfrm>
          </p:grpSpPr>
          <p:sp>
            <p:nvSpPr>
              <p:cNvPr id="187077" name="Freeform 709"/>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078" name="Freeform 710"/>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079" name="Freeform 711"/>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7080" name="Group 712"/>
            <p:cNvGrpSpPr>
              <a:grpSpLocks/>
            </p:cNvGrpSpPr>
            <p:nvPr/>
          </p:nvGrpSpPr>
          <p:grpSpPr bwMode="auto">
            <a:xfrm>
              <a:off x="4521" y="1402"/>
              <a:ext cx="317" cy="157"/>
              <a:chOff x="5062" y="1268"/>
              <a:chExt cx="317" cy="157"/>
            </a:xfrm>
          </p:grpSpPr>
          <p:sp>
            <p:nvSpPr>
              <p:cNvPr id="187081" name="Freeform 713"/>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082" name="Freeform 714"/>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083" name="Freeform 715"/>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7084" name="Group 716"/>
            <p:cNvGrpSpPr>
              <a:grpSpLocks/>
            </p:cNvGrpSpPr>
            <p:nvPr/>
          </p:nvGrpSpPr>
          <p:grpSpPr bwMode="auto">
            <a:xfrm>
              <a:off x="4462" y="1515"/>
              <a:ext cx="317" cy="157"/>
              <a:chOff x="5062" y="1268"/>
              <a:chExt cx="317" cy="157"/>
            </a:xfrm>
          </p:grpSpPr>
          <p:sp>
            <p:nvSpPr>
              <p:cNvPr id="187085" name="Freeform 717"/>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086" name="Freeform 718"/>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087" name="Freeform 719"/>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7088" name="Group 720"/>
            <p:cNvGrpSpPr>
              <a:grpSpLocks/>
            </p:cNvGrpSpPr>
            <p:nvPr/>
          </p:nvGrpSpPr>
          <p:grpSpPr bwMode="auto">
            <a:xfrm>
              <a:off x="4405" y="1628"/>
              <a:ext cx="317" cy="157"/>
              <a:chOff x="5062" y="1268"/>
              <a:chExt cx="317" cy="157"/>
            </a:xfrm>
          </p:grpSpPr>
          <p:sp>
            <p:nvSpPr>
              <p:cNvPr id="187089" name="Freeform 721"/>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090" name="Freeform 722"/>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091" name="Freeform 723"/>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7092" name="Group 724"/>
            <p:cNvGrpSpPr>
              <a:grpSpLocks/>
            </p:cNvGrpSpPr>
            <p:nvPr/>
          </p:nvGrpSpPr>
          <p:grpSpPr bwMode="auto">
            <a:xfrm>
              <a:off x="4350" y="1737"/>
              <a:ext cx="317" cy="157"/>
              <a:chOff x="5062" y="1268"/>
              <a:chExt cx="317" cy="157"/>
            </a:xfrm>
          </p:grpSpPr>
          <p:sp>
            <p:nvSpPr>
              <p:cNvPr id="187093" name="Freeform 725"/>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094" name="Freeform 726"/>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095" name="Freeform 727"/>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87096" name="Group 728"/>
          <p:cNvGrpSpPr>
            <a:grpSpLocks/>
          </p:cNvGrpSpPr>
          <p:nvPr/>
        </p:nvGrpSpPr>
        <p:grpSpPr bwMode="auto">
          <a:xfrm>
            <a:off x="7069138" y="5761038"/>
            <a:ext cx="858837" cy="954087"/>
            <a:chOff x="4350" y="1293"/>
            <a:chExt cx="541" cy="601"/>
          </a:xfrm>
        </p:grpSpPr>
        <p:grpSp>
          <p:nvGrpSpPr>
            <p:cNvPr id="187097" name="Group 729"/>
            <p:cNvGrpSpPr>
              <a:grpSpLocks/>
            </p:cNvGrpSpPr>
            <p:nvPr/>
          </p:nvGrpSpPr>
          <p:grpSpPr bwMode="auto">
            <a:xfrm>
              <a:off x="4574" y="1293"/>
              <a:ext cx="317" cy="157"/>
              <a:chOff x="5062" y="1268"/>
              <a:chExt cx="317" cy="157"/>
            </a:xfrm>
          </p:grpSpPr>
          <p:sp>
            <p:nvSpPr>
              <p:cNvPr id="187098" name="Freeform 730"/>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099" name="Freeform 731"/>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100" name="Freeform 732"/>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7101" name="Group 733"/>
            <p:cNvGrpSpPr>
              <a:grpSpLocks/>
            </p:cNvGrpSpPr>
            <p:nvPr/>
          </p:nvGrpSpPr>
          <p:grpSpPr bwMode="auto">
            <a:xfrm>
              <a:off x="4521" y="1402"/>
              <a:ext cx="317" cy="157"/>
              <a:chOff x="5062" y="1268"/>
              <a:chExt cx="317" cy="157"/>
            </a:xfrm>
          </p:grpSpPr>
          <p:sp>
            <p:nvSpPr>
              <p:cNvPr id="187102" name="Freeform 734"/>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103" name="Freeform 735"/>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104" name="Freeform 736"/>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7105" name="Group 737"/>
            <p:cNvGrpSpPr>
              <a:grpSpLocks/>
            </p:cNvGrpSpPr>
            <p:nvPr/>
          </p:nvGrpSpPr>
          <p:grpSpPr bwMode="auto">
            <a:xfrm>
              <a:off x="4462" y="1515"/>
              <a:ext cx="317" cy="157"/>
              <a:chOff x="5062" y="1268"/>
              <a:chExt cx="317" cy="157"/>
            </a:xfrm>
          </p:grpSpPr>
          <p:sp>
            <p:nvSpPr>
              <p:cNvPr id="187106" name="Freeform 738"/>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107" name="Freeform 739"/>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108" name="Freeform 740"/>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7109" name="Group 741"/>
            <p:cNvGrpSpPr>
              <a:grpSpLocks/>
            </p:cNvGrpSpPr>
            <p:nvPr/>
          </p:nvGrpSpPr>
          <p:grpSpPr bwMode="auto">
            <a:xfrm>
              <a:off x="4405" y="1628"/>
              <a:ext cx="317" cy="157"/>
              <a:chOff x="5062" y="1268"/>
              <a:chExt cx="317" cy="157"/>
            </a:xfrm>
          </p:grpSpPr>
          <p:sp>
            <p:nvSpPr>
              <p:cNvPr id="187110" name="Freeform 742"/>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111" name="Freeform 743"/>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112" name="Freeform 744"/>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7113" name="Group 745"/>
            <p:cNvGrpSpPr>
              <a:grpSpLocks/>
            </p:cNvGrpSpPr>
            <p:nvPr/>
          </p:nvGrpSpPr>
          <p:grpSpPr bwMode="auto">
            <a:xfrm>
              <a:off x="4350" y="1737"/>
              <a:ext cx="317" cy="157"/>
              <a:chOff x="5062" y="1268"/>
              <a:chExt cx="317" cy="157"/>
            </a:xfrm>
          </p:grpSpPr>
          <p:sp>
            <p:nvSpPr>
              <p:cNvPr id="187114" name="Freeform 746"/>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115" name="Freeform 747"/>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116" name="Freeform 748"/>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87117" name="Text Box 749"/>
          <p:cNvSpPr txBox="1">
            <a:spLocks noChangeArrowheads="1"/>
          </p:cNvSpPr>
          <p:nvPr/>
        </p:nvSpPr>
        <p:spPr bwMode="auto">
          <a:xfrm>
            <a:off x="6529388" y="5994400"/>
            <a:ext cx="1473200" cy="4064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t>Tiger Co w/ spt Pzr IIIs</a:t>
            </a:r>
          </a:p>
          <a:p>
            <a:r>
              <a:rPr lang="en-US" altLang="en-US" sz="1000"/>
              <a:t>Superior to M4</a:t>
            </a:r>
          </a:p>
        </p:txBody>
      </p:sp>
      <p:grpSp>
        <p:nvGrpSpPr>
          <p:cNvPr id="187118" name="Group 750"/>
          <p:cNvGrpSpPr>
            <a:grpSpLocks/>
          </p:cNvGrpSpPr>
          <p:nvPr/>
        </p:nvGrpSpPr>
        <p:grpSpPr bwMode="auto">
          <a:xfrm>
            <a:off x="773113" y="1617663"/>
            <a:ext cx="1501775" cy="852487"/>
            <a:chOff x="487" y="1019"/>
            <a:chExt cx="946" cy="537"/>
          </a:xfrm>
        </p:grpSpPr>
        <p:grpSp>
          <p:nvGrpSpPr>
            <p:cNvPr id="187119" name="Group 751"/>
            <p:cNvGrpSpPr>
              <a:grpSpLocks/>
            </p:cNvGrpSpPr>
            <p:nvPr/>
          </p:nvGrpSpPr>
          <p:grpSpPr bwMode="auto">
            <a:xfrm>
              <a:off x="487" y="1019"/>
              <a:ext cx="716" cy="537"/>
              <a:chOff x="1534" y="891"/>
              <a:chExt cx="716" cy="537"/>
            </a:xfrm>
          </p:grpSpPr>
          <p:grpSp>
            <p:nvGrpSpPr>
              <p:cNvPr id="187120" name="Group 752"/>
              <p:cNvGrpSpPr>
                <a:grpSpLocks/>
              </p:cNvGrpSpPr>
              <p:nvPr/>
            </p:nvGrpSpPr>
            <p:grpSpPr bwMode="auto">
              <a:xfrm rot="10800000">
                <a:off x="1534" y="891"/>
                <a:ext cx="328" cy="149"/>
                <a:chOff x="951" y="1390"/>
                <a:chExt cx="4105" cy="1865"/>
              </a:xfrm>
            </p:grpSpPr>
            <p:sp>
              <p:nvSpPr>
                <p:cNvPr id="187121" name="Freeform 753"/>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122" name="Freeform 754"/>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123" name="Freeform 755"/>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7124" name="Group 756"/>
              <p:cNvGrpSpPr>
                <a:grpSpLocks/>
              </p:cNvGrpSpPr>
              <p:nvPr/>
            </p:nvGrpSpPr>
            <p:grpSpPr bwMode="auto">
              <a:xfrm rot="10800000">
                <a:off x="1631" y="988"/>
                <a:ext cx="328" cy="149"/>
                <a:chOff x="951" y="1390"/>
                <a:chExt cx="4105" cy="1865"/>
              </a:xfrm>
            </p:grpSpPr>
            <p:sp>
              <p:nvSpPr>
                <p:cNvPr id="187125" name="Freeform 757"/>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126" name="Freeform 758"/>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127" name="Freeform 759"/>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7128" name="Group 760"/>
              <p:cNvGrpSpPr>
                <a:grpSpLocks/>
              </p:cNvGrpSpPr>
              <p:nvPr/>
            </p:nvGrpSpPr>
            <p:grpSpPr bwMode="auto">
              <a:xfrm rot="10800000">
                <a:off x="1728" y="1085"/>
                <a:ext cx="328" cy="149"/>
                <a:chOff x="951" y="1390"/>
                <a:chExt cx="4105" cy="1865"/>
              </a:xfrm>
            </p:grpSpPr>
            <p:sp>
              <p:nvSpPr>
                <p:cNvPr id="187129" name="Freeform 761"/>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130" name="Freeform 762"/>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131" name="Freeform 763"/>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7132" name="Group 764"/>
              <p:cNvGrpSpPr>
                <a:grpSpLocks/>
              </p:cNvGrpSpPr>
              <p:nvPr/>
            </p:nvGrpSpPr>
            <p:grpSpPr bwMode="auto">
              <a:xfrm rot="10800000">
                <a:off x="1825" y="1182"/>
                <a:ext cx="328" cy="149"/>
                <a:chOff x="951" y="1390"/>
                <a:chExt cx="4105" cy="1865"/>
              </a:xfrm>
            </p:grpSpPr>
            <p:sp>
              <p:nvSpPr>
                <p:cNvPr id="187133" name="Freeform 765"/>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134" name="Freeform 766"/>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135" name="Freeform 767"/>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7136" name="Group 768"/>
              <p:cNvGrpSpPr>
                <a:grpSpLocks/>
              </p:cNvGrpSpPr>
              <p:nvPr/>
            </p:nvGrpSpPr>
            <p:grpSpPr bwMode="auto">
              <a:xfrm rot="10800000">
                <a:off x="1922" y="1279"/>
                <a:ext cx="328" cy="149"/>
                <a:chOff x="951" y="1390"/>
                <a:chExt cx="4105" cy="1865"/>
              </a:xfrm>
            </p:grpSpPr>
            <p:sp>
              <p:nvSpPr>
                <p:cNvPr id="187137" name="Freeform 769"/>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138" name="Freeform 770"/>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139" name="Freeform 771"/>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87140" name="Group 772"/>
            <p:cNvGrpSpPr>
              <a:grpSpLocks/>
            </p:cNvGrpSpPr>
            <p:nvPr/>
          </p:nvGrpSpPr>
          <p:grpSpPr bwMode="auto">
            <a:xfrm>
              <a:off x="1008" y="1019"/>
              <a:ext cx="425" cy="246"/>
              <a:chOff x="1008" y="1019"/>
              <a:chExt cx="425" cy="246"/>
            </a:xfrm>
          </p:grpSpPr>
          <p:grpSp>
            <p:nvGrpSpPr>
              <p:cNvPr id="187141" name="Group 773"/>
              <p:cNvGrpSpPr>
                <a:grpSpLocks/>
              </p:cNvGrpSpPr>
              <p:nvPr/>
            </p:nvGrpSpPr>
            <p:grpSpPr bwMode="auto">
              <a:xfrm rot="10800000">
                <a:off x="1008" y="1019"/>
                <a:ext cx="328" cy="149"/>
                <a:chOff x="951" y="1390"/>
                <a:chExt cx="4105" cy="1865"/>
              </a:xfrm>
            </p:grpSpPr>
            <p:sp>
              <p:nvSpPr>
                <p:cNvPr id="187142" name="Freeform 774"/>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143" name="Freeform 775"/>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144" name="Freeform 776"/>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7145" name="Group 777"/>
              <p:cNvGrpSpPr>
                <a:grpSpLocks/>
              </p:cNvGrpSpPr>
              <p:nvPr/>
            </p:nvGrpSpPr>
            <p:grpSpPr bwMode="auto">
              <a:xfrm rot="10800000">
                <a:off x="1105" y="1116"/>
                <a:ext cx="328" cy="149"/>
                <a:chOff x="951" y="1390"/>
                <a:chExt cx="4105" cy="1865"/>
              </a:xfrm>
            </p:grpSpPr>
            <p:sp>
              <p:nvSpPr>
                <p:cNvPr id="187146" name="Freeform 778"/>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147" name="Freeform 779"/>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148" name="Freeform 780"/>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187149" name="Group 781"/>
          <p:cNvGrpSpPr>
            <a:grpSpLocks/>
          </p:cNvGrpSpPr>
          <p:nvPr/>
        </p:nvGrpSpPr>
        <p:grpSpPr bwMode="auto">
          <a:xfrm>
            <a:off x="149225" y="2989263"/>
            <a:ext cx="547688" cy="504825"/>
            <a:chOff x="94" y="1883"/>
            <a:chExt cx="345" cy="318"/>
          </a:xfrm>
        </p:grpSpPr>
        <p:grpSp>
          <p:nvGrpSpPr>
            <p:cNvPr id="187150" name="Group 782"/>
            <p:cNvGrpSpPr>
              <a:grpSpLocks/>
            </p:cNvGrpSpPr>
            <p:nvPr/>
          </p:nvGrpSpPr>
          <p:grpSpPr bwMode="auto">
            <a:xfrm>
              <a:off x="94" y="1883"/>
              <a:ext cx="345" cy="116"/>
              <a:chOff x="1445" y="1563"/>
              <a:chExt cx="3437" cy="1152"/>
            </a:xfrm>
          </p:grpSpPr>
          <p:sp>
            <p:nvSpPr>
              <p:cNvPr id="187151" name="Freeform 783"/>
              <p:cNvSpPr>
                <a:spLocks/>
              </p:cNvSpPr>
              <p:nvPr/>
            </p:nvSpPr>
            <p:spPr bwMode="auto">
              <a:xfrm>
                <a:off x="1445" y="1563"/>
                <a:ext cx="3437" cy="1152"/>
              </a:xfrm>
              <a:custGeom>
                <a:avLst/>
                <a:gdLst>
                  <a:gd name="T0" fmla="*/ 9 w 3437"/>
                  <a:gd name="T1" fmla="*/ 0 h 1152"/>
                  <a:gd name="T2" fmla="*/ 0 w 3437"/>
                  <a:gd name="T3" fmla="*/ 1134 h 1152"/>
                  <a:gd name="T4" fmla="*/ 3154 w 3437"/>
                  <a:gd name="T5" fmla="*/ 1152 h 1152"/>
                  <a:gd name="T6" fmla="*/ 3154 w 3437"/>
                  <a:gd name="T7" fmla="*/ 860 h 1152"/>
                  <a:gd name="T8" fmla="*/ 3437 w 3437"/>
                  <a:gd name="T9" fmla="*/ 860 h 1152"/>
                  <a:gd name="T10" fmla="*/ 3437 w 3437"/>
                  <a:gd name="T11" fmla="*/ 284 h 1152"/>
                  <a:gd name="T12" fmla="*/ 3145 w 3437"/>
                  <a:gd name="T13" fmla="*/ 275 h 1152"/>
                  <a:gd name="T14" fmla="*/ 3145 w 3437"/>
                  <a:gd name="T15" fmla="*/ 28 h 1152"/>
                  <a:gd name="T16" fmla="*/ 9 w 3437"/>
                  <a:gd name="T17" fmla="*/ 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7" h="1152">
                    <a:moveTo>
                      <a:pt x="9" y="0"/>
                    </a:moveTo>
                    <a:lnTo>
                      <a:pt x="0" y="1134"/>
                    </a:lnTo>
                    <a:lnTo>
                      <a:pt x="3154" y="1152"/>
                    </a:lnTo>
                    <a:lnTo>
                      <a:pt x="3154" y="860"/>
                    </a:lnTo>
                    <a:lnTo>
                      <a:pt x="3437" y="860"/>
                    </a:lnTo>
                    <a:lnTo>
                      <a:pt x="3437" y="284"/>
                    </a:lnTo>
                    <a:lnTo>
                      <a:pt x="3145" y="275"/>
                    </a:lnTo>
                    <a:lnTo>
                      <a:pt x="3145" y="28"/>
                    </a:lnTo>
                    <a:lnTo>
                      <a:pt x="9" y="0"/>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152" name="Freeform 784"/>
              <p:cNvSpPr>
                <a:spLocks/>
              </p:cNvSpPr>
              <p:nvPr/>
            </p:nvSpPr>
            <p:spPr bwMode="auto">
              <a:xfrm>
                <a:off x="3468" y="1656"/>
                <a:ext cx="1212" cy="990"/>
              </a:xfrm>
              <a:custGeom>
                <a:avLst/>
                <a:gdLst>
                  <a:gd name="T0" fmla="*/ 12 w 1212"/>
                  <a:gd name="T1" fmla="*/ 0 h 990"/>
                  <a:gd name="T2" fmla="*/ 0 w 1212"/>
                  <a:gd name="T3" fmla="*/ 990 h 990"/>
                  <a:gd name="T4" fmla="*/ 1206 w 1212"/>
                  <a:gd name="T5" fmla="*/ 750 h 990"/>
                  <a:gd name="T6" fmla="*/ 1212 w 1212"/>
                  <a:gd name="T7" fmla="*/ 198 h 990"/>
                  <a:gd name="T8" fmla="*/ 12 w 1212"/>
                  <a:gd name="T9" fmla="*/ 0 h 990"/>
                </a:gdLst>
                <a:ahLst/>
                <a:cxnLst>
                  <a:cxn ang="0">
                    <a:pos x="T0" y="T1"/>
                  </a:cxn>
                  <a:cxn ang="0">
                    <a:pos x="T2" y="T3"/>
                  </a:cxn>
                  <a:cxn ang="0">
                    <a:pos x="T4" y="T5"/>
                  </a:cxn>
                  <a:cxn ang="0">
                    <a:pos x="T6" y="T7"/>
                  </a:cxn>
                  <a:cxn ang="0">
                    <a:pos x="T8" y="T9"/>
                  </a:cxn>
                </a:cxnLst>
                <a:rect l="0" t="0" r="r" b="b"/>
                <a:pathLst>
                  <a:path w="1212" h="990">
                    <a:moveTo>
                      <a:pt x="12" y="0"/>
                    </a:moveTo>
                    <a:lnTo>
                      <a:pt x="0" y="990"/>
                    </a:lnTo>
                    <a:lnTo>
                      <a:pt x="1206" y="750"/>
                    </a:lnTo>
                    <a:lnTo>
                      <a:pt x="1212" y="198"/>
                    </a:lnTo>
                    <a:lnTo>
                      <a:pt x="12" y="0"/>
                    </a:lnTo>
                    <a:close/>
                  </a:path>
                </a:pathLst>
              </a:custGeom>
              <a:solidFill>
                <a:srgbClr val="008000"/>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153" name="Freeform 785"/>
              <p:cNvSpPr>
                <a:spLocks/>
              </p:cNvSpPr>
              <p:nvPr/>
            </p:nvSpPr>
            <p:spPr bwMode="auto">
              <a:xfrm>
                <a:off x="1476" y="1590"/>
                <a:ext cx="1998" cy="1098"/>
              </a:xfrm>
              <a:custGeom>
                <a:avLst/>
                <a:gdLst>
                  <a:gd name="T0" fmla="*/ 6 w 1998"/>
                  <a:gd name="T1" fmla="*/ 0 h 1098"/>
                  <a:gd name="T2" fmla="*/ 0 w 1998"/>
                  <a:gd name="T3" fmla="*/ 1080 h 1098"/>
                  <a:gd name="T4" fmla="*/ 1812 w 1998"/>
                  <a:gd name="T5" fmla="*/ 1098 h 1098"/>
                  <a:gd name="T6" fmla="*/ 1986 w 1998"/>
                  <a:gd name="T7" fmla="*/ 1068 h 1098"/>
                  <a:gd name="T8" fmla="*/ 1998 w 1998"/>
                  <a:gd name="T9" fmla="*/ 61 h 1098"/>
                  <a:gd name="T10" fmla="*/ 1818 w 1998"/>
                  <a:gd name="T11" fmla="*/ 12 h 1098"/>
                  <a:gd name="T12" fmla="*/ 6 w 1998"/>
                  <a:gd name="T13" fmla="*/ 0 h 1098"/>
                </a:gdLst>
                <a:ahLst/>
                <a:cxnLst>
                  <a:cxn ang="0">
                    <a:pos x="T0" y="T1"/>
                  </a:cxn>
                  <a:cxn ang="0">
                    <a:pos x="T2" y="T3"/>
                  </a:cxn>
                  <a:cxn ang="0">
                    <a:pos x="T4" y="T5"/>
                  </a:cxn>
                  <a:cxn ang="0">
                    <a:pos x="T6" y="T7"/>
                  </a:cxn>
                  <a:cxn ang="0">
                    <a:pos x="T8" y="T9"/>
                  </a:cxn>
                  <a:cxn ang="0">
                    <a:pos x="T10" y="T11"/>
                  </a:cxn>
                  <a:cxn ang="0">
                    <a:pos x="T12" y="T13"/>
                  </a:cxn>
                </a:cxnLst>
                <a:rect l="0" t="0" r="r" b="b"/>
                <a:pathLst>
                  <a:path w="1998" h="1098">
                    <a:moveTo>
                      <a:pt x="6" y="0"/>
                    </a:moveTo>
                    <a:lnTo>
                      <a:pt x="0" y="1080"/>
                    </a:lnTo>
                    <a:lnTo>
                      <a:pt x="1812" y="1098"/>
                    </a:lnTo>
                    <a:lnTo>
                      <a:pt x="1986" y="1068"/>
                    </a:lnTo>
                    <a:lnTo>
                      <a:pt x="1998" y="61"/>
                    </a:lnTo>
                    <a:lnTo>
                      <a:pt x="1818" y="12"/>
                    </a:lnTo>
                    <a:lnTo>
                      <a:pt x="6" y="0"/>
                    </a:lnTo>
                    <a:close/>
                  </a:path>
                </a:pathLst>
              </a:custGeom>
              <a:solidFill>
                <a:srgbClr val="99CC00"/>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154" name="Freeform 786"/>
              <p:cNvSpPr>
                <a:spLocks/>
              </p:cNvSpPr>
              <p:nvPr/>
            </p:nvSpPr>
            <p:spPr bwMode="auto">
              <a:xfrm>
                <a:off x="2921" y="2076"/>
                <a:ext cx="1285" cy="150"/>
              </a:xfrm>
              <a:custGeom>
                <a:avLst/>
                <a:gdLst>
                  <a:gd name="T0" fmla="*/ 67 w 1285"/>
                  <a:gd name="T1" fmla="*/ 0 h 150"/>
                  <a:gd name="T2" fmla="*/ 235 w 1285"/>
                  <a:gd name="T3" fmla="*/ 6 h 150"/>
                  <a:gd name="T4" fmla="*/ 301 w 1285"/>
                  <a:gd name="T5" fmla="*/ 24 h 150"/>
                  <a:gd name="T6" fmla="*/ 949 w 1285"/>
                  <a:gd name="T7" fmla="*/ 30 h 150"/>
                  <a:gd name="T8" fmla="*/ 1285 w 1285"/>
                  <a:gd name="T9" fmla="*/ 48 h 150"/>
                  <a:gd name="T10" fmla="*/ 1285 w 1285"/>
                  <a:gd name="T11" fmla="*/ 126 h 150"/>
                  <a:gd name="T12" fmla="*/ 945 w 1285"/>
                  <a:gd name="T13" fmla="*/ 134 h 150"/>
                  <a:gd name="T14" fmla="*/ 295 w 1285"/>
                  <a:gd name="T15" fmla="*/ 126 h 150"/>
                  <a:gd name="T16" fmla="*/ 223 w 1285"/>
                  <a:gd name="T17" fmla="*/ 150 h 150"/>
                  <a:gd name="T18" fmla="*/ 73 w 1285"/>
                  <a:gd name="T19" fmla="*/ 150 h 150"/>
                  <a:gd name="T20" fmla="*/ 23 w 1285"/>
                  <a:gd name="T21" fmla="*/ 126 h 150"/>
                  <a:gd name="T22" fmla="*/ 1 w 1285"/>
                  <a:gd name="T23" fmla="*/ 78 h 150"/>
                  <a:gd name="T24" fmla="*/ 27 w 1285"/>
                  <a:gd name="T25" fmla="*/ 26 h 150"/>
                  <a:gd name="T26" fmla="*/ 67 w 1285"/>
                  <a:gd name="T27"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5" h="150">
                    <a:moveTo>
                      <a:pt x="67" y="0"/>
                    </a:moveTo>
                    <a:lnTo>
                      <a:pt x="235" y="6"/>
                    </a:lnTo>
                    <a:lnTo>
                      <a:pt x="301" y="24"/>
                    </a:lnTo>
                    <a:lnTo>
                      <a:pt x="949" y="30"/>
                    </a:lnTo>
                    <a:lnTo>
                      <a:pt x="1285" y="48"/>
                    </a:lnTo>
                    <a:lnTo>
                      <a:pt x="1285" y="126"/>
                    </a:lnTo>
                    <a:cubicBezTo>
                      <a:pt x="1173" y="128"/>
                      <a:pt x="1110" y="134"/>
                      <a:pt x="945" y="134"/>
                    </a:cubicBezTo>
                    <a:lnTo>
                      <a:pt x="295" y="126"/>
                    </a:lnTo>
                    <a:lnTo>
                      <a:pt x="223" y="150"/>
                    </a:lnTo>
                    <a:lnTo>
                      <a:pt x="73" y="150"/>
                    </a:lnTo>
                    <a:cubicBezTo>
                      <a:pt x="40" y="146"/>
                      <a:pt x="35" y="138"/>
                      <a:pt x="23" y="126"/>
                    </a:cubicBezTo>
                    <a:cubicBezTo>
                      <a:pt x="11" y="114"/>
                      <a:pt x="0" y="95"/>
                      <a:pt x="1" y="78"/>
                    </a:cubicBezTo>
                    <a:cubicBezTo>
                      <a:pt x="2" y="61"/>
                      <a:pt x="16" y="39"/>
                      <a:pt x="27" y="26"/>
                    </a:cubicBezTo>
                    <a:cubicBezTo>
                      <a:pt x="38" y="13"/>
                      <a:pt x="59" y="5"/>
                      <a:pt x="67" y="0"/>
                    </a:cubicBezTo>
                    <a:close/>
                  </a:path>
                </a:pathLst>
              </a:custGeom>
              <a:solidFill>
                <a:srgbClr val="003300"/>
              </a:solidFill>
              <a:ln w="9525">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7155" name="Group 787"/>
            <p:cNvGrpSpPr>
              <a:grpSpLocks/>
            </p:cNvGrpSpPr>
            <p:nvPr/>
          </p:nvGrpSpPr>
          <p:grpSpPr bwMode="auto">
            <a:xfrm>
              <a:off x="94" y="2085"/>
              <a:ext cx="345" cy="116"/>
              <a:chOff x="1445" y="1563"/>
              <a:chExt cx="3437" cy="1152"/>
            </a:xfrm>
          </p:grpSpPr>
          <p:sp>
            <p:nvSpPr>
              <p:cNvPr id="187156" name="Freeform 788"/>
              <p:cNvSpPr>
                <a:spLocks/>
              </p:cNvSpPr>
              <p:nvPr/>
            </p:nvSpPr>
            <p:spPr bwMode="auto">
              <a:xfrm>
                <a:off x="1445" y="1563"/>
                <a:ext cx="3437" cy="1152"/>
              </a:xfrm>
              <a:custGeom>
                <a:avLst/>
                <a:gdLst>
                  <a:gd name="T0" fmla="*/ 9 w 3437"/>
                  <a:gd name="T1" fmla="*/ 0 h 1152"/>
                  <a:gd name="T2" fmla="*/ 0 w 3437"/>
                  <a:gd name="T3" fmla="*/ 1134 h 1152"/>
                  <a:gd name="T4" fmla="*/ 3154 w 3437"/>
                  <a:gd name="T5" fmla="*/ 1152 h 1152"/>
                  <a:gd name="T6" fmla="*/ 3154 w 3437"/>
                  <a:gd name="T7" fmla="*/ 860 h 1152"/>
                  <a:gd name="T8" fmla="*/ 3437 w 3437"/>
                  <a:gd name="T9" fmla="*/ 860 h 1152"/>
                  <a:gd name="T10" fmla="*/ 3437 w 3437"/>
                  <a:gd name="T11" fmla="*/ 284 h 1152"/>
                  <a:gd name="T12" fmla="*/ 3145 w 3437"/>
                  <a:gd name="T13" fmla="*/ 275 h 1152"/>
                  <a:gd name="T14" fmla="*/ 3145 w 3437"/>
                  <a:gd name="T15" fmla="*/ 28 h 1152"/>
                  <a:gd name="T16" fmla="*/ 9 w 3437"/>
                  <a:gd name="T17" fmla="*/ 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7" h="1152">
                    <a:moveTo>
                      <a:pt x="9" y="0"/>
                    </a:moveTo>
                    <a:lnTo>
                      <a:pt x="0" y="1134"/>
                    </a:lnTo>
                    <a:lnTo>
                      <a:pt x="3154" y="1152"/>
                    </a:lnTo>
                    <a:lnTo>
                      <a:pt x="3154" y="860"/>
                    </a:lnTo>
                    <a:lnTo>
                      <a:pt x="3437" y="860"/>
                    </a:lnTo>
                    <a:lnTo>
                      <a:pt x="3437" y="284"/>
                    </a:lnTo>
                    <a:lnTo>
                      <a:pt x="3145" y="275"/>
                    </a:lnTo>
                    <a:lnTo>
                      <a:pt x="3145" y="28"/>
                    </a:lnTo>
                    <a:lnTo>
                      <a:pt x="9" y="0"/>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157" name="Freeform 789"/>
              <p:cNvSpPr>
                <a:spLocks/>
              </p:cNvSpPr>
              <p:nvPr/>
            </p:nvSpPr>
            <p:spPr bwMode="auto">
              <a:xfrm>
                <a:off x="3468" y="1656"/>
                <a:ext cx="1212" cy="990"/>
              </a:xfrm>
              <a:custGeom>
                <a:avLst/>
                <a:gdLst>
                  <a:gd name="T0" fmla="*/ 12 w 1212"/>
                  <a:gd name="T1" fmla="*/ 0 h 990"/>
                  <a:gd name="T2" fmla="*/ 0 w 1212"/>
                  <a:gd name="T3" fmla="*/ 990 h 990"/>
                  <a:gd name="T4" fmla="*/ 1206 w 1212"/>
                  <a:gd name="T5" fmla="*/ 750 h 990"/>
                  <a:gd name="T6" fmla="*/ 1212 w 1212"/>
                  <a:gd name="T7" fmla="*/ 198 h 990"/>
                  <a:gd name="T8" fmla="*/ 12 w 1212"/>
                  <a:gd name="T9" fmla="*/ 0 h 990"/>
                </a:gdLst>
                <a:ahLst/>
                <a:cxnLst>
                  <a:cxn ang="0">
                    <a:pos x="T0" y="T1"/>
                  </a:cxn>
                  <a:cxn ang="0">
                    <a:pos x="T2" y="T3"/>
                  </a:cxn>
                  <a:cxn ang="0">
                    <a:pos x="T4" y="T5"/>
                  </a:cxn>
                  <a:cxn ang="0">
                    <a:pos x="T6" y="T7"/>
                  </a:cxn>
                  <a:cxn ang="0">
                    <a:pos x="T8" y="T9"/>
                  </a:cxn>
                </a:cxnLst>
                <a:rect l="0" t="0" r="r" b="b"/>
                <a:pathLst>
                  <a:path w="1212" h="990">
                    <a:moveTo>
                      <a:pt x="12" y="0"/>
                    </a:moveTo>
                    <a:lnTo>
                      <a:pt x="0" y="990"/>
                    </a:lnTo>
                    <a:lnTo>
                      <a:pt x="1206" y="750"/>
                    </a:lnTo>
                    <a:lnTo>
                      <a:pt x="1212" y="198"/>
                    </a:lnTo>
                    <a:lnTo>
                      <a:pt x="12" y="0"/>
                    </a:lnTo>
                    <a:close/>
                  </a:path>
                </a:pathLst>
              </a:custGeom>
              <a:solidFill>
                <a:srgbClr val="008000"/>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158" name="Freeform 790"/>
              <p:cNvSpPr>
                <a:spLocks/>
              </p:cNvSpPr>
              <p:nvPr/>
            </p:nvSpPr>
            <p:spPr bwMode="auto">
              <a:xfrm>
                <a:off x="1476" y="1590"/>
                <a:ext cx="1998" cy="1098"/>
              </a:xfrm>
              <a:custGeom>
                <a:avLst/>
                <a:gdLst>
                  <a:gd name="T0" fmla="*/ 6 w 1998"/>
                  <a:gd name="T1" fmla="*/ 0 h 1098"/>
                  <a:gd name="T2" fmla="*/ 0 w 1998"/>
                  <a:gd name="T3" fmla="*/ 1080 h 1098"/>
                  <a:gd name="T4" fmla="*/ 1812 w 1998"/>
                  <a:gd name="T5" fmla="*/ 1098 h 1098"/>
                  <a:gd name="T6" fmla="*/ 1986 w 1998"/>
                  <a:gd name="T7" fmla="*/ 1068 h 1098"/>
                  <a:gd name="T8" fmla="*/ 1998 w 1998"/>
                  <a:gd name="T9" fmla="*/ 61 h 1098"/>
                  <a:gd name="T10" fmla="*/ 1818 w 1998"/>
                  <a:gd name="T11" fmla="*/ 12 h 1098"/>
                  <a:gd name="T12" fmla="*/ 6 w 1998"/>
                  <a:gd name="T13" fmla="*/ 0 h 1098"/>
                </a:gdLst>
                <a:ahLst/>
                <a:cxnLst>
                  <a:cxn ang="0">
                    <a:pos x="T0" y="T1"/>
                  </a:cxn>
                  <a:cxn ang="0">
                    <a:pos x="T2" y="T3"/>
                  </a:cxn>
                  <a:cxn ang="0">
                    <a:pos x="T4" y="T5"/>
                  </a:cxn>
                  <a:cxn ang="0">
                    <a:pos x="T6" y="T7"/>
                  </a:cxn>
                  <a:cxn ang="0">
                    <a:pos x="T8" y="T9"/>
                  </a:cxn>
                  <a:cxn ang="0">
                    <a:pos x="T10" y="T11"/>
                  </a:cxn>
                  <a:cxn ang="0">
                    <a:pos x="T12" y="T13"/>
                  </a:cxn>
                </a:cxnLst>
                <a:rect l="0" t="0" r="r" b="b"/>
                <a:pathLst>
                  <a:path w="1998" h="1098">
                    <a:moveTo>
                      <a:pt x="6" y="0"/>
                    </a:moveTo>
                    <a:lnTo>
                      <a:pt x="0" y="1080"/>
                    </a:lnTo>
                    <a:lnTo>
                      <a:pt x="1812" y="1098"/>
                    </a:lnTo>
                    <a:lnTo>
                      <a:pt x="1986" y="1068"/>
                    </a:lnTo>
                    <a:lnTo>
                      <a:pt x="1998" y="61"/>
                    </a:lnTo>
                    <a:lnTo>
                      <a:pt x="1818" y="12"/>
                    </a:lnTo>
                    <a:lnTo>
                      <a:pt x="6" y="0"/>
                    </a:lnTo>
                    <a:close/>
                  </a:path>
                </a:pathLst>
              </a:custGeom>
              <a:solidFill>
                <a:srgbClr val="99CC00"/>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159" name="Freeform 791"/>
              <p:cNvSpPr>
                <a:spLocks/>
              </p:cNvSpPr>
              <p:nvPr/>
            </p:nvSpPr>
            <p:spPr bwMode="auto">
              <a:xfrm>
                <a:off x="2921" y="2076"/>
                <a:ext cx="1285" cy="150"/>
              </a:xfrm>
              <a:custGeom>
                <a:avLst/>
                <a:gdLst>
                  <a:gd name="T0" fmla="*/ 67 w 1285"/>
                  <a:gd name="T1" fmla="*/ 0 h 150"/>
                  <a:gd name="T2" fmla="*/ 235 w 1285"/>
                  <a:gd name="T3" fmla="*/ 6 h 150"/>
                  <a:gd name="T4" fmla="*/ 301 w 1285"/>
                  <a:gd name="T5" fmla="*/ 24 h 150"/>
                  <a:gd name="T6" fmla="*/ 949 w 1285"/>
                  <a:gd name="T7" fmla="*/ 30 h 150"/>
                  <a:gd name="T8" fmla="*/ 1285 w 1285"/>
                  <a:gd name="T9" fmla="*/ 48 h 150"/>
                  <a:gd name="T10" fmla="*/ 1285 w 1285"/>
                  <a:gd name="T11" fmla="*/ 126 h 150"/>
                  <a:gd name="T12" fmla="*/ 945 w 1285"/>
                  <a:gd name="T13" fmla="*/ 134 h 150"/>
                  <a:gd name="T14" fmla="*/ 295 w 1285"/>
                  <a:gd name="T15" fmla="*/ 126 h 150"/>
                  <a:gd name="T16" fmla="*/ 223 w 1285"/>
                  <a:gd name="T17" fmla="*/ 150 h 150"/>
                  <a:gd name="T18" fmla="*/ 73 w 1285"/>
                  <a:gd name="T19" fmla="*/ 150 h 150"/>
                  <a:gd name="T20" fmla="*/ 23 w 1285"/>
                  <a:gd name="T21" fmla="*/ 126 h 150"/>
                  <a:gd name="T22" fmla="*/ 1 w 1285"/>
                  <a:gd name="T23" fmla="*/ 78 h 150"/>
                  <a:gd name="T24" fmla="*/ 27 w 1285"/>
                  <a:gd name="T25" fmla="*/ 26 h 150"/>
                  <a:gd name="T26" fmla="*/ 67 w 1285"/>
                  <a:gd name="T27"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5" h="150">
                    <a:moveTo>
                      <a:pt x="67" y="0"/>
                    </a:moveTo>
                    <a:lnTo>
                      <a:pt x="235" y="6"/>
                    </a:lnTo>
                    <a:lnTo>
                      <a:pt x="301" y="24"/>
                    </a:lnTo>
                    <a:lnTo>
                      <a:pt x="949" y="30"/>
                    </a:lnTo>
                    <a:lnTo>
                      <a:pt x="1285" y="48"/>
                    </a:lnTo>
                    <a:lnTo>
                      <a:pt x="1285" y="126"/>
                    </a:lnTo>
                    <a:cubicBezTo>
                      <a:pt x="1173" y="128"/>
                      <a:pt x="1110" y="134"/>
                      <a:pt x="945" y="134"/>
                    </a:cubicBezTo>
                    <a:lnTo>
                      <a:pt x="295" y="126"/>
                    </a:lnTo>
                    <a:lnTo>
                      <a:pt x="223" y="150"/>
                    </a:lnTo>
                    <a:lnTo>
                      <a:pt x="73" y="150"/>
                    </a:lnTo>
                    <a:cubicBezTo>
                      <a:pt x="40" y="146"/>
                      <a:pt x="35" y="138"/>
                      <a:pt x="23" y="126"/>
                    </a:cubicBezTo>
                    <a:cubicBezTo>
                      <a:pt x="11" y="114"/>
                      <a:pt x="0" y="95"/>
                      <a:pt x="1" y="78"/>
                    </a:cubicBezTo>
                    <a:cubicBezTo>
                      <a:pt x="2" y="61"/>
                      <a:pt x="16" y="39"/>
                      <a:pt x="27" y="26"/>
                    </a:cubicBezTo>
                    <a:cubicBezTo>
                      <a:pt x="38" y="13"/>
                      <a:pt x="59" y="5"/>
                      <a:pt x="67" y="0"/>
                    </a:cubicBezTo>
                    <a:close/>
                  </a:path>
                </a:pathLst>
              </a:custGeom>
              <a:solidFill>
                <a:srgbClr val="003300"/>
              </a:solidFill>
              <a:ln w="9525">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87160" name="Group 792"/>
          <p:cNvGrpSpPr>
            <a:grpSpLocks/>
          </p:cNvGrpSpPr>
          <p:nvPr/>
        </p:nvGrpSpPr>
        <p:grpSpPr bwMode="auto">
          <a:xfrm>
            <a:off x="149225" y="1925638"/>
            <a:ext cx="2587625" cy="4359275"/>
            <a:chOff x="94" y="1213"/>
            <a:chExt cx="1630" cy="2746"/>
          </a:xfrm>
        </p:grpSpPr>
        <p:grpSp>
          <p:nvGrpSpPr>
            <p:cNvPr id="187161" name="Group 793"/>
            <p:cNvGrpSpPr>
              <a:grpSpLocks/>
            </p:cNvGrpSpPr>
            <p:nvPr/>
          </p:nvGrpSpPr>
          <p:grpSpPr bwMode="auto">
            <a:xfrm>
              <a:off x="487" y="1820"/>
              <a:ext cx="716" cy="537"/>
              <a:chOff x="1534" y="891"/>
              <a:chExt cx="716" cy="537"/>
            </a:xfrm>
          </p:grpSpPr>
          <p:grpSp>
            <p:nvGrpSpPr>
              <p:cNvPr id="187162" name="Group 794"/>
              <p:cNvGrpSpPr>
                <a:grpSpLocks/>
              </p:cNvGrpSpPr>
              <p:nvPr/>
            </p:nvGrpSpPr>
            <p:grpSpPr bwMode="auto">
              <a:xfrm rot="10800000">
                <a:off x="1534" y="891"/>
                <a:ext cx="328" cy="149"/>
                <a:chOff x="951" y="1390"/>
                <a:chExt cx="4105" cy="1865"/>
              </a:xfrm>
            </p:grpSpPr>
            <p:sp>
              <p:nvSpPr>
                <p:cNvPr id="187163" name="Freeform 795"/>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164" name="Freeform 796"/>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165" name="Freeform 797"/>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7166" name="Group 798"/>
              <p:cNvGrpSpPr>
                <a:grpSpLocks/>
              </p:cNvGrpSpPr>
              <p:nvPr/>
            </p:nvGrpSpPr>
            <p:grpSpPr bwMode="auto">
              <a:xfrm rot="10800000">
                <a:off x="1631" y="988"/>
                <a:ext cx="328" cy="149"/>
                <a:chOff x="951" y="1390"/>
                <a:chExt cx="4105" cy="1865"/>
              </a:xfrm>
            </p:grpSpPr>
            <p:sp>
              <p:nvSpPr>
                <p:cNvPr id="187167" name="Freeform 799"/>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168" name="Freeform 800"/>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169" name="Freeform 801"/>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7170" name="Group 802"/>
              <p:cNvGrpSpPr>
                <a:grpSpLocks/>
              </p:cNvGrpSpPr>
              <p:nvPr/>
            </p:nvGrpSpPr>
            <p:grpSpPr bwMode="auto">
              <a:xfrm rot="10800000">
                <a:off x="1728" y="1085"/>
                <a:ext cx="328" cy="149"/>
                <a:chOff x="951" y="1390"/>
                <a:chExt cx="4105" cy="1865"/>
              </a:xfrm>
            </p:grpSpPr>
            <p:sp>
              <p:nvSpPr>
                <p:cNvPr id="187171" name="Freeform 803"/>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172" name="Freeform 804"/>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173" name="Freeform 805"/>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7174" name="Group 806"/>
              <p:cNvGrpSpPr>
                <a:grpSpLocks/>
              </p:cNvGrpSpPr>
              <p:nvPr/>
            </p:nvGrpSpPr>
            <p:grpSpPr bwMode="auto">
              <a:xfrm rot="10800000">
                <a:off x="1825" y="1182"/>
                <a:ext cx="328" cy="149"/>
                <a:chOff x="951" y="1390"/>
                <a:chExt cx="4105" cy="1865"/>
              </a:xfrm>
            </p:grpSpPr>
            <p:sp>
              <p:nvSpPr>
                <p:cNvPr id="187175" name="Freeform 807"/>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176" name="Freeform 808"/>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177" name="Freeform 809"/>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7178" name="Group 810"/>
              <p:cNvGrpSpPr>
                <a:grpSpLocks/>
              </p:cNvGrpSpPr>
              <p:nvPr/>
            </p:nvGrpSpPr>
            <p:grpSpPr bwMode="auto">
              <a:xfrm rot="10800000">
                <a:off x="1922" y="1279"/>
                <a:ext cx="328" cy="149"/>
                <a:chOff x="951" y="1390"/>
                <a:chExt cx="4105" cy="1865"/>
              </a:xfrm>
            </p:grpSpPr>
            <p:sp>
              <p:nvSpPr>
                <p:cNvPr id="187179" name="Freeform 811"/>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180" name="Freeform 812"/>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181" name="Freeform 813"/>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87182" name="Group 814"/>
            <p:cNvGrpSpPr>
              <a:grpSpLocks/>
            </p:cNvGrpSpPr>
            <p:nvPr/>
          </p:nvGrpSpPr>
          <p:grpSpPr bwMode="auto">
            <a:xfrm>
              <a:off x="487" y="2621"/>
              <a:ext cx="716" cy="537"/>
              <a:chOff x="1534" y="891"/>
              <a:chExt cx="716" cy="537"/>
            </a:xfrm>
          </p:grpSpPr>
          <p:grpSp>
            <p:nvGrpSpPr>
              <p:cNvPr id="187183" name="Group 815"/>
              <p:cNvGrpSpPr>
                <a:grpSpLocks/>
              </p:cNvGrpSpPr>
              <p:nvPr/>
            </p:nvGrpSpPr>
            <p:grpSpPr bwMode="auto">
              <a:xfrm rot="10800000">
                <a:off x="1534" y="891"/>
                <a:ext cx="328" cy="149"/>
                <a:chOff x="951" y="1390"/>
                <a:chExt cx="4105" cy="1865"/>
              </a:xfrm>
            </p:grpSpPr>
            <p:sp>
              <p:nvSpPr>
                <p:cNvPr id="187184" name="Freeform 816"/>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185" name="Freeform 817"/>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186" name="Freeform 818"/>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7187" name="Group 819"/>
              <p:cNvGrpSpPr>
                <a:grpSpLocks/>
              </p:cNvGrpSpPr>
              <p:nvPr/>
            </p:nvGrpSpPr>
            <p:grpSpPr bwMode="auto">
              <a:xfrm rot="10800000">
                <a:off x="1631" y="988"/>
                <a:ext cx="328" cy="149"/>
                <a:chOff x="951" y="1390"/>
                <a:chExt cx="4105" cy="1865"/>
              </a:xfrm>
            </p:grpSpPr>
            <p:sp>
              <p:nvSpPr>
                <p:cNvPr id="187188" name="Freeform 820"/>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189" name="Freeform 821"/>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190" name="Freeform 822"/>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7191" name="Group 823"/>
              <p:cNvGrpSpPr>
                <a:grpSpLocks/>
              </p:cNvGrpSpPr>
              <p:nvPr/>
            </p:nvGrpSpPr>
            <p:grpSpPr bwMode="auto">
              <a:xfrm rot="10800000">
                <a:off x="1728" y="1085"/>
                <a:ext cx="328" cy="149"/>
                <a:chOff x="951" y="1390"/>
                <a:chExt cx="4105" cy="1865"/>
              </a:xfrm>
            </p:grpSpPr>
            <p:sp>
              <p:nvSpPr>
                <p:cNvPr id="187192" name="Freeform 824"/>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193" name="Freeform 825"/>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194" name="Freeform 826"/>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7195" name="Group 827"/>
              <p:cNvGrpSpPr>
                <a:grpSpLocks/>
              </p:cNvGrpSpPr>
              <p:nvPr/>
            </p:nvGrpSpPr>
            <p:grpSpPr bwMode="auto">
              <a:xfrm rot="10800000">
                <a:off x="1825" y="1182"/>
                <a:ext cx="328" cy="149"/>
                <a:chOff x="951" y="1390"/>
                <a:chExt cx="4105" cy="1865"/>
              </a:xfrm>
            </p:grpSpPr>
            <p:sp>
              <p:nvSpPr>
                <p:cNvPr id="187196" name="Freeform 828"/>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197" name="Freeform 829"/>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198" name="Freeform 830"/>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7199" name="Group 831"/>
              <p:cNvGrpSpPr>
                <a:grpSpLocks/>
              </p:cNvGrpSpPr>
              <p:nvPr/>
            </p:nvGrpSpPr>
            <p:grpSpPr bwMode="auto">
              <a:xfrm rot="10800000">
                <a:off x="1922" y="1279"/>
                <a:ext cx="328" cy="149"/>
                <a:chOff x="951" y="1390"/>
                <a:chExt cx="4105" cy="1865"/>
              </a:xfrm>
            </p:grpSpPr>
            <p:sp>
              <p:nvSpPr>
                <p:cNvPr id="187200" name="Freeform 832"/>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201" name="Freeform 833"/>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202" name="Freeform 834"/>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87203" name="Group 835"/>
            <p:cNvGrpSpPr>
              <a:grpSpLocks/>
            </p:cNvGrpSpPr>
            <p:nvPr/>
          </p:nvGrpSpPr>
          <p:grpSpPr bwMode="auto">
            <a:xfrm>
              <a:off x="487" y="3422"/>
              <a:ext cx="716" cy="537"/>
              <a:chOff x="1534" y="891"/>
              <a:chExt cx="716" cy="537"/>
            </a:xfrm>
          </p:grpSpPr>
          <p:grpSp>
            <p:nvGrpSpPr>
              <p:cNvPr id="187204" name="Group 836"/>
              <p:cNvGrpSpPr>
                <a:grpSpLocks/>
              </p:cNvGrpSpPr>
              <p:nvPr/>
            </p:nvGrpSpPr>
            <p:grpSpPr bwMode="auto">
              <a:xfrm rot="10800000">
                <a:off x="1534" y="891"/>
                <a:ext cx="328" cy="149"/>
                <a:chOff x="951" y="1390"/>
                <a:chExt cx="4105" cy="1865"/>
              </a:xfrm>
            </p:grpSpPr>
            <p:sp>
              <p:nvSpPr>
                <p:cNvPr id="187205" name="Freeform 837"/>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206" name="Freeform 838"/>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207" name="Freeform 839"/>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7208" name="Group 840"/>
              <p:cNvGrpSpPr>
                <a:grpSpLocks/>
              </p:cNvGrpSpPr>
              <p:nvPr/>
            </p:nvGrpSpPr>
            <p:grpSpPr bwMode="auto">
              <a:xfrm rot="10800000">
                <a:off x="1631" y="988"/>
                <a:ext cx="328" cy="149"/>
                <a:chOff x="951" y="1390"/>
                <a:chExt cx="4105" cy="1865"/>
              </a:xfrm>
            </p:grpSpPr>
            <p:sp>
              <p:nvSpPr>
                <p:cNvPr id="187209" name="Freeform 841"/>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210" name="Freeform 842"/>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211" name="Freeform 843"/>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7212" name="Group 844"/>
              <p:cNvGrpSpPr>
                <a:grpSpLocks/>
              </p:cNvGrpSpPr>
              <p:nvPr/>
            </p:nvGrpSpPr>
            <p:grpSpPr bwMode="auto">
              <a:xfrm rot="10800000">
                <a:off x="1728" y="1085"/>
                <a:ext cx="328" cy="149"/>
                <a:chOff x="951" y="1390"/>
                <a:chExt cx="4105" cy="1865"/>
              </a:xfrm>
            </p:grpSpPr>
            <p:sp>
              <p:nvSpPr>
                <p:cNvPr id="187213" name="Freeform 845"/>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214" name="Freeform 846"/>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215" name="Freeform 847"/>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7216" name="Group 848"/>
              <p:cNvGrpSpPr>
                <a:grpSpLocks/>
              </p:cNvGrpSpPr>
              <p:nvPr/>
            </p:nvGrpSpPr>
            <p:grpSpPr bwMode="auto">
              <a:xfrm rot="10800000">
                <a:off x="1825" y="1182"/>
                <a:ext cx="328" cy="149"/>
                <a:chOff x="951" y="1390"/>
                <a:chExt cx="4105" cy="1865"/>
              </a:xfrm>
            </p:grpSpPr>
            <p:sp>
              <p:nvSpPr>
                <p:cNvPr id="187217" name="Freeform 849"/>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218" name="Freeform 850"/>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219" name="Freeform 851"/>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7220" name="Group 852"/>
              <p:cNvGrpSpPr>
                <a:grpSpLocks/>
              </p:cNvGrpSpPr>
              <p:nvPr/>
            </p:nvGrpSpPr>
            <p:grpSpPr bwMode="auto">
              <a:xfrm rot="10800000">
                <a:off x="1922" y="1279"/>
                <a:ext cx="328" cy="149"/>
                <a:chOff x="951" y="1390"/>
                <a:chExt cx="4105" cy="1865"/>
              </a:xfrm>
            </p:grpSpPr>
            <p:sp>
              <p:nvSpPr>
                <p:cNvPr id="187221" name="Freeform 853"/>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222" name="Freeform 854"/>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223" name="Freeform 855"/>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87224" name="Group 856"/>
            <p:cNvGrpSpPr>
              <a:grpSpLocks/>
            </p:cNvGrpSpPr>
            <p:nvPr/>
          </p:nvGrpSpPr>
          <p:grpSpPr bwMode="auto">
            <a:xfrm>
              <a:off x="1202" y="1213"/>
              <a:ext cx="522" cy="343"/>
              <a:chOff x="1202" y="1213"/>
              <a:chExt cx="522" cy="343"/>
            </a:xfrm>
          </p:grpSpPr>
          <p:grpSp>
            <p:nvGrpSpPr>
              <p:cNvPr id="187225" name="Group 857"/>
              <p:cNvGrpSpPr>
                <a:grpSpLocks/>
              </p:cNvGrpSpPr>
              <p:nvPr/>
            </p:nvGrpSpPr>
            <p:grpSpPr bwMode="auto">
              <a:xfrm rot="10800000">
                <a:off x="1202" y="1213"/>
                <a:ext cx="328" cy="149"/>
                <a:chOff x="951" y="1390"/>
                <a:chExt cx="4105" cy="1865"/>
              </a:xfrm>
            </p:grpSpPr>
            <p:sp>
              <p:nvSpPr>
                <p:cNvPr id="187226" name="Freeform 858"/>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227" name="Freeform 859"/>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228" name="Freeform 860"/>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7229" name="Group 861"/>
              <p:cNvGrpSpPr>
                <a:grpSpLocks/>
              </p:cNvGrpSpPr>
              <p:nvPr/>
            </p:nvGrpSpPr>
            <p:grpSpPr bwMode="auto">
              <a:xfrm rot="10800000">
                <a:off x="1299" y="1310"/>
                <a:ext cx="328" cy="149"/>
                <a:chOff x="951" y="1390"/>
                <a:chExt cx="4105" cy="1865"/>
              </a:xfrm>
            </p:grpSpPr>
            <p:sp>
              <p:nvSpPr>
                <p:cNvPr id="187230" name="Freeform 862"/>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231" name="Freeform 863"/>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232" name="Freeform 864"/>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7233" name="Group 865"/>
              <p:cNvGrpSpPr>
                <a:grpSpLocks/>
              </p:cNvGrpSpPr>
              <p:nvPr/>
            </p:nvGrpSpPr>
            <p:grpSpPr bwMode="auto">
              <a:xfrm rot="10800000">
                <a:off x="1396" y="1407"/>
                <a:ext cx="328" cy="149"/>
                <a:chOff x="951" y="1390"/>
                <a:chExt cx="4105" cy="1865"/>
              </a:xfrm>
            </p:grpSpPr>
            <p:sp>
              <p:nvSpPr>
                <p:cNvPr id="187234" name="Freeform 866"/>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235" name="Freeform 867"/>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236" name="Freeform 868"/>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87237" name="Group 869"/>
            <p:cNvGrpSpPr>
              <a:grpSpLocks/>
            </p:cNvGrpSpPr>
            <p:nvPr/>
          </p:nvGrpSpPr>
          <p:grpSpPr bwMode="auto">
            <a:xfrm>
              <a:off x="1008" y="1820"/>
              <a:ext cx="716" cy="537"/>
              <a:chOff x="1534" y="891"/>
              <a:chExt cx="716" cy="537"/>
            </a:xfrm>
          </p:grpSpPr>
          <p:grpSp>
            <p:nvGrpSpPr>
              <p:cNvPr id="187238" name="Group 870"/>
              <p:cNvGrpSpPr>
                <a:grpSpLocks/>
              </p:cNvGrpSpPr>
              <p:nvPr/>
            </p:nvGrpSpPr>
            <p:grpSpPr bwMode="auto">
              <a:xfrm rot="10800000">
                <a:off x="1534" y="891"/>
                <a:ext cx="328" cy="149"/>
                <a:chOff x="951" y="1390"/>
                <a:chExt cx="4105" cy="1865"/>
              </a:xfrm>
            </p:grpSpPr>
            <p:sp>
              <p:nvSpPr>
                <p:cNvPr id="187239" name="Freeform 871"/>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240" name="Freeform 872"/>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241" name="Freeform 873"/>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7242" name="Group 874"/>
              <p:cNvGrpSpPr>
                <a:grpSpLocks/>
              </p:cNvGrpSpPr>
              <p:nvPr/>
            </p:nvGrpSpPr>
            <p:grpSpPr bwMode="auto">
              <a:xfrm rot="10800000">
                <a:off x="1631" y="988"/>
                <a:ext cx="328" cy="149"/>
                <a:chOff x="951" y="1390"/>
                <a:chExt cx="4105" cy="1865"/>
              </a:xfrm>
            </p:grpSpPr>
            <p:sp>
              <p:nvSpPr>
                <p:cNvPr id="187243" name="Freeform 875"/>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244" name="Freeform 876"/>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245" name="Freeform 877"/>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7246" name="Group 878"/>
              <p:cNvGrpSpPr>
                <a:grpSpLocks/>
              </p:cNvGrpSpPr>
              <p:nvPr/>
            </p:nvGrpSpPr>
            <p:grpSpPr bwMode="auto">
              <a:xfrm rot="10800000">
                <a:off x="1728" y="1085"/>
                <a:ext cx="328" cy="149"/>
                <a:chOff x="951" y="1390"/>
                <a:chExt cx="4105" cy="1865"/>
              </a:xfrm>
            </p:grpSpPr>
            <p:sp>
              <p:nvSpPr>
                <p:cNvPr id="187247" name="Freeform 879"/>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248" name="Freeform 880"/>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249" name="Freeform 881"/>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7250" name="Group 882"/>
              <p:cNvGrpSpPr>
                <a:grpSpLocks/>
              </p:cNvGrpSpPr>
              <p:nvPr/>
            </p:nvGrpSpPr>
            <p:grpSpPr bwMode="auto">
              <a:xfrm rot="10800000">
                <a:off x="1825" y="1182"/>
                <a:ext cx="328" cy="149"/>
                <a:chOff x="951" y="1390"/>
                <a:chExt cx="4105" cy="1865"/>
              </a:xfrm>
            </p:grpSpPr>
            <p:sp>
              <p:nvSpPr>
                <p:cNvPr id="187251" name="Freeform 883"/>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252" name="Freeform 884"/>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253" name="Freeform 885"/>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7254" name="Group 886"/>
              <p:cNvGrpSpPr>
                <a:grpSpLocks/>
              </p:cNvGrpSpPr>
              <p:nvPr/>
            </p:nvGrpSpPr>
            <p:grpSpPr bwMode="auto">
              <a:xfrm rot="10800000">
                <a:off x="1922" y="1279"/>
                <a:ext cx="328" cy="149"/>
                <a:chOff x="951" y="1390"/>
                <a:chExt cx="4105" cy="1865"/>
              </a:xfrm>
            </p:grpSpPr>
            <p:sp>
              <p:nvSpPr>
                <p:cNvPr id="187255" name="Freeform 887"/>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256" name="Freeform 888"/>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257" name="Freeform 889"/>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87258" name="Group 890"/>
            <p:cNvGrpSpPr>
              <a:grpSpLocks/>
            </p:cNvGrpSpPr>
            <p:nvPr/>
          </p:nvGrpSpPr>
          <p:grpSpPr bwMode="auto">
            <a:xfrm>
              <a:off x="1008" y="2621"/>
              <a:ext cx="716" cy="537"/>
              <a:chOff x="1534" y="891"/>
              <a:chExt cx="716" cy="537"/>
            </a:xfrm>
          </p:grpSpPr>
          <p:grpSp>
            <p:nvGrpSpPr>
              <p:cNvPr id="187259" name="Group 891"/>
              <p:cNvGrpSpPr>
                <a:grpSpLocks/>
              </p:cNvGrpSpPr>
              <p:nvPr/>
            </p:nvGrpSpPr>
            <p:grpSpPr bwMode="auto">
              <a:xfrm rot="10800000">
                <a:off x="1534" y="891"/>
                <a:ext cx="328" cy="149"/>
                <a:chOff x="951" y="1390"/>
                <a:chExt cx="4105" cy="1865"/>
              </a:xfrm>
            </p:grpSpPr>
            <p:sp>
              <p:nvSpPr>
                <p:cNvPr id="187260" name="Freeform 892"/>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261" name="Freeform 893"/>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262" name="Freeform 894"/>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7263" name="Group 895"/>
              <p:cNvGrpSpPr>
                <a:grpSpLocks/>
              </p:cNvGrpSpPr>
              <p:nvPr/>
            </p:nvGrpSpPr>
            <p:grpSpPr bwMode="auto">
              <a:xfrm rot="10800000">
                <a:off x="1631" y="988"/>
                <a:ext cx="328" cy="149"/>
                <a:chOff x="951" y="1390"/>
                <a:chExt cx="4105" cy="1865"/>
              </a:xfrm>
            </p:grpSpPr>
            <p:sp>
              <p:nvSpPr>
                <p:cNvPr id="187264" name="Freeform 896"/>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265" name="Freeform 897"/>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266" name="Freeform 898"/>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7267" name="Group 899"/>
              <p:cNvGrpSpPr>
                <a:grpSpLocks/>
              </p:cNvGrpSpPr>
              <p:nvPr/>
            </p:nvGrpSpPr>
            <p:grpSpPr bwMode="auto">
              <a:xfrm rot="10800000">
                <a:off x="1728" y="1085"/>
                <a:ext cx="328" cy="149"/>
                <a:chOff x="951" y="1390"/>
                <a:chExt cx="4105" cy="1865"/>
              </a:xfrm>
            </p:grpSpPr>
            <p:sp>
              <p:nvSpPr>
                <p:cNvPr id="187268" name="Freeform 900"/>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269" name="Freeform 901"/>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270" name="Freeform 902"/>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7271" name="Group 903"/>
              <p:cNvGrpSpPr>
                <a:grpSpLocks/>
              </p:cNvGrpSpPr>
              <p:nvPr/>
            </p:nvGrpSpPr>
            <p:grpSpPr bwMode="auto">
              <a:xfrm rot="10800000">
                <a:off x="1825" y="1182"/>
                <a:ext cx="328" cy="149"/>
                <a:chOff x="951" y="1390"/>
                <a:chExt cx="4105" cy="1865"/>
              </a:xfrm>
            </p:grpSpPr>
            <p:sp>
              <p:nvSpPr>
                <p:cNvPr id="187272" name="Freeform 904"/>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273" name="Freeform 905"/>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274" name="Freeform 906"/>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7275" name="Group 907"/>
              <p:cNvGrpSpPr>
                <a:grpSpLocks/>
              </p:cNvGrpSpPr>
              <p:nvPr/>
            </p:nvGrpSpPr>
            <p:grpSpPr bwMode="auto">
              <a:xfrm rot="10800000">
                <a:off x="1922" y="1279"/>
                <a:ext cx="328" cy="149"/>
                <a:chOff x="951" y="1390"/>
                <a:chExt cx="4105" cy="1865"/>
              </a:xfrm>
            </p:grpSpPr>
            <p:sp>
              <p:nvSpPr>
                <p:cNvPr id="187276" name="Freeform 908"/>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277" name="Freeform 909"/>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278" name="Freeform 910"/>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87279" name="Group 911"/>
            <p:cNvGrpSpPr>
              <a:grpSpLocks/>
            </p:cNvGrpSpPr>
            <p:nvPr/>
          </p:nvGrpSpPr>
          <p:grpSpPr bwMode="auto">
            <a:xfrm>
              <a:off x="1008" y="3422"/>
              <a:ext cx="716" cy="537"/>
              <a:chOff x="1534" y="891"/>
              <a:chExt cx="716" cy="537"/>
            </a:xfrm>
          </p:grpSpPr>
          <p:grpSp>
            <p:nvGrpSpPr>
              <p:cNvPr id="187280" name="Group 912"/>
              <p:cNvGrpSpPr>
                <a:grpSpLocks/>
              </p:cNvGrpSpPr>
              <p:nvPr/>
            </p:nvGrpSpPr>
            <p:grpSpPr bwMode="auto">
              <a:xfrm rot="10800000">
                <a:off x="1534" y="891"/>
                <a:ext cx="328" cy="149"/>
                <a:chOff x="951" y="1390"/>
                <a:chExt cx="4105" cy="1865"/>
              </a:xfrm>
            </p:grpSpPr>
            <p:sp>
              <p:nvSpPr>
                <p:cNvPr id="187281" name="Freeform 913"/>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282" name="Freeform 914"/>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283" name="Freeform 915"/>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7284" name="Group 916"/>
              <p:cNvGrpSpPr>
                <a:grpSpLocks/>
              </p:cNvGrpSpPr>
              <p:nvPr/>
            </p:nvGrpSpPr>
            <p:grpSpPr bwMode="auto">
              <a:xfrm rot="10800000">
                <a:off x="1631" y="988"/>
                <a:ext cx="328" cy="149"/>
                <a:chOff x="951" y="1390"/>
                <a:chExt cx="4105" cy="1865"/>
              </a:xfrm>
            </p:grpSpPr>
            <p:sp>
              <p:nvSpPr>
                <p:cNvPr id="187285" name="Freeform 917"/>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286" name="Freeform 918"/>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287" name="Freeform 919"/>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7288" name="Group 920"/>
              <p:cNvGrpSpPr>
                <a:grpSpLocks/>
              </p:cNvGrpSpPr>
              <p:nvPr/>
            </p:nvGrpSpPr>
            <p:grpSpPr bwMode="auto">
              <a:xfrm rot="10800000">
                <a:off x="1728" y="1085"/>
                <a:ext cx="328" cy="149"/>
                <a:chOff x="951" y="1390"/>
                <a:chExt cx="4105" cy="1865"/>
              </a:xfrm>
            </p:grpSpPr>
            <p:sp>
              <p:nvSpPr>
                <p:cNvPr id="187289" name="Freeform 921"/>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290" name="Freeform 922"/>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291" name="Freeform 923"/>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7292" name="Group 924"/>
              <p:cNvGrpSpPr>
                <a:grpSpLocks/>
              </p:cNvGrpSpPr>
              <p:nvPr/>
            </p:nvGrpSpPr>
            <p:grpSpPr bwMode="auto">
              <a:xfrm rot="10800000">
                <a:off x="1825" y="1182"/>
                <a:ext cx="328" cy="149"/>
                <a:chOff x="951" y="1390"/>
                <a:chExt cx="4105" cy="1865"/>
              </a:xfrm>
            </p:grpSpPr>
            <p:sp>
              <p:nvSpPr>
                <p:cNvPr id="187293" name="Freeform 925"/>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294" name="Freeform 926"/>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295" name="Freeform 927"/>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7296" name="Group 928"/>
              <p:cNvGrpSpPr>
                <a:grpSpLocks/>
              </p:cNvGrpSpPr>
              <p:nvPr/>
            </p:nvGrpSpPr>
            <p:grpSpPr bwMode="auto">
              <a:xfrm rot="10800000">
                <a:off x="1922" y="1279"/>
                <a:ext cx="328" cy="149"/>
                <a:chOff x="951" y="1390"/>
                <a:chExt cx="4105" cy="1865"/>
              </a:xfrm>
            </p:grpSpPr>
            <p:sp>
              <p:nvSpPr>
                <p:cNvPr id="187297" name="Freeform 929"/>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298" name="Freeform 930"/>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299" name="Freeform 931"/>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87300" name="Group 932"/>
            <p:cNvGrpSpPr>
              <a:grpSpLocks/>
            </p:cNvGrpSpPr>
            <p:nvPr/>
          </p:nvGrpSpPr>
          <p:grpSpPr bwMode="auto">
            <a:xfrm>
              <a:off x="94" y="2287"/>
              <a:ext cx="345" cy="1127"/>
              <a:chOff x="94" y="2287"/>
              <a:chExt cx="345" cy="1127"/>
            </a:xfrm>
          </p:grpSpPr>
          <p:grpSp>
            <p:nvGrpSpPr>
              <p:cNvPr id="187301" name="Group 933"/>
              <p:cNvGrpSpPr>
                <a:grpSpLocks/>
              </p:cNvGrpSpPr>
              <p:nvPr/>
            </p:nvGrpSpPr>
            <p:grpSpPr bwMode="auto">
              <a:xfrm>
                <a:off x="94" y="2287"/>
                <a:ext cx="345" cy="116"/>
                <a:chOff x="1445" y="1563"/>
                <a:chExt cx="3437" cy="1152"/>
              </a:xfrm>
            </p:grpSpPr>
            <p:sp>
              <p:nvSpPr>
                <p:cNvPr id="187302" name="Freeform 934"/>
                <p:cNvSpPr>
                  <a:spLocks/>
                </p:cNvSpPr>
                <p:nvPr/>
              </p:nvSpPr>
              <p:spPr bwMode="auto">
                <a:xfrm>
                  <a:off x="1445" y="1563"/>
                  <a:ext cx="3437" cy="1152"/>
                </a:xfrm>
                <a:custGeom>
                  <a:avLst/>
                  <a:gdLst>
                    <a:gd name="T0" fmla="*/ 9 w 3437"/>
                    <a:gd name="T1" fmla="*/ 0 h 1152"/>
                    <a:gd name="T2" fmla="*/ 0 w 3437"/>
                    <a:gd name="T3" fmla="*/ 1134 h 1152"/>
                    <a:gd name="T4" fmla="*/ 3154 w 3437"/>
                    <a:gd name="T5" fmla="*/ 1152 h 1152"/>
                    <a:gd name="T6" fmla="*/ 3154 w 3437"/>
                    <a:gd name="T7" fmla="*/ 860 h 1152"/>
                    <a:gd name="T8" fmla="*/ 3437 w 3437"/>
                    <a:gd name="T9" fmla="*/ 860 h 1152"/>
                    <a:gd name="T10" fmla="*/ 3437 w 3437"/>
                    <a:gd name="T11" fmla="*/ 284 h 1152"/>
                    <a:gd name="T12" fmla="*/ 3145 w 3437"/>
                    <a:gd name="T13" fmla="*/ 275 h 1152"/>
                    <a:gd name="T14" fmla="*/ 3145 w 3437"/>
                    <a:gd name="T15" fmla="*/ 28 h 1152"/>
                    <a:gd name="T16" fmla="*/ 9 w 3437"/>
                    <a:gd name="T17" fmla="*/ 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7" h="1152">
                      <a:moveTo>
                        <a:pt x="9" y="0"/>
                      </a:moveTo>
                      <a:lnTo>
                        <a:pt x="0" y="1134"/>
                      </a:lnTo>
                      <a:lnTo>
                        <a:pt x="3154" y="1152"/>
                      </a:lnTo>
                      <a:lnTo>
                        <a:pt x="3154" y="860"/>
                      </a:lnTo>
                      <a:lnTo>
                        <a:pt x="3437" y="860"/>
                      </a:lnTo>
                      <a:lnTo>
                        <a:pt x="3437" y="284"/>
                      </a:lnTo>
                      <a:lnTo>
                        <a:pt x="3145" y="275"/>
                      </a:lnTo>
                      <a:lnTo>
                        <a:pt x="3145" y="28"/>
                      </a:lnTo>
                      <a:lnTo>
                        <a:pt x="9" y="0"/>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303" name="Freeform 935"/>
                <p:cNvSpPr>
                  <a:spLocks/>
                </p:cNvSpPr>
                <p:nvPr/>
              </p:nvSpPr>
              <p:spPr bwMode="auto">
                <a:xfrm>
                  <a:off x="3468" y="1656"/>
                  <a:ext cx="1212" cy="990"/>
                </a:xfrm>
                <a:custGeom>
                  <a:avLst/>
                  <a:gdLst>
                    <a:gd name="T0" fmla="*/ 12 w 1212"/>
                    <a:gd name="T1" fmla="*/ 0 h 990"/>
                    <a:gd name="T2" fmla="*/ 0 w 1212"/>
                    <a:gd name="T3" fmla="*/ 990 h 990"/>
                    <a:gd name="T4" fmla="*/ 1206 w 1212"/>
                    <a:gd name="T5" fmla="*/ 750 h 990"/>
                    <a:gd name="T6" fmla="*/ 1212 w 1212"/>
                    <a:gd name="T7" fmla="*/ 198 h 990"/>
                    <a:gd name="T8" fmla="*/ 12 w 1212"/>
                    <a:gd name="T9" fmla="*/ 0 h 990"/>
                  </a:gdLst>
                  <a:ahLst/>
                  <a:cxnLst>
                    <a:cxn ang="0">
                      <a:pos x="T0" y="T1"/>
                    </a:cxn>
                    <a:cxn ang="0">
                      <a:pos x="T2" y="T3"/>
                    </a:cxn>
                    <a:cxn ang="0">
                      <a:pos x="T4" y="T5"/>
                    </a:cxn>
                    <a:cxn ang="0">
                      <a:pos x="T6" y="T7"/>
                    </a:cxn>
                    <a:cxn ang="0">
                      <a:pos x="T8" y="T9"/>
                    </a:cxn>
                  </a:cxnLst>
                  <a:rect l="0" t="0" r="r" b="b"/>
                  <a:pathLst>
                    <a:path w="1212" h="990">
                      <a:moveTo>
                        <a:pt x="12" y="0"/>
                      </a:moveTo>
                      <a:lnTo>
                        <a:pt x="0" y="990"/>
                      </a:lnTo>
                      <a:lnTo>
                        <a:pt x="1206" y="750"/>
                      </a:lnTo>
                      <a:lnTo>
                        <a:pt x="1212" y="198"/>
                      </a:lnTo>
                      <a:lnTo>
                        <a:pt x="12" y="0"/>
                      </a:lnTo>
                      <a:close/>
                    </a:path>
                  </a:pathLst>
                </a:custGeom>
                <a:solidFill>
                  <a:srgbClr val="008000"/>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304" name="Freeform 936"/>
                <p:cNvSpPr>
                  <a:spLocks/>
                </p:cNvSpPr>
                <p:nvPr/>
              </p:nvSpPr>
              <p:spPr bwMode="auto">
                <a:xfrm>
                  <a:off x="1476" y="1590"/>
                  <a:ext cx="1998" cy="1098"/>
                </a:xfrm>
                <a:custGeom>
                  <a:avLst/>
                  <a:gdLst>
                    <a:gd name="T0" fmla="*/ 6 w 1998"/>
                    <a:gd name="T1" fmla="*/ 0 h 1098"/>
                    <a:gd name="T2" fmla="*/ 0 w 1998"/>
                    <a:gd name="T3" fmla="*/ 1080 h 1098"/>
                    <a:gd name="T4" fmla="*/ 1812 w 1998"/>
                    <a:gd name="T5" fmla="*/ 1098 h 1098"/>
                    <a:gd name="T6" fmla="*/ 1986 w 1998"/>
                    <a:gd name="T7" fmla="*/ 1068 h 1098"/>
                    <a:gd name="T8" fmla="*/ 1998 w 1998"/>
                    <a:gd name="T9" fmla="*/ 61 h 1098"/>
                    <a:gd name="T10" fmla="*/ 1818 w 1998"/>
                    <a:gd name="T11" fmla="*/ 12 h 1098"/>
                    <a:gd name="T12" fmla="*/ 6 w 1998"/>
                    <a:gd name="T13" fmla="*/ 0 h 1098"/>
                  </a:gdLst>
                  <a:ahLst/>
                  <a:cxnLst>
                    <a:cxn ang="0">
                      <a:pos x="T0" y="T1"/>
                    </a:cxn>
                    <a:cxn ang="0">
                      <a:pos x="T2" y="T3"/>
                    </a:cxn>
                    <a:cxn ang="0">
                      <a:pos x="T4" y="T5"/>
                    </a:cxn>
                    <a:cxn ang="0">
                      <a:pos x="T6" y="T7"/>
                    </a:cxn>
                    <a:cxn ang="0">
                      <a:pos x="T8" y="T9"/>
                    </a:cxn>
                    <a:cxn ang="0">
                      <a:pos x="T10" y="T11"/>
                    </a:cxn>
                    <a:cxn ang="0">
                      <a:pos x="T12" y="T13"/>
                    </a:cxn>
                  </a:cxnLst>
                  <a:rect l="0" t="0" r="r" b="b"/>
                  <a:pathLst>
                    <a:path w="1998" h="1098">
                      <a:moveTo>
                        <a:pt x="6" y="0"/>
                      </a:moveTo>
                      <a:lnTo>
                        <a:pt x="0" y="1080"/>
                      </a:lnTo>
                      <a:lnTo>
                        <a:pt x="1812" y="1098"/>
                      </a:lnTo>
                      <a:lnTo>
                        <a:pt x="1986" y="1068"/>
                      </a:lnTo>
                      <a:lnTo>
                        <a:pt x="1998" y="61"/>
                      </a:lnTo>
                      <a:lnTo>
                        <a:pt x="1818" y="12"/>
                      </a:lnTo>
                      <a:lnTo>
                        <a:pt x="6" y="0"/>
                      </a:lnTo>
                      <a:close/>
                    </a:path>
                  </a:pathLst>
                </a:custGeom>
                <a:solidFill>
                  <a:srgbClr val="99CC00"/>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305" name="Freeform 937"/>
                <p:cNvSpPr>
                  <a:spLocks/>
                </p:cNvSpPr>
                <p:nvPr/>
              </p:nvSpPr>
              <p:spPr bwMode="auto">
                <a:xfrm>
                  <a:off x="2921" y="2076"/>
                  <a:ext cx="1285" cy="150"/>
                </a:xfrm>
                <a:custGeom>
                  <a:avLst/>
                  <a:gdLst>
                    <a:gd name="T0" fmla="*/ 67 w 1285"/>
                    <a:gd name="T1" fmla="*/ 0 h 150"/>
                    <a:gd name="T2" fmla="*/ 235 w 1285"/>
                    <a:gd name="T3" fmla="*/ 6 h 150"/>
                    <a:gd name="T4" fmla="*/ 301 w 1285"/>
                    <a:gd name="T5" fmla="*/ 24 h 150"/>
                    <a:gd name="T6" fmla="*/ 949 w 1285"/>
                    <a:gd name="T7" fmla="*/ 30 h 150"/>
                    <a:gd name="T8" fmla="*/ 1285 w 1285"/>
                    <a:gd name="T9" fmla="*/ 48 h 150"/>
                    <a:gd name="T10" fmla="*/ 1285 w 1285"/>
                    <a:gd name="T11" fmla="*/ 126 h 150"/>
                    <a:gd name="T12" fmla="*/ 945 w 1285"/>
                    <a:gd name="T13" fmla="*/ 134 h 150"/>
                    <a:gd name="T14" fmla="*/ 295 w 1285"/>
                    <a:gd name="T15" fmla="*/ 126 h 150"/>
                    <a:gd name="T16" fmla="*/ 223 w 1285"/>
                    <a:gd name="T17" fmla="*/ 150 h 150"/>
                    <a:gd name="T18" fmla="*/ 73 w 1285"/>
                    <a:gd name="T19" fmla="*/ 150 h 150"/>
                    <a:gd name="T20" fmla="*/ 23 w 1285"/>
                    <a:gd name="T21" fmla="*/ 126 h 150"/>
                    <a:gd name="T22" fmla="*/ 1 w 1285"/>
                    <a:gd name="T23" fmla="*/ 78 h 150"/>
                    <a:gd name="T24" fmla="*/ 27 w 1285"/>
                    <a:gd name="T25" fmla="*/ 26 h 150"/>
                    <a:gd name="T26" fmla="*/ 67 w 1285"/>
                    <a:gd name="T27"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5" h="150">
                      <a:moveTo>
                        <a:pt x="67" y="0"/>
                      </a:moveTo>
                      <a:lnTo>
                        <a:pt x="235" y="6"/>
                      </a:lnTo>
                      <a:lnTo>
                        <a:pt x="301" y="24"/>
                      </a:lnTo>
                      <a:lnTo>
                        <a:pt x="949" y="30"/>
                      </a:lnTo>
                      <a:lnTo>
                        <a:pt x="1285" y="48"/>
                      </a:lnTo>
                      <a:lnTo>
                        <a:pt x="1285" y="126"/>
                      </a:lnTo>
                      <a:cubicBezTo>
                        <a:pt x="1173" y="128"/>
                        <a:pt x="1110" y="134"/>
                        <a:pt x="945" y="134"/>
                      </a:cubicBezTo>
                      <a:lnTo>
                        <a:pt x="295" y="126"/>
                      </a:lnTo>
                      <a:lnTo>
                        <a:pt x="223" y="150"/>
                      </a:lnTo>
                      <a:lnTo>
                        <a:pt x="73" y="150"/>
                      </a:lnTo>
                      <a:cubicBezTo>
                        <a:pt x="40" y="146"/>
                        <a:pt x="35" y="138"/>
                        <a:pt x="23" y="126"/>
                      </a:cubicBezTo>
                      <a:cubicBezTo>
                        <a:pt x="11" y="114"/>
                        <a:pt x="0" y="95"/>
                        <a:pt x="1" y="78"/>
                      </a:cubicBezTo>
                      <a:cubicBezTo>
                        <a:pt x="2" y="61"/>
                        <a:pt x="16" y="39"/>
                        <a:pt x="27" y="26"/>
                      </a:cubicBezTo>
                      <a:cubicBezTo>
                        <a:pt x="38" y="13"/>
                        <a:pt x="59" y="5"/>
                        <a:pt x="67" y="0"/>
                      </a:cubicBezTo>
                      <a:close/>
                    </a:path>
                  </a:pathLst>
                </a:custGeom>
                <a:solidFill>
                  <a:srgbClr val="003300"/>
                </a:solidFill>
                <a:ln w="9525">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7306" name="Group 938"/>
              <p:cNvGrpSpPr>
                <a:grpSpLocks/>
              </p:cNvGrpSpPr>
              <p:nvPr/>
            </p:nvGrpSpPr>
            <p:grpSpPr bwMode="auto">
              <a:xfrm>
                <a:off x="94" y="2692"/>
                <a:ext cx="345" cy="116"/>
                <a:chOff x="1445" y="1563"/>
                <a:chExt cx="3437" cy="1152"/>
              </a:xfrm>
            </p:grpSpPr>
            <p:sp>
              <p:nvSpPr>
                <p:cNvPr id="187307" name="Freeform 939"/>
                <p:cNvSpPr>
                  <a:spLocks/>
                </p:cNvSpPr>
                <p:nvPr/>
              </p:nvSpPr>
              <p:spPr bwMode="auto">
                <a:xfrm>
                  <a:off x="1445" y="1563"/>
                  <a:ext cx="3437" cy="1152"/>
                </a:xfrm>
                <a:custGeom>
                  <a:avLst/>
                  <a:gdLst>
                    <a:gd name="T0" fmla="*/ 9 w 3437"/>
                    <a:gd name="T1" fmla="*/ 0 h 1152"/>
                    <a:gd name="T2" fmla="*/ 0 w 3437"/>
                    <a:gd name="T3" fmla="*/ 1134 h 1152"/>
                    <a:gd name="T4" fmla="*/ 3154 w 3437"/>
                    <a:gd name="T5" fmla="*/ 1152 h 1152"/>
                    <a:gd name="T6" fmla="*/ 3154 w 3437"/>
                    <a:gd name="T7" fmla="*/ 860 h 1152"/>
                    <a:gd name="T8" fmla="*/ 3437 w 3437"/>
                    <a:gd name="T9" fmla="*/ 860 h 1152"/>
                    <a:gd name="T10" fmla="*/ 3437 w 3437"/>
                    <a:gd name="T11" fmla="*/ 284 h 1152"/>
                    <a:gd name="T12" fmla="*/ 3145 w 3437"/>
                    <a:gd name="T13" fmla="*/ 275 h 1152"/>
                    <a:gd name="T14" fmla="*/ 3145 w 3437"/>
                    <a:gd name="T15" fmla="*/ 28 h 1152"/>
                    <a:gd name="T16" fmla="*/ 9 w 3437"/>
                    <a:gd name="T17" fmla="*/ 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7" h="1152">
                      <a:moveTo>
                        <a:pt x="9" y="0"/>
                      </a:moveTo>
                      <a:lnTo>
                        <a:pt x="0" y="1134"/>
                      </a:lnTo>
                      <a:lnTo>
                        <a:pt x="3154" y="1152"/>
                      </a:lnTo>
                      <a:lnTo>
                        <a:pt x="3154" y="860"/>
                      </a:lnTo>
                      <a:lnTo>
                        <a:pt x="3437" y="860"/>
                      </a:lnTo>
                      <a:lnTo>
                        <a:pt x="3437" y="284"/>
                      </a:lnTo>
                      <a:lnTo>
                        <a:pt x="3145" y="275"/>
                      </a:lnTo>
                      <a:lnTo>
                        <a:pt x="3145" y="28"/>
                      </a:lnTo>
                      <a:lnTo>
                        <a:pt x="9" y="0"/>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308" name="Freeform 940"/>
                <p:cNvSpPr>
                  <a:spLocks/>
                </p:cNvSpPr>
                <p:nvPr/>
              </p:nvSpPr>
              <p:spPr bwMode="auto">
                <a:xfrm>
                  <a:off x="3468" y="1656"/>
                  <a:ext cx="1212" cy="990"/>
                </a:xfrm>
                <a:custGeom>
                  <a:avLst/>
                  <a:gdLst>
                    <a:gd name="T0" fmla="*/ 12 w 1212"/>
                    <a:gd name="T1" fmla="*/ 0 h 990"/>
                    <a:gd name="T2" fmla="*/ 0 w 1212"/>
                    <a:gd name="T3" fmla="*/ 990 h 990"/>
                    <a:gd name="T4" fmla="*/ 1206 w 1212"/>
                    <a:gd name="T5" fmla="*/ 750 h 990"/>
                    <a:gd name="T6" fmla="*/ 1212 w 1212"/>
                    <a:gd name="T7" fmla="*/ 198 h 990"/>
                    <a:gd name="T8" fmla="*/ 12 w 1212"/>
                    <a:gd name="T9" fmla="*/ 0 h 990"/>
                  </a:gdLst>
                  <a:ahLst/>
                  <a:cxnLst>
                    <a:cxn ang="0">
                      <a:pos x="T0" y="T1"/>
                    </a:cxn>
                    <a:cxn ang="0">
                      <a:pos x="T2" y="T3"/>
                    </a:cxn>
                    <a:cxn ang="0">
                      <a:pos x="T4" y="T5"/>
                    </a:cxn>
                    <a:cxn ang="0">
                      <a:pos x="T6" y="T7"/>
                    </a:cxn>
                    <a:cxn ang="0">
                      <a:pos x="T8" y="T9"/>
                    </a:cxn>
                  </a:cxnLst>
                  <a:rect l="0" t="0" r="r" b="b"/>
                  <a:pathLst>
                    <a:path w="1212" h="990">
                      <a:moveTo>
                        <a:pt x="12" y="0"/>
                      </a:moveTo>
                      <a:lnTo>
                        <a:pt x="0" y="990"/>
                      </a:lnTo>
                      <a:lnTo>
                        <a:pt x="1206" y="750"/>
                      </a:lnTo>
                      <a:lnTo>
                        <a:pt x="1212" y="198"/>
                      </a:lnTo>
                      <a:lnTo>
                        <a:pt x="12" y="0"/>
                      </a:lnTo>
                      <a:close/>
                    </a:path>
                  </a:pathLst>
                </a:custGeom>
                <a:solidFill>
                  <a:srgbClr val="008000"/>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309" name="Freeform 941"/>
                <p:cNvSpPr>
                  <a:spLocks/>
                </p:cNvSpPr>
                <p:nvPr/>
              </p:nvSpPr>
              <p:spPr bwMode="auto">
                <a:xfrm>
                  <a:off x="1476" y="1590"/>
                  <a:ext cx="1998" cy="1098"/>
                </a:xfrm>
                <a:custGeom>
                  <a:avLst/>
                  <a:gdLst>
                    <a:gd name="T0" fmla="*/ 6 w 1998"/>
                    <a:gd name="T1" fmla="*/ 0 h 1098"/>
                    <a:gd name="T2" fmla="*/ 0 w 1998"/>
                    <a:gd name="T3" fmla="*/ 1080 h 1098"/>
                    <a:gd name="T4" fmla="*/ 1812 w 1998"/>
                    <a:gd name="T5" fmla="*/ 1098 h 1098"/>
                    <a:gd name="T6" fmla="*/ 1986 w 1998"/>
                    <a:gd name="T7" fmla="*/ 1068 h 1098"/>
                    <a:gd name="T8" fmla="*/ 1998 w 1998"/>
                    <a:gd name="T9" fmla="*/ 61 h 1098"/>
                    <a:gd name="T10" fmla="*/ 1818 w 1998"/>
                    <a:gd name="T11" fmla="*/ 12 h 1098"/>
                    <a:gd name="T12" fmla="*/ 6 w 1998"/>
                    <a:gd name="T13" fmla="*/ 0 h 1098"/>
                  </a:gdLst>
                  <a:ahLst/>
                  <a:cxnLst>
                    <a:cxn ang="0">
                      <a:pos x="T0" y="T1"/>
                    </a:cxn>
                    <a:cxn ang="0">
                      <a:pos x="T2" y="T3"/>
                    </a:cxn>
                    <a:cxn ang="0">
                      <a:pos x="T4" y="T5"/>
                    </a:cxn>
                    <a:cxn ang="0">
                      <a:pos x="T6" y="T7"/>
                    </a:cxn>
                    <a:cxn ang="0">
                      <a:pos x="T8" y="T9"/>
                    </a:cxn>
                    <a:cxn ang="0">
                      <a:pos x="T10" y="T11"/>
                    </a:cxn>
                    <a:cxn ang="0">
                      <a:pos x="T12" y="T13"/>
                    </a:cxn>
                  </a:cxnLst>
                  <a:rect l="0" t="0" r="r" b="b"/>
                  <a:pathLst>
                    <a:path w="1998" h="1098">
                      <a:moveTo>
                        <a:pt x="6" y="0"/>
                      </a:moveTo>
                      <a:lnTo>
                        <a:pt x="0" y="1080"/>
                      </a:lnTo>
                      <a:lnTo>
                        <a:pt x="1812" y="1098"/>
                      </a:lnTo>
                      <a:lnTo>
                        <a:pt x="1986" y="1068"/>
                      </a:lnTo>
                      <a:lnTo>
                        <a:pt x="1998" y="61"/>
                      </a:lnTo>
                      <a:lnTo>
                        <a:pt x="1818" y="12"/>
                      </a:lnTo>
                      <a:lnTo>
                        <a:pt x="6" y="0"/>
                      </a:lnTo>
                      <a:close/>
                    </a:path>
                  </a:pathLst>
                </a:custGeom>
                <a:solidFill>
                  <a:srgbClr val="99CC00"/>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310" name="Freeform 942"/>
                <p:cNvSpPr>
                  <a:spLocks/>
                </p:cNvSpPr>
                <p:nvPr/>
              </p:nvSpPr>
              <p:spPr bwMode="auto">
                <a:xfrm>
                  <a:off x="2921" y="2076"/>
                  <a:ext cx="1285" cy="150"/>
                </a:xfrm>
                <a:custGeom>
                  <a:avLst/>
                  <a:gdLst>
                    <a:gd name="T0" fmla="*/ 67 w 1285"/>
                    <a:gd name="T1" fmla="*/ 0 h 150"/>
                    <a:gd name="T2" fmla="*/ 235 w 1285"/>
                    <a:gd name="T3" fmla="*/ 6 h 150"/>
                    <a:gd name="T4" fmla="*/ 301 w 1285"/>
                    <a:gd name="T5" fmla="*/ 24 h 150"/>
                    <a:gd name="T6" fmla="*/ 949 w 1285"/>
                    <a:gd name="T7" fmla="*/ 30 h 150"/>
                    <a:gd name="T8" fmla="*/ 1285 w 1285"/>
                    <a:gd name="T9" fmla="*/ 48 h 150"/>
                    <a:gd name="T10" fmla="*/ 1285 w 1285"/>
                    <a:gd name="T11" fmla="*/ 126 h 150"/>
                    <a:gd name="T12" fmla="*/ 945 w 1285"/>
                    <a:gd name="T13" fmla="*/ 134 h 150"/>
                    <a:gd name="T14" fmla="*/ 295 w 1285"/>
                    <a:gd name="T15" fmla="*/ 126 h 150"/>
                    <a:gd name="T16" fmla="*/ 223 w 1285"/>
                    <a:gd name="T17" fmla="*/ 150 h 150"/>
                    <a:gd name="T18" fmla="*/ 73 w 1285"/>
                    <a:gd name="T19" fmla="*/ 150 h 150"/>
                    <a:gd name="T20" fmla="*/ 23 w 1285"/>
                    <a:gd name="T21" fmla="*/ 126 h 150"/>
                    <a:gd name="T22" fmla="*/ 1 w 1285"/>
                    <a:gd name="T23" fmla="*/ 78 h 150"/>
                    <a:gd name="T24" fmla="*/ 27 w 1285"/>
                    <a:gd name="T25" fmla="*/ 26 h 150"/>
                    <a:gd name="T26" fmla="*/ 67 w 1285"/>
                    <a:gd name="T27"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5" h="150">
                      <a:moveTo>
                        <a:pt x="67" y="0"/>
                      </a:moveTo>
                      <a:lnTo>
                        <a:pt x="235" y="6"/>
                      </a:lnTo>
                      <a:lnTo>
                        <a:pt x="301" y="24"/>
                      </a:lnTo>
                      <a:lnTo>
                        <a:pt x="949" y="30"/>
                      </a:lnTo>
                      <a:lnTo>
                        <a:pt x="1285" y="48"/>
                      </a:lnTo>
                      <a:lnTo>
                        <a:pt x="1285" y="126"/>
                      </a:lnTo>
                      <a:cubicBezTo>
                        <a:pt x="1173" y="128"/>
                        <a:pt x="1110" y="134"/>
                        <a:pt x="945" y="134"/>
                      </a:cubicBezTo>
                      <a:lnTo>
                        <a:pt x="295" y="126"/>
                      </a:lnTo>
                      <a:lnTo>
                        <a:pt x="223" y="150"/>
                      </a:lnTo>
                      <a:lnTo>
                        <a:pt x="73" y="150"/>
                      </a:lnTo>
                      <a:cubicBezTo>
                        <a:pt x="40" y="146"/>
                        <a:pt x="35" y="138"/>
                        <a:pt x="23" y="126"/>
                      </a:cubicBezTo>
                      <a:cubicBezTo>
                        <a:pt x="11" y="114"/>
                        <a:pt x="0" y="95"/>
                        <a:pt x="1" y="78"/>
                      </a:cubicBezTo>
                      <a:cubicBezTo>
                        <a:pt x="2" y="61"/>
                        <a:pt x="16" y="39"/>
                        <a:pt x="27" y="26"/>
                      </a:cubicBezTo>
                      <a:cubicBezTo>
                        <a:pt x="38" y="13"/>
                        <a:pt x="59" y="5"/>
                        <a:pt x="67" y="0"/>
                      </a:cubicBezTo>
                      <a:close/>
                    </a:path>
                  </a:pathLst>
                </a:custGeom>
                <a:solidFill>
                  <a:srgbClr val="003300"/>
                </a:solidFill>
                <a:ln w="9525">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7311" name="Group 943"/>
              <p:cNvGrpSpPr>
                <a:grpSpLocks/>
              </p:cNvGrpSpPr>
              <p:nvPr/>
            </p:nvGrpSpPr>
            <p:grpSpPr bwMode="auto">
              <a:xfrm>
                <a:off x="94" y="2489"/>
                <a:ext cx="345" cy="116"/>
                <a:chOff x="1445" y="1563"/>
                <a:chExt cx="3437" cy="1152"/>
              </a:xfrm>
            </p:grpSpPr>
            <p:sp>
              <p:nvSpPr>
                <p:cNvPr id="187312" name="Freeform 944"/>
                <p:cNvSpPr>
                  <a:spLocks/>
                </p:cNvSpPr>
                <p:nvPr/>
              </p:nvSpPr>
              <p:spPr bwMode="auto">
                <a:xfrm>
                  <a:off x="1445" y="1563"/>
                  <a:ext cx="3437" cy="1152"/>
                </a:xfrm>
                <a:custGeom>
                  <a:avLst/>
                  <a:gdLst>
                    <a:gd name="T0" fmla="*/ 9 w 3437"/>
                    <a:gd name="T1" fmla="*/ 0 h 1152"/>
                    <a:gd name="T2" fmla="*/ 0 w 3437"/>
                    <a:gd name="T3" fmla="*/ 1134 h 1152"/>
                    <a:gd name="T4" fmla="*/ 3154 w 3437"/>
                    <a:gd name="T5" fmla="*/ 1152 h 1152"/>
                    <a:gd name="T6" fmla="*/ 3154 w 3437"/>
                    <a:gd name="T7" fmla="*/ 860 h 1152"/>
                    <a:gd name="T8" fmla="*/ 3437 w 3437"/>
                    <a:gd name="T9" fmla="*/ 860 h 1152"/>
                    <a:gd name="T10" fmla="*/ 3437 w 3437"/>
                    <a:gd name="T11" fmla="*/ 284 h 1152"/>
                    <a:gd name="T12" fmla="*/ 3145 w 3437"/>
                    <a:gd name="T13" fmla="*/ 275 h 1152"/>
                    <a:gd name="T14" fmla="*/ 3145 w 3437"/>
                    <a:gd name="T15" fmla="*/ 28 h 1152"/>
                    <a:gd name="T16" fmla="*/ 9 w 3437"/>
                    <a:gd name="T17" fmla="*/ 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7" h="1152">
                      <a:moveTo>
                        <a:pt x="9" y="0"/>
                      </a:moveTo>
                      <a:lnTo>
                        <a:pt x="0" y="1134"/>
                      </a:lnTo>
                      <a:lnTo>
                        <a:pt x="3154" y="1152"/>
                      </a:lnTo>
                      <a:lnTo>
                        <a:pt x="3154" y="860"/>
                      </a:lnTo>
                      <a:lnTo>
                        <a:pt x="3437" y="860"/>
                      </a:lnTo>
                      <a:lnTo>
                        <a:pt x="3437" y="284"/>
                      </a:lnTo>
                      <a:lnTo>
                        <a:pt x="3145" y="275"/>
                      </a:lnTo>
                      <a:lnTo>
                        <a:pt x="3145" y="28"/>
                      </a:lnTo>
                      <a:lnTo>
                        <a:pt x="9" y="0"/>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313" name="Freeform 945"/>
                <p:cNvSpPr>
                  <a:spLocks/>
                </p:cNvSpPr>
                <p:nvPr/>
              </p:nvSpPr>
              <p:spPr bwMode="auto">
                <a:xfrm>
                  <a:off x="3468" y="1656"/>
                  <a:ext cx="1212" cy="990"/>
                </a:xfrm>
                <a:custGeom>
                  <a:avLst/>
                  <a:gdLst>
                    <a:gd name="T0" fmla="*/ 12 w 1212"/>
                    <a:gd name="T1" fmla="*/ 0 h 990"/>
                    <a:gd name="T2" fmla="*/ 0 w 1212"/>
                    <a:gd name="T3" fmla="*/ 990 h 990"/>
                    <a:gd name="T4" fmla="*/ 1206 w 1212"/>
                    <a:gd name="T5" fmla="*/ 750 h 990"/>
                    <a:gd name="T6" fmla="*/ 1212 w 1212"/>
                    <a:gd name="T7" fmla="*/ 198 h 990"/>
                    <a:gd name="T8" fmla="*/ 12 w 1212"/>
                    <a:gd name="T9" fmla="*/ 0 h 990"/>
                  </a:gdLst>
                  <a:ahLst/>
                  <a:cxnLst>
                    <a:cxn ang="0">
                      <a:pos x="T0" y="T1"/>
                    </a:cxn>
                    <a:cxn ang="0">
                      <a:pos x="T2" y="T3"/>
                    </a:cxn>
                    <a:cxn ang="0">
                      <a:pos x="T4" y="T5"/>
                    </a:cxn>
                    <a:cxn ang="0">
                      <a:pos x="T6" y="T7"/>
                    </a:cxn>
                    <a:cxn ang="0">
                      <a:pos x="T8" y="T9"/>
                    </a:cxn>
                  </a:cxnLst>
                  <a:rect l="0" t="0" r="r" b="b"/>
                  <a:pathLst>
                    <a:path w="1212" h="990">
                      <a:moveTo>
                        <a:pt x="12" y="0"/>
                      </a:moveTo>
                      <a:lnTo>
                        <a:pt x="0" y="990"/>
                      </a:lnTo>
                      <a:lnTo>
                        <a:pt x="1206" y="750"/>
                      </a:lnTo>
                      <a:lnTo>
                        <a:pt x="1212" y="198"/>
                      </a:lnTo>
                      <a:lnTo>
                        <a:pt x="12" y="0"/>
                      </a:lnTo>
                      <a:close/>
                    </a:path>
                  </a:pathLst>
                </a:custGeom>
                <a:solidFill>
                  <a:srgbClr val="008000"/>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314" name="Freeform 946"/>
                <p:cNvSpPr>
                  <a:spLocks/>
                </p:cNvSpPr>
                <p:nvPr/>
              </p:nvSpPr>
              <p:spPr bwMode="auto">
                <a:xfrm>
                  <a:off x="1476" y="1590"/>
                  <a:ext cx="1998" cy="1098"/>
                </a:xfrm>
                <a:custGeom>
                  <a:avLst/>
                  <a:gdLst>
                    <a:gd name="T0" fmla="*/ 6 w 1998"/>
                    <a:gd name="T1" fmla="*/ 0 h 1098"/>
                    <a:gd name="T2" fmla="*/ 0 w 1998"/>
                    <a:gd name="T3" fmla="*/ 1080 h 1098"/>
                    <a:gd name="T4" fmla="*/ 1812 w 1998"/>
                    <a:gd name="T5" fmla="*/ 1098 h 1098"/>
                    <a:gd name="T6" fmla="*/ 1986 w 1998"/>
                    <a:gd name="T7" fmla="*/ 1068 h 1098"/>
                    <a:gd name="T8" fmla="*/ 1998 w 1998"/>
                    <a:gd name="T9" fmla="*/ 61 h 1098"/>
                    <a:gd name="T10" fmla="*/ 1818 w 1998"/>
                    <a:gd name="T11" fmla="*/ 12 h 1098"/>
                    <a:gd name="T12" fmla="*/ 6 w 1998"/>
                    <a:gd name="T13" fmla="*/ 0 h 1098"/>
                  </a:gdLst>
                  <a:ahLst/>
                  <a:cxnLst>
                    <a:cxn ang="0">
                      <a:pos x="T0" y="T1"/>
                    </a:cxn>
                    <a:cxn ang="0">
                      <a:pos x="T2" y="T3"/>
                    </a:cxn>
                    <a:cxn ang="0">
                      <a:pos x="T4" y="T5"/>
                    </a:cxn>
                    <a:cxn ang="0">
                      <a:pos x="T6" y="T7"/>
                    </a:cxn>
                    <a:cxn ang="0">
                      <a:pos x="T8" y="T9"/>
                    </a:cxn>
                    <a:cxn ang="0">
                      <a:pos x="T10" y="T11"/>
                    </a:cxn>
                    <a:cxn ang="0">
                      <a:pos x="T12" y="T13"/>
                    </a:cxn>
                  </a:cxnLst>
                  <a:rect l="0" t="0" r="r" b="b"/>
                  <a:pathLst>
                    <a:path w="1998" h="1098">
                      <a:moveTo>
                        <a:pt x="6" y="0"/>
                      </a:moveTo>
                      <a:lnTo>
                        <a:pt x="0" y="1080"/>
                      </a:lnTo>
                      <a:lnTo>
                        <a:pt x="1812" y="1098"/>
                      </a:lnTo>
                      <a:lnTo>
                        <a:pt x="1986" y="1068"/>
                      </a:lnTo>
                      <a:lnTo>
                        <a:pt x="1998" y="61"/>
                      </a:lnTo>
                      <a:lnTo>
                        <a:pt x="1818" y="12"/>
                      </a:lnTo>
                      <a:lnTo>
                        <a:pt x="6" y="0"/>
                      </a:lnTo>
                      <a:close/>
                    </a:path>
                  </a:pathLst>
                </a:custGeom>
                <a:solidFill>
                  <a:srgbClr val="99CC00"/>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315" name="Freeform 947"/>
                <p:cNvSpPr>
                  <a:spLocks/>
                </p:cNvSpPr>
                <p:nvPr/>
              </p:nvSpPr>
              <p:spPr bwMode="auto">
                <a:xfrm>
                  <a:off x="2921" y="2076"/>
                  <a:ext cx="1285" cy="150"/>
                </a:xfrm>
                <a:custGeom>
                  <a:avLst/>
                  <a:gdLst>
                    <a:gd name="T0" fmla="*/ 67 w 1285"/>
                    <a:gd name="T1" fmla="*/ 0 h 150"/>
                    <a:gd name="T2" fmla="*/ 235 w 1285"/>
                    <a:gd name="T3" fmla="*/ 6 h 150"/>
                    <a:gd name="T4" fmla="*/ 301 w 1285"/>
                    <a:gd name="T5" fmla="*/ 24 h 150"/>
                    <a:gd name="T6" fmla="*/ 949 w 1285"/>
                    <a:gd name="T7" fmla="*/ 30 h 150"/>
                    <a:gd name="T8" fmla="*/ 1285 w 1285"/>
                    <a:gd name="T9" fmla="*/ 48 h 150"/>
                    <a:gd name="T10" fmla="*/ 1285 w 1285"/>
                    <a:gd name="T11" fmla="*/ 126 h 150"/>
                    <a:gd name="T12" fmla="*/ 945 w 1285"/>
                    <a:gd name="T13" fmla="*/ 134 h 150"/>
                    <a:gd name="T14" fmla="*/ 295 w 1285"/>
                    <a:gd name="T15" fmla="*/ 126 h 150"/>
                    <a:gd name="T16" fmla="*/ 223 w 1285"/>
                    <a:gd name="T17" fmla="*/ 150 h 150"/>
                    <a:gd name="T18" fmla="*/ 73 w 1285"/>
                    <a:gd name="T19" fmla="*/ 150 h 150"/>
                    <a:gd name="T20" fmla="*/ 23 w 1285"/>
                    <a:gd name="T21" fmla="*/ 126 h 150"/>
                    <a:gd name="T22" fmla="*/ 1 w 1285"/>
                    <a:gd name="T23" fmla="*/ 78 h 150"/>
                    <a:gd name="T24" fmla="*/ 27 w 1285"/>
                    <a:gd name="T25" fmla="*/ 26 h 150"/>
                    <a:gd name="T26" fmla="*/ 67 w 1285"/>
                    <a:gd name="T27"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5" h="150">
                      <a:moveTo>
                        <a:pt x="67" y="0"/>
                      </a:moveTo>
                      <a:lnTo>
                        <a:pt x="235" y="6"/>
                      </a:lnTo>
                      <a:lnTo>
                        <a:pt x="301" y="24"/>
                      </a:lnTo>
                      <a:lnTo>
                        <a:pt x="949" y="30"/>
                      </a:lnTo>
                      <a:lnTo>
                        <a:pt x="1285" y="48"/>
                      </a:lnTo>
                      <a:lnTo>
                        <a:pt x="1285" y="126"/>
                      </a:lnTo>
                      <a:cubicBezTo>
                        <a:pt x="1173" y="128"/>
                        <a:pt x="1110" y="134"/>
                        <a:pt x="945" y="134"/>
                      </a:cubicBezTo>
                      <a:lnTo>
                        <a:pt x="295" y="126"/>
                      </a:lnTo>
                      <a:lnTo>
                        <a:pt x="223" y="150"/>
                      </a:lnTo>
                      <a:lnTo>
                        <a:pt x="73" y="150"/>
                      </a:lnTo>
                      <a:cubicBezTo>
                        <a:pt x="40" y="146"/>
                        <a:pt x="35" y="138"/>
                        <a:pt x="23" y="126"/>
                      </a:cubicBezTo>
                      <a:cubicBezTo>
                        <a:pt x="11" y="114"/>
                        <a:pt x="0" y="95"/>
                        <a:pt x="1" y="78"/>
                      </a:cubicBezTo>
                      <a:cubicBezTo>
                        <a:pt x="2" y="61"/>
                        <a:pt x="16" y="39"/>
                        <a:pt x="27" y="26"/>
                      </a:cubicBezTo>
                      <a:cubicBezTo>
                        <a:pt x="38" y="13"/>
                        <a:pt x="59" y="5"/>
                        <a:pt x="67" y="0"/>
                      </a:cubicBezTo>
                      <a:close/>
                    </a:path>
                  </a:pathLst>
                </a:custGeom>
                <a:solidFill>
                  <a:srgbClr val="003300"/>
                </a:solidFill>
                <a:ln w="9525">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7316" name="Group 948"/>
              <p:cNvGrpSpPr>
                <a:grpSpLocks/>
              </p:cNvGrpSpPr>
              <p:nvPr/>
            </p:nvGrpSpPr>
            <p:grpSpPr bwMode="auto">
              <a:xfrm>
                <a:off x="94" y="2894"/>
                <a:ext cx="345" cy="116"/>
                <a:chOff x="1445" y="1563"/>
                <a:chExt cx="3437" cy="1152"/>
              </a:xfrm>
            </p:grpSpPr>
            <p:sp>
              <p:nvSpPr>
                <p:cNvPr id="187317" name="Freeform 949"/>
                <p:cNvSpPr>
                  <a:spLocks/>
                </p:cNvSpPr>
                <p:nvPr/>
              </p:nvSpPr>
              <p:spPr bwMode="auto">
                <a:xfrm>
                  <a:off x="1445" y="1563"/>
                  <a:ext cx="3437" cy="1152"/>
                </a:xfrm>
                <a:custGeom>
                  <a:avLst/>
                  <a:gdLst>
                    <a:gd name="T0" fmla="*/ 9 w 3437"/>
                    <a:gd name="T1" fmla="*/ 0 h 1152"/>
                    <a:gd name="T2" fmla="*/ 0 w 3437"/>
                    <a:gd name="T3" fmla="*/ 1134 h 1152"/>
                    <a:gd name="T4" fmla="*/ 3154 w 3437"/>
                    <a:gd name="T5" fmla="*/ 1152 h 1152"/>
                    <a:gd name="T6" fmla="*/ 3154 w 3437"/>
                    <a:gd name="T7" fmla="*/ 860 h 1152"/>
                    <a:gd name="T8" fmla="*/ 3437 w 3437"/>
                    <a:gd name="T9" fmla="*/ 860 h 1152"/>
                    <a:gd name="T10" fmla="*/ 3437 w 3437"/>
                    <a:gd name="T11" fmla="*/ 284 h 1152"/>
                    <a:gd name="T12" fmla="*/ 3145 w 3437"/>
                    <a:gd name="T13" fmla="*/ 275 h 1152"/>
                    <a:gd name="T14" fmla="*/ 3145 w 3437"/>
                    <a:gd name="T15" fmla="*/ 28 h 1152"/>
                    <a:gd name="T16" fmla="*/ 9 w 3437"/>
                    <a:gd name="T17" fmla="*/ 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7" h="1152">
                      <a:moveTo>
                        <a:pt x="9" y="0"/>
                      </a:moveTo>
                      <a:lnTo>
                        <a:pt x="0" y="1134"/>
                      </a:lnTo>
                      <a:lnTo>
                        <a:pt x="3154" y="1152"/>
                      </a:lnTo>
                      <a:lnTo>
                        <a:pt x="3154" y="860"/>
                      </a:lnTo>
                      <a:lnTo>
                        <a:pt x="3437" y="860"/>
                      </a:lnTo>
                      <a:lnTo>
                        <a:pt x="3437" y="284"/>
                      </a:lnTo>
                      <a:lnTo>
                        <a:pt x="3145" y="275"/>
                      </a:lnTo>
                      <a:lnTo>
                        <a:pt x="3145" y="28"/>
                      </a:lnTo>
                      <a:lnTo>
                        <a:pt x="9" y="0"/>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318" name="Freeform 950"/>
                <p:cNvSpPr>
                  <a:spLocks/>
                </p:cNvSpPr>
                <p:nvPr/>
              </p:nvSpPr>
              <p:spPr bwMode="auto">
                <a:xfrm>
                  <a:off x="3468" y="1656"/>
                  <a:ext cx="1212" cy="990"/>
                </a:xfrm>
                <a:custGeom>
                  <a:avLst/>
                  <a:gdLst>
                    <a:gd name="T0" fmla="*/ 12 w 1212"/>
                    <a:gd name="T1" fmla="*/ 0 h 990"/>
                    <a:gd name="T2" fmla="*/ 0 w 1212"/>
                    <a:gd name="T3" fmla="*/ 990 h 990"/>
                    <a:gd name="T4" fmla="*/ 1206 w 1212"/>
                    <a:gd name="T5" fmla="*/ 750 h 990"/>
                    <a:gd name="T6" fmla="*/ 1212 w 1212"/>
                    <a:gd name="T7" fmla="*/ 198 h 990"/>
                    <a:gd name="T8" fmla="*/ 12 w 1212"/>
                    <a:gd name="T9" fmla="*/ 0 h 990"/>
                  </a:gdLst>
                  <a:ahLst/>
                  <a:cxnLst>
                    <a:cxn ang="0">
                      <a:pos x="T0" y="T1"/>
                    </a:cxn>
                    <a:cxn ang="0">
                      <a:pos x="T2" y="T3"/>
                    </a:cxn>
                    <a:cxn ang="0">
                      <a:pos x="T4" y="T5"/>
                    </a:cxn>
                    <a:cxn ang="0">
                      <a:pos x="T6" y="T7"/>
                    </a:cxn>
                    <a:cxn ang="0">
                      <a:pos x="T8" y="T9"/>
                    </a:cxn>
                  </a:cxnLst>
                  <a:rect l="0" t="0" r="r" b="b"/>
                  <a:pathLst>
                    <a:path w="1212" h="990">
                      <a:moveTo>
                        <a:pt x="12" y="0"/>
                      </a:moveTo>
                      <a:lnTo>
                        <a:pt x="0" y="990"/>
                      </a:lnTo>
                      <a:lnTo>
                        <a:pt x="1206" y="750"/>
                      </a:lnTo>
                      <a:lnTo>
                        <a:pt x="1212" y="198"/>
                      </a:lnTo>
                      <a:lnTo>
                        <a:pt x="12" y="0"/>
                      </a:lnTo>
                      <a:close/>
                    </a:path>
                  </a:pathLst>
                </a:custGeom>
                <a:solidFill>
                  <a:srgbClr val="008000"/>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319" name="Freeform 951"/>
                <p:cNvSpPr>
                  <a:spLocks/>
                </p:cNvSpPr>
                <p:nvPr/>
              </p:nvSpPr>
              <p:spPr bwMode="auto">
                <a:xfrm>
                  <a:off x="1476" y="1590"/>
                  <a:ext cx="1998" cy="1098"/>
                </a:xfrm>
                <a:custGeom>
                  <a:avLst/>
                  <a:gdLst>
                    <a:gd name="T0" fmla="*/ 6 w 1998"/>
                    <a:gd name="T1" fmla="*/ 0 h 1098"/>
                    <a:gd name="T2" fmla="*/ 0 w 1998"/>
                    <a:gd name="T3" fmla="*/ 1080 h 1098"/>
                    <a:gd name="T4" fmla="*/ 1812 w 1998"/>
                    <a:gd name="T5" fmla="*/ 1098 h 1098"/>
                    <a:gd name="T6" fmla="*/ 1986 w 1998"/>
                    <a:gd name="T7" fmla="*/ 1068 h 1098"/>
                    <a:gd name="T8" fmla="*/ 1998 w 1998"/>
                    <a:gd name="T9" fmla="*/ 61 h 1098"/>
                    <a:gd name="T10" fmla="*/ 1818 w 1998"/>
                    <a:gd name="T11" fmla="*/ 12 h 1098"/>
                    <a:gd name="T12" fmla="*/ 6 w 1998"/>
                    <a:gd name="T13" fmla="*/ 0 h 1098"/>
                  </a:gdLst>
                  <a:ahLst/>
                  <a:cxnLst>
                    <a:cxn ang="0">
                      <a:pos x="T0" y="T1"/>
                    </a:cxn>
                    <a:cxn ang="0">
                      <a:pos x="T2" y="T3"/>
                    </a:cxn>
                    <a:cxn ang="0">
                      <a:pos x="T4" y="T5"/>
                    </a:cxn>
                    <a:cxn ang="0">
                      <a:pos x="T6" y="T7"/>
                    </a:cxn>
                    <a:cxn ang="0">
                      <a:pos x="T8" y="T9"/>
                    </a:cxn>
                    <a:cxn ang="0">
                      <a:pos x="T10" y="T11"/>
                    </a:cxn>
                    <a:cxn ang="0">
                      <a:pos x="T12" y="T13"/>
                    </a:cxn>
                  </a:cxnLst>
                  <a:rect l="0" t="0" r="r" b="b"/>
                  <a:pathLst>
                    <a:path w="1998" h="1098">
                      <a:moveTo>
                        <a:pt x="6" y="0"/>
                      </a:moveTo>
                      <a:lnTo>
                        <a:pt x="0" y="1080"/>
                      </a:lnTo>
                      <a:lnTo>
                        <a:pt x="1812" y="1098"/>
                      </a:lnTo>
                      <a:lnTo>
                        <a:pt x="1986" y="1068"/>
                      </a:lnTo>
                      <a:lnTo>
                        <a:pt x="1998" y="61"/>
                      </a:lnTo>
                      <a:lnTo>
                        <a:pt x="1818" y="12"/>
                      </a:lnTo>
                      <a:lnTo>
                        <a:pt x="6" y="0"/>
                      </a:lnTo>
                      <a:close/>
                    </a:path>
                  </a:pathLst>
                </a:custGeom>
                <a:solidFill>
                  <a:srgbClr val="99CC00"/>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320" name="Freeform 952"/>
                <p:cNvSpPr>
                  <a:spLocks/>
                </p:cNvSpPr>
                <p:nvPr/>
              </p:nvSpPr>
              <p:spPr bwMode="auto">
                <a:xfrm>
                  <a:off x="2921" y="2076"/>
                  <a:ext cx="1285" cy="150"/>
                </a:xfrm>
                <a:custGeom>
                  <a:avLst/>
                  <a:gdLst>
                    <a:gd name="T0" fmla="*/ 67 w 1285"/>
                    <a:gd name="T1" fmla="*/ 0 h 150"/>
                    <a:gd name="T2" fmla="*/ 235 w 1285"/>
                    <a:gd name="T3" fmla="*/ 6 h 150"/>
                    <a:gd name="T4" fmla="*/ 301 w 1285"/>
                    <a:gd name="T5" fmla="*/ 24 h 150"/>
                    <a:gd name="T6" fmla="*/ 949 w 1285"/>
                    <a:gd name="T7" fmla="*/ 30 h 150"/>
                    <a:gd name="T8" fmla="*/ 1285 w 1285"/>
                    <a:gd name="T9" fmla="*/ 48 h 150"/>
                    <a:gd name="T10" fmla="*/ 1285 w 1285"/>
                    <a:gd name="T11" fmla="*/ 126 h 150"/>
                    <a:gd name="T12" fmla="*/ 945 w 1285"/>
                    <a:gd name="T13" fmla="*/ 134 h 150"/>
                    <a:gd name="T14" fmla="*/ 295 w 1285"/>
                    <a:gd name="T15" fmla="*/ 126 h 150"/>
                    <a:gd name="T16" fmla="*/ 223 w 1285"/>
                    <a:gd name="T17" fmla="*/ 150 h 150"/>
                    <a:gd name="T18" fmla="*/ 73 w 1285"/>
                    <a:gd name="T19" fmla="*/ 150 h 150"/>
                    <a:gd name="T20" fmla="*/ 23 w 1285"/>
                    <a:gd name="T21" fmla="*/ 126 h 150"/>
                    <a:gd name="T22" fmla="*/ 1 w 1285"/>
                    <a:gd name="T23" fmla="*/ 78 h 150"/>
                    <a:gd name="T24" fmla="*/ 27 w 1285"/>
                    <a:gd name="T25" fmla="*/ 26 h 150"/>
                    <a:gd name="T26" fmla="*/ 67 w 1285"/>
                    <a:gd name="T27"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5" h="150">
                      <a:moveTo>
                        <a:pt x="67" y="0"/>
                      </a:moveTo>
                      <a:lnTo>
                        <a:pt x="235" y="6"/>
                      </a:lnTo>
                      <a:lnTo>
                        <a:pt x="301" y="24"/>
                      </a:lnTo>
                      <a:lnTo>
                        <a:pt x="949" y="30"/>
                      </a:lnTo>
                      <a:lnTo>
                        <a:pt x="1285" y="48"/>
                      </a:lnTo>
                      <a:lnTo>
                        <a:pt x="1285" y="126"/>
                      </a:lnTo>
                      <a:cubicBezTo>
                        <a:pt x="1173" y="128"/>
                        <a:pt x="1110" y="134"/>
                        <a:pt x="945" y="134"/>
                      </a:cubicBezTo>
                      <a:lnTo>
                        <a:pt x="295" y="126"/>
                      </a:lnTo>
                      <a:lnTo>
                        <a:pt x="223" y="150"/>
                      </a:lnTo>
                      <a:lnTo>
                        <a:pt x="73" y="150"/>
                      </a:lnTo>
                      <a:cubicBezTo>
                        <a:pt x="40" y="146"/>
                        <a:pt x="35" y="138"/>
                        <a:pt x="23" y="126"/>
                      </a:cubicBezTo>
                      <a:cubicBezTo>
                        <a:pt x="11" y="114"/>
                        <a:pt x="0" y="95"/>
                        <a:pt x="1" y="78"/>
                      </a:cubicBezTo>
                      <a:cubicBezTo>
                        <a:pt x="2" y="61"/>
                        <a:pt x="16" y="39"/>
                        <a:pt x="27" y="26"/>
                      </a:cubicBezTo>
                      <a:cubicBezTo>
                        <a:pt x="38" y="13"/>
                        <a:pt x="59" y="5"/>
                        <a:pt x="67" y="0"/>
                      </a:cubicBezTo>
                      <a:close/>
                    </a:path>
                  </a:pathLst>
                </a:custGeom>
                <a:solidFill>
                  <a:srgbClr val="003300"/>
                </a:solidFill>
                <a:ln w="9525">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7321" name="Group 953"/>
              <p:cNvGrpSpPr>
                <a:grpSpLocks/>
              </p:cNvGrpSpPr>
              <p:nvPr/>
            </p:nvGrpSpPr>
            <p:grpSpPr bwMode="auto">
              <a:xfrm>
                <a:off x="94" y="3096"/>
                <a:ext cx="345" cy="116"/>
                <a:chOff x="1445" y="1563"/>
                <a:chExt cx="3437" cy="1152"/>
              </a:xfrm>
            </p:grpSpPr>
            <p:sp>
              <p:nvSpPr>
                <p:cNvPr id="187322" name="Freeform 954"/>
                <p:cNvSpPr>
                  <a:spLocks/>
                </p:cNvSpPr>
                <p:nvPr/>
              </p:nvSpPr>
              <p:spPr bwMode="auto">
                <a:xfrm>
                  <a:off x="1445" y="1563"/>
                  <a:ext cx="3437" cy="1152"/>
                </a:xfrm>
                <a:custGeom>
                  <a:avLst/>
                  <a:gdLst>
                    <a:gd name="T0" fmla="*/ 9 w 3437"/>
                    <a:gd name="T1" fmla="*/ 0 h 1152"/>
                    <a:gd name="T2" fmla="*/ 0 w 3437"/>
                    <a:gd name="T3" fmla="*/ 1134 h 1152"/>
                    <a:gd name="T4" fmla="*/ 3154 w 3437"/>
                    <a:gd name="T5" fmla="*/ 1152 h 1152"/>
                    <a:gd name="T6" fmla="*/ 3154 w 3437"/>
                    <a:gd name="T7" fmla="*/ 860 h 1152"/>
                    <a:gd name="T8" fmla="*/ 3437 w 3437"/>
                    <a:gd name="T9" fmla="*/ 860 h 1152"/>
                    <a:gd name="T10" fmla="*/ 3437 w 3437"/>
                    <a:gd name="T11" fmla="*/ 284 h 1152"/>
                    <a:gd name="T12" fmla="*/ 3145 w 3437"/>
                    <a:gd name="T13" fmla="*/ 275 h 1152"/>
                    <a:gd name="T14" fmla="*/ 3145 w 3437"/>
                    <a:gd name="T15" fmla="*/ 28 h 1152"/>
                    <a:gd name="T16" fmla="*/ 9 w 3437"/>
                    <a:gd name="T17" fmla="*/ 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7" h="1152">
                      <a:moveTo>
                        <a:pt x="9" y="0"/>
                      </a:moveTo>
                      <a:lnTo>
                        <a:pt x="0" y="1134"/>
                      </a:lnTo>
                      <a:lnTo>
                        <a:pt x="3154" y="1152"/>
                      </a:lnTo>
                      <a:lnTo>
                        <a:pt x="3154" y="860"/>
                      </a:lnTo>
                      <a:lnTo>
                        <a:pt x="3437" y="860"/>
                      </a:lnTo>
                      <a:lnTo>
                        <a:pt x="3437" y="284"/>
                      </a:lnTo>
                      <a:lnTo>
                        <a:pt x="3145" y="275"/>
                      </a:lnTo>
                      <a:lnTo>
                        <a:pt x="3145" y="28"/>
                      </a:lnTo>
                      <a:lnTo>
                        <a:pt x="9" y="0"/>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323" name="Freeform 955"/>
                <p:cNvSpPr>
                  <a:spLocks/>
                </p:cNvSpPr>
                <p:nvPr/>
              </p:nvSpPr>
              <p:spPr bwMode="auto">
                <a:xfrm>
                  <a:off x="3468" y="1656"/>
                  <a:ext cx="1212" cy="990"/>
                </a:xfrm>
                <a:custGeom>
                  <a:avLst/>
                  <a:gdLst>
                    <a:gd name="T0" fmla="*/ 12 w 1212"/>
                    <a:gd name="T1" fmla="*/ 0 h 990"/>
                    <a:gd name="T2" fmla="*/ 0 w 1212"/>
                    <a:gd name="T3" fmla="*/ 990 h 990"/>
                    <a:gd name="T4" fmla="*/ 1206 w 1212"/>
                    <a:gd name="T5" fmla="*/ 750 h 990"/>
                    <a:gd name="T6" fmla="*/ 1212 w 1212"/>
                    <a:gd name="T7" fmla="*/ 198 h 990"/>
                    <a:gd name="T8" fmla="*/ 12 w 1212"/>
                    <a:gd name="T9" fmla="*/ 0 h 990"/>
                  </a:gdLst>
                  <a:ahLst/>
                  <a:cxnLst>
                    <a:cxn ang="0">
                      <a:pos x="T0" y="T1"/>
                    </a:cxn>
                    <a:cxn ang="0">
                      <a:pos x="T2" y="T3"/>
                    </a:cxn>
                    <a:cxn ang="0">
                      <a:pos x="T4" y="T5"/>
                    </a:cxn>
                    <a:cxn ang="0">
                      <a:pos x="T6" y="T7"/>
                    </a:cxn>
                    <a:cxn ang="0">
                      <a:pos x="T8" y="T9"/>
                    </a:cxn>
                  </a:cxnLst>
                  <a:rect l="0" t="0" r="r" b="b"/>
                  <a:pathLst>
                    <a:path w="1212" h="990">
                      <a:moveTo>
                        <a:pt x="12" y="0"/>
                      </a:moveTo>
                      <a:lnTo>
                        <a:pt x="0" y="990"/>
                      </a:lnTo>
                      <a:lnTo>
                        <a:pt x="1206" y="750"/>
                      </a:lnTo>
                      <a:lnTo>
                        <a:pt x="1212" y="198"/>
                      </a:lnTo>
                      <a:lnTo>
                        <a:pt x="12" y="0"/>
                      </a:lnTo>
                      <a:close/>
                    </a:path>
                  </a:pathLst>
                </a:custGeom>
                <a:solidFill>
                  <a:srgbClr val="008000"/>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324" name="Freeform 956"/>
                <p:cNvSpPr>
                  <a:spLocks/>
                </p:cNvSpPr>
                <p:nvPr/>
              </p:nvSpPr>
              <p:spPr bwMode="auto">
                <a:xfrm>
                  <a:off x="1476" y="1590"/>
                  <a:ext cx="1998" cy="1098"/>
                </a:xfrm>
                <a:custGeom>
                  <a:avLst/>
                  <a:gdLst>
                    <a:gd name="T0" fmla="*/ 6 w 1998"/>
                    <a:gd name="T1" fmla="*/ 0 h 1098"/>
                    <a:gd name="T2" fmla="*/ 0 w 1998"/>
                    <a:gd name="T3" fmla="*/ 1080 h 1098"/>
                    <a:gd name="T4" fmla="*/ 1812 w 1998"/>
                    <a:gd name="T5" fmla="*/ 1098 h 1098"/>
                    <a:gd name="T6" fmla="*/ 1986 w 1998"/>
                    <a:gd name="T7" fmla="*/ 1068 h 1098"/>
                    <a:gd name="T8" fmla="*/ 1998 w 1998"/>
                    <a:gd name="T9" fmla="*/ 61 h 1098"/>
                    <a:gd name="T10" fmla="*/ 1818 w 1998"/>
                    <a:gd name="T11" fmla="*/ 12 h 1098"/>
                    <a:gd name="T12" fmla="*/ 6 w 1998"/>
                    <a:gd name="T13" fmla="*/ 0 h 1098"/>
                  </a:gdLst>
                  <a:ahLst/>
                  <a:cxnLst>
                    <a:cxn ang="0">
                      <a:pos x="T0" y="T1"/>
                    </a:cxn>
                    <a:cxn ang="0">
                      <a:pos x="T2" y="T3"/>
                    </a:cxn>
                    <a:cxn ang="0">
                      <a:pos x="T4" y="T5"/>
                    </a:cxn>
                    <a:cxn ang="0">
                      <a:pos x="T6" y="T7"/>
                    </a:cxn>
                    <a:cxn ang="0">
                      <a:pos x="T8" y="T9"/>
                    </a:cxn>
                    <a:cxn ang="0">
                      <a:pos x="T10" y="T11"/>
                    </a:cxn>
                    <a:cxn ang="0">
                      <a:pos x="T12" y="T13"/>
                    </a:cxn>
                  </a:cxnLst>
                  <a:rect l="0" t="0" r="r" b="b"/>
                  <a:pathLst>
                    <a:path w="1998" h="1098">
                      <a:moveTo>
                        <a:pt x="6" y="0"/>
                      </a:moveTo>
                      <a:lnTo>
                        <a:pt x="0" y="1080"/>
                      </a:lnTo>
                      <a:lnTo>
                        <a:pt x="1812" y="1098"/>
                      </a:lnTo>
                      <a:lnTo>
                        <a:pt x="1986" y="1068"/>
                      </a:lnTo>
                      <a:lnTo>
                        <a:pt x="1998" y="61"/>
                      </a:lnTo>
                      <a:lnTo>
                        <a:pt x="1818" y="12"/>
                      </a:lnTo>
                      <a:lnTo>
                        <a:pt x="6" y="0"/>
                      </a:lnTo>
                      <a:close/>
                    </a:path>
                  </a:pathLst>
                </a:custGeom>
                <a:solidFill>
                  <a:srgbClr val="99CC00"/>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325" name="Freeform 957"/>
                <p:cNvSpPr>
                  <a:spLocks/>
                </p:cNvSpPr>
                <p:nvPr/>
              </p:nvSpPr>
              <p:spPr bwMode="auto">
                <a:xfrm>
                  <a:off x="2921" y="2076"/>
                  <a:ext cx="1285" cy="150"/>
                </a:xfrm>
                <a:custGeom>
                  <a:avLst/>
                  <a:gdLst>
                    <a:gd name="T0" fmla="*/ 67 w 1285"/>
                    <a:gd name="T1" fmla="*/ 0 h 150"/>
                    <a:gd name="T2" fmla="*/ 235 w 1285"/>
                    <a:gd name="T3" fmla="*/ 6 h 150"/>
                    <a:gd name="T4" fmla="*/ 301 w 1285"/>
                    <a:gd name="T5" fmla="*/ 24 h 150"/>
                    <a:gd name="T6" fmla="*/ 949 w 1285"/>
                    <a:gd name="T7" fmla="*/ 30 h 150"/>
                    <a:gd name="T8" fmla="*/ 1285 w 1285"/>
                    <a:gd name="T9" fmla="*/ 48 h 150"/>
                    <a:gd name="T10" fmla="*/ 1285 w 1285"/>
                    <a:gd name="T11" fmla="*/ 126 h 150"/>
                    <a:gd name="T12" fmla="*/ 945 w 1285"/>
                    <a:gd name="T13" fmla="*/ 134 h 150"/>
                    <a:gd name="T14" fmla="*/ 295 w 1285"/>
                    <a:gd name="T15" fmla="*/ 126 h 150"/>
                    <a:gd name="T16" fmla="*/ 223 w 1285"/>
                    <a:gd name="T17" fmla="*/ 150 h 150"/>
                    <a:gd name="T18" fmla="*/ 73 w 1285"/>
                    <a:gd name="T19" fmla="*/ 150 h 150"/>
                    <a:gd name="T20" fmla="*/ 23 w 1285"/>
                    <a:gd name="T21" fmla="*/ 126 h 150"/>
                    <a:gd name="T22" fmla="*/ 1 w 1285"/>
                    <a:gd name="T23" fmla="*/ 78 h 150"/>
                    <a:gd name="T24" fmla="*/ 27 w 1285"/>
                    <a:gd name="T25" fmla="*/ 26 h 150"/>
                    <a:gd name="T26" fmla="*/ 67 w 1285"/>
                    <a:gd name="T27"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5" h="150">
                      <a:moveTo>
                        <a:pt x="67" y="0"/>
                      </a:moveTo>
                      <a:lnTo>
                        <a:pt x="235" y="6"/>
                      </a:lnTo>
                      <a:lnTo>
                        <a:pt x="301" y="24"/>
                      </a:lnTo>
                      <a:lnTo>
                        <a:pt x="949" y="30"/>
                      </a:lnTo>
                      <a:lnTo>
                        <a:pt x="1285" y="48"/>
                      </a:lnTo>
                      <a:lnTo>
                        <a:pt x="1285" y="126"/>
                      </a:lnTo>
                      <a:cubicBezTo>
                        <a:pt x="1173" y="128"/>
                        <a:pt x="1110" y="134"/>
                        <a:pt x="945" y="134"/>
                      </a:cubicBezTo>
                      <a:lnTo>
                        <a:pt x="295" y="126"/>
                      </a:lnTo>
                      <a:lnTo>
                        <a:pt x="223" y="150"/>
                      </a:lnTo>
                      <a:lnTo>
                        <a:pt x="73" y="150"/>
                      </a:lnTo>
                      <a:cubicBezTo>
                        <a:pt x="40" y="146"/>
                        <a:pt x="35" y="138"/>
                        <a:pt x="23" y="126"/>
                      </a:cubicBezTo>
                      <a:cubicBezTo>
                        <a:pt x="11" y="114"/>
                        <a:pt x="0" y="95"/>
                        <a:pt x="1" y="78"/>
                      </a:cubicBezTo>
                      <a:cubicBezTo>
                        <a:pt x="2" y="61"/>
                        <a:pt x="16" y="39"/>
                        <a:pt x="27" y="26"/>
                      </a:cubicBezTo>
                      <a:cubicBezTo>
                        <a:pt x="38" y="13"/>
                        <a:pt x="59" y="5"/>
                        <a:pt x="67" y="0"/>
                      </a:cubicBezTo>
                      <a:close/>
                    </a:path>
                  </a:pathLst>
                </a:custGeom>
                <a:solidFill>
                  <a:srgbClr val="003300"/>
                </a:solidFill>
                <a:ln w="9525">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7326" name="Group 958"/>
              <p:cNvGrpSpPr>
                <a:grpSpLocks/>
              </p:cNvGrpSpPr>
              <p:nvPr/>
            </p:nvGrpSpPr>
            <p:grpSpPr bwMode="auto">
              <a:xfrm>
                <a:off x="94" y="3298"/>
                <a:ext cx="345" cy="116"/>
                <a:chOff x="1445" y="1563"/>
                <a:chExt cx="3437" cy="1152"/>
              </a:xfrm>
            </p:grpSpPr>
            <p:sp>
              <p:nvSpPr>
                <p:cNvPr id="187327" name="Freeform 959"/>
                <p:cNvSpPr>
                  <a:spLocks/>
                </p:cNvSpPr>
                <p:nvPr/>
              </p:nvSpPr>
              <p:spPr bwMode="auto">
                <a:xfrm>
                  <a:off x="1445" y="1563"/>
                  <a:ext cx="3437" cy="1152"/>
                </a:xfrm>
                <a:custGeom>
                  <a:avLst/>
                  <a:gdLst>
                    <a:gd name="T0" fmla="*/ 9 w 3437"/>
                    <a:gd name="T1" fmla="*/ 0 h 1152"/>
                    <a:gd name="T2" fmla="*/ 0 w 3437"/>
                    <a:gd name="T3" fmla="*/ 1134 h 1152"/>
                    <a:gd name="T4" fmla="*/ 3154 w 3437"/>
                    <a:gd name="T5" fmla="*/ 1152 h 1152"/>
                    <a:gd name="T6" fmla="*/ 3154 w 3437"/>
                    <a:gd name="T7" fmla="*/ 860 h 1152"/>
                    <a:gd name="T8" fmla="*/ 3437 w 3437"/>
                    <a:gd name="T9" fmla="*/ 860 h 1152"/>
                    <a:gd name="T10" fmla="*/ 3437 w 3437"/>
                    <a:gd name="T11" fmla="*/ 284 h 1152"/>
                    <a:gd name="T12" fmla="*/ 3145 w 3437"/>
                    <a:gd name="T13" fmla="*/ 275 h 1152"/>
                    <a:gd name="T14" fmla="*/ 3145 w 3437"/>
                    <a:gd name="T15" fmla="*/ 28 h 1152"/>
                    <a:gd name="T16" fmla="*/ 9 w 3437"/>
                    <a:gd name="T17" fmla="*/ 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7" h="1152">
                      <a:moveTo>
                        <a:pt x="9" y="0"/>
                      </a:moveTo>
                      <a:lnTo>
                        <a:pt x="0" y="1134"/>
                      </a:lnTo>
                      <a:lnTo>
                        <a:pt x="3154" y="1152"/>
                      </a:lnTo>
                      <a:lnTo>
                        <a:pt x="3154" y="860"/>
                      </a:lnTo>
                      <a:lnTo>
                        <a:pt x="3437" y="860"/>
                      </a:lnTo>
                      <a:lnTo>
                        <a:pt x="3437" y="284"/>
                      </a:lnTo>
                      <a:lnTo>
                        <a:pt x="3145" y="275"/>
                      </a:lnTo>
                      <a:lnTo>
                        <a:pt x="3145" y="28"/>
                      </a:lnTo>
                      <a:lnTo>
                        <a:pt x="9" y="0"/>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328" name="Freeform 960"/>
                <p:cNvSpPr>
                  <a:spLocks/>
                </p:cNvSpPr>
                <p:nvPr/>
              </p:nvSpPr>
              <p:spPr bwMode="auto">
                <a:xfrm>
                  <a:off x="3468" y="1656"/>
                  <a:ext cx="1212" cy="990"/>
                </a:xfrm>
                <a:custGeom>
                  <a:avLst/>
                  <a:gdLst>
                    <a:gd name="T0" fmla="*/ 12 w 1212"/>
                    <a:gd name="T1" fmla="*/ 0 h 990"/>
                    <a:gd name="T2" fmla="*/ 0 w 1212"/>
                    <a:gd name="T3" fmla="*/ 990 h 990"/>
                    <a:gd name="T4" fmla="*/ 1206 w 1212"/>
                    <a:gd name="T5" fmla="*/ 750 h 990"/>
                    <a:gd name="T6" fmla="*/ 1212 w 1212"/>
                    <a:gd name="T7" fmla="*/ 198 h 990"/>
                    <a:gd name="T8" fmla="*/ 12 w 1212"/>
                    <a:gd name="T9" fmla="*/ 0 h 990"/>
                  </a:gdLst>
                  <a:ahLst/>
                  <a:cxnLst>
                    <a:cxn ang="0">
                      <a:pos x="T0" y="T1"/>
                    </a:cxn>
                    <a:cxn ang="0">
                      <a:pos x="T2" y="T3"/>
                    </a:cxn>
                    <a:cxn ang="0">
                      <a:pos x="T4" y="T5"/>
                    </a:cxn>
                    <a:cxn ang="0">
                      <a:pos x="T6" y="T7"/>
                    </a:cxn>
                    <a:cxn ang="0">
                      <a:pos x="T8" y="T9"/>
                    </a:cxn>
                  </a:cxnLst>
                  <a:rect l="0" t="0" r="r" b="b"/>
                  <a:pathLst>
                    <a:path w="1212" h="990">
                      <a:moveTo>
                        <a:pt x="12" y="0"/>
                      </a:moveTo>
                      <a:lnTo>
                        <a:pt x="0" y="990"/>
                      </a:lnTo>
                      <a:lnTo>
                        <a:pt x="1206" y="750"/>
                      </a:lnTo>
                      <a:lnTo>
                        <a:pt x="1212" y="198"/>
                      </a:lnTo>
                      <a:lnTo>
                        <a:pt x="12" y="0"/>
                      </a:lnTo>
                      <a:close/>
                    </a:path>
                  </a:pathLst>
                </a:custGeom>
                <a:solidFill>
                  <a:srgbClr val="008000"/>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329" name="Freeform 961"/>
                <p:cNvSpPr>
                  <a:spLocks/>
                </p:cNvSpPr>
                <p:nvPr/>
              </p:nvSpPr>
              <p:spPr bwMode="auto">
                <a:xfrm>
                  <a:off x="1476" y="1590"/>
                  <a:ext cx="1998" cy="1098"/>
                </a:xfrm>
                <a:custGeom>
                  <a:avLst/>
                  <a:gdLst>
                    <a:gd name="T0" fmla="*/ 6 w 1998"/>
                    <a:gd name="T1" fmla="*/ 0 h 1098"/>
                    <a:gd name="T2" fmla="*/ 0 w 1998"/>
                    <a:gd name="T3" fmla="*/ 1080 h 1098"/>
                    <a:gd name="T4" fmla="*/ 1812 w 1998"/>
                    <a:gd name="T5" fmla="*/ 1098 h 1098"/>
                    <a:gd name="T6" fmla="*/ 1986 w 1998"/>
                    <a:gd name="T7" fmla="*/ 1068 h 1098"/>
                    <a:gd name="T8" fmla="*/ 1998 w 1998"/>
                    <a:gd name="T9" fmla="*/ 61 h 1098"/>
                    <a:gd name="T10" fmla="*/ 1818 w 1998"/>
                    <a:gd name="T11" fmla="*/ 12 h 1098"/>
                    <a:gd name="T12" fmla="*/ 6 w 1998"/>
                    <a:gd name="T13" fmla="*/ 0 h 1098"/>
                  </a:gdLst>
                  <a:ahLst/>
                  <a:cxnLst>
                    <a:cxn ang="0">
                      <a:pos x="T0" y="T1"/>
                    </a:cxn>
                    <a:cxn ang="0">
                      <a:pos x="T2" y="T3"/>
                    </a:cxn>
                    <a:cxn ang="0">
                      <a:pos x="T4" y="T5"/>
                    </a:cxn>
                    <a:cxn ang="0">
                      <a:pos x="T6" y="T7"/>
                    </a:cxn>
                    <a:cxn ang="0">
                      <a:pos x="T8" y="T9"/>
                    </a:cxn>
                    <a:cxn ang="0">
                      <a:pos x="T10" y="T11"/>
                    </a:cxn>
                    <a:cxn ang="0">
                      <a:pos x="T12" y="T13"/>
                    </a:cxn>
                  </a:cxnLst>
                  <a:rect l="0" t="0" r="r" b="b"/>
                  <a:pathLst>
                    <a:path w="1998" h="1098">
                      <a:moveTo>
                        <a:pt x="6" y="0"/>
                      </a:moveTo>
                      <a:lnTo>
                        <a:pt x="0" y="1080"/>
                      </a:lnTo>
                      <a:lnTo>
                        <a:pt x="1812" y="1098"/>
                      </a:lnTo>
                      <a:lnTo>
                        <a:pt x="1986" y="1068"/>
                      </a:lnTo>
                      <a:lnTo>
                        <a:pt x="1998" y="61"/>
                      </a:lnTo>
                      <a:lnTo>
                        <a:pt x="1818" y="12"/>
                      </a:lnTo>
                      <a:lnTo>
                        <a:pt x="6" y="0"/>
                      </a:lnTo>
                      <a:close/>
                    </a:path>
                  </a:pathLst>
                </a:custGeom>
                <a:solidFill>
                  <a:srgbClr val="99CC00"/>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330" name="Freeform 962"/>
                <p:cNvSpPr>
                  <a:spLocks/>
                </p:cNvSpPr>
                <p:nvPr/>
              </p:nvSpPr>
              <p:spPr bwMode="auto">
                <a:xfrm>
                  <a:off x="2921" y="2076"/>
                  <a:ext cx="1285" cy="150"/>
                </a:xfrm>
                <a:custGeom>
                  <a:avLst/>
                  <a:gdLst>
                    <a:gd name="T0" fmla="*/ 67 w 1285"/>
                    <a:gd name="T1" fmla="*/ 0 h 150"/>
                    <a:gd name="T2" fmla="*/ 235 w 1285"/>
                    <a:gd name="T3" fmla="*/ 6 h 150"/>
                    <a:gd name="T4" fmla="*/ 301 w 1285"/>
                    <a:gd name="T5" fmla="*/ 24 h 150"/>
                    <a:gd name="T6" fmla="*/ 949 w 1285"/>
                    <a:gd name="T7" fmla="*/ 30 h 150"/>
                    <a:gd name="T8" fmla="*/ 1285 w 1285"/>
                    <a:gd name="T9" fmla="*/ 48 h 150"/>
                    <a:gd name="T10" fmla="*/ 1285 w 1285"/>
                    <a:gd name="T11" fmla="*/ 126 h 150"/>
                    <a:gd name="T12" fmla="*/ 945 w 1285"/>
                    <a:gd name="T13" fmla="*/ 134 h 150"/>
                    <a:gd name="T14" fmla="*/ 295 w 1285"/>
                    <a:gd name="T15" fmla="*/ 126 h 150"/>
                    <a:gd name="T16" fmla="*/ 223 w 1285"/>
                    <a:gd name="T17" fmla="*/ 150 h 150"/>
                    <a:gd name="T18" fmla="*/ 73 w 1285"/>
                    <a:gd name="T19" fmla="*/ 150 h 150"/>
                    <a:gd name="T20" fmla="*/ 23 w 1285"/>
                    <a:gd name="T21" fmla="*/ 126 h 150"/>
                    <a:gd name="T22" fmla="*/ 1 w 1285"/>
                    <a:gd name="T23" fmla="*/ 78 h 150"/>
                    <a:gd name="T24" fmla="*/ 27 w 1285"/>
                    <a:gd name="T25" fmla="*/ 26 h 150"/>
                    <a:gd name="T26" fmla="*/ 67 w 1285"/>
                    <a:gd name="T27"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5" h="150">
                      <a:moveTo>
                        <a:pt x="67" y="0"/>
                      </a:moveTo>
                      <a:lnTo>
                        <a:pt x="235" y="6"/>
                      </a:lnTo>
                      <a:lnTo>
                        <a:pt x="301" y="24"/>
                      </a:lnTo>
                      <a:lnTo>
                        <a:pt x="949" y="30"/>
                      </a:lnTo>
                      <a:lnTo>
                        <a:pt x="1285" y="48"/>
                      </a:lnTo>
                      <a:lnTo>
                        <a:pt x="1285" y="126"/>
                      </a:lnTo>
                      <a:cubicBezTo>
                        <a:pt x="1173" y="128"/>
                        <a:pt x="1110" y="134"/>
                        <a:pt x="945" y="134"/>
                      </a:cubicBezTo>
                      <a:lnTo>
                        <a:pt x="295" y="126"/>
                      </a:lnTo>
                      <a:lnTo>
                        <a:pt x="223" y="150"/>
                      </a:lnTo>
                      <a:lnTo>
                        <a:pt x="73" y="150"/>
                      </a:lnTo>
                      <a:cubicBezTo>
                        <a:pt x="40" y="146"/>
                        <a:pt x="35" y="138"/>
                        <a:pt x="23" y="126"/>
                      </a:cubicBezTo>
                      <a:cubicBezTo>
                        <a:pt x="11" y="114"/>
                        <a:pt x="0" y="95"/>
                        <a:pt x="1" y="78"/>
                      </a:cubicBezTo>
                      <a:cubicBezTo>
                        <a:pt x="2" y="61"/>
                        <a:pt x="16" y="39"/>
                        <a:pt x="27" y="26"/>
                      </a:cubicBezTo>
                      <a:cubicBezTo>
                        <a:pt x="38" y="13"/>
                        <a:pt x="59" y="5"/>
                        <a:pt x="67" y="0"/>
                      </a:cubicBezTo>
                      <a:close/>
                    </a:path>
                  </a:pathLst>
                </a:custGeom>
                <a:solidFill>
                  <a:srgbClr val="003300"/>
                </a:solidFill>
                <a:ln w="9525">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sp>
        <p:nvSpPr>
          <p:cNvPr id="187331" name="Text Box 963"/>
          <p:cNvSpPr txBox="1">
            <a:spLocks noChangeArrowheads="1"/>
          </p:cNvSpPr>
          <p:nvPr/>
        </p:nvSpPr>
        <p:spPr bwMode="auto">
          <a:xfrm>
            <a:off x="7962900" y="1931988"/>
            <a:ext cx="1143000" cy="25400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t>Various AT Units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86970"/>
                                        </p:tgtEl>
                                        <p:attrNameLst>
                                          <p:attrName>style.visibility</p:attrName>
                                        </p:attrNameLst>
                                      </p:cBhvr>
                                      <p:to>
                                        <p:strVal val="visible"/>
                                      </p:to>
                                    </p:set>
                                    <p:animEffect transition="in" filter="dissolve">
                                      <p:cBhvr>
                                        <p:cTn id="7" dur="500"/>
                                        <p:tgtEl>
                                          <p:spTgt spid="1869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2" fill="hold" nodeType="clickEffect">
                                  <p:stCondLst>
                                    <p:cond delay="0"/>
                                  </p:stCondLst>
                                  <p:childTnLst>
                                    <p:animEffect transition="out" filter="wipe(right)">
                                      <p:cBhvr>
                                        <p:cTn id="11" dur="3000"/>
                                        <p:tgtEl>
                                          <p:spTgt spid="186970"/>
                                        </p:tgtEl>
                                      </p:cBhvr>
                                    </p:animEffect>
                                    <p:set>
                                      <p:cBhvr>
                                        <p:cTn id="12" dur="1" fill="hold">
                                          <p:stCondLst>
                                            <p:cond delay="2999"/>
                                          </p:stCondLst>
                                        </p:cTn>
                                        <p:tgtEl>
                                          <p:spTgt spid="186970"/>
                                        </p:tgtEl>
                                        <p:attrNameLst>
                                          <p:attrName>style.visibility</p:attrName>
                                        </p:attrNameLst>
                                      </p:cBhvr>
                                      <p:to>
                                        <p:strVal val="hidden"/>
                                      </p:to>
                                    </p:set>
                                  </p:childTnLst>
                                </p:cTn>
                              </p:par>
                            </p:childTnLst>
                          </p:cTn>
                        </p:par>
                        <p:par>
                          <p:cTn id="13" fill="hold" nodeType="afterGroup">
                            <p:stCondLst>
                              <p:cond delay="3000"/>
                            </p:stCondLst>
                            <p:childTnLst>
                              <p:par>
                                <p:cTn id="14" presetID="22" presetClass="exit" presetSubtype="4" fill="hold" nodeType="afterEffect">
                                  <p:stCondLst>
                                    <p:cond delay="0"/>
                                  </p:stCondLst>
                                  <p:childTnLst>
                                    <p:animEffect transition="out" filter="wipe(down)">
                                      <p:cBhvr>
                                        <p:cTn id="15" dur="500"/>
                                        <p:tgtEl>
                                          <p:spTgt spid="187056"/>
                                        </p:tgtEl>
                                      </p:cBhvr>
                                    </p:animEffect>
                                    <p:set>
                                      <p:cBhvr>
                                        <p:cTn id="16" dur="1" fill="hold">
                                          <p:stCondLst>
                                            <p:cond delay="499"/>
                                          </p:stCondLst>
                                        </p:cTn>
                                        <p:tgtEl>
                                          <p:spTgt spid="187056"/>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86784"/>
                                        </p:tgtEl>
                                        <p:attrNameLst>
                                          <p:attrName>style.visibility</p:attrName>
                                        </p:attrNameLst>
                                      </p:cBhvr>
                                      <p:to>
                                        <p:strVal val="visible"/>
                                      </p:to>
                                    </p:set>
                                    <p:animEffect transition="in" filter="dissolve">
                                      <p:cBhvr>
                                        <p:cTn id="21" dur="500"/>
                                        <p:tgtEl>
                                          <p:spTgt spid="186784"/>
                                        </p:tgtEl>
                                      </p:cBhvr>
                                    </p:animEffect>
                                  </p:childTnLst>
                                </p:cTn>
                              </p:par>
                              <p:par>
                                <p:cTn id="22" presetID="9" presetClass="entr" presetSubtype="0" fill="hold" nodeType="withEffect">
                                  <p:stCondLst>
                                    <p:cond delay="0"/>
                                  </p:stCondLst>
                                  <p:childTnLst>
                                    <p:set>
                                      <p:cBhvr>
                                        <p:cTn id="23" dur="1" fill="hold">
                                          <p:stCondLst>
                                            <p:cond delay="0"/>
                                          </p:stCondLst>
                                        </p:cTn>
                                        <p:tgtEl>
                                          <p:spTgt spid="187118"/>
                                        </p:tgtEl>
                                        <p:attrNameLst>
                                          <p:attrName>style.visibility</p:attrName>
                                        </p:attrNameLst>
                                      </p:cBhvr>
                                      <p:to>
                                        <p:strVal val="visible"/>
                                      </p:to>
                                    </p:set>
                                    <p:animEffect transition="in" filter="dissolve">
                                      <p:cBhvr>
                                        <p:cTn id="24" dur="500"/>
                                        <p:tgtEl>
                                          <p:spTgt spid="187118"/>
                                        </p:tgtEl>
                                      </p:cBhvr>
                                    </p:animEffect>
                                  </p:childTnLst>
                                </p:cTn>
                              </p:par>
                              <p:par>
                                <p:cTn id="25" presetID="9" presetClass="entr" presetSubtype="0" fill="hold" nodeType="withEffect">
                                  <p:stCondLst>
                                    <p:cond delay="0"/>
                                  </p:stCondLst>
                                  <p:childTnLst>
                                    <p:set>
                                      <p:cBhvr>
                                        <p:cTn id="26" dur="1" fill="hold">
                                          <p:stCondLst>
                                            <p:cond delay="0"/>
                                          </p:stCondLst>
                                        </p:cTn>
                                        <p:tgtEl>
                                          <p:spTgt spid="187149"/>
                                        </p:tgtEl>
                                        <p:attrNameLst>
                                          <p:attrName>style.visibility</p:attrName>
                                        </p:attrNameLst>
                                      </p:cBhvr>
                                      <p:to>
                                        <p:strVal val="visible"/>
                                      </p:to>
                                    </p:set>
                                    <p:animEffect transition="in" filter="dissolve">
                                      <p:cBhvr>
                                        <p:cTn id="27" dur="500"/>
                                        <p:tgtEl>
                                          <p:spTgt spid="187149"/>
                                        </p:tgtEl>
                                      </p:cBhvr>
                                    </p:animEffect>
                                  </p:childTnLst>
                                </p:cTn>
                              </p:par>
                              <p:par>
                                <p:cTn id="28" presetID="9" presetClass="entr" presetSubtype="0" fill="hold" nodeType="withEffect">
                                  <p:stCondLst>
                                    <p:cond delay="0"/>
                                  </p:stCondLst>
                                  <p:childTnLst>
                                    <p:set>
                                      <p:cBhvr>
                                        <p:cTn id="29" dur="1" fill="hold">
                                          <p:stCondLst>
                                            <p:cond delay="0"/>
                                          </p:stCondLst>
                                        </p:cTn>
                                        <p:tgtEl>
                                          <p:spTgt spid="187160"/>
                                        </p:tgtEl>
                                        <p:attrNameLst>
                                          <p:attrName>style.visibility</p:attrName>
                                        </p:attrNameLst>
                                      </p:cBhvr>
                                      <p:to>
                                        <p:strVal val="visible"/>
                                      </p:to>
                                    </p:set>
                                    <p:animEffect transition="in" filter="dissolve">
                                      <p:cBhvr>
                                        <p:cTn id="30" dur="500"/>
                                        <p:tgtEl>
                                          <p:spTgt spid="18716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xit" presetSubtype="2" fill="hold" nodeType="clickEffect">
                                  <p:stCondLst>
                                    <p:cond delay="0"/>
                                  </p:stCondLst>
                                  <p:childTnLst>
                                    <p:animEffect transition="out" filter="wipe(right)">
                                      <p:cBhvr>
                                        <p:cTn id="34" dur="3000"/>
                                        <p:tgtEl>
                                          <p:spTgt spid="187160"/>
                                        </p:tgtEl>
                                      </p:cBhvr>
                                    </p:animEffect>
                                    <p:set>
                                      <p:cBhvr>
                                        <p:cTn id="35" dur="1" fill="hold">
                                          <p:stCondLst>
                                            <p:cond delay="2999"/>
                                          </p:stCondLst>
                                        </p:cTn>
                                        <p:tgtEl>
                                          <p:spTgt spid="187160"/>
                                        </p:tgtEl>
                                        <p:attrNameLst>
                                          <p:attrName>style.visibility</p:attrName>
                                        </p:attrNameLst>
                                      </p:cBhvr>
                                      <p:to>
                                        <p:strVal val="hidden"/>
                                      </p:to>
                                    </p:set>
                                  </p:childTnLst>
                                </p:cTn>
                              </p:par>
                            </p:childTnLst>
                          </p:cTn>
                        </p:par>
                        <p:par>
                          <p:cTn id="36" fill="hold" nodeType="afterGroup">
                            <p:stCondLst>
                              <p:cond delay="3000"/>
                            </p:stCondLst>
                            <p:childTnLst>
                              <p:par>
                                <p:cTn id="37" presetID="22" presetClass="exit" presetSubtype="4" fill="hold" nodeType="afterEffect">
                                  <p:stCondLst>
                                    <p:cond delay="0"/>
                                  </p:stCondLst>
                                  <p:childTnLst>
                                    <p:animEffect transition="out" filter="wipe(down)">
                                      <p:cBhvr>
                                        <p:cTn id="38" dur="500"/>
                                        <p:tgtEl>
                                          <p:spTgt spid="187039"/>
                                        </p:tgtEl>
                                      </p:cBhvr>
                                    </p:animEffect>
                                    <p:set>
                                      <p:cBhvr>
                                        <p:cTn id="39" dur="1" fill="hold">
                                          <p:stCondLst>
                                            <p:cond delay="499"/>
                                          </p:stCondLst>
                                        </p:cTn>
                                        <p:tgtEl>
                                          <p:spTgt spid="187039"/>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nodeType="clickEffect">
                                  <p:stCondLst>
                                    <p:cond delay="0"/>
                                  </p:stCondLst>
                                  <p:childTnLst>
                                    <p:set>
                                      <p:cBhvr>
                                        <p:cTn id="43" dur="1" fill="hold">
                                          <p:stCondLst>
                                            <p:cond delay="0"/>
                                          </p:stCondLst>
                                        </p:cTn>
                                        <p:tgtEl>
                                          <p:spTgt spid="187160"/>
                                        </p:tgtEl>
                                        <p:attrNameLst>
                                          <p:attrName>style.visibility</p:attrName>
                                        </p:attrNameLst>
                                      </p:cBhvr>
                                      <p:to>
                                        <p:strVal val="visible"/>
                                      </p:to>
                                    </p:set>
                                    <p:animEffect transition="in" filter="dissolve">
                                      <p:cBhvr>
                                        <p:cTn id="44" dur="500"/>
                                        <p:tgtEl>
                                          <p:spTgt spid="187160"/>
                                        </p:tgtEl>
                                      </p:cBhvr>
                                    </p:animEffect>
                                  </p:childTnLst>
                                </p:cTn>
                              </p:par>
                              <p:par>
                                <p:cTn id="45" presetID="9" presetClass="entr" presetSubtype="0" fill="hold" nodeType="withEffect">
                                  <p:stCondLst>
                                    <p:cond delay="0"/>
                                  </p:stCondLst>
                                  <p:childTnLst>
                                    <p:set>
                                      <p:cBhvr>
                                        <p:cTn id="46" dur="1" fill="hold">
                                          <p:stCondLst>
                                            <p:cond delay="0"/>
                                          </p:stCondLst>
                                        </p:cTn>
                                        <p:tgtEl>
                                          <p:spTgt spid="186970"/>
                                        </p:tgtEl>
                                        <p:attrNameLst>
                                          <p:attrName>style.visibility</p:attrName>
                                        </p:attrNameLst>
                                      </p:cBhvr>
                                      <p:to>
                                        <p:strVal val="visible"/>
                                      </p:to>
                                    </p:set>
                                    <p:animEffect transition="in" filter="dissolve">
                                      <p:cBhvr>
                                        <p:cTn id="47" dur="500"/>
                                        <p:tgtEl>
                                          <p:spTgt spid="186970"/>
                                        </p:tgtEl>
                                      </p:cBhvr>
                                    </p:animEffect>
                                  </p:childTnLst>
                                </p:cTn>
                              </p:par>
                              <p:par>
                                <p:cTn id="48" presetID="9" presetClass="entr" presetSubtype="0" fill="hold" nodeType="withEffect">
                                  <p:stCondLst>
                                    <p:cond delay="0"/>
                                  </p:stCondLst>
                                  <p:childTnLst>
                                    <p:set>
                                      <p:cBhvr>
                                        <p:cTn id="49" dur="1" fill="hold">
                                          <p:stCondLst>
                                            <p:cond delay="0"/>
                                          </p:stCondLst>
                                        </p:cTn>
                                        <p:tgtEl>
                                          <p:spTgt spid="187056"/>
                                        </p:tgtEl>
                                        <p:attrNameLst>
                                          <p:attrName>style.visibility</p:attrName>
                                        </p:attrNameLst>
                                      </p:cBhvr>
                                      <p:to>
                                        <p:strVal val="visible"/>
                                      </p:to>
                                    </p:set>
                                    <p:animEffect transition="in" filter="dissolve">
                                      <p:cBhvr>
                                        <p:cTn id="50" dur="500"/>
                                        <p:tgtEl>
                                          <p:spTgt spid="187056"/>
                                        </p:tgtEl>
                                      </p:cBhvr>
                                    </p:animEffect>
                                  </p:childTnLst>
                                </p:cTn>
                              </p:par>
                              <p:par>
                                <p:cTn id="51" presetID="9" presetClass="entr" presetSubtype="0" fill="hold" nodeType="withEffect">
                                  <p:stCondLst>
                                    <p:cond delay="0"/>
                                  </p:stCondLst>
                                  <p:childTnLst>
                                    <p:set>
                                      <p:cBhvr>
                                        <p:cTn id="52" dur="1" fill="hold">
                                          <p:stCondLst>
                                            <p:cond delay="0"/>
                                          </p:stCondLst>
                                        </p:cTn>
                                        <p:tgtEl>
                                          <p:spTgt spid="187039"/>
                                        </p:tgtEl>
                                        <p:attrNameLst>
                                          <p:attrName>style.visibility</p:attrName>
                                        </p:attrNameLst>
                                      </p:cBhvr>
                                      <p:to>
                                        <p:strVal val="visible"/>
                                      </p:to>
                                    </p:set>
                                    <p:animEffect transition="in" filter="dissolve">
                                      <p:cBhvr>
                                        <p:cTn id="53" dur="500"/>
                                        <p:tgtEl>
                                          <p:spTgt spid="187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78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Slide Number Placeholder 2"/>
          <p:cNvSpPr>
            <a:spLocks noGrp="1"/>
          </p:cNvSpPr>
          <p:nvPr>
            <p:ph type="sldNum" sz="quarter" idx="11"/>
          </p:nvPr>
        </p:nvSpPr>
        <p:spPr/>
        <p:txBody>
          <a:bodyPr/>
          <a:lstStyle/>
          <a:p>
            <a:fld id="{2093403D-3D37-49E6-BE30-EEF5CBBC4611}" type="slidenum">
              <a:rPr lang="en-US" altLang="en-US"/>
              <a:pPr/>
              <a:t>51</a:t>
            </a:fld>
            <a:endParaRPr lang="en-US" altLang="en-US"/>
          </a:p>
        </p:txBody>
      </p:sp>
      <p:sp>
        <p:nvSpPr>
          <p:cNvPr id="191490" name="Text Box 2"/>
          <p:cNvSpPr txBox="1">
            <a:spLocks noChangeArrowheads="1"/>
          </p:cNvSpPr>
          <p:nvPr/>
        </p:nvSpPr>
        <p:spPr bwMode="auto">
          <a:xfrm>
            <a:off x="850900" y="79375"/>
            <a:ext cx="7551738" cy="3762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u="sng"/>
              <a:t>The Destruction of LTC Alger’s 2</a:t>
            </a:r>
            <a:r>
              <a:rPr lang="en-US" altLang="en-US" b="1" u="sng" baseline="30000"/>
              <a:t>nd</a:t>
            </a:r>
            <a:r>
              <a:rPr lang="en-US" altLang="en-US" b="1" u="sng"/>
              <a:t> Battalion, 1</a:t>
            </a:r>
            <a:r>
              <a:rPr lang="en-US" altLang="en-US" b="1" u="sng" baseline="30000"/>
              <a:t>st</a:t>
            </a:r>
            <a:r>
              <a:rPr lang="en-US" altLang="en-US" b="1" u="sng"/>
              <a:t> Armored Regiment </a:t>
            </a:r>
          </a:p>
        </p:txBody>
      </p:sp>
      <p:grpSp>
        <p:nvGrpSpPr>
          <p:cNvPr id="191491" name="Group 3"/>
          <p:cNvGrpSpPr>
            <a:grpSpLocks/>
          </p:cNvGrpSpPr>
          <p:nvPr/>
        </p:nvGrpSpPr>
        <p:grpSpPr bwMode="auto">
          <a:xfrm rot="5400000">
            <a:off x="3301206" y="956469"/>
            <a:ext cx="257175" cy="115888"/>
            <a:chOff x="951" y="1390"/>
            <a:chExt cx="4105" cy="1865"/>
          </a:xfrm>
        </p:grpSpPr>
        <p:sp>
          <p:nvSpPr>
            <p:cNvPr id="191492" name="Freeform 4"/>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63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493" name="Freeform 5"/>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494" name="Freeform 6"/>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1495" name="Group 7"/>
          <p:cNvGrpSpPr>
            <a:grpSpLocks/>
          </p:cNvGrpSpPr>
          <p:nvPr/>
        </p:nvGrpSpPr>
        <p:grpSpPr bwMode="auto">
          <a:xfrm rot="5400000">
            <a:off x="3485356" y="1143794"/>
            <a:ext cx="257175" cy="115888"/>
            <a:chOff x="951" y="1390"/>
            <a:chExt cx="4105" cy="1865"/>
          </a:xfrm>
        </p:grpSpPr>
        <p:sp>
          <p:nvSpPr>
            <p:cNvPr id="191496" name="Freeform 8"/>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63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497" name="Freeform 9"/>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498" name="Freeform 10"/>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1499" name="Group 11"/>
          <p:cNvGrpSpPr>
            <a:grpSpLocks/>
          </p:cNvGrpSpPr>
          <p:nvPr/>
        </p:nvGrpSpPr>
        <p:grpSpPr bwMode="auto">
          <a:xfrm rot="5400000">
            <a:off x="3828256" y="1607344"/>
            <a:ext cx="257175" cy="115888"/>
            <a:chOff x="951" y="1390"/>
            <a:chExt cx="4105" cy="1865"/>
          </a:xfrm>
        </p:grpSpPr>
        <p:sp>
          <p:nvSpPr>
            <p:cNvPr id="191500" name="Freeform 12"/>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63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01" name="Freeform 13"/>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02" name="Freeform 14"/>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1503" name="Group 15"/>
          <p:cNvGrpSpPr>
            <a:grpSpLocks/>
          </p:cNvGrpSpPr>
          <p:nvPr/>
        </p:nvGrpSpPr>
        <p:grpSpPr bwMode="auto">
          <a:xfrm rot="5400000">
            <a:off x="4063206" y="1654969"/>
            <a:ext cx="257175" cy="115888"/>
            <a:chOff x="951" y="1390"/>
            <a:chExt cx="4105" cy="1865"/>
          </a:xfrm>
        </p:grpSpPr>
        <p:sp>
          <p:nvSpPr>
            <p:cNvPr id="191504" name="Freeform 16"/>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63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05" name="Freeform 17"/>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06" name="Freeform 18"/>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1507" name="Group 19"/>
          <p:cNvGrpSpPr>
            <a:grpSpLocks/>
          </p:cNvGrpSpPr>
          <p:nvPr/>
        </p:nvGrpSpPr>
        <p:grpSpPr bwMode="auto">
          <a:xfrm rot="7889789">
            <a:off x="4310856" y="1575594"/>
            <a:ext cx="257175" cy="115888"/>
            <a:chOff x="951" y="1390"/>
            <a:chExt cx="4105" cy="1865"/>
          </a:xfrm>
        </p:grpSpPr>
        <p:sp>
          <p:nvSpPr>
            <p:cNvPr id="191508" name="Freeform 20"/>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63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09" name="Freeform 21"/>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10" name="Freeform 22"/>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1511" name="Group 23"/>
          <p:cNvGrpSpPr>
            <a:grpSpLocks/>
          </p:cNvGrpSpPr>
          <p:nvPr/>
        </p:nvGrpSpPr>
        <p:grpSpPr bwMode="auto">
          <a:xfrm rot="5400000">
            <a:off x="4441031" y="1867694"/>
            <a:ext cx="257175" cy="115888"/>
            <a:chOff x="951" y="1390"/>
            <a:chExt cx="4105" cy="1865"/>
          </a:xfrm>
        </p:grpSpPr>
        <p:sp>
          <p:nvSpPr>
            <p:cNvPr id="191512" name="Freeform 24"/>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63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13" name="Freeform 25"/>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14" name="Freeform 26"/>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1515" name="Group 27"/>
          <p:cNvGrpSpPr>
            <a:grpSpLocks/>
          </p:cNvGrpSpPr>
          <p:nvPr/>
        </p:nvGrpSpPr>
        <p:grpSpPr bwMode="auto">
          <a:xfrm rot="5400000">
            <a:off x="4596606" y="2362994"/>
            <a:ext cx="257175" cy="115888"/>
            <a:chOff x="951" y="1390"/>
            <a:chExt cx="4105" cy="1865"/>
          </a:xfrm>
        </p:grpSpPr>
        <p:sp>
          <p:nvSpPr>
            <p:cNvPr id="191516" name="Freeform 28"/>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63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17" name="Freeform 29"/>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18" name="Freeform 30"/>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1519" name="Group 31"/>
          <p:cNvGrpSpPr>
            <a:grpSpLocks/>
          </p:cNvGrpSpPr>
          <p:nvPr/>
        </p:nvGrpSpPr>
        <p:grpSpPr bwMode="auto">
          <a:xfrm rot="5400000">
            <a:off x="4812506" y="2521744"/>
            <a:ext cx="257175" cy="115888"/>
            <a:chOff x="951" y="1390"/>
            <a:chExt cx="4105" cy="1865"/>
          </a:xfrm>
        </p:grpSpPr>
        <p:sp>
          <p:nvSpPr>
            <p:cNvPr id="191520" name="Freeform 32"/>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63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21" name="Freeform 33"/>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22" name="Freeform 34"/>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1523" name="Group 35"/>
          <p:cNvGrpSpPr>
            <a:grpSpLocks/>
          </p:cNvGrpSpPr>
          <p:nvPr/>
        </p:nvGrpSpPr>
        <p:grpSpPr bwMode="auto">
          <a:xfrm rot="6289589">
            <a:off x="4942681" y="2750344"/>
            <a:ext cx="257175" cy="115888"/>
            <a:chOff x="951" y="1390"/>
            <a:chExt cx="4105" cy="1865"/>
          </a:xfrm>
        </p:grpSpPr>
        <p:sp>
          <p:nvSpPr>
            <p:cNvPr id="191524" name="Freeform 36"/>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63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25" name="Freeform 37"/>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26" name="Freeform 38"/>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1527" name="Group 39"/>
          <p:cNvGrpSpPr>
            <a:grpSpLocks/>
          </p:cNvGrpSpPr>
          <p:nvPr/>
        </p:nvGrpSpPr>
        <p:grpSpPr bwMode="auto">
          <a:xfrm rot="5400000">
            <a:off x="5047456" y="3017044"/>
            <a:ext cx="257175" cy="115888"/>
            <a:chOff x="951" y="1390"/>
            <a:chExt cx="4105" cy="1865"/>
          </a:xfrm>
        </p:grpSpPr>
        <p:sp>
          <p:nvSpPr>
            <p:cNvPr id="191528" name="Freeform 40"/>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63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29" name="Freeform 41"/>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30" name="Freeform 42"/>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1531" name="Group 43"/>
          <p:cNvGrpSpPr>
            <a:grpSpLocks/>
          </p:cNvGrpSpPr>
          <p:nvPr/>
        </p:nvGrpSpPr>
        <p:grpSpPr bwMode="auto">
          <a:xfrm rot="5400000">
            <a:off x="4390231" y="2864644"/>
            <a:ext cx="257175" cy="115888"/>
            <a:chOff x="951" y="1390"/>
            <a:chExt cx="4105" cy="1865"/>
          </a:xfrm>
        </p:grpSpPr>
        <p:sp>
          <p:nvSpPr>
            <p:cNvPr id="191532" name="Freeform 44"/>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63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33" name="Freeform 45"/>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34" name="Freeform 46"/>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1535" name="Group 47"/>
          <p:cNvGrpSpPr>
            <a:grpSpLocks/>
          </p:cNvGrpSpPr>
          <p:nvPr/>
        </p:nvGrpSpPr>
        <p:grpSpPr bwMode="auto">
          <a:xfrm rot="5400000">
            <a:off x="4247356" y="2842419"/>
            <a:ext cx="257175" cy="115888"/>
            <a:chOff x="951" y="1390"/>
            <a:chExt cx="4105" cy="1865"/>
          </a:xfrm>
        </p:grpSpPr>
        <p:sp>
          <p:nvSpPr>
            <p:cNvPr id="191536" name="Freeform 48"/>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63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37" name="Freeform 49"/>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38" name="Freeform 50"/>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1539" name="Group 51"/>
          <p:cNvGrpSpPr>
            <a:grpSpLocks/>
          </p:cNvGrpSpPr>
          <p:nvPr/>
        </p:nvGrpSpPr>
        <p:grpSpPr bwMode="auto">
          <a:xfrm rot="8942174">
            <a:off x="4092575" y="3187700"/>
            <a:ext cx="257175" cy="115888"/>
            <a:chOff x="951" y="1390"/>
            <a:chExt cx="4105" cy="1865"/>
          </a:xfrm>
        </p:grpSpPr>
        <p:sp>
          <p:nvSpPr>
            <p:cNvPr id="191540" name="Freeform 52"/>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63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41" name="Freeform 53"/>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42" name="Freeform 54"/>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1543" name="Group 55"/>
          <p:cNvGrpSpPr>
            <a:grpSpLocks/>
          </p:cNvGrpSpPr>
          <p:nvPr/>
        </p:nvGrpSpPr>
        <p:grpSpPr bwMode="auto">
          <a:xfrm rot="5400000">
            <a:off x="4409281" y="3283744"/>
            <a:ext cx="257175" cy="115888"/>
            <a:chOff x="951" y="1390"/>
            <a:chExt cx="4105" cy="1865"/>
          </a:xfrm>
        </p:grpSpPr>
        <p:sp>
          <p:nvSpPr>
            <p:cNvPr id="191544" name="Freeform 56"/>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63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45" name="Freeform 57"/>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46" name="Freeform 58"/>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1547" name="Group 59"/>
          <p:cNvGrpSpPr>
            <a:grpSpLocks/>
          </p:cNvGrpSpPr>
          <p:nvPr/>
        </p:nvGrpSpPr>
        <p:grpSpPr bwMode="auto">
          <a:xfrm rot="5400000">
            <a:off x="4387056" y="3632994"/>
            <a:ext cx="257175" cy="115888"/>
            <a:chOff x="951" y="1390"/>
            <a:chExt cx="4105" cy="1865"/>
          </a:xfrm>
        </p:grpSpPr>
        <p:sp>
          <p:nvSpPr>
            <p:cNvPr id="191548" name="Freeform 60"/>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63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49" name="Freeform 61"/>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50" name="Freeform 62"/>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1551" name="Group 63"/>
          <p:cNvGrpSpPr>
            <a:grpSpLocks/>
          </p:cNvGrpSpPr>
          <p:nvPr/>
        </p:nvGrpSpPr>
        <p:grpSpPr bwMode="auto">
          <a:xfrm rot="-5575944">
            <a:off x="4729956" y="3734594"/>
            <a:ext cx="257175" cy="115888"/>
            <a:chOff x="951" y="1390"/>
            <a:chExt cx="4105" cy="1865"/>
          </a:xfrm>
        </p:grpSpPr>
        <p:sp>
          <p:nvSpPr>
            <p:cNvPr id="191552" name="Freeform 64"/>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63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53" name="Freeform 65"/>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54" name="Freeform 66"/>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1555" name="Group 67"/>
          <p:cNvGrpSpPr>
            <a:grpSpLocks/>
          </p:cNvGrpSpPr>
          <p:nvPr/>
        </p:nvGrpSpPr>
        <p:grpSpPr bwMode="auto">
          <a:xfrm rot="5400000">
            <a:off x="5222081" y="3582194"/>
            <a:ext cx="257175" cy="115888"/>
            <a:chOff x="951" y="1390"/>
            <a:chExt cx="4105" cy="1865"/>
          </a:xfrm>
        </p:grpSpPr>
        <p:sp>
          <p:nvSpPr>
            <p:cNvPr id="191556" name="Freeform 68"/>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63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57" name="Freeform 69"/>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58" name="Freeform 70"/>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1559" name="Group 71"/>
          <p:cNvGrpSpPr>
            <a:grpSpLocks/>
          </p:cNvGrpSpPr>
          <p:nvPr/>
        </p:nvGrpSpPr>
        <p:grpSpPr bwMode="auto">
          <a:xfrm rot="5400000">
            <a:off x="5409406" y="3579019"/>
            <a:ext cx="257175" cy="115888"/>
            <a:chOff x="951" y="1390"/>
            <a:chExt cx="4105" cy="1865"/>
          </a:xfrm>
        </p:grpSpPr>
        <p:sp>
          <p:nvSpPr>
            <p:cNvPr id="191560" name="Freeform 72"/>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63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61" name="Freeform 73"/>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62" name="Freeform 74"/>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1563" name="Group 75"/>
          <p:cNvGrpSpPr>
            <a:grpSpLocks/>
          </p:cNvGrpSpPr>
          <p:nvPr/>
        </p:nvGrpSpPr>
        <p:grpSpPr bwMode="auto">
          <a:xfrm rot="-5575944">
            <a:off x="4618831" y="4287044"/>
            <a:ext cx="257175" cy="115888"/>
            <a:chOff x="951" y="1390"/>
            <a:chExt cx="4105" cy="1865"/>
          </a:xfrm>
        </p:grpSpPr>
        <p:sp>
          <p:nvSpPr>
            <p:cNvPr id="191564" name="Freeform 76"/>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63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65" name="Freeform 77"/>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66" name="Freeform 78"/>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1567" name="Group 79"/>
          <p:cNvGrpSpPr>
            <a:grpSpLocks/>
          </p:cNvGrpSpPr>
          <p:nvPr/>
        </p:nvGrpSpPr>
        <p:grpSpPr bwMode="auto">
          <a:xfrm rot="-6507391">
            <a:off x="4787106" y="4093369"/>
            <a:ext cx="257175" cy="115888"/>
            <a:chOff x="951" y="1390"/>
            <a:chExt cx="4105" cy="1865"/>
          </a:xfrm>
        </p:grpSpPr>
        <p:sp>
          <p:nvSpPr>
            <p:cNvPr id="191568" name="Freeform 80"/>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63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69" name="Freeform 81"/>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70" name="Freeform 82"/>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1571" name="Group 83"/>
          <p:cNvGrpSpPr>
            <a:grpSpLocks/>
          </p:cNvGrpSpPr>
          <p:nvPr/>
        </p:nvGrpSpPr>
        <p:grpSpPr bwMode="auto">
          <a:xfrm rot="5400000">
            <a:off x="4733131" y="4547394"/>
            <a:ext cx="257175" cy="115888"/>
            <a:chOff x="951" y="1390"/>
            <a:chExt cx="4105" cy="1865"/>
          </a:xfrm>
        </p:grpSpPr>
        <p:sp>
          <p:nvSpPr>
            <p:cNvPr id="191572" name="Freeform 84"/>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63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73" name="Freeform 85"/>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74" name="Freeform 86"/>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1575" name="Group 87"/>
          <p:cNvGrpSpPr>
            <a:grpSpLocks/>
          </p:cNvGrpSpPr>
          <p:nvPr/>
        </p:nvGrpSpPr>
        <p:grpSpPr bwMode="auto">
          <a:xfrm rot="3378596">
            <a:off x="4282281" y="4471194"/>
            <a:ext cx="257175" cy="115888"/>
            <a:chOff x="951" y="1390"/>
            <a:chExt cx="4105" cy="1865"/>
          </a:xfrm>
        </p:grpSpPr>
        <p:sp>
          <p:nvSpPr>
            <p:cNvPr id="191576" name="Freeform 88"/>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63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77" name="Freeform 89"/>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78" name="Freeform 90"/>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1579" name="Group 91"/>
          <p:cNvGrpSpPr>
            <a:grpSpLocks/>
          </p:cNvGrpSpPr>
          <p:nvPr/>
        </p:nvGrpSpPr>
        <p:grpSpPr bwMode="auto">
          <a:xfrm rot="-1453664">
            <a:off x="3943350" y="4737100"/>
            <a:ext cx="257175" cy="115888"/>
            <a:chOff x="951" y="1390"/>
            <a:chExt cx="4105" cy="1865"/>
          </a:xfrm>
        </p:grpSpPr>
        <p:sp>
          <p:nvSpPr>
            <p:cNvPr id="191580" name="Freeform 92"/>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63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81" name="Freeform 93"/>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82" name="Freeform 94"/>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1583" name="Group 95"/>
          <p:cNvGrpSpPr>
            <a:grpSpLocks/>
          </p:cNvGrpSpPr>
          <p:nvPr/>
        </p:nvGrpSpPr>
        <p:grpSpPr bwMode="auto">
          <a:xfrm rot="-5575944">
            <a:off x="4209256" y="4861719"/>
            <a:ext cx="257175" cy="115888"/>
            <a:chOff x="951" y="1390"/>
            <a:chExt cx="4105" cy="1865"/>
          </a:xfrm>
        </p:grpSpPr>
        <p:sp>
          <p:nvSpPr>
            <p:cNvPr id="191584" name="Freeform 96"/>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63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85" name="Freeform 97"/>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86" name="Freeform 98"/>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1587" name="Group 99"/>
          <p:cNvGrpSpPr>
            <a:grpSpLocks/>
          </p:cNvGrpSpPr>
          <p:nvPr/>
        </p:nvGrpSpPr>
        <p:grpSpPr bwMode="auto">
          <a:xfrm rot="-5575944">
            <a:off x="3320256" y="5369719"/>
            <a:ext cx="257175" cy="115888"/>
            <a:chOff x="951" y="1390"/>
            <a:chExt cx="4105" cy="1865"/>
          </a:xfrm>
        </p:grpSpPr>
        <p:sp>
          <p:nvSpPr>
            <p:cNvPr id="191588" name="Freeform 100"/>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63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89" name="Freeform 101"/>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90" name="Freeform 102"/>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1591" name="Group 103"/>
          <p:cNvGrpSpPr>
            <a:grpSpLocks/>
          </p:cNvGrpSpPr>
          <p:nvPr/>
        </p:nvGrpSpPr>
        <p:grpSpPr bwMode="auto">
          <a:xfrm rot="-5575944">
            <a:off x="3453606" y="5518944"/>
            <a:ext cx="257175" cy="115888"/>
            <a:chOff x="951" y="1390"/>
            <a:chExt cx="4105" cy="1865"/>
          </a:xfrm>
        </p:grpSpPr>
        <p:sp>
          <p:nvSpPr>
            <p:cNvPr id="191592" name="Freeform 104"/>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63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93" name="Freeform 105"/>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94" name="Freeform 106"/>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1595" name="Group 107"/>
          <p:cNvGrpSpPr>
            <a:grpSpLocks/>
          </p:cNvGrpSpPr>
          <p:nvPr/>
        </p:nvGrpSpPr>
        <p:grpSpPr bwMode="auto">
          <a:xfrm rot="-5575944">
            <a:off x="3552031" y="5814219"/>
            <a:ext cx="257175" cy="115888"/>
            <a:chOff x="951" y="1390"/>
            <a:chExt cx="4105" cy="1865"/>
          </a:xfrm>
        </p:grpSpPr>
        <p:sp>
          <p:nvSpPr>
            <p:cNvPr id="191596" name="Freeform 108"/>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63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97" name="Freeform 109"/>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98" name="Freeform 110"/>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1599" name="Group 111"/>
          <p:cNvGrpSpPr>
            <a:grpSpLocks/>
          </p:cNvGrpSpPr>
          <p:nvPr/>
        </p:nvGrpSpPr>
        <p:grpSpPr bwMode="auto">
          <a:xfrm rot="-6507391">
            <a:off x="3799681" y="5750719"/>
            <a:ext cx="257175" cy="115888"/>
            <a:chOff x="951" y="1390"/>
            <a:chExt cx="4105" cy="1865"/>
          </a:xfrm>
        </p:grpSpPr>
        <p:sp>
          <p:nvSpPr>
            <p:cNvPr id="191600" name="Freeform 112"/>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63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601" name="Freeform 113"/>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602" name="Freeform 114"/>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1603" name="Group 115"/>
          <p:cNvGrpSpPr>
            <a:grpSpLocks/>
          </p:cNvGrpSpPr>
          <p:nvPr/>
        </p:nvGrpSpPr>
        <p:grpSpPr bwMode="auto">
          <a:xfrm rot="-6507391">
            <a:off x="4215606" y="5239544"/>
            <a:ext cx="257175" cy="115888"/>
            <a:chOff x="951" y="1390"/>
            <a:chExt cx="4105" cy="1865"/>
          </a:xfrm>
        </p:grpSpPr>
        <p:sp>
          <p:nvSpPr>
            <p:cNvPr id="191604" name="Freeform 116"/>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63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605" name="Freeform 117"/>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606" name="Freeform 118"/>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1607" name="Group 119"/>
          <p:cNvGrpSpPr>
            <a:grpSpLocks/>
          </p:cNvGrpSpPr>
          <p:nvPr/>
        </p:nvGrpSpPr>
        <p:grpSpPr bwMode="auto">
          <a:xfrm rot="-6507391">
            <a:off x="4145756" y="5474494"/>
            <a:ext cx="257175" cy="115888"/>
            <a:chOff x="951" y="1390"/>
            <a:chExt cx="4105" cy="1865"/>
          </a:xfrm>
        </p:grpSpPr>
        <p:sp>
          <p:nvSpPr>
            <p:cNvPr id="191608" name="Freeform 120"/>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63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609" name="Freeform 121"/>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610" name="Freeform 122"/>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1611" name="Group 123"/>
          <p:cNvGrpSpPr>
            <a:grpSpLocks/>
          </p:cNvGrpSpPr>
          <p:nvPr/>
        </p:nvGrpSpPr>
        <p:grpSpPr bwMode="auto">
          <a:xfrm rot="-6507391">
            <a:off x="4352131" y="5569744"/>
            <a:ext cx="257175" cy="115888"/>
            <a:chOff x="951" y="1390"/>
            <a:chExt cx="4105" cy="1865"/>
          </a:xfrm>
        </p:grpSpPr>
        <p:sp>
          <p:nvSpPr>
            <p:cNvPr id="191612" name="Freeform 124"/>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63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613" name="Freeform 125"/>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614" name="Freeform 126"/>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1615" name="Group 127"/>
          <p:cNvGrpSpPr>
            <a:grpSpLocks/>
          </p:cNvGrpSpPr>
          <p:nvPr/>
        </p:nvGrpSpPr>
        <p:grpSpPr bwMode="auto">
          <a:xfrm rot="-7815475">
            <a:off x="4580731" y="5630069"/>
            <a:ext cx="257175" cy="115888"/>
            <a:chOff x="951" y="1390"/>
            <a:chExt cx="4105" cy="1865"/>
          </a:xfrm>
        </p:grpSpPr>
        <p:sp>
          <p:nvSpPr>
            <p:cNvPr id="191616" name="Freeform 128"/>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63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617" name="Freeform 129"/>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618" name="Freeform 130"/>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1619" name="Group 131"/>
          <p:cNvGrpSpPr>
            <a:grpSpLocks/>
          </p:cNvGrpSpPr>
          <p:nvPr/>
        </p:nvGrpSpPr>
        <p:grpSpPr bwMode="auto">
          <a:xfrm rot="-7815475">
            <a:off x="4533106" y="5839619"/>
            <a:ext cx="257175" cy="115888"/>
            <a:chOff x="951" y="1390"/>
            <a:chExt cx="4105" cy="1865"/>
          </a:xfrm>
        </p:grpSpPr>
        <p:sp>
          <p:nvSpPr>
            <p:cNvPr id="191620" name="Freeform 132"/>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63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621" name="Freeform 133"/>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622" name="Freeform 134"/>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1623" name="Group 135"/>
          <p:cNvGrpSpPr>
            <a:grpSpLocks/>
          </p:cNvGrpSpPr>
          <p:nvPr/>
        </p:nvGrpSpPr>
        <p:grpSpPr bwMode="auto">
          <a:xfrm rot="-28484030">
            <a:off x="4479131" y="6080919"/>
            <a:ext cx="257175" cy="115888"/>
            <a:chOff x="951" y="1390"/>
            <a:chExt cx="4105" cy="1865"/>
          </a:xfrm>
        </p:grpSpPr>
        <p:sp>
          <p:nvSpPr>
            <p:cNvPr id="191624" name="Freeform 136"/>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63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625" name="Freeform 137"/>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626" name="Freeform 138"/>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1627" name="Group 139"/>
          <p:cNvGrpSpPr>
            <a:grpSpLocks/>
          </p:cNvGrpSpPr>
          <p:nvPr/>
        </p:nvGrpSpPr>
        <p:grpSpPr bwMode="auto">
          <a:xfrm rot="-8224018">
            <a:off x="5441950" y="4921250"/>
            <a:ext cx="257175" cy="115888"/>
            <a:chOff x="951" y="1390"/>
            <a:chExt cx="4105" cy="1865"/>
          </a:xfrm>
        </p:grpSpPr>
        <p:sp>
          <p:nvSpPr>
            <p:cNvPr id="191628" name="Freeform 140"/>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63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629" name="Freeform 141"/>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630" name="Freeform 142"/>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1631" name="Group 143"/>
          <p:cNvGrpSpPr>
            <a:grpSpLocks/>
          </p:cNvGrpSpPr>
          <p:nvPr/>
        </p:nvGrpSpPr>
        <p:grpSpPr bwMode="auto">
          <a:xfrm rot="-7545422">
            <a:off x="5625306" y="4709319"/>
            <a:ext cx="257175" cy="115888"/>
            <a:chOff x="951" y="1390"/>
            <a:chExt cx="4105" cy="1865"/>
          </a:xfrm>
        </p:grpSpPr>
        <p:sp>
          <p:nvSpPr>
            <p:cNvPr id="191632" name="Freeform 144"/>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63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633" name="Freeform 145"/>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634" name="Freeform 146"/>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1635" name="Group 147"/>
          <p:cNvGrpSpPr>
            <a:grpSpLocks/>
          </p:cNvGrpSpPr>
          <p:nvPr/>
        </p:nvGrpSpPr>
        <p:grpSpPr bwMode="auto">
          <a:xfrm rot="-8224018">
            <a:off x="5934075" y="4806950"/>
            <a:ext cx="257175" cy="115888"/>
            <a:chOff x="951" y="1390"/>
            <a:chExt cx="4105" cy="1865"/>
          </a:xfrm>
        </p:grpSpPr>
        <p:sp>
          <p:nvSpPr>
            <p:cNvPr id="191636" name="Freeform 148"/>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63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637" name="Freeform 149"/>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638" name="Freeform 150"/>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1639" name="Group 151"/>
          <p:cNvGrpSpPr>
            <a:grpSpLocks/>
          </p:cNvGrpSpPr>
          <p:nvPr/>
        </p:nvGrpSpPr>
        <p:grpSpPr bwMode="auto">
          <a:xfrm rot="-12640646">
            <a:off x="6321425" y="4222750"/>
            <a:ext cx="257175" cy="115888"/>
            <a:chOff x="951" y="1390"/>
            <a:chExt cx="4105" cy="1865"/>
          </a:xfrm>
        </p:grpSpPr>
        <p:sp>
          <p:nvSpPr>
            <p:cNvPr id="191640" name="Freeform 152"/>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63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641" name="Freeform 153"/>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642" name="Freeform 154"/>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91643" name="Oval 155"/>
          <p:cNvSpPr>
            <a:spLocks noChangeArrowheads="1"/>
          </p:cNvSpPr>
          <p:nvPr/>
        </p:nvSpPr>
        <p:spPr bwMode="auto">
          <a:xfrm>
            <a:off x="3341688" y="923925"/>
            <a:ext cx="171450" cy="168275"/>
          </a:xfrm>
          <a:prstGeom prst="ellipse">
            <a:avLst/>
          </a:prstGeom>
          <a:solidFill>
            <a:srgbClr val="0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chemeClr val="bg1"/>
                </a:solidFill>
              </a:rPr>
              <a:t>50</a:t>
            </a:r>
          </a:p>
        </p:txBody>
      </p:sp>
      <p:sp>
        <p:nvSpPr>
          <p:cNvPr id="191644" name="Oval 156"/>
          <p:cNvSpPr>
            <a:spLocks noChangeArrowheads="1"/>
          </p:cNvSpPr>
          <p:nvPr/>
        </p:nvSpPr>
        <p:spPr bwMode="auto">
          <a:xfrm>
            <a:off x="3876675" y="1654175"/>
            <a:ext cx="171450" cy="1682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chemeClr val="bg1"/>
                </a:solidFill>
              </a:rPr>
              <a:t>75</a:t>
            </a:r>
          </a:p>
        </p:txBody>
      </p:sp>
      <p:sp>
        <p:nvSpPr>
          <p:cNvPr id="191645" name="Oval 157"/>
          <p:cNvSpPr>
            <a:spLocks noChangeArrowheads="1"/>
          </p:cNvSpPr>
          <p:nvPr/>
        </p:nvSpPr>
        <p:spPr bwMode="auto">
          <a:xfrm>
            <a:off x="3533775" y="1109663"/>
            <a:ext cx="171450" cy="168275"/>
          </a:xfrm>
          <a:prstGeom prst="ellipse">
            <a:avLst/>
          </a:prstGeom>
          <a:solidFill>
            <a:srgbClr val="0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chemeClr val="bg1"/>
                </a:solidFill>
              </a:rPr>
              <a:t>50</a:t>
            </a:r>
          </a:p>
        </p:txBody>
      </p:sp>
      <p:sp>
        <p:nvSpPr>
          <p:cNvPr id="191646" name="Oval 158"/>
          <p:cNvSpPr>
            <a:spLocks noChangeArrowheads="1"/>
          </p:cNvSpPr>
          <p:nvPr/>
        </p:nvSpPr>
        <p:spPr bwMode="auto">
          <a:xfrm>
            <a:off x="3862388" y="1490663"/>
            <a:ext cx="171450" cy="168275"/>
          </a:xfrm>
          <a:prstGeom prst="ellipse">
            <a:avLst/>
          </a:prstGeom>
          <a:solidFill>
            <a:srgbClr val="0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chemeClr val="bg1"/>
                </a:solidFill>
              </a:rPr>
              <a:t>50</a:t>
            </a:r>
          </a:p>
        </p:txBody>
      </p:sp>
      <p:sp>
        <p:nvSpPr>
          <p:cNvPr id="191647" name="Oval 159"/>
          <p:cNvSpPr>
            <a:spLocks noChangeArrowheads="1"/>
          </p:cNvSpPr>
          <p:nvPr/>
        </p:nvSpPr>
        <p:spPr bwMode="auto">
          <a:xfrm>
            <a:off x="4097338" y="1539875"/>
            <a:ext cx="171450" cy="168275"/>
          </a:xfrm>
          <a:prstGeom prst="ellipse">
            <a:avLst/>
          </a:prstGeom>
          <a:solidFill>
            <a:srgbClr val="0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chemeClr val="bg1"/>
                </a:solidFill>
              </a:rPr>
              <a:t>50</a:t>
            </a:r>
          </a:p>
        </p:txBody>
      </p:sp>
      <p:sp>
        <p:nvSpPr>
          <p:cNvPr id="191648" name="Oval 160"/>
          <p:cNvSpPr>
            <a:spLocks noChangeArrowheads="1"/>
          </p:cNvSpPr>
          <p:nvPr/>
        </p:nvSpPr>
        <p:spPr bwMode="auto">
          <a:xfrm>
            <a:off x="4395788" y="1482725"/>
            <a:ext cx="171450" cy="168275"/>
          </a:xfrm>
          <a:prstGeom prst="ellipse">
            <a:avLst/>
          </a:prstGeom>
          <a:solidFill>
            <a:srgbClr val="0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chemeClr val="bg1"/>
                </a:solidFill>
              </a:rPr>
              <a:t>50</a:t>
            </a:r>
          </a:p>
        </p:txBody>
      </p:sp>
      <p:sp>
        <p:nvSpPr>
          <p:cNvPr id="191649" name="Oval 161"/>
          <p:cNvSpPr>
            <a:spLocks noChangeArrowheads="1"/>
          </p:cNvSpPr>
          <p:nvPr/>
        </p:nvSpPr>
        <p:spPr bwMode="auto">
          <a:xfrm>
            <a:off x="4479925" y="1858963"/>
            <a:ext cx="171450" cy="168275"/>
          </a:xfrm>
          <a:prstGeom prst="ellipse">
            <a:avLst/>
          </a:prstGeom>
          <a:solidFill>
            <a:srgbClr val="0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chemeClr val="bg1"/>
                </a:solidFill>
              </a:rPr>
              <a:t>50</a:t>
            </a:r>
          </a:p>
        </p:txBody>
      </p:sp>
      <p:sp>
        <p:nvSpPr>
          <p:cNvPr id="191650" name="Oval 162"/>
          <p:cNvSpPr>
            <a:spLocks noChangeArrowheads="1"/>
          </p:cNvSpPr>
          <p:nvPr/>
        </p:nvSpPr>
        <p:spPr bwMode="auto">
          <a:xfrm>
            <a:off x="4846638" y="2487613"/>
            <a:ext cx="171450" cy="168275"/>
          </a:xfrm>
          <a:prstGeom prst="ellipse">
            <a:avLst/>
          </a:prstGeom>
          <a:solidFill>
            <a:srgbClr val="0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chemeClr val="bg1"/>
                </a:solidFill>
              </a:rPr>
              <a:t>50</a:t>
            </a:r>
          </a:p>
        </p:txBody>
      </p:sp>
      <p:sp>
        <p:nvSpPr>
          <p:cNvPr id="191651" name="Oval 163"/>
          <p:cNvSpPr>
            <a:spLocks noChangeArrowheads="1"/>
          </p:cNvSpPr>
          <p:nvPr/>
        </p:nvSpPr>
        <p:spPr bwMode="auto">
          <a:xfrm>
            <a:off x="5080000" y="2908300"/>
            <a:ext cx="171450" cy="168275"/>
          </a:xfrm>
          <a:prstGeom prst="ellipse">
            <a:avLst/>
          </a:prstGeom>
          <a:solidFill>
            <a:srgbClr val="0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chemeClr val="bg1"/>
                </a:solidFill>
              </a:rPr>
              <a:t>50</a:t>
            </a:r>
          </a:p>
        </p:txBody>
      </p:sp>
      <p:sp>
        <p:nvSpPr>
          <p:cNvPr id="191652" name="Oval 164"/>
          <p:cNvSpPr>
            <a:spLocks noChangeArrowheads="1"/>
          </p:cNvSpPr>
          <p:nvPr/>
        </p:nvSpPr>
        <p:spPr bwMode="auto">
          <a:xfrm>
            <a:off x="4289425" y="2808288"/>
            <a:ext cx="171450" cy="168275"/>
          </a:xfrm>
          <a:prstGeom prst="ellipse">
            <a:avLst/>
          </a:prstGeom>
          <a:solidFill>
            <a:srgbClr val="0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chemeClr val="bg1"/>
                </a:solidFill>
              </a:rPr>
              <a:t>50</a:t>
            </a:r>
          </a:p>
        </p:txBody>
      </p:sp>
      <p:sp>
        <p:nvSpPr>
          <p:cNvPr id="191653" name="Oval 165"/>
          <p:cNvSpPr>
            <a:spLocks noChangeArrowheads="1"/>
          </p:cNvSpPr>
          <p:nvPr/>
        </p:nvSpPr>
        <p:spPr bwMode="auto">
          <a:xfrm>
            <a:off x="4451350" y="3251200"/>
            <a:ext cx="171450" cy="168275"/>
          </a:xfrm>
          <a:prstGeom prst="ellipse">
            <a:avLst/>
          </a:prstGeom>
          <a:solidFill>
            <a:srgbClr val="0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chemeClr val="bg1"/>
                </a:solidFill>
              </a:rPr>
              <a:t>50</a:t>
            </a:r>
          </a:p>
        </p:txBody>
      </p:sp>
      <p:sp>
        <p:nvSpPr>
          <p:cNvPr id="191654" name="Oval 166"/>
          <p:cNvSpPr>
            <a:spLocks noChangeArrowheads="1"/>
          </p:cNvSpPr>
          <p:nvPr/>
        </p:nvSpPr>
        <p:spPr bwMode="auto">
          <a:xfrm>
            <a:off x="4422775" y="3611563"/>
            <a:ext cx="171450" cy="168275"/>
          </a:xfrm>
          <a:prstGeom prst="ellipse">
            <a:avLst/>
          </a:prstGeom>
          <a:solidFill>
            <a:srgbClr val="0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chemeClr val="bg1"/>
                </a:solidFill>
              </a:rPr>
              <a:t>50</a:t>
            </a:r>
          </a:p>
        </p:txBody>
      </p:sp>
      <p:sp>
        <p:nvSpPr>
          <p:cNvPr id="191655" name="Oval 167"/>
          <p:cNvSpPr>
            <a:spLocks noChangeArrowheads="1"/>
          </p:cNvSpPr>
          <p:nvPr/>
        </p:nvSpPr>
        <p:spPr bwMode="auto">
          <a:xfrm>
            <a:off x="3902075" y="4740275"/>
            <a:ext cx="171450" cy="168275"/>
          </a:xfrm>
          <a:prstGeom prst="ellipse">
            <a:avLst/>
          </a:prstGeom>
          <a:solidFill>
            <a:srgbClr val="0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chemeClr val="bg1"/>
                </a:solidFill>
              </a:rPr>
              <a:t>50</a:t>
            </a:r>
          </a:p>
        </p:txBody>
      </p:sp>
      <p:sp>
        <p:nvSpPr>
          <p:cNvPr id="191656" name="Oval 168"/>
          <p:cNvSpPr>
            <a:spLocks noChangeArrowheads="1"/>
          </p:cNvSpPr>
          <p:nvPr/>
        </p:nvSpPr>
        <p:spPr bwMode="auto">
          <a:xfrm>
            <a:off x="3359150" y="5327650"/>
            <a:ext cx="171450" cy="168275"/>
          </a:xfrm>
          <a:prstGeom prst="ellipse">
            <a:avLst/>
          </a:prstGeom>
          <a:solidFill>
            <a:srgbClr val="0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chemeClr val="bg1"/>
                </a:solidFill>
              </a:rPr>
              <a:t>50</a:t>
            </a:r>
          </a:p>
        </p:txBody>
      </p:sp>
      <p:sp>
        <p:nvSpPr>
          <p:cNvPr id="191657" name="Oval 169"/>
          <p:cNvSpPr>
            <a:spLocks noChangeArrowheads="1"/>
          </p:cNvSpPr>
          <p:nvPr/>
        </p:nvSpPr>
        <p:spPr bwMode="auto">
          <a:xfrm>
            <a:off x="3498850" y="5483225"/>
            <a:ext cx="171450" cy="168275"/>
          </a:xfrm>
          <a:prstGeom prst="ellipse">
            <a:avLst/>
          </a:prstGeom>
          <a:solidFill>
            <a:srgbClr val="0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chemeClr val="bg1"/>
                </a:solidFill>
              </a:rPr>
              <a:t>50</a:t>
            </a:r>
          </a:p>
        </p:txBody>
      </p:sp>
      <p:sp>
        <p:nvSpPr>
          <p:cNvPr id="191658" name="Oval 170"/>
          <p:cNvSpPr>
            <a:spLocks noChangeArrowheads="1"/>
          </p:cNvSpPr>
          <p:nvPr/>
        </p:nvSpPr>
        <p:spPr bwMode="auto">
          <a:xfrm>
            <a:off x="3835400" y="5705475"/>
            <a:ext cx="171450" cy="168275"/>
          </a:xfrm>
          <a:prstGeom prst="ellipse">
            <a:avLst/>
          </a:prstGeom>
          <a:solidFill>
            <a:srgbClr val="0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chemeClr val="bg1"/>
                </a:solidFill>
              </a:rPr>
              <a:t>50</a:t>
            </a:r>
          </a:p>
        </p:txBody>
      </p:sp>
      <p:sp>
        <p:nvSpPr>
          <p:cNvPr id="191659" name="Oval 171"/>
          <p:cNvSpPr>
            <a:spLocks noChangeArrowheads="1"/>
          </p:cNvSpPr>
          <p:nvPr/>
        </p:nvSpPr>
        <p:spPr bwMode="auto">
          <a:xfrm>
            <a:off x="4511675" y="6040438"/>
            <a:ext cx="171450" cy="168275"/>
          </a:xfrm>
          <a:prstGeom prst="ellipse">
            <a:avLst/>
          </a:prstGeom>
          <a:solidFill>
            <a:srgbClr val="0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chemeClr val="bg1"/>
                </a:solidFill>
              </a:rPr>
              <a:t>50</a:t>
            </a:r>
          </a:p>
        </p:txBody>
      </p:sp>
      <p:sp>
        <p:nvSpPr>
          <p:cNvPr id="191660" name="Oval 172"/>
          <p:cNvSpPr>
            <a:spLocks noChangeArrowheads="1"/>
          </p:cNvSpPr>
          <p:nvPr/>
        </p:nvSpPr>
        <p:spPr bwMode="auto">
          <a:xfrm>
            <a:off x="4578350" y="5815013"/>
            <a:ext cx="171450" cy="168275"/>
          </a:xfrm>
          <a:prstGeom prst="ellipse">
            <a:avLst/>
          </a:prstGeom>
          <a:solidFill>
            <a:srgbClr val="0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chemeClr val="bg1"/>
                </a:solidFill>
              </a:rPr>
              <a:t>50</a:t>
            </a:r>
          </a:p>
        </p:txBody>
      </p:sp>
      <p:sp>
        <p:nvSpPr>
          <p:cNvPr id="191661" name="Oval 173"/>
          <p:cNvSpPr>
            <a:spLocks noChangeArrowheads="1"/>
          </p:cNvSpPr>
          <p:nvPr/>
        </p:nvSpPr>
        <p:spPr bwMode="auto">
          <a:xfrm>
            <a:off x="4624388" y="5608638"/>
            <a:ext cx="171450" cy="168275"/>
          </a:xfrm>
          <a:prstGeom prst="ellipse">
            <a:avLst/>
          </a:prstGeom>
          <a:solidFill>
            <a:srgbClr val="0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chemeClr val="bg1"/>
                </a:solidFill>
              </a:rPr>
              <a:t>50</a:t>
            </a:r>
          </a:p>
        </p:txBody>
      </p:sp>
      <p:sp>
        <p:nvSpPr>
          <p:cNvPr id="191662" name="Oval 174"/>
          <p:cNvSpPr>
            <a:spLocks noChangeArrowheads="1"/>
          </p:cNvSpPr>
          <p:nvPr/>
        </p:nvSpPr>
        <p:spPr bwMode="auto">
          <a:xfrm>
            <a:off x="4427538" y="5641975"/>
            <a:ext cx="171450" cy="168275"/>
          </a:xfrm>
          <a:prstGeom prst="ellipse">
            <a:avLst/>
          </a:prstGeom>
          <a:solidFill>
            <a:srgbClr val="0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chemeClr val="bg1"/>
                </a:solidFill>
              </a:rPr>
              <a:t>50</a:t>
            </a:r>
          </a:p>
        </p:txBody>
      </p:sp>
      <p:sp>
        <p:nvSpPr>
          <p:cNvPr id="191663" name="Oval 175"/>
          <p:cNvSpPr>
            <a:spLocks noChangeArrowheads="1"/>
          </p:cNvSpPr>
          <p:nvPr/>
        </p:nvSpPr>
        <p:spPr bwMode="auto">
          <a:xfrm>
            <a:off x="5259388" y="3563938"/>
            <a:ext cx="171450" cy="168275"/>
          </a:xfrm>
          <a:prstGeom prst="ellipse">
            <a:avLst/>
          </a:prstGeom>
          <a:solidFill>
            <a:srgbClr val="0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chemeClr val="bg1"/>
                </a:solidFill>
              </a:rPr>
              <a:t>50</a:t>
            </a:r>
          </a:p>
        </p:txBody>
      </p:sp>
      <p:sp>
        <p:nvSpPr>
          <p:cNvPr id="191664" name="Oval 176"/>
          <p:cNvSpPr>
            <a:spLocks noChangeArrowheads="1"/>
          </p:cNvSpPr>
          <p:nvPr/>
        </p:nvSpPr>
        <p:spPr bwMode="auto">
          <a:xfrm>
            <a:off x="6361113" y="4198938"/>
            <a:ext cx="171450" cy="168275"/>
          </a:xfrm>
          <a:prstGeom prst="ellipse">
            <a:avLst/>
          </a:prstGeom>
          <a:solidFill>
            <a:srgbClr val="0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solidFill>
                  <a:schemeClr val="bg1"/>
                </a:solidFill>
              </a:rPr>
              <a:t>50</a:t>
            </a:r>
          </a:p>
        </p:txBody>
      </p:sp>
      <p:sp>
        <p:nvSpPr>
          <p:cNvPr id="191665" name="Oval 177"/>
          <p:cNvSpPr>
            <a:spLocks noChangeArrowheads="1"/>
          </p:cNvSpPr>
          <p:nvPr/>
        </p:nvSpPr>
        <p:spPr bwMode="auto">
          <a:xfrm>
            <a:off x="4102100" y="1692275"/>
            <a:ext cx="171450" cy="1682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chemeClr val="bg1"/>
                </a:solidFill>
              </a:rPr>
              <a:t>75</a:t>
            </a:r>
          </a:p>
        </p:txBody>
      </p:sp>
      <p:sp>
        <p:nvSpPr>
          <p:cNvPr id="191666" name="Oval 178"/>
          <p:cNvSpPr>
            <a:spLocks noChangeArrowheads="1"/>
          </p:cNvSpPr>
          <p:nvPr/>
        </p:nvSpPr>
        <p:spPr bwMode="auto">
          <a:xfrm>
            <a:off x="4292600" y="1597025"/>
            <a:ext cx="171450" cy="1682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chemeClr val="bg1"/>
                </a:solidFill>
              </a:rPr>
              <a:t>75</a:t>
            </a:r>
          </a:p>
        </p:txBody>
      </p:sp>
      <p:sp>
        <p:nvSpPr>
          <p:cNvPr id="191667" name="Oval 179"/>
          <p:cNvSpPr>
            <a:spLocks noChangeArrowheads="1"/>
          </p:cNvSpPr>
          <p:nvPr/>
        </p:nvSpPr>
        <p:spPr bwMode="auto">
          <a:xfrm>
            <a:off x="4635500" y="2330450"/>
            <a:ext cx="171450" cy="1682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chemeClr val="bg1"/>
                </a:solidFill>
              </a:rPr>
              <a:t>75</a:t>
            </a:r>
          </a:p>
        </p:txBody>
      </p:sp>
      <p:sp>
        <p:nvSpPr>
          <p:cNvPr id="191668" name="Oval 180"/>
          <p:cNvSpPr>
            <a:spLocks noChangeArrowheads="1"/>
          </p:cNvSpPr>
          <p:nvPr/>
        </p:nvSpPr>
        <p:spPr bwMode="auto">
          <a:xfrm>
            <a:off x="4143375" y="3159125"/>
            <a:ext cx="171450" cy="1682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chemeClr val="bg1"/>
                </a:solidFill>
              </a:rPr>
              <a:t>75</a:t>
            </a:r>
          </a:p>
        </p:txBody>
      </p:sp>
      <p:sp>
        <p:nvSpPr>
          <p:cNvPr id="191669" name="Oval 181"/>
          <p:cNvSpPr>
            <a:spLocks noChangeArrowheads="1"/>
          </p:cNvSpPr>
          <p:nvPr/>
        </p:nvSpPr>
        <p:spPr bwMode="auto">
          <a:xfrm>
            <a:off x="4975225" y="2708275"/>
            <a:ext cx="171450" cy="1682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chemeClr val="bg1"/>
                </a:solidFill>
              </a:rPr>
              <a:t>75</a:t>
            </a:r>
          </a:p>
        </p:txBody>
      </p:sp>
      <p:sp>
        <p:nvSpPr>
          <p:cNvPr id="191670" name="Oval 182"/>
          <p:cNvSpPr>
            <a:spLocks noChangeArrowheads="1"/>
          </p:cNvSpPr>
          <p:nvPr/>
        </p:nvSpPr>
        <p:spPr bwMode="auto">
          <a:xfrm>
            <a:off x="5086350" y="3044825"/>
            <a:ext cx="171450" cy="1682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chemeClr val="bg1"/>
                </a:solidFill>
              </a:rPr>
              <a:t>75</a:t>
            </a:r>
          </a:p>
        </p:txBody>
      </p:sp>
      <p:sp>
        <p:nvSpPr>
          <p:cNvPr id="191671" name="Oval 183"/>
          <p:cNvSpPr>
            <a:spLocks noChangeArrowheads="1"/>
          </p:cNvSpPr>
          <p:nvPr/>
        </p:nvSpPr>
        <p:spPr bwMode="auto">
          <a:xfrm>
            <a:off x="4775200" y="3689350"/>
            <a:ext cx="171450" cy="1682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chemeClr val="bg1"/>
                </a:solidFill>
              </a:rPr>
              <a:t>75</a:t>
            </a:r>
          </a:p>
        </p:txBody>
      </p:sp>
      <p:sp>
        <p:nvSpPr>
          <p:cNvPr id="191672" name="Oval 184"/>
          <p:cNvSpPr>
            <a:spLocks noChangeArrowheads="1"/>
          </p:cNvSpPr>
          <p:nvPr/>
        </p:nvSpPr>
        <p:spPr bwMode="auto">
          <a:xfrm>
            <a:off x="4835525" y="4057650"/>
            <a:ext cx="171450" cy="1682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chemeClr val="bg1"/>
                </a:solidFill>
              </a:rPr>
              <a:t>75</a:t>
            </a:r>
          </a:p>
        </p:txBody>
      </p:sp>
      <p:sp>
        <p:nvSpPr>
          <p:cNvPr id="191673" name="Oval 185"/>
          <p:cNvSpPr>
            <a:spLocks noChangeArrowheads="1"/>
          </p:cNvSpPr>
          <p:nvPr/>
        </p:nvSpPr>
        <p:spPr bwMode="auto">
          <a:xfrm>
            <a:off x="4768850" y="4514850"/>
            <a:ext cx="171450" cy="168275"/>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t>88</a:t>
            </a:r>
          </a:p>
        </p:txBody>
      </p:sp>
      <p:sp>
        <p:nvSpPr>
          <p:cNvPr id="191674" name="Oval 186"/>
          <p:cNvSpPr>
            <a:spLocks noChangeArrowheads="1"/>
          </p:cNvSpPr>
          <p:nvPr/>
        </p:nvSpPr>
        <p:spPr bwMode="auto">
          <a:xfrm>
            <a:off x="4314825" y="4435475"/>
            <a:ext cx="171450" cy="1682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chemeClr val="bg1"/>
                </a:solidFill>
              </a:rPr>
              <a:t>75</a:t>
            </a:r>
          </a:p>
        </p:txBody>
      </p:sp>
      <p:sp>
        <p:nvSpPr>
          <p:cNvPr id="191675" name="Oval 187"/>
          <p:cNvSpPr>
            <a:spLocks noChangeArrowheads="1"/>
          </p:cNvSpPr>
          <p:nvPr/>
        </p:nvSpPr>
        <p:spPr bwMode="auto">
          <a:xfrm>
            <a:off x="4057650" y="4676775"/>
            <a:ext cx="171450" cy="1682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chemeClr val="bg1"/>
                </a:solidFill>
              </a:rPr>
              <a:t>75</a:t>
            </a:r>
          </a:p>
        </p:txBody>
      </p:sp>
      <p:sp>
        <p:nvSpPr>
          <p:cNvPr id="191676" name="Oval 188"/>
          <p:cNvSpPr>
            <a:spLocks noChangeArrowheads="1"/>
          </p:cNvSpPr>
          <p:nvPr/>
        </p:nvSpPr>
        <p:spPr bwMode="auto">
          <a:xfrm>
            <a:off x="4254500" y="4819650"/>
            <a:ext cx="171450" cy="1682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chemeClr val="bg1"/>
                </a:solidFill>
              </a:rPr>
              <a:t>75</a:t>
            </a:r>
          </a:p>
        </p:txBody>
      </p:sp>
      <p:sp>
        <p:nvSpPr>
          <p:cNvPr id="191677" name="Oval 189"/>
          <p:cNvSpPr>
            <a:spLocks noChangeArrowheads="1"/>
          </p:cNvSpPr>
          <p:nvPr/>
        </p:nvSpPr>
        <p:spPr bwMode="auto">
          <a:xfrm>
            <a:off x="4251325" y="5210175"/>
            <a:ext cx="171450" cy="1682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chemeClr val="bg1"/>
                </a:solidFill>
              </a:rPr>
              <a:t>75</a:t>
            </a:r>
          </a:p>
        </p:txBody>
      </p:sp>
      <p:sp>
        <p:nvSpPr>
          <p:cNvPr id="191678" name="Oval 190"/>
          <p:cNvSpPr>
            <a:spLocks noChangeArrowheads="1"/>
          </p:cNvSpPr>
          <p:nvPr/>
        </p:nvSpPr>
        <p:spPr bwMode="auto">
          <a:xfrm>
            <a:off x="4175125" y="5429250"/>
            <a:ext cx="171450" cy="1682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chemeClr val="bg1"/>
                </a:solidFill>
              </a:rPr>
              <a:t>75</a:t>
            </a:r>
          </a:p>
        </p:txBody>
      </p:sp>
      <p:sp>
        <p:nvSpPr>
          <p:cNvPr id="191679" name="Oval 191"/>
          <p:cNvSpPr>
            <a:spLocks noChangeArrowheads="1"/>
          </p:cNvSpPr>
          <p:nvPr/>
        </p:nvSpPr>
        <p:spPr bwMode="auto">
          <a:xfrm>
            <a:off x="4387850" y="5483225"/>
            <a:ext cx="171450" cy="1682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chemeClr val="bg1"/>
                </a:solidFill>
              </a:rPr>
              <a:t>75</a:t>
            </a:r>
          </a:p>
        </p:txBody>
      </p:sp>
      <p:sp>
        <p:nvSpPr>
          <p:cNvPr id="191680" name="Oval 192"/>
          <p:cNvSpPr>
            <a:spLocks noChangeArrowheads="1"/>
          </p:cNvSpPr>
          <p:nvPr/>
        </p:nvSpPr>
        <p:spPr bwMode="auto">
          <a:xfrm>
            <a:off x="3594100" y="5772150"/>
            <a:ext cx="171450" cy="1682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chemeClr val="bg1"/>
                </a:solidFill>
              </a:rPr>
              <a:t>75</a:t>
            </a:r>
          </a:p>
        </p:txBody>
      </p:sp>
      <p:sp>
        <p:nvSpPr>
          <p:cNvPr id="191681" name="Oval 193"/>
          <p:cNvSpPr>
            <a:spLocks noChangeArrowheads="1"/>
          </p:cNvSpPr>
          <p:nvPr/>
        </p:nvSpPr>
        <p:spPr bwMode="auto">
          <a:xfrm>
            <a:off x="5480050" y="4886325"/>
            <a:ext cx="171450" cy="1682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chemeClr val="bg1"/>
                </a:solidFill>
              </a:rPr>
              <a:t>75</a:t>
            </a:r>
          </a:p>
        </p:txBody>
      </p:sp>
      <p:sp>
        <p:nvSpPr>
          <p:cNvPr id="191682" name="Oval 194"/>
          <p:cNvSpPr>
            <a:spLocks noChangeArrowheads="1"/>
          </p:cNvSpPr>
          <p:nvPr/>
        </p:nvSpPr>
        <p:spPr bwMode="auto">
          <a:xfrm>
            <a:off x="5670550" y="4670425"/>
            <a:ext cx="171450" cy="1682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chemeClr val="bg1"/>
                </a:solidFill>
              </a:rPr>
              <a:t>75</a:t>
            </a:r>
          </a:p>
        </p:txBody>
      </p:sp>
      <p:sp>
        <p:nvSpPr>
          <p:cNvPr id="191683" name="Oval 195"/>
          <p:cNvSpPr>
            <a:spLocks noChangeArrowheads="1"/>
          </p:cNvSpPr>
          <p:nvPr/>
        </p:nvSpPr>
        <p:spPr bwMode="auto">
          <a:xfrm>
            <a:off x="5972175" y="4775200"/>
            <a:ext cx="171450" cy="1682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chemeClr val="bg1"/>
                </a:solidFill>
              </a:rPr>
              <a:t>75</a:t>
            </a:r>
          </a:p>
        </p:txBody>
      </p:sp>
      <p:sp>
        <p:nvSpPr>
          <p:cNvPr id="191684" name="Freeform 196"/>
          <p:cNvSpPr>
            <a:spLocks/>
          </p:cNvSpPr>
          <p:nvPr/>
        </p:nvSpPr>
        <p:spPr bwMode="auto">
          <a:xfrm>
            <a:off x="508000" y="1958975"/>
            <a:ext cx="2887663" cy="1655763"/>
          </a:xfrm>
          <a:custGeom>
            <a:avLst/>
            <a:gdLst>
              <a:gd name="T0" fmla="*/ 0 w 1819"/>
              <a:gd name="T1" fmla="*/ 0 h 1043"/>
              <a:gd name="T2" fmla="*/ 777 w 1819"/>
              <a:gd name="T3" fmla="*/ 677 h 1043"/>
              <a:gd name="T4" fmla="*/ 1819 w 1819"/>
              <a:gd name="T5" fmla="*/ 1043 h 1043"/>
            </a:gdLst>
            <a:ahLst/>
            <a:cxnLst>
              <a:cxn ang="0">
                <a:pos x="T0" y="T1"/>
              </a:cxn>
              <a:cxn ang="0">
                <a:pos x="T2" y="T3"/>
              </a:cxn>
              <a:cxn ang="0">
                <a:pos x="T4" y="T5"/>
              </a:cxn>
            </a:cxnLst>
            <a:rect l="0" t="0" r="r" b="b"/>
            <a:pathLst>
              <a:path w="1819" h="1043">
                <a:moveTo>
                  <a:pt x="0" y="0"/>
                </a:moveTo>
                <a:cubicBezTo>
                  <a:pt x="130" y="113"/>
                  <a:pt x="474" y="503"/>
                  <a:pt x="777" y="677"/>
                </a:cubicBezTo>
                <a:cubicBezTo>
                  <a:pt x="1080" y="851"/>
                  <a:pt x="1602" y="967"/>
                  <a:pt x="1819" y="1043"/>
                </a:cubicBezTo>
              </a:path>
            </a:pathLst>
          </a:custGeom>
          <a:noFill/>
          <a:ln w="114300" cap="flat" cmpd="tri">
            <a:solidFill>
              <a:srgbClr val="00008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685" name="Text Box 197"/>
          <p:cNvSpPr txBox="1">
            <a:spLocks noChangeArrowheads="1"/>
          </p:cNvSpPr>
          <p:nvPr/>
        </p:nvSpPr>
        <p:spPr bwMode="auto">
          <a:xfrm>
            <a:off x="1387475" y="2357438"/>
            <a:ext cx="2216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000066"/>
                </a:solidFill>
              </a:rPr>
              <a:t>Direction of Attack</a:t>
            </a:r>
          </a:p>
        </p:txBody>
      </p:sp>
      <p:grpSp>
        <p:nvGrpSpPr>
          <p:cNvPr id="191686" name="Group 198"/>
          <p:cNvGrpSpPr>
            <a:grpSpLocks/>
          </p:cNvGrpSpPr>
          <p:nvPr/>
        </p:nvGrpSpPr>
        <p:grpSpPr bwMode="auto">
          <a:xfrm rot="-2700000">
            <a:off x="4470400" y="646113"/>
            <a:ext cx="257175" cy="117475"/>
            <a:chOff x="5034" y="943"/>
            <a:chExt cx="319" cy="144"/>
          </a:xfrm>
        </p:grpSpPr>
        <p:sp>
          <p:nvSpPr>
            <p:cNvPr id="191687" name="Freeform 199"/>
            <p:cNvSpPr>
              <a:spLocks/>
            </p:cNvSpPr>
            <p:nvPr/>
          </p:nvSpPr>
          <p:spPr bwMode="auto">
            <a:xfrm>
              <a:off x="5061" y="943"/>
              <a:ext cx="292" cy="144"/>
            </a:xfrm>
            <a:custGeom>
              <a:avLst/>
              <a:gdLst>
                <a:gd name="T0" fmla="*/ 9 w 4645"/>
                <a:gd name="T1" fmla="*/ 2286 h 2286"/>
                <a:gd name="T2" fmla="*/ 4645 w 4645"/>
                <a:gd name="T3" fmla="*/ 2277 h 2286"/>
                <a:gd name="T4" fmla="*/ 4645 w 4645"/>
                <a:gd name="T5" fmla="*/ 1838 h 2286"/>
                <a:gd name="T6" fmla="*/ 4242 w 4645"/>
                <a:gd name="T7" fmla="*/ 1838 h 2286"/>
                <a:gd name="T8" fmla="*/ 4215 w 4645"/>
                <a:gd name="T9" fmla="*/ 430 h 2286"/>
                <a:gd name="T10" fmla="*/ 4635 w 4645"/>
                <a:gd name="T11" fmla="*/ 430 h 2286"/>
                <a:gd name="T12" fmla="*/ 4635 w 4645"/>
                <a:gd name="T13" fmla="*/ 0 h 2286"/>
                <a:gd name="T14" fmla="*/ 0 w 4645"/>
                <a:gd name="T15" fmla="*/ 0 h 2286"/>
                <a:gd name="T16" fmla="*/ 0 w 4645"/>
                <a:gd name="T17" fmla="*/ 403 h 2286"/>
                <a:gd name="T18" fmla="*/ 165 w 4645"/>
                <a:gd name="T19" fmla="*/ 403 h 2286"/>
                <a:gd name="T20" fmla="*/ 174 w 4645"/>
                <a:gd name="T21" fmla="*/ 1875 h 2286"/>
                <a:gd name="T22" fmla="*/ 0 w 4645"/>
                <a:gd name="T23" fmla="*/ 1875 h 2286"/>
                <a:gd name="T24" fmla="*/ 9 w 4645"/>
                <a:gd name="T25" fmla="*/ 2286 h 2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45" h="2286">
                  <a:moveTo>
                    <a:pt x="9" y="2286"/>
                  </a:moveTo>
                  <a:lnTo>
                    <a:pt x="4645" y="2277"/>
                  </a:lnTo>
                  <a:lnTo>
                    <a:pt x="4645" y="1838"/>
                  </a:lnTo>
                  <a:lnTo>
                    <a:pt x="4242" y="1838"/>
                  </a:lnTo>
                  <a:lnTo>
                    <a:pt x="4215" y="430"/>
                  </a:lnTo>
                  <a:lnTo>
                    <a:pt x="4635" y="430"/>
                  </a:lnTo>
                  <a:lnTo>
                    <a:pt x="4635" y="0"/>
                  </a:lnTo>
                  <a:lnTo>
                    <a:pt x="0" y="0"/>
                  </a:lnTo>
                  <a:lnTo>
                    <a:pt x="0" y="403"/>
                  </a:lnTo>
                  <a:lnTo>
                    <a:pt x="165" y="403"/>
                  </a:lnTo>
                  <a:lnTo>
                    <a:pt x="174" y="1875"/>
                  </a:lnTo>
                  <a:lnTo>
                    <a:pt x="0" y="1875"/>
                  </a:lnTo>
                  <a:lnTo>
                    <a:pt x="9" y="2286"/>
                  </a:lnTo>
                  <a:close/>
                </a:path>
              </a:pathLst>
            </a:custGeom>
            <a:solidFill>
              <a:srgbClr val="FFFF99"/>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688" name="Freeform 200"/>
            <p:cNvSpPr>
              <a:spLocks/>
            </p:cNvSpPr>
            <p:nvPr/>
          </p:nvSpPr>
          <p:spPr bwMode="auto">
            <a:xfrm>
              <a:off x="5159" y="967"/>
              <a:ext cx="131" cy="99"/>
            </a:xfrm>
            <a:custGeom>
              <a:avLst/>
              <a:gdLst>
                <a:gd name="T0" fmla="*/ 0 w 2077"/>
                <a:gd name="T1" fmla="*/ 531 h 1582"/>
                <a:gd name="T2" fmla="*/ 0 w 2077"/>
                <a:gd name="T3" fmla="*/ 1052 h 1582"/>
                <a:gd name="T4" fmla="*/ 128 w 2077"/>
                <a:gd name="T5" fmla="*/ 1408 h 1582"/>
                <a:gd name="T6" fmla="*/ 503 w 2077"/>
                <a:gd name="T7" fmla="*/ 1564 h 1582"/>
                <a:gd name="T8" fmla="*/ 805 w 2077"/>
                <a:gd name="T9" fmla="*/ 1582 h 1582"/>
                <a:gd name="T10" fmla="*/ 1399 w 2077"/>
                <a:gd name="T11" fmla="*/ 1445 h 1582"/>
                <a:gd name="T12" fmla="*/ 1509 w 2077"/>
                <a:gd name="T13" fmla="*/ 1225 h 1582"/>
                <a:gd name="T14" fmla="*/ 1911 w 2077"/>
                <a:gd name="T15" fmla="*/ 1235 h 1582"/>
                <a:gd name="T16" fmla="*/ 2076 w 2077"/>
                <a:gd name="T17" fmla="*/ 777 h 1582"/>
                <a:gd name="T18" fmla="*/ 1902 w 2077"/>
                <a:gd name="T19" fmla="*/ 366 h 1582"/>
                <a:gd name="T20" fmla="*/ 1491 w 2077"/>
                <a:gd name="T21" fmla="*/ 366 h 1582"/>
                <a:gd name="T22" fmla="*/ 1408 w 2077"/>
                <a:gd name="T23" fmla="*/ 128 h 1582"/>
                <a:gd name="T24" fmla="*/ 805 w 2077"/>
                <a:gd name="T25" fmla="*/ 0 h 1582"/>
                <a:gd name="T26" fmla="*/ 522 w 2077"/>
                <a:gd name="T27" fmla="*/ 0 h 1582"/>
                <a:gd name="T28" fmla="*/ 128 w 2077"/>
                <a:gd name="T29" fmla="*/ 183 h 1582"/>
                <a:gd name="T30" fmla="*/ 0 w 2077"/>
                <a:gd name="T31" fmla="*/ 531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77" h="1582">
                  <a:moveTo>
                    <a:pt x="0" y="531"/>
                  </a:moveTo>
                  <a:lnTo>
                    <a:pt x="0" y="1052"/>
                  </a:lnTo>
                  <a:lnTo>
                    <a:pt x="128" y="1408"/>
                  </a:lnTo>
                  <a:lnTo>
                    <a:pt x="503" y="1564"/>
                  </a:lnTo>
                  <a:lnTo>
                    <a:pt x="805" y="1582"/>
                  </a:lnTo>
                  <a:lnTo>
                    <a:pt x="1399" y="1445"/>
                  </a:lnTo>
                  <a:lnTo>
                    <a:pt x="1509" y="1225"/>
                  </a:lnTo>
                  <a:lnTo>
                    <a:pt x="1911" y="1235"/>
                  </a:lnTo>
                  <a:cubicBezTo>
                    <a:pt x="2005" y="1160"/>
                    <a:pt x="2077" y="922"/>
                    <a:pt x="2076" y="777"/>
                  </a:cubicBezTo>
                  <a:cubicBezTo>
                    <a:pt x="2075" y="632"/>
                    <a:pt x="2000" y="435"/>
                    <a:pt x="1902" y="366"/>
                  </a:cubicBezTo>
                  <a:lnTo>
                    <a:pt x="1491" y="366"/>
                  </a:lnTo>
                  <a:lnTo>
                    <a:pt x="1408" y="128"/>
                  </a:lnTo>
                  <a:lnTo>
                    <a:pt x="805" y="0"/>
                  </a:lnTo>
                  <a:lnTo>
                    <a:pt x="522" y="0"/>
                  </a:lnTo>
                  <a:lnTo>
                    <a:pt x="128" y="183"/>
                  </a:lnTo>
                  <a:lnTo>
                    <a:pt x="0" y="531"/>
                  </a:lnTo>
                  <a:close/>
                </a:path>
              </a:pathLst>
            </a:custGeom>
            <a:solidFill>
              <a:srgbClr val="FFCC99"/>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689" name="Freeform 201"/>
            <p:cNvSpPr>
              <a:spLocks/>
            </p:cNvSpPr>
            <p:nvPr/>
          </p:nvSpPr>
          <p:spPr bwMode="auto">
            <a:xfrm>
              <a:off x="5034" y="1004"/>
              <a:ext cx="125" cy="25"/>
            </a:xfrm>
            <a:custGeom>
              <a:avLst/>
              <a:gdLst>
                <a:gd name="T0" fmla="*/ 1976 w 1980"/>
                <a:gd name="T1" fmla="*/ 4 h 404"/>
                <a:gd name="T2" fmla="*/ 1660 w 1980"/>
                <a:gd name="T3" fmla="*/ 0 h 404"/>
                <a:gd name="T4" fmla="*/ 1664 w 1980"/>
                <a:gd name="T5" fmla="*/ 124 h 404"/>
                <a:gd name="T6" fmla="*/ 1236 w 1980"/>
                <a:gd name="T7" fmla="*/ 128 h 404"/>
                <a:gd name="T8" fmla="*/ 1236 w 1980"/>
                <a:gd name="T9" fmla="*/ 156 h 404"/>
                <a:gd name="T10" fmla="*/ 204 w 1980"/>
                <a:gd name="T11" fmla="*/ 164 h 404"/>
                <a:gd name="T12" fmla="*/ 96 w 1980"/>
                <a:gd name="T13" fmla="*/ 120 h 404"/>
                <a:gd name="T14" fmla="*/ 36 w 1980"/>
                <a:gd name="T15" fmla="*/ 120 h 404"/>
                <a:gd name="T16" fmla="*/ 0 w 1980"/>
                <a:gd name="T17" fmla="*/ 156 h 404"/>
                <a:gd name="T18" fmla="*/ 0 w 1980"/>
                <a:gd name="T19" fmla="*/ 256 h 404"/>
                <a:gd name="T20" fmla="*/ 40 w 1980"/>
                <a:gd name="T21" fmla="*/ 296 h 404"/>
                <a:gd name="T22" fmla="*/ 96 w 1980"/>
                <a:gd name="T23" fmla="*/ 296 h 404"/>
                <a:gd name="T24" fmla="*/ 212 w 1980"/>
                <a:gd name="T25" fmla="*/ 256 h 404"/>
                <a:gd name="T26" fmla="*/ 1236 w 1980"/>
                <a:gd name="T27" fmla="*/ 256 h 404"/>
                <a:gd name="T28" fmla="*/ 1240 w 1980"/>
                <a:gd name="T29" fmla="*/ 288 h 404"/>
                <a:gd name="T30" fmla="*/ 1660 w 1980"/>
                <a:gd name="T31" fmla="*/ 288 h 404"/>
                <a:gd name="T32" fmla="*/ 1672 w 1980"/>
                <a:gd name="T33" fmla="*/ 404 h 404"/>
                <a:gd name="T34" fmla="*/ 1980 w 1980"/>
                <a:gd name="T35" fmla="*/ 404 h 404"/>
                <a:gd name="T36" fmla="*/ 1976 w 1980"/>
                <a:gd name="T37" fmla="*/ 4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80" h="404">
                  <a:moveTo>
                    <a:pt x="1976" y="4"/>
                  </a:moveTo>
                  <a:lnTo>
                    <a:pt x="1660" y="0"/>
                  </a:lnTo>
                  <a:lnTo>
                    <a:pt x="1664" y="124"/>
                  </a:lnTo>
                  <a:lnTo>
                    <a:pt x="1236" y="128"/>
                  </a:lnTo>
                  <a:lnTo>
                    <a:pt x="1236" y="156"/>
                  </a:lnTo>
                  <a:lnTo>
                    <a:pt x="204" y="164"/>
                  </a:lnTo>
                  <a:lnTo>
                    <a:pt x="96" y="120"/>
                  </a:lnTo>
                  <a:lnTo>
                    <a:pt x="36" y="120"/>
                  </a:lnTo>
                  <a:lnTo>
                    <a:pt x="0" y="156"/>
                  </a:lnTo>
                  <a:lnTo>
                    <a:pt x="0" y="256"/>
                  </a:lnTo>
                  <a:lnTo>
                    <a:pt x="40" y="296"/>
                  </a:lnTo>
                  <a:lnTo>
                    <a:pt x="96" y="296"/>
                  </a:lnTo>
                  <a:lnTo>
                    <a:pt x="212" y="256"/>
                  </a:lnTo>
                  <a:lnTo>
                    <a:pt x="1236" y="256"/>
                  </a:lnTo>
                  <a:lnTo>
                    <a:pt x="1240" y="288"/>
                  </a:lnTo>
                  <a:lnTo>
                    <a:pt x="1660" y="288"/>
                  </a:lnTo>
                  <a:lnTo>
                    <a:pt x="1672" y="404"/>
                  </a:lnTo>
                  <a:lnTo>
                    <a:pt x="1980" y="404"/>
                  </a:lnTo>
                  <a:lnTo>
                    <a:pt x="1976" y="4"/>
                  </a:lnTo>
                  <a:close/>
                </a:path>
              </a:pathLst>
            </a:custGeom>
            <a:solidFill>
              <a:srgbClr val="3333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1690" name="Group 202"/>
          <p:cNvGrpSpPr>
            <a:grpSpLocks/>
          </p:cNvGrpSpPr>
          <p:nvPr/>
        </p:nvGrpSpPr>
        <p:grpSpPr bwMode="auto">
          <a:xfrm rot="2111635">
            <a:off x="8312150" y="5910263"/>
            <a:ext cx="555625" cy="366712"/>
            <a:chOff x="5200" y="1545"/>
            <a:chExt cx="350" cy="231"/>
          </a:xfrm>
        </p:grpSpPr>
        <p:grpSp>
          <p:nvGrpSpPr>
            <p:cNvPr id="191691" name="Group 203"/>
            <p:cNvGrpSpPr>
              <a:grpSpLocks/>
            </p:cNvGrpSpPr>
            <p:nvPr/>
          </p:nvGrpSpPr>
          <p:grpSpPr bwMode="auto">
            <a:xfrm>
              <a:off x="5200" y="1545"/>
              <a:ext cx="350" cy="231"/>
              <a:chOff x="5200" y="1545"/>
              <a:chExt cx="350" cy="231"/>
            </a:xfrm>
          </p:grpSpPr>
          <p:sp>
            <p:nvSpPr>
              <p:cNvPr id="191692" name="Line 204"/>
              <p:cNvSpPr>
                <a:spLocks noChangeShapeType="1"/>
              </p:cNvSpPr>
              <p:nvPr/>
            </p:nvSpPr>
            <p:spPr bwMode="auto">
              <a:xfrm rot="443976">
                <a:off x="5316" y="1563"/>
                <a:ext cx="234" cy="19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693" name="Line 205"/>
              <p:cNvSpPr>
                <a:spLocks noChangeShapeType="1"/>
              </p:cNvSpPr>
              <p:nvPr/>
            </p:nvSpPr>
            <p:spPr bwMode="auto">
              <a:xfrm rot="-4956024">
                <a:off x="5307" y="1572"/>
                <a:ext cx="231" cy="17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694" name="Freeform 206"/>
              <p:cNvSpPr>
                <a:spLocks/>
              </p:cNvSpPr>
              <p:nvPr/>
            </p:nvSpPr>
            <p:spPr bwMode="auto">
              <a:xfrm>
                <a:off x="5408" y="1605"/>
                <a:ext cx="37" cy="111"/>
              </a:xfrm>
              <a:custGeom>
                <a:avLst/>
                <a:gdLst>
                  <a:gd name="T0" fmla="*/ 3 w 37"/>
                  <a:gd name="T1" fmla="*/ 65 h 111"/>
                  <a:gd name="T2" fmla="*/ 3 w 37"/>
                  <a:gd name="T3" fmla="*/ 110 h 111"/>
                  <a:gd name="T4" fmla="*/ 34 w 37"/>
                  <a:gd name="T5" fmla="*/ 111 h 111"/>
                  <a:gd name="T6" fmla="*/ 37 w 37"/>
                  <a:gd name="T7" fmla="*/ 85 h 111"/>
                  <a:gd name="T8" fmla="*/ 25 w 37"/>
                  <a:gd name="T9" fmla="*/ 77 h 111"/>
                  <a:gd name="T10" fmla="*/ 25 w 37"/>
                  <a:gd name="T11" fmla="*/ 37 h 111"/>
                  <a:gd name="T12" fmla="*/ 36 w 37"/>
                  <a:gd name="T13" fmla="*/ 24 h 111"/>
                  <a:gd name="T14" fmla="*/ 30 w 37"/>
                  <a:gd name="T15" fmla="*/ 0 h 111"/>
                  <a:gd name="T16" fmla="*/ 0 w 37"/>
                  <a:gd name="T17" fmla="*/ 3 h 111"/>
                  <a:gd name="T18" fmla="*/ 3 w 37"/>
                  <a:gd name="T19" fmla="*/ 6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11">
                    <a:moveTo>
                      <a:pt x="3" y="65"/>
                    </a:moveTo>
                    <a:lnTo>
                      <a:pt x="3" y="110"/>
                    </a:lnTo>
                    <a:lnTo>
                      <a:pt x="34" y="111"/>
                    </a:lnTo>
                    <a:lnTo>
                      <a:pt x="37" y="85"/>
                    </a:lnTo>
                    <a:lnTo>
                      <a:pt x="25" y="77"/>
                    </a:lnTo>
                    <a:lnTo>
                      <a:pt x="25" y="37"/>
                    </a:lnTo>
                    <a:lnTo>
                      <a:pt x="36" y="24"/>
                    </a:lnTo>
                    <a:lnTo>
                      <a:pt x="30" y="0"/>
                    </a:lnTo>
                    <a:lnTo>
                      <a:pt x="0" y="3"/>
                    </a:lnTo>
                    <a:lnTo>
                      <a:pt x="3" y="65"/>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695" name="Freeform 207"/>
              <p:cNvSpPr>
                <a:spLocks/>
              </p:cNvSpPr>
              <p:nvPr/>
            </p:nvSpPr>
            <p:spPr bwMode="auto">
              <a:xfrm>
                <a:off x="5200" y="1652"/>
                <a:ext cx="216" cy="18"/>
              </a:xfrm>
              <a:custGeom>
                <a:avLst/>
                <a:gdLst>
                  <a:gd name="T0" fmla="*/ 216 w 216"/>
                  <a:gd name="T1" fmla="*/ 0 h 18"/>
                  <a:gd name="T2" fmla="*/ 167 w 216"/>
                  <a:gd name="T3" fmla="*/ 0 h 18"/>
                  <a:gd name="T4" fmla="*/ 161 w 216"/>
                  <a:gd name="T5" fmla="*/ 2 h 18"/>
                  <a:gd name="T6" fmla="*/ 122 w 216"/>
                  <a:gd name="T7" fmla="*/ 2 h 18"/>
                  <a:gd name="T8" fmla="*/ 115 w 216"/>
                  <a:gd name="T9" fmla="*/ 4 h 18"/>
                  <a:gd name="T10" fmla="*/ 0 w 216"/>
                  <a:gd name="T11" fmla="*/ 5 h 18"/>
                  <a:gd name="T12" fmla="*/ 0 w 216"/>
                  <a:gd name="T13" fmla="*/ 13 h 18"/>
                  <a:gd name="T14" fmla="*/ 115 w 216"/>
                  <a:gd name="T15" fmla="*/ 14 h 18"/>
                  <a:gd name="T16" fmla="*/ 121 w 216"/>
                  <a:gd name="T17" fmla="*/ 16 h 18"/>
                  <a:gd name="T18" fmla="*/ 162 w 216"/>
                  <a:gd name="T19" fmla="*/ 16 h 18"/>
                  <a:gd name="T20" fmla="*/ 166 w 216"/>
                  <a:gd name="T21" fmla="*/ 18 h 18"/>
                  <a:gd name="T22" fmla="*/ 216 w 216"/>
                  <a:gd name="T23" fmla="*/ 18 h 18"/>
                  <a:gd name="T24" fmla="*/ 216 w 216"/>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6" h="18">
                    <a:moveTo>
                      <a:pt x="216" y="0"/>
                    </a:moveTo>
                    <a:lnTo>
                      <a:pt x="167" y="0"/>
                    </a:lnTo>
                    <a:lnTo>
                      <a:pt x="161" y="2"/>
                    </a:lnTo>
                    <a:lnTo>
                      <a:pt x="122" y="2"/>
                    </a:lnTo>
                    <a:lnTo>
                      <a:pt x="115" y="4"/>
                    </a:lnTo>
                    <a:lnTo>
                      <a:pt x="0" y="5"/>
                    </a:lnTo>
                    <a:lnTo>
                      <a:pt x="0" y="13"/>
                    </a:lnTo>
                    <a:lnTo>
                      <a:pt x="115" y="14"/>
                    </a:lnTo>
                    <a:lnTo>
                      <a:pt x="121" y="16"/>
                    </a:lnTo>
                    <a:lnTo>
                      <a:pt x="162" y="16"/>
                    </a:lnTo>
                    <a:lnTo>
                      <a:pt x="166" y="18"/>
                    </a:lnTo>
                    <a:lnTo>
                      <a:pt x="216" y="18"/>
                    </a:lnTo>
                    <a:lnTo>
                      <a:pt x="216" y="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696" name="Freeform 208"/>
              <p:cNvSpPr>
                <a:spLocks/>
              </p:cNvSpPr>
              <p:nvPr/>
            </p:nvSpPr>
            <p:spPr bwMode="auto">
              <a:xfrm>
                <a:off x="5439" y="1654"/>
                <a:ext cx="69" cy="19"/>
              </a:xfrm>
              <a:custGeom>
                <a:avLst/>
                <a:gdLst>
                  <a:gd name="T0" fmla="*/ 0 w 69"/>
                  <a:gd name="T1" fmla="*/ 0 h 19"/>
                  <a:gd name="T2" fmla="*/ 39 w 69"/>
                  <a:gd name="T3" fmla="*/ 0 h 19"/>
                  <a:gd name="T4" fmla="*/ 41 w 69"/>
                  <a:gd name="T5" fmla="*/ 2 h 19"/>
                  <a:gd name="T6" fmla="*/ 69 w 69"/>
                  <a:gd name="T7" fmla="*/ 2 h 19"/>
                  <a:gd name="T8" fmla="*/ 69 w 69"/>
                  <a:gd name="T9" fmla="*/ 13 h 19"/>
                  <a:gd name="T10" fmla="*/ 41 w 69"/>
                  <a:gd name="T11" fmla="*/ 13 h 19"/>
                  <a:gd name="T12" fmla="*/ 40 w 69"/>
                  <a:gd name="T13" fmla="*/ 19 h 19"/>
                  <a:gd name="T14" fmla="*/ 2 w 69"/>
                  <a:gd name="T15" fmla="*/ 19 h 19"/>
                  <a:gd name="T16" fmla="*/ 0 w 69"/>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19">
                    <a:moveTo>
                      <a:pt x="0" y="0"/>
                    </a:moveTo>
                    <a:lnTo>
                      <a:pt x="39" y="0"/>
                    </a:lnTo>
                    <a:lnTo>
                      <a:pt x="41" y="2"/>
                    </a:lnTo>
                    <a:lnTo>
                      <a:pt x="69" y="2"/>
                    </a:lnTo>
                    <a:lnTo>
                      <a:pt x="69" y="13"/>
                    </a:lnTo>
                    <a:lnTo>
                      <a:pt x="41" y="13"/>
                    </a:lnTo>
                    <a:lnTo>
                      <a:pt x="40" y="19"/>
                    </a:lnTo>
                    <a:lnTo>
                      <a:pt x="2" y="19"/>
                    </a:lnTo>
                    <a:lnTo>
                      <a:pt x="0" y="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91697" name="Line 209"/>
            <p:cNvSpPr>
              <a:spLocks noChangeShapeType="1"/>
            </p:cNvSpPr>
            <p:nvPr/>
          </p:nvSpPr>
          <p:spPr bwMode="auto">
            <a:xfrm>
              <a:off x="5377" y="1640"/>
              <a:ext cx="4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698" name="Line 210"/>
            <p:cNvSpPr>
              <a:spLocks noChangeShapeType="1"/>
            </p:cNvSpPr>
            <p:nvPr/>
          </p:nvSpPr>
          <p:spPr bwMode="auto">
            <a:xfrm>
              <a:off x="5378" y="1682"/>
              <a:ext cx="4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1699" name="Group 211"/>
          <p:cNvGrpSpPr>
            <a:grpSpLocks/>
          </p:cNvGrpSpPr>
          <p:nvPr/>
        </p:nvGrpSpPr>
        <p:grpSpPr bwMode="auto">
          <a:xfrm rot="1727614">
            <a:off x="8488363" y="5476875"/>
            <a:ext cx="466725" cy="187325"/>
            <a:chOff x="5270" y="1301"/>
            <a:chExt cx="294" cy="118"/>
          </a:xfrm>
        </p:grpSpPr>
        <p:sp>
          <p:nvSpPr>
            <p:cNvPr id="191700" name="Line 212"/>
            <p:cNvSpPr>
              <a:spLocks noChangeShapeType="1"/>
            </p:cNvSpPr>
            <p:nvPr/>
          </p:nvSpPr>
          <p:spPr bwMode="auto">
            <a:xfrm>
              <a:off x="5415" y="1310"/>
              <a:ext cx="0" cy="9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701" name="Freeform 213"/>
            <p:cNvSpPr>
              <a:spLocks/>
            </p:cNvSpPr>
            <p:nvPr/>
          </p:nvSpPr>
          <p:spPr bwMode="auto">
            <a:xfrm>
              <a:off x="5404" y="1317"/>
              <a:ext cx="50" cy="81"/>
            </a:xfrm>
            <a:custGeom>
              <a:avLst/>
              <a:gdLst>
                <a:gd name="T0" fmla="*/ 0 w 50"/>
                <a:gd name="T1" fmla="*/ 49 h 81"/>
                <a:gd name="T2" fmla="*/ 1 w 50"/>
                <a:gd name="T3" fmla="*/ 74 h 81"/>
                <a:gd name="T4" fmla="*/ 41 w 50"/>
                <a:gd name="T5" fmla="*/ 81 h 81"/>
                <a:gd name="T6" fmla="*/ 48 w 50"/>
                <a:gd name="T7" fmla="*/ 73 h 81"/>
                <a:gd name="T8" fmla="*/ 22 w 50"/>
                <a:gd name="T9" fmla="*/ 61 h 81"/>
                <a:gd name="T10" fmla="*/ 22 w 50"/>
                <a:gd name="T11" fmla="*/ 21 h 81"/>
                <a:gd name="T12" fmla="*/ 50 w 50"/>
                <a:gd name="T13" fmla="*/ 5 h 81"/>
                <a:gd name="T14" fmla="*/ 41 w 50"/>
                <a:gd name="T15" fmla="*/ 0 h 81"/>
                <a:gd name="T16" fmla="*/ 0 w 50"/>
                <a:gd name="T17" fmla="*/ 8 h 81"/>
                <a:gd name="T18" fmla="*/ 0 w 50"/>
                <a:gd name="T19"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81">
                  <a:moveTo>
                    <a:pt x="0" y="49"/>
                  </a:moveTo>
                  <a:lnTo>
                    <a:pt x="1" y="74"/>
                  </a:lnTo>
                  <a:lnTo>
                    <a:pt x="41" y="81"/>
                  </a:lnTo>
                  <a:lnTo>
                    <a:pt x="48" y="73"/>
                  </a:lnTo>
                  <a:lnTo>
                    <a:pt x="22" y="61"/>
                  </a:lnTo>
                  <a:lnTo>
                    <a:pt x="22" y="21"/>
                  </a:lnTo>
                  <a:lnTo>
                    <a:pt x="50" y="5"/>
                  </a:lnTo>
                  <a:lnTo>
                    <a:pt x="41" y="0"/>
                  </a:lnTo>
                  <a:lnTo>
                    <a:pt x="0" y="8"/>
                  </a:lnTo>
                  <a:lnTo>
                    <a:pt x="0" y="49"/>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702" name="Freeform 214"/>
            <p:cNvSpPr>
              <a:spLocks/>
            </p:cNvSpPr>
            <p:nvPr/>
          </p:nvSpPr>
          <p:spPr bwMode="auto">
            <a:xfrm>
              <a:off x="5270" y="1353"/>
              <a:ext cx="149" cy="13"/>
            </a:xfrm>
            <a:custGeom>
              <a:avLst/>
              <a:gdLst>
                <a:gd name="T0" fmla="*/ 1052 w 1082"/>
                <a:gd name="T1" fmla="*/ 80 h 94"/>
                <a:gd name="T2" fmla="*/ 1082 w 1082"/>
                <a:gd name="T3" fmla="*/ 40 h 94"/>
                <a:gd name="T4" fmla="*/ 1050 w 1082"/>
                <a:gd name="T5" fmla="*/ 8 h 94"/>
                <a:gd name="T6" fmla="*/ 800 w 1082"/>
                <a:gd name="T7" fmla="*/ 4 h 94"/>
                <a:gd name="T8" fmla="*/ 798 w 1082"/>
                <a:gd name="T9" fmla="*/ 18 h 94"/>
                <a:gd name="T10" fmla="*/ 164 w 1082"/>
                <a:gd name="T11" fmla="*/ 24 h 94"/>
                <a:gd name="T12" fmla="*/ 108 w 1082"/>
                <a:gd name="T13" fmla="*/ 22 h 94"/>
                <a:gd name="T14" fmla="*/ 76 w 1082"/>
                <a:gd name="T15" fmla="*/ 2 h 94"/>
                <a:gd name="T16" fmla="*/ 2 w 1082"/>
                <a:gd name="T17" fmla="*/ 0 h 94"/>
                <a:gd name="T18" fmla="*/ 0 w 1082"/>
                <a:gd name="T19" fmla="*/ 94 h 94"/>
                <a:gd name="T20" fmla="*/ 78 w 1082"/>
                <a:gd name="T21" fmla="*/ 94 h 94"/>
                <a:gd name="T22" fmla="*/ 110 w 1082"/>
                <a:gd name="T23" fmla="*/ 78 h 94"/>
                <a:gd name="T24" fmla="*/ 164 w 1082"/>
                <a:gd name="T25" fmla="*/ 74 h 94"/>
                <a:gd name="T26" fmla="*/ 796 w 1082"/>
                <a:gd name="T27" fmla="*/ 70 h 94"/>
                <a:gd name="T28" fmla="*/ 802 w 1082"/>
                <a:gd name="T29" fmla="*/ 84 h 94"/>
                <a:gd name="T30" fmla="*/ 1052 w 1082"/>
                <a:gd name="T31"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2" h="94">
                  <a:moveTo>
                    <a:pt x="1052" y="80"/>
                  </a:moveTo>
                  <a:lnTo>
                    <a:pt x="1082" y="40"/>
                  </a:lnTo>
                  <a:lnTo>
                    <a:pt x="1050" y="8"/>
                  </a:lnTo>
                  <a:lnTo>
                    <a:pt x="800" y="4"/>
                  </a:lnTo>
                  <a:lnTo>
                    <a:pt x="798" y="18"/>
                  </a:lnTo>
                  <a:lnTo>
                    <a:pt x="164" y="24"/>
                  </a:lnTo>
                  <a:lnTo>
                    <a:pt x="108" y="22"/>
                  </a:lnTo>
                  <a:lnTo>
                    <a:pt x="76" y="2"/>
                  </a:lnTo>
                  <a:lnTo>
                    <a:pt x="2" y="0"/>
                  </a:lnTo>
                  <a:lnTo>
                    <a:pt x="0" y="94"/>
                  </a:lnTo>
                  <a:lnTo>
                    <a:pt x="78" y="94"/>
                  </a:lnTo>
                  <a:lnTo>
                    <a:pt x="110" y="78"/>
                  </a:lnTo>
                  <a:lnTo>
                    <a:pt x="164" y="74"/>
                  </a:lnTo>
                  <a:lnTo>
                    <a:pt x="796" y="70"/>
                  </a:lnTo>
                  <a:lnTo>
                    <a:pt x="802" y="84"/>
                  </a:lnTo>
                  <a:lnTo>
                    <a:pt x="1052" y="8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703" name="Freeform 215"/>
            <p:cNvSpPr>
              <a:spLocks/>
            </p:cNvSpPr>
            <p:nvPr/>
          </p:nvSpPr>
          <p:spPr bwMode="auto">
            <a:xfrm>
              <a:off x="5427" y="1352"/>
              <a:ext cx="69" cy="19"/>
            </a:xfrm>
            <a:custGeom>
              <a:avLst/>
              <a:gdLst>
                <a:gd name="T0" fmla="*/ 0 w 504"/>
                <a:gd name="T1" fmla="*/ 0 h 138"/>
                <a:gd name="T2" fmla="*/ 288 w 504"/>
                <a:gd name="T3" fmla="*/ 0 h 138"/>
                <a:gd name="T4" fmla="*/ 297 w 504"/>
                <a:gd name="T5" fmla="*/ 12 h 138"/>
                <a:gd name="T6" fmla="*/ 504 w 504"/>
                <a:gd name="T7" fmla="*/ 12 h 138"/>
                <a:gd name="T8" fmla="*/ 504 w 504"/>
                <a:gd name="T9" fmla="*/ 93 h 138"/>
                <a:gd name="T10" fmla="*/ 300 w 504"/>
                <a:gd name="T11" fmla="*/ 93 h 138"/>
                <a:gd name="T12" fmla="*/ 294 w 504"/>
                <a:gd name="T13" fmla="*/ 138 h 138"/>
                <a:gd name="T14" fmla="*/ 126 w 504"/>
                <a:gd name="T15" fmla="*/ 138 h 138"/>
                <a:gd name="T16" fmla="*/ 102 w 504"/>
                <a:gd name="T17" fmla="*/ 96 h 138"/>
                <a:gd name="T18" fmla="*/ 0 w 504"/>
                <a:gd name="T19" fmla="*/ 93 h 138"/>
                <a:gd name="T20" fmla="*/ 0 w 504"/>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4" h="138">
                  <a:moveTo>
                    <a:pt x="0" y="0"/>
                  </a:moveTo>
                  <a:lnTo>
                    <a:pt x="288" y="0"/>
                  </a:lnTo>
                  <a:lnTo>
                    <a:pt x="297" y="12"/>
                  </a:lnTo>
                  <a:lnTo>
                    <a:pt x="504" y="12"/>
                  </a:lnTo>
                  <a:lnTo>
                    <a:pt x="504" y="93"/>
                  </a:lnTo>
                  <a:lnTo>
                    <a:pt x="300" y="93"/>
                  </a:lnTo>
                  <a:lnTo>
                    <a:pt x="294" y="138"/>
                  </a:lnTo>
                  <a:lnTo>
                    <a:pt x="126" y="138"/>
                  </a:lnTo>
                  <a:lnTo>
                    <a:pt x="102" y="96"/>
                  </a:lnTo>
                  <a:lnTo>
                    <a:pt x="0" y="93"/>
                  </a:lnTo>
                  <a:lnTo>
                    <a:pt x="0" y="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704" name="Line 216"/>
            <p:cNvSpPr>
              <a:spLocks noChangeShapeType="1"/>
            </p:cNvSpPr>
            <p:nvPr/>
          </p:nvSpPr>
          <p:spPr bwMode="auto">
            <a:xfrm>
              <a:off x="5387" y="1412"/>
              <a:ext cx="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705" name="Line 217"/>
            <p:cNvSpPr>
              <a:spLocks noChangeShapeType="1"/>
            </p:cNvSpPr>
            <p:nvPr/>
          </p:nvSpPr>
          <p:spPr bwMode="auto">
            <a:xfrm>
              <a:off x="5387" y="1304"/>
              <a:ext cx="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706" name="Line 218"/>
            <p:cNvSpPr>
              <a:spLocks noChangeShapeType="1"/>
            </p:cNvSpPr>
            <p:nvPr/>
          </p:nvSpPr>
          <p:spPr bwMode="auto">
            <a:xfrm flipV="1">
              <a:off x="5434" y="1301"/>
              <a:ext cx="127" cy="4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707" name="Line 219"/>
            <p:cNvSpPr>
              <a:spLocks noChangeShapeType="1"/>
            </p:cNvSpPr>
            <p:nvPr/>
          </p:nvSpPr>
          <p:spPr bwMode="auto">
            <a:xfrm>
              <a:off x="5434" y="1372"/>
              <a:ext cx="130" cy="4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1708" name="Group 220"/>
          <p:cNvGrpSpPr>
            <a:grpSpLocks/>
          </p:cNvGrpSpPr>
          <p:nvPr/>
        </p:nvGrpSpPr>
        <p:grpSpPr bwMode="auto">
          <a:xfrm rot="1963680">
            <a:off x="7781925" y="6470650"/>
            <a:ext cx="466725" cy="187325"/>
            <a:chOff x="5270" y="1301"/>
            <a:chExt cx="294" cy="118"/>
          </a:xfrm>
        </p:grpSpPr>
        <p:sp>
          <p:nvSpPr>
            <p:cNvPr id="191709" name="Line 221"/>
            <p:cNvSpPr>
              <a:spLocks noChangeShapeType="1"/>
            </p:cNvSpPr>
            <p:nvPr/>
          </p:nvSpPr>
          <p:spPr bwMode="auto">
            <a:xfrm>
              <a:off x="5415" y="1310"/>
              <a:ext cx="0" cy="9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710" name="Freeform 222"/>
            <p:cNvSpPr>
              <a:spLocks/>
            </p:cNvSpPr>
            <p:nvPr/>
          </p:nvSpPr>
          <p:spPr bwMode="auto">
            <a:xfrm>
              <a:off x="5404" y="1317"/>
              <a:ext cx="50" cy="81"/>
            </a:xfrm>
            <a:custGeom>
              <a:avLst/>
              <a:gdLst>
                <a:gd name="T0" fmla="*/ 0 w 50"/>
                <a:gd name="T1" fmla="*/ 49 h 81"/>
                <a:gd name="T2" fmla="*/ 1 w 50"/>
                <a:gd name="T3" fmla="*/ 74 h 81"/>
                <a:gd name="T4" fmla="*/ 41 w 50"/>
                <a:gd name="T5" fmla="*/ 81 h 81"/>
                <a:gd name="T6" fmla="*/ 48 w 50"/>
                <a:gd name="T7" fmla="*/ 73 h 81"/>
                <a:gd name="T8" fmla="*/ 22 w 50"/>
                <a:gd name="T9" fmla="*/ 61 h 81"/>
                <a:gd name="T10" fmla="*/ 22 w 50"/>
                <a:gd name="T11" fmla="*/ 21 h 81"/>
                <a:gd name="T12" fmla="*/ 50 w 50"/>
                <a:gd name="T13" fmla="*/ 5 h 81"/>
                <a:gd name="T14" fmla="*/ 41 w 50"/>
                <a:gd name="T15" fmla="*/ 0 h 81"/>
                <a:gd name="T16" fmla="*/ 0 w 50"/>
                <a:gd name="T17" fmla="*/ 8 h 81"/>
                <a:gd name="T18" fmla="*/ 0 w 50"/>
                <a:gd name="T19"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81">
                  <a:moveTo>
                    <a:pt x="0" y="49"/>
                  </a:moveTo>
                  <a:lnTo>
                    <a:pt x="1" y="74"/>
                  </a:lnTo>
                  <a:lnTo>
                    <a:pt x="41" y="81"/>
                  </a:lnTo>
                  <a:lnTo>
                    <a:pt x="48" y="73"/>
                  </a:lnTo>
                  <a:lnTo>
                    <a:pt x="22" y="61"/>
                  </a:lnTo>
                  <a:lnTo>
                    <a:pt x="22" y="21"/>
                  </a:lnTo>
                  <a:lnTo>
                    <a:pt x="50" y="5"/>
                  </a:lnTo>
                  <a:lnTo>
                    <a:pt x="41" y="0"/>
                  </a:lnTo>
                  <a:lnTo>
                    <a:pt x="0" y="8"/>
                  </a:lnTo>
                  <a:lnTo>
                    <a:pt x="0" y="49"/>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711" name="Freeform 223"/>
            <p:cNvSpPr>
              <a:spLocks/>
            </p:cNvSpPr>
            <p:nvPr/>
          </p:nvSpPr>
          <p:spPr bwMode="auto">
            <a:xfrm>
              <a:off x="5270" y="1353"/>
              <a:ext cx="149" cy="13"/>
            </a:xfrm>
            <a:custGeom>
              <a:avLst/>
              <a:gdLst>
                <a:gd name="T0" fmla="*/ 1052 w 1082"/>
                <a:gd name="T1" fmla="*/ 80 h 94"/>
                <a:gd name="T2" fmla="*/ 1082 w 1082"/>
                <a:gd name="T3" fmla="*/ 40 h 94"/>
                <a:gd name="T4" fmla="*/ 1050 w 1082"/>
                <a:gd name="T5" fmla="*/ 8 h 94"/>
                <a:gd name="T6" fmla="*/ 800 w 1082"/>
                <a:gd name="T7" fmla="*/ 4 h 94"/>
                <a:gd name="T8" fmla="*/ 798 w 1082"/>
                <a:gd name="T9" fmla="*/ 18 h 94"/>
                <a:gd name="T10" fmla="*/ 164 w 1082"/>
                <a:gd name="T11" fmla="*/ 24 h 94"/>
                <a:gd name="T12" fmla="*/ 108 w 1082"/>
                <a:gd name="T13" fmla="*/ 22 h 94"/>
                <a:gd name="T14" fmla="*/ 76 w 1082"/>
                <a:gd name="T15" fmla="*/ 2 h 94"/>
                <a:gd name="T16" fmla="*/ 2 w 1082"/>
                <a:gd name="T17" fmla="*/ 0 h 94"/>
                <a:gd name="T18" fmla="*/ 0 w 1082"/>
                <a:gd name="T19" fmla="*/ 94 h 94"/>
                <a:gd name="T20" fmla="*/ 78 w 1082"/>
                <a:gd name="T21" fmla="*/ 94 h 94"/>
                <a:gd name="T22" fmla="*/ 110 w 1082"/>
                <a:gd name="T23" fmla="*/ 78 h 94"/>
                <a:gd name="T24" fmla="*/ 164 w 1082"/>
                <a:gd name="T25" fmla="*/ 74 h 94"/>
                <a:gd name="T26" fmla="*/ 796 w 1082"/>
                <a:gd name="T27" fmla="*/ 70 h 94"/>
                <a:gd name="T28" fmla="*/ 802 w 1082"/>
                <a:gd name="T29" fmla="*/ 84 h 94"/>
                <a:gd name="T30" fmla="*/ 1052 w 1082"/>
                <a:gd name="T31"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2" h="94">
                  <a:moveTo>
                    <a:pt x="1052" y="80"/>
                  </a:moveTo>
                  <a:lnTo>
                    <a:pt x="1082" y="40"/>
                  </a:lnTo>
                  <a:lnTo>
                    <a:pt x="1050" y="8"/>
                  </a:lnTo>
                  <a:lnTo>
                    <a:pt x="800" y="4"/>
                  </a:lnTo>
                  <a:lnTo>
                    <a:pt x="798" y="18"/>
                  </a:lnTo>
                  <a:lnTo>
                    <a:pt x="164" y="24"/>
                  </a:lnTo>
                  <a:lnTo>
                    <a:pt x="108" y="22"/>
                  </a:lnTo>
                  <a:lnTo>
                    <a:pt x="76" y="2"/>
                  </a:lnTo>
                  <a:lnTo>
                    <a:pt x="2" y="0"/>
                  </a:lnTo>
                  <a:lnTo>
                    <a:pt x="0" y="94"/>
                  </a:lnTo>
                  <a:lnTo>
                    <a:pt x="78" y="94"/>
                  </a:lnTo>
                  <a:lnTo>
                    <a:pt x="110" y="78"/>
                  </a:lnTo>
                  <a:lnTo>
                    <a:pt x="164" y="74"/>
                  </a:lnTo>
                  <a:lnTo>
                    <a:pt x="796" y="70"/>
                  </a:lnTo>
                  <a:lnTo>
                    <a:pt x="802" y="84"/>
                  </a:lnTo>
                  <a:lnTo>
                    <a:pt x="1052" y="8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712" name="Freeform 224"/>
            <p:cNvSpPr>
              <a:spLocks/>
            </p:cNvSpPr>
            <p:nvPr/>
          </p:nvSpPr>
          <p:spPr bwMode="auto">
            <a:xfrm>
              <a:off x="5427" y="1352"/>
              <a:ext cx="69" cy="19"/>
            </a:xfrm>
            <a:custGeom>
              <a:avLst/>
              <a:gdLst>
                <a:gd name="T0" fmla="*/ 0 w 504"/>
                <a:gd name="T1" fmla="*/ 0 h 138"/>
                <a:gd name="T2" fmla="*/ 288 w 504"/>
                <a:gd name="T3" fmla="*/ 0 h 138"/>
                <a:gd name="T4" fmla="*/ 297 w 504"/>
                <a:gd name="T5" fmla="*/ 12 h 138"/>
                <a:gd name="T6" fmla="*/ 504 w 504"/>
                <a:gd name="T7" fmla="*/ 12 h 138"/>
                <a:gd name="T8" fmla="*/ 504 w 504"/>
                <a:gd name="T9" fmla="*/ 93 h 138"/>
                <a:gd name="T10" fmla="*/ 300 w 504"/>
                <a:gd name="T11" fmla="*/ 93 h 138"/>
                <a:gd name="T12" fmla="*/ 294 w 504"/>
                <a:gd name="T13" fmla="*/ 138 h 138"/>
                <a:gd name="T14" fmla="*/ 126 w 504"/>
                <a:gd name="T15" fmla="*/ 138 h 138"/>
                <a:gd name="T16" fmla="*/ 102 w 504"/>
                <a:gd name="T17" fmla="*/ 96 h 138"/>
                <a:gd name="T18" fmla="*/ 0 w 504"/>
                <a:gd name="T19" fmla="*/ 93 h 138"/>
                <a:gd name="T20" fmla="*/ 0 w 504"/>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4" h="138">
                  <a:moveTo>
                    <a:pt x="0" y="0"/>
                  </a:moveTo>
                  <a:lnTo>
                    <a:pt x="288" y="0"/>
                  </a:lnTo>
                  <a:lnTo>
                    <a:pt x="297" y="12"/>
                  </a:lnTo>
                  <a:lnTo>
                    <a:pt x="504" y="12"/>
                  </a:lnTo>
                  <a:lnTo>
                    <a:pt x="504" y="93"/>
                  </a:lnTo>
                  <a:lnTo>
                    <a:pt x="300" y="93"/>
                  </a:lnTo>
                  <a:lnTo>
                    <a:pt x="294" y="138"/>
                  </a:lnTo>
                  <a:lnTo>
                    <a:pt x="126" y="138"/>
                  </a:lnTo>
                  <a:lnTo>
                    <a:pt x="102" y="96"/>
                  </a:lnTo>
                  <a:lnTo>
                    <a:pt x="0" y="93"/>
                  </a:lnTo>
                  <a:lnTo>
                    <a:pt x="0" y="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713" name="Line 225"/>
            <p:cNvSpPr>
              <a:spLocks noChangeShapeType="1"/>
            </p:cNvSpPr>
            <p:nvPr/>
          </p:nvSpPr>
          <p:spPr bwMode="auto">
            <a:xfrm>
              <a:off x="5387" y="1412"/>
              <a:ext cx="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714" name="Line 226"/>
            <p:cNvSpPr>
              <a:spLocks noChangeShapeType="1"/>
            </p:cNvSpPr>
            <p:nvPr/>
          </p:nvSpPr>
          <p:spPr bwMode="auto">
            <a:xfrm>
              <a:off x="5387" y="1304"/>
              <a:ext cx="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715" name="Line 227"/>
            <p:cNvSpPr>
              <a:spLocks noChangeShapeType="1"/>
            </p:cNvSpPr>
            <p:nvPr/>
          </p:nvSpPr>
          <p:spPr bwMode="auto">
            <a:xfrm flipV="1">
              <a:off x="5434" y="1301"/>
              <a:ext cx="127" cy="4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716" name="Line 228"/>
            <p:cNvSpPr>
              <a:spLocks noChangeShapeType="1"/>
            </p:cNvSpPr>
            <p:nvPr/>
          </p:nvSpPr>
          <p:spPr bwMode="auto">
            <a:xfrm>
              <a:off x="5434" y="1372"/>
              <a:ext cx="130" cy="4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1717" name="Group 229"/>
          <p:cNvGrpSpPr>
            <a:grpSpLocks/>
          </p:cNvGrpSpPr>
          <p:nvPr/>
        </p:nvGrpSpPr>
        <p:grpSpPr bwMode="auto">
          <a:xfrm rot="-3038490">
            <a:off x="4116387" y="646113"/>
            <a:ext cx="207963" cy="103188"/>
            <a:chOff x="5062" y="1268"/>
            <a:chExt cx="317" cy="157"/>
          </a:xfrm>
        </p:grpSpPr>
        <p:sp>
          <p:nvSpPr>
            <p:cNvPr id="191718" name="Freeform 230"/>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719" name="Freeform 231"/>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720" name="Freeform 232"/>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91721" name="Line 233"/>
          <p:cNvSpPr>
            <a:spLocks noChangeShapeType="1"/>
          </p:cNvSpPr>
          <p:nvPr/>
        </p:nvSpPr>
        <p:spPr bwMode="auto">
          <a:xfrm flipH="1" flipV="1">
            <a:off x="6792913" y="5108575"/>
            <a:ext cx="1160462" cy="639763"/>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722" name="Line 234"/>
          <p:cNvSpPr>
            <a:spLocks noChangeShapeType="1"/>
          </p:cNvSpPr>
          <p:nvPr/>
        </p:nvSpPr>
        <p:spPr bwMode="auto">
          <a:xfrm flipH="1" flipV="1">
            <a:off x="7016750" y="4667250"/>
            <a:ext cx="1160463" cy="639763"/>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723" name="Line 235"/>
          <p:cNvSpPr>
            <a:spLocks noChangeShapeType="1"/>
          </p:cNvSpPr>
          <p:nvPr/>
        </p:nvSpPr>
        <p:spPr bwMode="auto">
          <a:xfrm flipH="1" flipV="1">
            <a:off x="6096000" y="5573713"/>
            <a:ext cx="1160463" cy="639762"/>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724" name="Text Box 236"/>
          <p:cNvSpPr txBox="1">
            <a:spLocks noChangeArrowheads="1"/>
          </p:cNvSpPr>
          <p:nvPr/>
        </p:nvSpPr>
        <p:spPr bwMode="auto">
          <a:xfrm>
            <a:off x="7883525" y="4646613"/>
            <a:ext cx="971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FF0000"/>
                </a:solidFill>
              </a:rPr>
              <a:t>AT Fire</a:t>
            </a:r>
          </a:p>
        </p:txBody>
      </p:sp>
      <p:grpSp>
        <p:nvGrpSpPr>
          <p:cNvPr id="191725" name="Group 237"/>
          <p:cNvGrpSpPr>
            <a:grpSpLocks/>
          </p:cNvGrpSpPr>
          <p:nvPr/>
        </p:nvGrpSpPr>
        <p:grpSpPr bwMode="auto">
          <a:xfrm rot="7898013">
            <a:off x="2108200" y="6161088"/>
            <a:ext cx="257175" cy="117475"/>
            <a:chOff x="5034" y="943"/>
            <a:chExt cx="319" cy="144"/>
          </a:xfrm>
        </p:grpSpPr>
        <p:sp>
          <p:nvSpPr>
            <p:cNvPr id="191726" name="Freeform 238"/>
            <p:cNvSpPr>
              <a:spLocks/>
            </p:cNvSpPr>
            <p:nvPr/>
          </p:nvSpPr>
          <p:spPr bwMode="auto">
            <a:xfrm>
              <a:off x="5061" y="943"/>
              <a:ext cx="292" cy="144"/>
            </a:xfrm>
            <a:custGeom>
              <a:avLst/>
              <a:gdLst>
                <a:gd name="T0" fmla="*/ 9 w 4645"/>
                <a:gd name="T1" fmla="*/ 2286 h 2286"/>
                <a:gd name="T2" fmla="*/ 4645 w 4645"/>
                <a:gd name="T3" fmla="*/ 2277 h 2286"/>
                <a:gd name="T4" fmla="*/ 4645 w 4645"/>
                <a:gd name="T5" fmla="*/ 1838 h 2286"/>
                <a:gd name="T6" fmla="*/ 4242 w 4645"/>
                <a:gd name="T7" fmla="*/ 1838 h 2286"/>
                <a:gd name="T8" fmla="*/ 4215 w 4645"/>
                <a:gd name="T9" fmla="*/ 430 h 2286"/>
                <a:gd name="T10" fmla="*/ 4635 w 4645"/>
                <a:gd name="T11" fmla="*/ 430 h 2286"/>
                <a:gd name="T12" fmla="*/ 4635 w 4645"/>
                <a:gd name="T13" fmla="*/ 0 h 2286"/>
                <a:gd name="T14" fmla="*/ 0 w 4645"/>
                <a:gd name="T15" fmla="*/ 0 h 2286"/>
                <a:gd name="T16" fmla="*/ 0 w 4645"/>
                <a:gd name="T17" fmla="*/ 403 h 2286"/>
                <a:gd name="T18" fmla="*/ 165 w 4645"/>
                <a:gd name="T19" fmla="*/ 403 h 2286"/>
                <a:gd name="T20" fmla="*/ 174 w 4645"/>
                <a:gd name="T21" fmla="*/ 1875 h 2286"/>
                <a:gd name="T22" fmla="*/ 0 w 4645"/>
                <a:gd name="T23" fmla="*/ 1875 h 2286"/>
                <a:gd name="T24" fmla="*/ 9 w 4645"/>
                <a:gd name="T25" fmla="*/ 2286 h 2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45" h="2286">
                  <a:moveTo>
                    <a:pt x="9" y="2286"/>
                  </a:moveTo>
                  <a:lnTo>
                    <a:pt x="4645" y="2277"/>
                  </a:lnTo>
                  <a:lnTo>
                    <a:pt x="4645" y="1838"/>
                  </a:lnTo>
                  <a:lnTo>
                    <a:pt x="4242" y="1838"/>
                  </a:lnTo>
                  <a:lnTo>
                    <a:pt x="4215" y="430"/>
                  </a:lnTo>
                  <a:lnTo>
                    <a:pt x="4635" y="430"/>
                  </a:lnTo>
                  <a:lnTo>
                    <a:pt x="4635" y="0"/>
                  </a:lnTo>
                  <a:lnTo>
                    <a:pt x="0" y="0"/>
                  </a:lnTo>
                  <a:lnTo>
                    <a:pt x="0" y="403"/>
                  </a:lnTo>
                  <a:lnTo>
                    <a:pt x="165" y="403"/>
                  </a:lnTo>
                  <a:lnTo>
                    <a:pt x="174" y="1875"/>
                  </a:lnTo>
                  <a:lnTo>
                    <a:pt x="0" y="1875"/>
                  </a:lnTo>
                  <a:lnTo>
                    <a:pt x="9" y="2286"/>
                  </a:lnTo>
                  <a:close/>
                </a:path>
              </a:pathLst>
            </a:custGeom>
            <a:solidFill>
              <a:srgbClr val="FFFF99"/>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727" name="Freeform 239"/>
            <p:cNvSpPr>
              <a:spLocks/>
            </p:cNvSpPr>
            <p:nvPr/>
          </p:nvSpPr>
          <p:spPr bwMode="auto">
            <a:xfrm>
              <a:off x="5159" y="967"/>
              <a:ext cx="131" cy="99"/>
            </a:xfrm>
            <a:custGeom>
              <a:avLst/>
              <a:gdLst>
                <a:gd name="T0" fmla="*/ 0 w 2077"/>
                <a:gd name="T1" fmla="*/ 531 h 1582"/>
                <a:gd name="T2" fmla="*/ 0 w 2077"/>
                <a:gd name="T3" fmla="*/ 1052 h 1582"/>
                <a:gd name="T4" fmla="*/ 128 w 2077"/>
                <a:gd name="T5" fmla="*/ 1408 h 1582"/>
                <a:gd name="T6" fmla="*/ 503 w 2077"/>
                <a:gd name="T7" fmla="*/ 1564 h 1582"/>
                <a:gd name="T8" fmla="*/ 805 w 2077"/>
                <a:gd name="T9" fmla="*/ 1582 h 1582"/>
                <a:gd name="T10" fmla="*/ 1399 w 2077"/>
                <a:gd name="T11" fmla="*/ 1445 h 1582"/>
                <a:gd name="T12" fmla="*/ 1509 w 2077"/>
                <a:gd name="T13" fmla="*/ 1225 h 1582"/>
                <a:gd name="T14" fmla="*/ 1911 w 2077"/>
                <a:gd name="T15" fmla="*/ 1235 h 1582"/>
                <a:gd name="T16" fmla="*/ 2076 w 2077"/>
                <a:gd name="T17" fmla="*/ 777 h 1582"/>
                <a:gd name="T18" fmla="*/ 1902 w 2077"/>
                <a:gd name="T19" fmla="*/ 366 h 1582"/>
                <a:gd name="T20" fmla="*/ 1491 w 2077"/>
                <a:gd name="T21" fmla="*/ 366 h 1582"/>
                <a:gd name="T22" fmla="*/ 1408 w 2077"/>
                <a:gd name="T23" fmla="*/ 128 h 1582"/>
                <a:gd name="T24" fmla="*/ 805 w 2077"/>
                <a:gd name="T25" fmla="*/ 0 h 1582"/>
                <a:gd name="T26" fmla="*/ 522 w 2077"/>
                <a:gd name="T27" fmla="*/ 0 h 1582"/>
                <a:gd name="T28" fmla="*/ 128 w 2077"/>
                <a:gd name="T29" fmla="*/ 183 h 1582"/>
                <a:gd name="T30" fmla="*/ 0 w 2077"/>
                <a:gd name="T31" fmla="*/ 531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77" h="1582">
                  <a:moveTo>
                    <a:pt x="0" y="531"/>
                  </a:moveTo>
                  <a:lnTo>
                    <a:pt x="0" y="1052"/>
                  </a:lnTo>
                  <a:lnTo>
                    <a:pt x="128" y="1408"/>
                  </a:lnTo>
                  <a:lnTo>
                    <a:pt x="503" y="1564"/>
                  </a:lnTo>
                  <a:lnTo>
                    <a:pt x="805" y="1582"/>
                  </a:lnTo>
                  <a:lnTo>
                    <a:pt x="1399" y="1445"/>
                  </a:lnTo>
                  <a:lnTo>
                    <a:pt x="1509" y="1225"/>
                  </a:lnTo>
                  <a:lnTo>
                    <a:pt x="1911" y="1235"/>
                  </a:lnTo>
                  <a:cubicBezTo>
                    <a:pt x="2005" y="1160"/>
                    <a:pt x="2077" y="922"/>
                    <a:pt x="2076" y="777"/>
                  </a:cubicBezTo>
                  <a:cubicBezTo>
                    <a:pt x="2075" y="632"/>
                    <a:pt x="2000" y="435"/>
                    <a:pt x="1902" y="366"/>
                  </a:cubicBezTo>
                  <a:lnTo>
                    <a:pt x="1491" y="366"/>
                  </a:lnTo>
                  <a:lnTo>
                    <a:pt x="1408" y="128"/>
                  </a:lnTo>
                  <a:lnTo>
                    <a:pt x="805" y="0"/>
                  </a:lnTo>
                  <a:lnTo>
                    <a:pt x="522" y="0"/>
                  </a:lnTo>
                  <a:lnTo>
                    <a:pt x="128" y="183"/>
                  </a:lnTo>
                  <a:lnTo>
                    <a:pt x="0" y="531"/>
                  </a:lnTo>
                  <a:close/>
                </a:path>
              </a:pathLst>
            </a:custGeom>
            <a:solidFill>
              <a:srgbClr val="FFCC99"/>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728" name="Freeform 240"/>
            <p:cNvSpPr>
              <a:spLocks/>
            </p:cNvSpPr>
            <p:nvPr/>
          </p:nvSpPr>
          <p:spPr bwMode="auto">
            <a:xfrm>
              <a:off x="5034" y="1004"/>
              <a:ext cx="125" cy="25"/>
            </a:xfrm>
            <a:custGeom>
              <a:avLst/>
              <a:gdLst>
                <a:gd name="T0" fmla="*/ 1976 w 1980"/>
                <a:gd name="T1" fmla="*/ 4 h 404"/>
                <a:gd name="T2" fmla="*/ 1660 w 1980"/>
                <a:gd name="T3" fmla="*/ 0 h 404"/>
                <a:gd name="T4" fmla="*/ 1664 w 1980"/>
                <a:gd name="T5" fmla="*/ 124 h 404"/>
                <a:gd name="T6" fmla="*/ 1236 w 1980"/>
                <a:gd name="T7" fmla="*/ 128 h 404"/>
                <a:gd name="T8" fmla="*/ 1236 w 1980"/>
                <a:gd name="T9" fmla="*/ 156 h 404"/>
                <a:gd name="T10" fmla="*/ 204 w 1980"/>
                <a:gd name="T11" fmla="*/ 164 h 404"/>
                <a:gd name="T12" fmla="*/ 96 w 1980"/>
                <a:gd name="T13" fmla="*/ 120 h 404"/>
                <a:gd name="T14" fmla="*/ 36 w 1980"/>
                <a:gd name="T15" fmla="*/ 120 h 404"/>
                <a:gd name="T16" fmla="*/ 0 w 1980"/>
                <a:gd name="T17" fmla="*/ 156 h 404"/>
                <a:gd name="T18" fmla="*/ 0 w 1980"/>
                <a:gd name="T19" fmla="*/ 256 h 404"/>
                <a:gd name="T20" fmla="*/ 40 w 1980"/>
                <a:gd name="T21" fmla="*/ 296 h 404"/>
                <a:gd name="T22" fmla="*/ 96 w 1980"/>
                <a:gd name="T23" fmla="*/ 296 h 404"/>
                <a:gd name="T24" fmla="*/ 212 w 1980"/>
                <a:gd name="T25" fmla="*/ 256 h 404"/>
                <a:gd name="T26" fmla="*/ 1236 w 1980"/>
                <a:gd name="T27" fmla="*/ 256 h 404"/>
                <a:gd name="T28" fmla="*/ 1240 w 1980"/>
                <a:gd name="T29" fmla="*/ 288 h 404"/>
                <a:gd name="T30" fmla="*/ 1660 w 1980"/>
                <a:gd name="T31" fmla="*/ 288 h 404"/>
                <a:gd name="T32" fmla="*/ 1672 w 1980"/>
                <a:gd name="T33" fmla="*/ 404 h 404"/>
                <a:gd name="T34" fmla="*/ 1980 w 1980"/>
                <a:gd name="T35" fmla="*/ 404 h 404"/>
                <a:gd name="T36" fmla="*/ 1976 w 1980"/>
                <a:gd name="T37" fmla="*/ 4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80" h="404">
                  <a:moveTo>
                    <a:pt x="1976" y="4"/>
                  </a:moveTo>
                  <a:lnTo>
                    <a:pt x="1660" y="0"/>
                  </a:lnTo>
                  <a:lnTo>
                    <a:pt x="1664" y="124"/>
                  </a:lnTo>
                  <a:lnTo>
                    <a:pt x="1236" y="128"/>
                  </a:lnTo>
                  <a:lnTo>
                    <a:pt x="1236" y="156"/>
                  </a:lnTo>
                  <a:lnTo>
                    <a:pt x="204" y="164"/>
                  </a:lnTo>
                  <a:lnTo>
                    <a:pt x="96" y="120"/>
                  </a:lnTo>
                  <a:lnTo>
                    <a:pt x="36" y="120"/>
                  </a:lnTo>
                  <a:lnTo>
                    <a:pt x="0" y="156"/>
                  </a:lnTo>
                  <a:lnTo>
                    <a:pt x="0" y="256"/>
                  </a:lnTo>
                  <a:lnTo>
                    <a:pt x="40" y="296"/>
                  </a:lnTo>
                  <a:lnTo>
                    <a:pt x="96" y="296"/>
                  </a:lnTo>
                  <a:lnTo>
                    <a:pt x="212" y="256"/>
                  </a:lnTo>
                  <a:lnTo>
                    <a:pt x="1236" y="256"/>
                  </a:lnTo>
                  <a:lnTo>
                    <a:pt x="1240" y="288"/>
                  </a:lnTo>
                  <a:lnTo>
                    <a:pt x="1660" y="288"/>
                  </a:lnTo>
                  <a:lnTo>
                    <a:pt x="1672" y="404"/>
                  </a:lnTo>
                  <a:lnTo>
                    <a:pt x="1980" y="404"/>
                  </a:lnTo>
                  <a:lnTo>
                    <a:pt x="1976" y="4"/>
                  </a:lnTo>
                  <a:close/>
                </a:path>
              </a:pathLst>
            </a:custGeom>
            <a:solidFill>
              <a:srgbClr val="3333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1729" name="Group 241"/>
          <p:cNvGrpSpPr>
            <a:grpSpLocks/>
          </p:cNvGrpSpPr>
          <p:nvPr/>
        </p:nvGrpSpPr>
        <p:grpSpPr bwMode="auto">
          <a:xfrm rot="7509332">
            <a:off x="2325687" y="6294438"/>
            <a:ext cx="207963" cy="103188"/>
            <a:chOff x="5062" y="1268"/>
            <a:chExt cx="317" cy="157"/>
          </a:xfrm>
        </p:grpSpPr>
        <p:sp>
          <p:nvSpPr>
            <p:cNvPr id="191730" name="Freeform 242"/>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731" name="Freeform 243"/>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732" name="Freeform 244"/>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1733" name="Group 245"/>
          <p:cNvGrpSpPr>
            <a:grpSpLocks/>
          </p:cNvGrpSpPr>
          <p:nvPr/>
        </p:nvGrpSpPr>
        <p:grpSpPr bwMode="auto">
          <a:xfrm rot="7898013">
            <a:off x="2536825" y="6380163"/>
            <a:ext cx="257175" cy="117475"/>
            <a:chOff x="5034" y="943"/>
            <a:chExt cx="319" cy="144"/>
          </a:xfrm>
        </p:grpSpPr>
        <p:sp>
          <p:nvSpPr>
            <p:cNvPr id="191734" name="Freeform 246"/>
            <p:cNvSpPr>
              <a:spLocks/>
            </p:cNvSpPr>
            <p:nvPr/>
          </p:nvSpPr>
          <p:spPr bwMode="auto">
            <a:xfrm>
              <a:off x="5061" y="943"/>
              <a:ext cx="292" cy="144"/>
            </a:xfrm>
            <a:custGeom>
              <a:avLst/>
              <a:gdLst>
                <a:gd name="T0" fmla="*/ 9 w 4645"/>
                <a:gd name="T1" fmla="*/ 2286 h 2286"/>
                <a:gd name="T2" fmla="*/ 4645 w 4645"/>
                <a:gd name="T3" fmla="*/ 2277 h 2286"/>
                <a:gd name="T4" fmla="*/ 4645 w 4645"/>
                <a:gd name="T5" fmla="*/ 1838 h 2286"/>
                <a:gd name="T6" fmla="*/ 4242 w 4645"/>
                <a:gd name="T7" fmla="*/ 1838 h 2286"/>
                <a:gd name="T8" fmla="*/ 4215 w 4645"/>
                <a:gd name="T9" fmla="*/ 430 h 2286"/>
                <a:gd name="T10" fmla="*/ 4635 w 4645"/>
                <a:gd name="T11" fmla="*/ 430 h 2286"/>
                <a:gd name="T12" fmla="*/ 4635 w 4645"/>
                <a:gd name="T13" fmla="*/ 0 h 2286"/>
                <a:gd name="T14" fmla="*/ 0 w 4645"/>
                <a:gd name="T15" fmla="*/ 0 h 2286"/>
                <a:gd name="T16" fmla="*/ 0 w 4645"/>
                <a:gd name="T17" fmla="*/ 403 h 2286"/>
                <a:gd name="T18" fmla="*/ 165 w 4645"/>
                <a:gd name="T19" fmla="*/ 403 h 2286"/>
                <a:gd name="T20" fmla="*/ 174 w 4645"/>
                <a:gd name="T21" fmla="*/ 1875 h 2286"/>
                <a:gd name="T22" fmla="*/ 0 w 4645"/>
                <a:gd name="T23" fmla="*/ 1875 h 2286"/>
                <a:gd name="T24" fmla="*/ 9 w 4645"/>
                <a:gd name="T25" fmla="*/ 2286 h 2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45" h="2286">
                  <a:moveTo>
                    <a:pt x="9" y="2286"/>
                  </a:moveTo>
                  <a:lnTo>
                    <a:pt x="4645" y="2277"/>
                  </a:lnTo>
                  <a:lnTo>
                    <a:pt x="4645" y="1838"/>
                  </a:lnTo>
                  <a:lnTo>
                    <a:pt x="4242" y="1838"/>
                  </a:lnTo>
                  <a:lnTo>
                    <a:pt x="4215" y="430"/>
                  </a:lnTo>
                  <a:lnTo>
                    <a:pt x="4635" y="430"/>
                  </a:lnTo>
                  <a:lnTo>
                    <a:pt x="4635" y="0"/>
                  </a:lnTo>
                  <a:lnTo>
                    <a:pt x="0" y="0"/>
                  </a:lnTo>
                  <a:lnTo>
                    <a:pt x="0" y="403"/>
                  </a:lnTo>
                  <a:lnTo>
                    <a:pt x="165" y="403"/>
                  </a:lnTo>
                  <a:lnTo>
                    <a:pt x="174" y="1875"/>
                  </a:lnTo>
                  <a:lnTo>
                    <a:pt x="0" y="1875"/>
                  </a:lnTo>
                  <a:lnTo>
                    <a:pt x="9" y="2286"/>
                  </a:lnTo>
                  <a:close/>
                </a:path>
              </a:pathLst>
            </a:custGeom>
            <a:solidFill>
              <a:srgbClr val="FFFF99"/>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735" name="Freeform 247"/>
            <p:cNvSpPr>
              <a:spLocks/>
            </p:cNvSpPr>
            <p:nvPr/>
          </p:nvSpPr>
          <p:spPr bwMode="auto">
            <a:xfrm>
              <a:off x="5159" y="967"/>
              <a:ext cx="131" cy="99"/>
            </a:xfrm>
            <a:custGeom>
              <a:avLst/>
              <a:gdLst>
                <a:gd name="T0" fmla="*/ 0 w 2077"/>
                <a:gd name="T1" fmla="*/ 531 h 1582"/>
                <a:gd name="T2" fmla="*/ 0 w 2077"/>
                <a:gd name="T3" fmla="*/ 1052 h 1582"/>
                <a:gd name="T4" fmla="*/ 128 w 2077"/>
                <a:gd name="T5" fmla="*/ 1408 h 1582"/>
                <a:gd name="T6" fmla="*/ 503 w 2077"/>
                <a:gd name="T7" fmla="*/ 1564 h 1582"/>
                <a:gd name="T8" fmla="*/ 805 w 2077"/>
                <a:gd name="T9" fmla="*/ 1582 h 1582"/>
                <a:gd name="T10" fmla="*/ 1399 w 2077"/>
                <a:gd name="T11" fmla="*/ 1445 h 1582"/>
                <a:gd name="T12" fmla="*/ 1509 w 2077"/>
                <a:gd name="T13" fmla="*/ 1225 h 1582"/>
                <a:gd name="T14" fmla="*/ 1911 w 2077"/>
                <a:gd name="T15" fmla="*/ 1235 h 1582"/>
                <a:gd name="T16" fmla="*/ 2076 w 2077"/>
                <a:gd name="T17" fmla="*/ 777 h 1582"/>
                <a:gd name="T18" fmla="*/ 1902 w 2077"/>
                <a:gd name="T19" fmla="*/ 366 h 1582"/>
                <a:gd name="T20" fmla="*/ 1491 w 2077"/>
                <a:gd name="T21" fmla="*/ 366 h 1582"/>
                <a:gd name="T22" fmla="*/ 1408 w 2077"/>
                <a:gd name="T23" fmla="*/ 128 h 1582"/>
                <a:gd name="T24" fmla="*/ 805 w 2077"/>
                <a:gd name="T25" fmla="*/ 0 h 1582"/>
                <a:gd name="T26" fmla="*/ 522 w 2077"/>
                <a:gd name="T27" fmla="*/ 0 h 1582"/>
                <a:gd name="T28" fmla="*/ 128 w 2077"/>
                <a:gd name="T29" fmla="*/ 183 h 1582"/>
                <a:gd name="T30" fmla="*/ 0 w 2077"/>
                <a:gd name="T31" fmla="*/ 531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77" h="1582">
                  <a:moveTo>
                    <a:pt x="0" y="531"/>
                  </a:moveTo>
                  <a:lnTo>
                    <a:pt x="0" y="1052"/>
                  </a:lnTo>
                  <a:lnTo>
                    <a:pt x="128" y="1408"/>
                  </a:lnTo>
                  <a:lnTo>
                    <a:pt x="503" y="1564"/>
                  </a:lnTo>
                  <a:lnTo>
                    <a:pt x="805" y="1582"/>
                  </a:lnTo>
                  <a:lnTo>
                    <a:pt x="1399" y="1445"/>
                  </a:lnTo>
                  <a:lnTo>
                    <a:pt x="1509" y="1225"/>
                  </a:lnTo>
                  <a:lnTo>
                    <a:pt x="1911" y="1235"/>
                  </a:lnTo>
                  <a:cubicBezTo>
                    <a:pt x="2005" y="1160"/>
                    <a:pt x="2077" y="922"/>
                    <a:pt x="2076" y="777"/>
                  </a:cubicBezTo>
                  <a:cubicBezTo>
                    <a:pt x="2075" y="632"/>
                    <a:pt x="2000" y="435"/>
                    <a:pt x="1902" y="366"/>
                  </a:cubicBezTo>
                  <a:lnTo>
                    <a:pt x="1491" y="366"/>
                  </a:lnTo>
                  <a:lnTo>
                    <a:pt x="1408" y="128"/>
                  </a:lnTo>
                  <a:lnTo>
                    <a:pt x="805" y="0"/>
                  </a:lnTo>
                  <a:lnTo>
                    <a:pt x="522" y="0"/>
                  </a:lnTo>
                  <a:lnTo>
                    <a:pt x="128" y="183"/>
                  </a:lnTo>
                  <a:lnTo>
                    <a:pt x="0" y="531"/>
                  </a:lnTo>
                  <a:close/>
                </a:path>
              </a:pathLst>
            </a:custGeom>
            <a:solidFill>
              <a:srgbClr val="FFCC99"/>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736" name="Freeform 248"/>
            <p:cNvSpPr>
              <a:spLocks/>
            </p:cNvSpPr>
            <p:nvPr/>
          </p:nvSpPr>
          <p:spPr bwMode="auto">
            <a:xfrm>
              <a:off x="5034" y="1004"/>
              <a:ext cx="125" cy="25"/>
            </a:xfrm>
            <a:custGeom>
              <a:avLst/>
              <a:gdLst>
                <a:gd name="T0" fmla="*/ 1976 w 1980"/>
                <a:gd name="T1" fmla="*/ 4 h 404"/>
                <a:gd name="T2" fmla="*/ 1660 w 1980"/>
                <a:gd name="T3" fmla="*/ 0 h 404"/>
                <a:gd name="T4" fmla="*/ 1664 w 1980"/>
                <a:gd name="T5" fmla="*/ 124 h 404"/>
                <a:gd name="T6" fmla="*/ 1236 w 1980"/>
                <a:gd name="T7" fmla="*/ 128 h 404"/>
                <a:gd name="T8" fmla="*/ 1236 w 1980"/>
                <a:gd name="T9" fmla="*/ 156 h 404"/>
                <a:gd name="T10" fmla="*/ 204 w 1980"/>
                <a:gd name="T11" fmla="*/ 164 h 404"/>
                <a:gd name="T12" fmla="*/ 96 w 1980"/>
                <a:gd name="T13" fmla="*/ 120 h 404"/>
                <a:gd name="T14" fmla="*/ 36 w 1980"/>
                <a:gd name="T15" fmla="*/ 120 h 404"/>
                <a:gd name="T16" fmla="*/ 0 w 1980"/>
                <a:gd name="T17" fmla="*/ 156 h 404"/>
                <a:gd name="T18" fmla="*/ 0 w 1980"/>
                <a:gd name="T19" fmla="*/ 256 h 404"/>
                <a:gd name="T20" fmla="*/ 40 w 1980"/>
                <a:gd name="T21" fmla="*/ 296 h 404"/>
                <a:gd name="T22" fmla="*/ 96 w 1980"/>
                <a:gd name="T23" fmla="*/ 296 h 404"/>
                <a:gd name="T24" fmla="*/ 212 w 1980"/>
                <a:gd name="T25" fmla="*/ 256 h 404"/>
                <a:gd name="T26" fmla="*/ 1236 w 1980"/>
                <a:gd name="T27" fmla="*/ 256 h 404"/>
                <a:gd name="T28" fmla="*/ 1240 w 1980"/>
                <a:gd name="T29" fmla="*/ 288 h 404"/>
                <a:gd name="T30" fmla="*/ 1660 w 1980"/>
                <a:gd name="T31" fmla="*/ 288 h 404"/>
                <a:gd name="T32" fmla="*/ 1672 w 1980"/>
                <a:gd name="T33" fmla="*/ 404 h 404"/>
                <a:gd name="T34" fmla="*/ 1980 w 1980"/>
                <a:gd name="T35" fmla="*/ 404 h 404"/>
                <a:gd name="T36" fmla="*/ 1976 w 1980"/>
                <a:gd name="T37" fmla="*/ 4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80" h="404">
                  <a:moveTo>
                    <a:pt x="1976" y="4"/>
                  </a:moveTo>
                  <a:lnTo>
                    <a:pt x="1660" y="0"/>
                  </a:lnTo>
                  <a:lnTo>
                    <a:pt x="1664" y="124"/>
                  </a:lnTo>
                  <a:lnTo>
                    <a:pt x="1236" y="128"/>
                  </a:lnTo>
                  <a:lnTo>
                    <a:pt x="1236" y="156"/>
                  </a:lnTo>
                  <a:lnTo>
                    <a:pt x="204" y="164"/>
                  </a:lnTo>
                  <a:lnTo>
                    <a:pt x="96" y="120"/>
                  </a:lnTo>
                  <a:lnTo>
                    <a:pt x="36" y="120"/>
                  </a:lnTo>
                  <a:lnTo>
                    <a:pt x="0" y="156"/>
                  </a:lnTo>
                  <a:lnTo>
                    <a:pt x="0" y="256"/>
                  </a:lnTo>
                  <a:lnTo>
                    <a:pt x="40" y="296"/>
                  </a:lnTo>
                  <a:lnTo>
                    <a:pt x="96" y="296"/>
                  </a:lnTo>
                  <a:lnTo>
                    <a:pt x="212" y="256"/>
                  </a:lnTo>
                  <a:lnTo>
                    <a:pt x="1236" y="256"/>
                  </a:lnTo>
                  <a:lnTo>
                    <a:pt x="1240" y="288"/>
                  </a:lnTo>
                  <a:lnTo>
                    <a:pt x="1660" y="288"/>
                  </a:lnTo>
                  <a:lnTo>
                    <a:pt x="1672" y="404"/>
                  </a:lnTo>
                  <a:lnTo>
                    <a:pt x="1980" y="404"/>
                  </a:lnTo>
                  <a:lnTo>
                    <a:pt x="1976" y="4"/>
                  </a:lnTo>
                  <a:close/>
                </a:path>
              </a:pathLst>
            </a:custGeom>
            <a:solidFill>
              <a:srgbClr val="3333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1737" name="Group 249"/>
          <p:cNvGrpSpPr>
            <a:grpSpLocks/>
          </p:cNvGrpSpPr>
          <p:nvPr/>
        </p:nvGrpSpPr>
        <p:grpSpPr bwMode="auto">
          <a:xfrm rot="7898013">
            <a:off x="3089275" y="6551613"/>
            <a:ext cx="257175" cy="117475"/>
            <a:chOff x="5034" y="943"/>
            <a:chExt cx="319" cy="144"/>
          </a:xfrm>
        </p:grpSpPr>
        <p:sp>
          <p:nvSpPr>
            <p:cNvPr id="191738" name="Freeform 250"/>
            <p:cNvSpPr>
              <a:spLocks/>
            </p:cNvSpPr>
            <p:nvPr/>
          </p:nvSpPr>
          <p:spPr bwMode="auto">
            <a:xfrm>
              <a:off x="5061" y="943"/>
              <a:ext cx="292" cy="144"/>
            </a:xfrm>
            <a:custGeom>
              <a:avLst/>
              <a:gdLst>
                <a:gd name="T0" fmla="*/ 9 w 4645"/>
                <a:gd name="T1" fmla="*/ 2286 h 2286"/>
                <a:gd name="T2" fmla="*/ 4645 w 4645"/>
                <a:gd name="T3" fmla="*/ 2277 h 2286"/>
                <a:gd name="T4" fmla="*/ 4645 w 4645"/>
                <a:gd name="T5" fmla="*/ 1838 h 2286"/>
                <a:gd name="T6" fmla="*/ 4242 w 4645"/>
                <a:gd name="T7" fmla="*/ 1838 h 2286"/>
                <a:gd name="T8" fmla="*/ 4215 w 4645"/>
                <a:gd name="T9" fmla="*/ 430 h 2286"/>
                <a:gd name="T10" fmla="*/ 4635 w 4645"/>
                <a:gd name="T11" fmla="*/ 430 h 2286"/>
                <a:gd name="T12" fmla="*/ 4635 w 4645"/>
                <a:gd name="T13" fmla="*/ 0 h 2286"/>
                <a:gd name="T14" fmla="*/ 0 w 4645"/>
                <a:gd name="T15" fmla="*/ 0 h 2286"/>
                <a:gd name="T16" fmla="*/ 0 w 4645"/>
                <a:gd name="T17" fmla="*/ 403 h 2286"/>
                <a:gd name="T18" fmla="*/ 165 w 4645"/>
                <a:gd name="T19" fmla="*/ 403 h 2286"/>
                <a:gd name="T20" fmla="*/ 174 w 4645"/>
                <a:gd name="T21" fmla="*/ 1875 h 2286"/>
                <a:gd name="T22" fmla="*/ 0 w 4645"/>
                <a:gd name="T23" fmla="*/ 1875 h 2286"/>
                <a:gd name="T24" fmla="*/ 9 w 4645"/>
                <a:gd name="T25" fmla="*/ 2286 h 2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45" h="2286">
                  <a:moveTo>
                    <a:pt x="9" y="2286"/>
                  </a:moveTo>
                  <a:lnTo>
                    <a:pt x="4645" y="2277"/>
                  </a:lnTo>
                  <a:lnTo>
                    <a:pt x="4645" y="1838"/>
                  </a:lnTo>
                  <a:lnTo>
                    <a:pt x="4242" y="1838"/>
                  </a:lnTo>
                  <a:lnTo>
                    <a:pt x="4215" y="430"/>
                  </a:lnTo>
                  <a:lnTo>
                    <a:pt x="4635" y="430"/>
                  </a:lnTo>
                  <a:lnTo>
                    <a:pt x="4635" y="0"/>
                  </a:lnTo>
                  <a:lnTo>
                    <a:pt x="0" y="0"/>
                  </a:lnTo>
                  <a:lnTo>
                    <a:pt x="0" y="403"/>
                  </a:lnTo>
                  <a:lnTo>
                    <a:pt x="165" y="403"/>
                  </a:lnTo>
                  <a:lnTo>
                    <a:pt x="174" y="1875"/>
                  </a:lnTo>
                  <a:lnTo>
                    <a:pt x="0" y="1875"/>
                  </a:lnTo>
                  <a:lnTo>
                    <a:pt x="9" y="2286"/>
                  </a:lnTo>
                  <a:close/>
                </a:path>
              </a:pathLst>
            </a:custGeom>
            <a:solidFill>
              <a:srgbClr val="FFFF99"/>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739" name="Freeform 251"/>
            <p:cNvSpPr>
              <a:spLocks/>
            </p:cNvSpPr>
            <p:nvPr/>
          </p:nvSpPr>
          <p:spPr bwMode="auto">
            <a:xfrm>
              <a:off x="5159" y="967"/>
              <a:ext cx="131" cy="99"/>
            </a:xfrm>
            <a:custGeom>
              <a:avLst/>
              <a:gdLst>
                <a:gd name="T0" fmla="*/ 0 w 2077"/>
                <a:gd name="T1" fmla="*/ 531 h 1582"/>
                <a:gd name="T2" fmla="*/ 0 w 2077"/>
                <a:gd name="T3" fmla="*/ 1052 h 1582"/>
                <a:gd name="T4" fmla="*/ 128 w 2077"/>
                <a:gd name="T5" fmla="*/ 1408 h 1582"/>
                <a:gd name="T6" fmla="*/ 503 w 2077"/>
                <a:gd name="T7" fmla="*/ 1564 h 1582"/>
                <a:gd name="T8" fmla="*/ 805 w 2077"/>
                <a:gd name="T9" fmla="*/ 1582 h 1582"/>
                <a:gd name="T10" fmla="*/ 1399 w 2077"/>
                <a:gd name="T11" fmla="*/ 1445 h 1582"/>
                <a:gd name="T12" fmla="*/ 1509 w 2077"/>
                <a:gd name="T13" fmla="*/ 1225 h 1582"/>
                <a:gd name="T14" fmla="*/ 1911 w 2077"/>
                <a:gd name="T15" fmla="*/ 1235 h 1582"/>
                <a:gd name="T16" fmla="*/ 2076 w 2077"/>
                <a:gd name="T17" fmla="*/ 777 h 1582"/>
                <a:gd name="T18" fmla="*/ 1902 w 2077"/>
                <a:gd name="T19" fmla="*/ 366 h 1582"/>
                <a:gd name="T20" fmla="*/ 1491 w 2077"/>
                <a:gd name="T21" fmla="*/ 366 h 1582"/>
                <a:gd name="T22" fmla="*/ 1408 w 2077"/>
                <a:gd name="T23" fmla="*/ 128 h 1582"/>
                <a:gd name="T24" fmla="*/ 805 w 2077"/>
                <a:gd name="T25" fmla="*/ 0 h 1582"/>
                <a:gd name="T26" fmla="*/ 522 w 2077"/>
                <a:gd name="T27" fmla="*/ 0 h 1582"/>
                <a:gd name="T28" fmla="*/ 128 w 2077"/>
                <a:gd name="T29" fmla="*/ 183 h 1582"/>
                <a:gd name="T30" fmla="*/ 0 w 2077"/>
                <a:gd name="T31" fmla="*/ 531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77" h="1582">
                  <a:moveTo>
                    <a:pt x="0" y="531"/>
                  </a:moveTo>
                  <a:lnTo>
                    <a:pt x="0" y="1052"/>
                  </a:lnTo>
                  <a:lnTo>
                    <a:pt x="128" y="1408"/>
                  </a:lnTo>
                  <a:lnTo>
                    <a:pt x="503" y="1564"/>
                  </a:lnTo>
                  <a:lnTo>
                    <a:pt x="805" y="1582"/>
                  </a:lnTo>
                  <a:lnTo>
                    <a:pt x="1399" y="1445"/>
                  </a:lnTo>
                  <a:lnTo>
                    <a:pt x="1509" y="1225"/>
                  </a:lnTo>
                  <a:lnTo>
                    <a:pt x="1911" y="1235"/>
                  </a:lnTo>
                  <a:cubicBezTo>
                    <a:pt x="2005" y="1160"/>
                    <a:pt x="2077" y="922"/>
                    <a:pt x="2076" y="777"/>
                  </a:cubicBezTo>
                  <a:cubicBezTo>
                    <a:pt x="2075" y="632"/>
                    <a:pt x="2000" y="435"/>
                    <a:pt x="1902" y="366"/>
                  </a:cubicBezTo>
                  <a:lnTo>
                    <a:pt x="1491" y="366"/>
                  </a:lnTo>
                  <a:lnTo>
                    <a:pt x="1408" y="128"/>
                  </a:lnTo>
                  <a:lnTo>
                    <a:pt x="805" y="0"/>
                  </a:lnTo>
                  <a:lnTo>
                    <a:pt x="522" y="0"/>
                  </a:lnTo>
                  <a:lnTo>
                    <a:pt x="128" y="183"/>
                  </a:lnTo>
                  <a:lnTo>
                    <a:pt x="0" y="531"/>
                  </a:lnTo>
                  <a:close/>
                </a:path>
              </a:pathLst>
            </a:custGeom>
            <a:solidFill>
              <a:srgbClr val="FFCC99"/>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740" name="Freeform 252"/>
            <p:cNvSpPr>
              <a:spLocks/>
            </p:cNvSpPr>
            <p:nvPr/>
          </p:nvSpPr>
          <p:spPr bwMode="auto">
            <a:xfrm>
              <a:off x="5034" y="1004"/>
              <a:ext cx="125" cy="25"/>
            </a:xfrm>
            <a:custGeom>
              <a:avLst/>
              <a:gdLst>
                <a:gd name="T0" fmla="*/ 1976 w 1980"/>
                <a:gd name="T1" fmla="*/ 4 h 404"/>
                <a:gd name="T2" fmla="*/ 1660 w 1980"/>
                <a:gd name="T3" fmla="*/ 0 h 404"/>
                <a:gd name="T4" fmla="*/ 1664 w 1980"/>
                <a:gd name="T5" fmla="*/ 124 h 404"/>
                <a:gd name="T6" fmla="*/ 1236 w 1980"/>
                <a:gd name="T7" fmla="*/ 128 h 404"/>
                <a:gd name="T8" fmla="*/ 1236 w 1980"/>
                <a:gd name="T9" fmla="*/ 156 h 404"/>
                <a:gd name="T10" fmla="*/ 204 w 1980"/>
                <a:gd name="T11" fmla="*/ 164 h 404"/>
                <a:gd name="T12" fmla="*/ 96 w 1980"/>
                <a:gd name="T13" fmla="*/ 120 h 404"/>
                <a:gd name="T14" fmla="*/ 36 w 1980"/>
                <a:gd name="T15" fmla="*/ 120 h 404"/>
                <a:gd name="T16" fmla="*/ 0 w 1980"/>
                <a:gd name="T17" fmla="*/ 156 h 404"/>
                <a:gd name="T18" fmla="*/ 0 w 1980"/>
                <a:gd name="T19" fmla="*/ 256 h 404"/>
                <a:gd name="T20" fmla="*/ 40 w 1980"/>
                <a:gd name="T21" fmla="*/ 296 h 404"/>
                <a:gd name="T22" fmla="*/ 96 w 1980"/>
                <a:gd name="T23" fmla="*/ 296 h 404"/>
                <a:gd name="T24" fmla="*/ 212 w 1980"/>
                <a:gd name="T25" fmla="*/ 256 h 404"/>
                <a:gd name="T26" fmla="*/ 1236 w 1980"/>
                <a:gd name="T27" fmla="*/ 256 h 404"/>
                <a:gd name="T28" fmla="*/ 1240 w 1980"/>
                <a:gd name="T29" fmla="*/ 288 h 404"/>
                <a:gd name="T30" fmla="*/ 1660 w 1980"/>
                <a:gd name="T31" fmla="*/ 288 h 404"/>
                <a:gd name="T32" fmla="*/ 1672 w 1980"/>
                <a:gd name="T33" fmla="*/ 404 h 404"/>
                <a:gd name="T34" fmla="*/ 1980 w 1980"/>
                <a:gd name="T35" fmla="*/ 404 h 404"/>
                <a:gd name="T36" fmla="*/ 1976 w 1980"/>
                <a:gd name="T37" fmla="*/ 4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80" h="404">
                  <a:moveTo>
                    <a:pt x="1976" y="4"/>
                  </a:moveTo>
                  <a:lnTo>
                    <a:pt x="1660" y="0"/>
                  </a:lnTo>
                  <a:lnTo>
                    <a:pt x="1664" y="124"/>
                  </a:lnTo>
                  <a:lnTo>
                    <a:pt x="1236" y="128"/>
                  </a:lnTo>
                  <a:lnTo>
                    <a:pt x="1236" y="156"/>
                  </a:lnTo>
                  <a:lnTo>
                    <a:pt x="204" y="164"/>
                  </a:lnTo>
                  <a:lnTo>
                    <a:pt x="96" y="120"/>
                  </a:lnTo>
                  <a:lnTo>
                    <a:pt x="36" y="120"/>
                  </a:lnTo>
                  <a:lnTo>
                    <a:pt x="0" y="156"/>
                  </a:lnTo>
                  <a:lnTo>
                    <a:pt x="0" y="256"/>
                  </a:lnTo>
                  <a:lnTo>
                    <a:pt x="40" y="296"/>
                  </a:lnTo>
                  <a:lnTo>
                    <a:pt x="96" y="296"/>
                  </a:lnTo>
                  <a:lnTo>
                    <a:pt x="212" y="256"/>
                  </a:lnTo>
                  <a:lnTo>
                    <a:pt x="1236" y="256"/>
                  </a:lnTo>
                  <a:lnTo>
                    <a:pt x="1240" y="288"/>
                  </a:lnTo>
                  <a:lnTo>
                    <a:pt x="1660" y="288"/>
                  </a:lnTo>
                  <a:lnTo>
                    <a:pt x="1672" y="404"/>
                  </a:lnTo>
                  <a:lnTo>
                    <a:pt x="1980" y="404"/>
                  </a:lnTo>
                  <a:lnTo>
                    <a:pt x="1976" y="4"/>
                  </a:lnTo>
                  <a:close/>
                </a:path>
              </a:pathLst>
            </a:custGeom>
            <a:solidFill>
              <a:srgbClr val="3333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1741" name="Group 253"/>
          <p:cNvGrpSpPr>
            <a:grpSpLocks/>
          </p:cNvGrpSpPr>
          <p:nvPr/>
        </p:nvGrpSpPr>
        <p:grpSpPr bwMode="auto">
          <a:xfrm rot="7509332">
            <a:off x="2811462" y="6513513"/>
            <a:ext cx="207963" cy="103188"/>
            <a:chOff x="5062" y="1268"/>
            <a:chExt cx="317" cy="157"/>
          </a:xfrm>
        </p:grpSpPr>
        <p:sp>
          <p:nvSpPr>
            <p:cNvPr id="191742" name="Freeform 254"/>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743" name="Freeform 255"/>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744" name="Freeform 256"/>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1745" name="Group 257"/>
          <p:cNvGrpSpPr>
            <a:grpSpLocks/>
          </p:cNvGrpSpPr>
          <p:nvPr/>
        </p:nvGrpSpPr>
        <p:grpSpPr bwMode="auto">
          <a:xfrm rot="7509332">
            <a:off x="3421063" y="6702425"/>
            <a:ext cx="207962" cy="103188"/>
            <a:chOff x="5062" y="1268"/>
            <a:chExt cx="317" cy="157"/>
          </a:xfrm>
        </p:grpSpPr>
        <p:sp>
          <p:nvSpPr>
            <p:cNvPr id="191746" name="Freeform 258"/>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747" name="Freeform 259"/>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748" name="Freeform 260"/>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1749" name="Group 261"/>
          <p:cNvGrpSpPr>
            <a:grpSpLocks/>
          </p:cNvGrpSpPr>
          <p:nvPr/>
        </p:nvGrpSpPr>
        <p:grpSpPr bwMode="auto">
          <a:xfrm rot="7509332">
            <a:off x="1849437" y="6056313"/>
            <a:ext cx="207963" cy="103188"/>
            <a:chOff x="5062" y="1268"/>
            <a:chExt cx="317" cy="157"/>
          </a:xfrm>
        </p:grpSpPr>
        <p:sp>
          <p:nvSpPr>
            <p:cNvPr id="191750" name="Freeform 262"/>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751" name="Freeform 263"/>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752" name="Freeform 264"/>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1753" name="Group 265"/>
          <p:cNvGrpSpPr>
            <a:grpSpLocks/>
          </p:cNvGrpSpPr>
          <p:nvPr/>
        </p:nvGrpSpPr>
        <p:grpSpPr bwMode="auto">
          <a:xfrm rot="-2700000">
            <a:off x="5003800" y="665163"/>
            <a:ext cx="257175" cy="117475"/>
            <a:chOff x="5034" y="943"/>
            <a:chExt cx="319" cy="144"/>
          </a:xfrm>
        </p:grpSpPr>
        <p:sp>
          <p:nvSpPr>
            <p:cNvPr id="191754" name="Freeform 266"/>
            <p:cNvSpPr>
              <a:spLocks/>
            </p:cNvSpPr>
            <p:nvPr/>
          </p:nvSpPr>
          <p:spPr bwMode="auto">
            <a:xfrm>
              <a:off x="5061" y="943"/>
              <a:ext cx="292" cy="144"/>
            </a:xfrm>
            <a:custGeom>
              <a:avLst/>
              <a:gdLst>
                <a:gd name="T0" fmla="*/ 9 w 4645"/>
                <a:gd name="T1" fmla="*/ 2286 h 2286"/>
                <a:gd name="T2" fmla="*/ 4645 w 4645"/>
                <a:gd name="T3" fmla="*/ 2277 h 2286"/>
                <a:gd name="T4" fmla="*/ 4645 w 4645"/>
                <a:gd name="T5" fmla="*/ 1838 h 2286"/>
                <a:gd name="T6" fmla="*/ 4242 w 4645"/>
                <a:gd name="T7" fmla="*/ 1838 h 2286"/>
                <a:gd name="T8" fmla="*/ 4215 w 4645"/>
                <a:gd name="T9" fmla="*/ 430 h 2286"/>
                <a:gd name="T10" fmla="*/ 4635 w 4645"/>
                <a:gd name="T11" fmla="*/ 430 h 2286"/>
                <a:gd name="T12" fmla="*/ 4635 w 4645"/>
                <a:gd name="T13" fmla="*/ 0 h 2286"/>
                <a:gd name="T14" fmla="*/ 0 w 4645"/>
                <a:gd name="T15" fmla="*/ 0 h 2286"/>
                <a:gd name="T16" fmla="*/ 0 w 4645"/>
                <a:gd name="T17" fmla="*/ 403 h 2286"/>
                <a:gd name="T18" fmla="*/ 165 w 4645"/>
                <a:gd name="T19" fmla="*/ 403 h 2286"/>
                <a:gd name="T20" fmla="*/ 174 w 4645"/>
                <a:gd name="T21" fmla="*/ 1875 h 2286"/>
                <a:gd name="T22" fmla="*/ 0 w 4645"/>
                <a:gd name="T23" fmla="*/ 1875 h 2286"/>
                <a:gd name="T24" fmla="*/ 9 w 4645"/>
                <a:gd name="T25" fmla="*/ 2286 h 2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45" h="2286">
                  <a:moveTo>
                    <a:pt x="9" y="2286"/>
                  </a:moveTo>
                  <a:lnTo>
                    <a:pt x="4645" y="2277"/>
                  </a:lnTo>
                  <a:lnTo>
                    <a:pt x="4645" y="1838"/>
                  </a:lnTo>
                  <a:lnTo>
                    <a:pt x="4242" y="1838"/>
                  </a:lnTo>
                  <a:lnTo>
                    <a:pt x="4215" y="430"/>
                  </a:lnTo>
                  <a:lnTo>
                    <a:pt x="4635" y="430"/>
                  </a:lnTo>
                  <a:lnTo>
                    <a:pt x="4635" y="0"/>
                  </a:lnTo>
                  <a:lnTo>
                    <a:pt x="0" y="0"/>
                  </a:lnTo>
                  <a:lnTo>
                    <a:pt x="0" y="403"/>
                  </a:lnTo>
                  <a:lnTo>
                    <a:pt x="165" y="403"/>
                  </a:lnTo>
                  <a:lnTo>
                    <a:pt x="174" y="1875"/>
                  </a:lnTo>
                  <a:lnTo>
                    <a:pt x="0" y="1875"/>
                  </a:lnTo>
                  <a:lnTo>
                    <a:pt x="9" y="2286"/>
                  </a:lnTo>
                  <a:close/>
                </a:path>
              </a:pathLst>
            </a:custGeom>
            <a:solidFill>
              <a:srgbClr val="FFFF99"/>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755" name="Freeform 267"/>
            <p:cNvSpPr>
              <a:spLocks/>
            </p:cNvSpPr>
            <p:nvPr/>
          </p:nvSpPr>
          <p:spPr bwMode="auto">
            <a:xfrm>
              <a:off x="5159" y="967"/>
              <a:ext cx="131" cy="99"/>
            </a:xfrm>
            <a:custGeom>
              <a:avLst/>
              <a:gdLst>
                <a:gd name="T0" fmla="*/ 0 w 2077"/>
                <a:gd name="T1" fmla="*/ 531 h 1582"/>
                <a:gd name="T2" fmla="*/ 0 w 2077"/>
                <a:gd name="T3" fmla="*/ 1052 h 1582"/>
                <a:gd name="T4" fmla="*/ 128 w 2077"/>
                <a:gd name="T5" fmla="*/ 1408 h 1582"/>
                <a:gd name="T6" fmla="*/ 503 w 2077"/>
                <a:gd name="T7" fmla="*/ 1564 h 1582"/>
                <a:gd name="T8" fmla="*/ 805 w 2077"/>
                <a:gd name="T9" fmla="*/ 1582 h 1582"/>
                <a:gd name="T10" fmla="*/ 1399 w 2077"/>
                <a:gd name="T11" fmla="*/ 1445 h 1582"/>
                <a:gd name="T12" fmla="*/ 1509 w 2077"/>
                <a:gd name="T13" fmla="*/ 1225 h 1582"/>
                <a:gd name="T14" fmla="*/ 1911 w 2077"/>
                <a:gd name="T15" fmla="*/ 1235 h 1582"/>
                <a:gd name="T16" fmla="*/ 2076 w 2077"/>
                <a:gd name="T17" fmla="*/ 777 h 1582"/>
                <a:gd name="T18" fmla="*/ 1902 w 2077"/>
                <a:gd name="T19" fmla="*/ 366 h 1582"/>
                <a:gd name="T20" fmla="*/ 1491 w 2077"/>
                <a:gd name="T21" fmla="*/ 366 h 1582"/>
                <a:gd name="T22" fmla="*/ 1408 w 2077"/>
                <a:gd name="T23" fmla="*/ 128 h 1582"/>
                <a:gd name="T24" fmla="*/ 805 w 2077"/>
                <a:gd name="T25" fmla="*/ 0 h 1582"/>
                <a:gd name="T26" fmla="*/ 522 w 2077"/>
                <a:gd name="T27" fmla="*/ 0 h 1582"/>
                <a:gd name="T28" fmla="*/ 128 w 2077"/>
                <a:gd name="T29" fmla="*/ 183 h 1582"/>
                <a:gd name="T30" fmla="*/ 0 w 2077"/>
                <a:gd name="T31" fmla="*/ 531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77" h="1582">
                  <a:moveTo>
                    <a:pt x="0" y="531"/>
                  </a:moveTo>
                  <a:lnTo>
                    <a:pt x="0" y="1052"/>
                  </a:lnTo>
                  <a:lnTo>
                    <a:pt x="128" y="1408"/>
                  </a:lnTo>
                  <a:lnTo>
                    <a:pt x="503" y="1564"/>
                  </a:lnTo>
                  <a:lnTo>
                    <a:pt x="805" y="1582"/>
                  </a:lnTo>
                  <a:lnTo>
                    <a:pt x="1399" y="1445"/>
                  </a:lnTo>
                  <a:lnTo>
                    <a:pt x="1509" y="1225"/>
                  </a:lnTo>
                  <a:lnTo>
                    <a:pt x="1911" y="1235"/>
                  </a:lnTo>
                  <a:cubicBezTo>
                    <a:pt x="2005" y="1160"/>
                    <a:pt x="2077" y="922"/>
                    <a:pt x="2076" y="777"/>
                  </a:cubicBezTo>
                  <a:cubicBezTo>
                    <a:pt x="2075" y="632"/>
                    <a:pt x="2000" y="435"/>
                    <a:pt x="1902" y="366"/>
                  </a:cubicBezTo>
                  <a:lnTo>
                    <a:pt x="1491" y="366"/>
                  </a:lnTo>
                  <a:lnTo>
                    <a:pt x="1408" y="128"/>
                  </a:lnTo>
                  <a:lnTo>
                    <a:pt x="805" y="0"/>
                  </a:lnTo>
                  <a:lnTo>
                    <a:pt x="522" y="0"/>
                  </a:lnTo>
                  <a:lnTo>
                    <a:pt x="128" y="183"/>
                  </a:lnTo>
                  <a:lnTo>
                    <a:pt x="0" y="531"/>
                  </a:lnTo>
                  <a:close/>
                </a:path>
              </a:pathLst>
            </a:custGeom>
            <a:solidFill>
              <a:srgbClr val="FFCC99"/>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756" name="Freeform 268"/>
            <p:cNvSpPr>
              <a:spLocks/>
            </p:cNvSpPr>
            <p:nvPr/>
          </p:nvSpPr>
          <p:spPr bwMode="auto">
            <a:xfrm>
              <a:off x="5034" y="1004"/>
              <a:ext cx="125" cy="25"/>
            </a:xfrm>
            <a:custGeom>
              <a:avLst/>
              <a:gdLst>
                <a:gd name="T0" fmla="*/ 1976 w 1980"/>
                <a:gd name="T1" fmla="*/ 4 h 404"/>
                <a:gd name="T2" fmla="*/ 1660 w 1980"/>
                <a:gd name="T3" fmla="*/ 0 h 404"/>
                <a:gd name="T4" fmla="*/ 1664 w 1980"/>
                <a:gd name="T5" fmla="*/ 124 h 404"/>
                <a:gd name="T6" fmla="*/ 1236 w 1980"/>
                <a:gd name="T7" fmla="*/ 128 h 404"/>
                <a:gd name="T8" fmla="*/ 1236 w 1980"/>
                <a:gd name="T9" fmla="*/ 156 h 404"/>
                <a:gd name="T10" fmla="*/ 204 w 1980"/>
                <a:gd name="T11" fmla="*/ 164 h 404"/>
                <a:gd name="T12" fmla="*/ 96 w 1980"/>
                <a:gd name="T13" fmla="*/ 120 h 404"/>
                <a:gd name="T14" fmla="*/ 36 w 1980"/>
                <a:gd name="T15" fmla="*/ 120 h 404"/>
                <a:gd name="T16" fmla="*/ 0 w 1980"/>
                <a:gd name="T17" fmla="*/ 156 h 404"/>
                <a:gd name="T18" fmla="*/ 0 w 1980"/>
                <a:gd name="T19" fmla="*/ 256 h 404"/>
                <a:gd name="T20" fmla="*/ 40 w 1980"/>
                <a:gd name="T21" fmla="*/ 296 h 404"/>
                <a:gd name="T22" fmla="*/ 96 w 1980"/>
                <a:gd name="T23" fmla="*/ 296 h 404"/>
                <a:gd name="T24" fmla="*/ 212 w 1980"/>
                <a:gd name="T25" fmla="*/ 256 h 404"/>
                <a:gd name="T26" fmla="*/ 1236 w 1980"/>
                <a:gd name="T27" fmla="*/ 256 h 404"/>
                <a:gd name="T28" fmla="*/ 1240 w 1980"/>
                <a:gd name="T29" fmla="*/ 288 h 404"/>
                <a:gd name="T30" fmla="*/ 1660 w 1980"/>
                <a:gd name="T31" fmla="*/ 288 h 404"/>
                <a:gd name="T32" fmla="*/ 1672 w 1980"/>
                <a:gd name="T33" fmla="*/ 404 h 404"/>
                <a:gd name="T34" fmla="*/ 1980 w 1980"/>
                <a:gd name="T35" fmla="*/ 404 h 404"/>
                <a:gd name="T36" fmla="*/ 1976 w 1980"/>
                <a:gd name="T37" fmla="*/ 4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80" h="404">
                  <a:moveTo>
                    <a:pt x="1976" y="4"/>
                  </a:moveTo>
                  <a:lnTo>
                    <a:pt x="1660" y="0"/>
                  </a:lnTo>
                  <a:lnTo>
                    <a:pt x="1664" y="124"/>
                  </a:lnTo>
                  <a:lnTo>
                    <a:pt x="1236" y="128"/>
                  </a:lnTo>
                  <a:lnTo>
                    <a:pt x="1236" y="156"/>
                  </a:lnTo>
                  <a:lnTo>
                    <a:pt x="204" y="164"/>
                  </a:lnTo>
                  <a:lnTo>
                    <a:pt x="96" y="120"/>
                  </a:lnTo>
                  <a:lnTo>
                    <a:pt x="36" y="120"/>
                  </a:lnTo>
                  <a:lnTo>
                    <a:pt x="0" y="156"/>
                  </a:lnTo>
                  <a:lnTo>
                    <a:pt x="0" y="256"/>
                  </a:lnTo>
                  <a:lnTo>
                    <a:pt x="40" y="296"/>
                  </a:lnTo>
                  <a:lnTo>
                    <a:pt x="96" y="296"/>
                  </a:lnTo>
                  <a:lnTo>
                    <a:pt x="212" y="256"/>
                  </a:lnTo>
                  <a:lnTo>
                    <a:pt x="1236" y="256"/>
                  </a:lnTo>
                  <a:lnTo>
                    <a:pt x="1240" y="288"/>
                  </a:lnTo>
                  <a:lnTo>
                    <a:pt x="1660" y="288"/>
                  </a:lnTo>
                  <a:lnTo>
                    <a:pt x="1672" y="404"/>
                  </a:lnTo>
                  <a:lnTo>
                    <a:pt x="1980" y="404"/>
                  </a:lnTo>
                  <a:lnTo>
                    <a:pt x="1976" y="4"/>
                  </a:lnTo>
                  <a:close/>
                </a:path>
              </a:pathLst>
            </a:custGeom>
            <a:solidFill>
              <a:srgbClr val="3333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1757" name="Group 269"/>
          <p:cNvGrpSpPr>
            <a:grpSpLocks/>
          </p:cNvGrpSpPr>
          <p:nvPr/>
        </p:nvGrpSpPr>
        <p:grpSpPr bwMode="auto">
          <a:xfrm rot="-2700000">
            <a:off x="5575300" y="674688"/>
            <a:ext cx="257175" cy="117475"/>
            <a:chOff x="5034" y="943"/>
            <a:chExt cx="319" cy="144"/>
          </a:xfrm>
        </p:grpSpPr>
        <p:sp>
          <p:nvSpPr>
            <p:cNvPr id="191758" name="Freeform 270"/>
            <p:cNvSpPr>
              <a:spLocks/>
            </p:cNvSpPr>
            <p:nvPr/>
          </p:nvSpPr>
          <p:spPr bwMode="auto">
            <a:xfrm>
              <a:off x="5061" y="943"/>
              <a:ext cx="292" cy="144"/>
            </a:xfrm>
            <a:custGeom>
              <a:avLst/>
              <a:gdLst>
                <a:gd name="T0" fmla="*/ 9 w 4645"/>
                <a:gd name="T1" fmla="*/ 2286 h 2286"/>
                <a:gd name="T2" fmla="*/ 4645 w 4645"/>
                <a:gd name="T3" fmla="*/ 2277 h 2286"/>
                <a:gd name="T4" fmla="*/ 4645 w 4645"/>
                <a:gd name="T5" fmla="*/ 1838 h 2286"/>
                <a:gd name="T6" fmla="*/ 4242 w 4645"/>
                <a:gd name="T7" fmla="*/ 1838 h 2286"/>
                <a:gd name="T8" fmla="*/ 4215 w 4645"/>
                <a:gd name="T9" fmla="*/ 430 h 2286"/>
                <a:gd name="T10" fmla="*/ 4635 w 4645"/>
                <a:gd name="T11" fmla="*/ 430 h 2286"/>
                <a:gd name="T12" fmla="*/ 4635 w 4645"/>
                <a:gd name="T13" fmla="*/ 0 h 2286"/>
                <a:gd name="T14" fmla="*/ 0 w 4645"/>
                <a:gd name="T15" fmla="*/ 0 h 2286"/>
                <a:gd name="T16" fmla="*/ 0 w 4645"/>
                <a:gd name="T17" fmla="*/ 403 h 2286"/>
                <a:gd name="T18" fmla="*/ 165 w 4645"/>
                <a:gd name="T19" fmla="*/ 403 h 2286"/>
                <a:gd name="T20" fmla="*/ 174 w 4645"/>
                <a:gd name="T21" fmla="*/ 1875 h 2286"/>
                <a:gd name="T22" fmla="*/ 0 w 4645"/>
                <a:gd name="T23" fmla="*/ 1875 h 2286"/>
                <a:gd name="T24" fmla="*/ 9 w 4645"/>
                <a:gd name="T25" fmla="*/ 2286 h 2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45" h="2286">
                  <a:moveTo>
                    <a:pt x="9" y="2286"/>
                  </a:moveTo>
                  <a:lnTo>
                    <a:pt x="4645" y="2277"/>
                  </a:lnTo>
                  <a:lnTo>
                    <a:pt x="4645" y="1838"/>
                  </a:lnTo>
                  <a:lnTo>
                    <a:pt x="4242" y="1838"/>
                  </a:lnTo>
                  <a:lnTo>
                    <a:pt x="4215" y="430"/>
                  </a:lnTo>
                  <a:lnTo>
                    <a:pt x="4635" y="430"/>
                  </a:lnTo>
                  <a:lnTo>
                    <a:pt x="4635" y="0"/>
                  </a:lnTo>
                  <a:lnTo>
                    <a:pt x="0" y="0"/>
                  </a:lnTo>
                  <a:lnTo>
                    <a:pt x="0" y="403"/>
                  </a:lnTo>
                  <a:lnTo>
                    <a:pt x="165" y="403"/>
                  </a:lnTo>
                  <a:lnTo>
                    <a:pt x="174" y="1875"/>
                  </a:lnTo>
                  <a:lnTo>
                    <a:pt x="0" y="1875"/>
                  </a:lnTo>
                  <a:lnTo>
                    <a:pt x="9" y="2286"/>
                  </a:lnTo>
                  <a:close/>
                </a:path>
              </a:pathLst>
            </a:custGeom>
            <a:solidFill>
              <a:srgbClr val="FFFF99"/>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759" name="Freeform 271"/>
            <p:cNvSpPr>
              <a:spLocks/>
            </p:cNvSpPr>
            <p:nvPr/>
          </p:nvSpPr>
          <p:spPr bwMode="auto">
            <a:xfrm>
              <a:off x="5159" y="967"/>
              <a:ext cx="131" cy="99"/>
            </a:xfrm>
            <a:custGeom>
              <a:avLst/>
              <a:gdLst>
                <a:gd name="T0" fmla="*/ 0 w 2077"/>
                <a:gd name="T1" fmla="*/ 531 h 1582"/>
                <a:gd name="T2" fmla="*/ 0 w 2077"/>
                <a:gd name="T3" fmla="*/ 1052 h 1582"/>
                <a:gd name="T4" fmla="*/ 128 w 2077"/>
                <a:gd name="T5" fmla="*/ 1408 h 1582"/>
                <a:gd name="T6" fmla="*/ 503 w 2077"/>
                <a:gd name="T7" fmla="*/ 1564 h 1582"/>
                <a:gd name="T8" fmla="*/ 805 w 2077"/>
                <a:gd name="T9" fmla="*/ 1582 h 1582"/>
                <a:gd name="T10" fmla="*/ 1399 w 2077"/>
                <a:gd name="T11" fmla="*/ 1445 h 1582"/>
                <a:gd name="T12" fmla="*/ 1509 w 2077"/>
                <a:gd name="T13" fmla="*/ 1225 h 1582"/>
                <a:gd name="T14" fmla="*/ 1911 w 2077"/>
                <a:gd name="T15" fmla="*/ 1235 h 1582"/>
                <a:gd name="T16" fmla="*/ 2076 w 2077"/>
                <a:gd name="T17" fmla="*/ 777 h 1582"/>
                <a:gd name="T18" fmla="*/ 1902 w 2077"/>
                <a:gd name="T19" fmla="*/ 366 h 1582"/>
                <a:gd name="T20" fmla="*/ 1491 w 2077"/>
                <a:gd name="T21" fmla="*/ 366 h 1582"/>
                <a:gd name="T22" fmla="*/ 1408 w 2077"/>
                <a:gd name="T23" fmla="*/ 128 h 1582"/>
                <a:gd name="T24" fmla="*/ 805 w 2077"/>
                <a:gd name="T25" fmla="*/ 0 h 1582"/>
                <a:gd name="T26" fmla="*/ 522 w 2077"/>
                <a:gd name="T27" fmla="*/ 0 h 1582"/>
                <a:gd name="T28" fmla="*/ 128 w 2077"/>
                <a:gd name="T29" fmla="*/ 183 h 1582"/>
                <a:gd name="T30" fmla="*/ 0 w 2077"/>
                <a:gd name="T31" fmla="*/ 531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77" h="1582">
                  <a:moveTo>
                    <a:pt x="0" y="531"/>
                  </a:moveTo>
                  <a:lnTo>
                    <a:pt x="0" y="1052"/>
                  </a:lnTo>
                  <a:lnTo>
                    <a:pt x="128" y="1408"/>
                  </a:lnTo>
                  <a:lnTo>
                    <a:pt x="503" y="1564"/>
                  </a:lnTo>
                  <a:lnTo>
                    <a:pt x="805" y="1582"/>
                  </a:lnTo>
                  <a:lnTo>
                    <a:pt x="1399" y="1445"/>
                  </a:lnTo>
                  <a:lnTo>
                    <a:pt x="1509" y="1225"/>
                  </a:lnTo>
                  <a:lnTo>
                    <a:pt x="1911" y="1235"/>
                  </a:lnTo>
                  <a:cubicBezTo>
                    <a:pt x="2005" y="1160"/>
                    <a:pt x="2077" y="922"/>
                    <a:pt x="2076" y="777"/>
                  </a:cubicBezTo>
                  <a:cubicBezTo>
                    <a:pt x="2075" y="632"/>
                    <a:pt x="2000" y="435"/>
                    <a:pt x="1902" y="366"/>
                  </a:cubicBezTo>
                  <a:lnTo>
                    <a:pt x="1491" y="366"/>
                  </a:lnTo>
                  <a:lnTo>
                    <a:pt x="1408" y="128"/>
                  </a:lnTo>
                  <a:lnTo>
                    <a:pt x="805" y="0"/>
                  </a:lnTo>
                  <a:lnTo>
                    <a:pt x="522" y="0"/>
                  </a:lnTo>
                  <a:lnTo>
                    <a:pt x="128" y="183"/>
                  </a:lnTo>
                  <a:lnTo>
                    <a:pt x="0" y="531"/>
                  </a:lnTo>
                  <a:close/>
                </a:path>
              </a:pathLst>
            </a:custGeom>
            <a:solidFill>
              <a:srgbClr val="FFCC99"/>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760" name="Freeform 272"/>
            <p:cNvSpPr>
              <a:spLocks/>
            </p:cNvSpPr>
            <p:nvPr/>
          </p:nvSpPr>
          <p:spPr bwMode="auto">
            <a:xfrm>
              <a:off x="5034" y="1004"/>
              <a:ext cx="125" cy="25"/>
            </a:xfrm>
            <a:custGeom>
              <a:avLst/>
              <a:gdLst>
                <a:gd name="T0" fmla="*/ 1976 w 1980"/>
                <a:gd name="T1" fmla="*/ 4 h 404"/>
                <a:gd name="T2" fmla="*/ 1660 w 1980"/>
                <a:gd name="T3" fmla="*/ 0 h 404"/>
                <a:gd name="T4" fmla="*/ 1664 w 1980"/>
                <a:gd name="T5" fmla="*/ 124 h 404"/>
                <a:gd name="T6" fmla="*/ 1236 w 1980"/>
                <a:gd name="T7" fmla="*/ 128 h 404"/>
                <a:gd name="T8" fmla="*/ 1236 w 1980"/>
                <a:gd name="T9" fmla="*/ 156 h 404"/>
                <a:gd name="T10" fmla="*/ 204 w 1980"/>
                <a:gd name="T11" fmla="*/ 164 h 404"/>
                <a:gd name="T12" fmla="*/ 96 w 1980"/>
                <a:gd name="T13" fmla="*/ 120 h 404"/>
                <a:gd name="T14" fmla="*/ 36 w 1980"/>
                <a:gd name="T15" fmla="*/ 120 h 404"/>
                <a:gd name="T16" fmla="*/ 0 w 1980"/>
                <a:gd name="T17" fmla="*/ 156 h 404"/>
                <a:gd name="T18" fmla="*/ 0 w 1980"/>
                <a:gd name="T19" fmla="*/ 256 h 404"/>
                <a:gd name="T20" fmla="*/ 40 w 1980"/>
                <a:gd name="T21" fmla="*/ 296 h 404"/>
                <a:gd name="T22" fmla="*/ 96 w 1980"/>
                <a:gd name="T23" fmla="*/ 296 h 404"/>
                <a:gd name="T24" fmla="*/ 212 w 1980"/>
                <a:gd name="T25" fmla="*/ 256 h 404"/>
                <a:gd name="T26" fmla="*/ 1236 w 1980"/>
                <a:gd name="T27" fmla="*/ 256 h 404"/>
                <a:gd name="T28" fmla="*/ 1240 w 1980"/>
                <a:gd name="T29" fmla="*/ 288 h 404"/>
                <a:gd name="T30" fmla="*/ 1660 w 1980"/>
                <a:gd name="T31" fmla="*/ 288 h 404"/>
                <a:gd name="T32" fmla="*/ 1672 w 1980"/>
                <a:gd name="T33" fmla="*/ 404 h 404"/>
                <a:gd name="T34" fmla="*/ 1980 w 1980"/>
                <a:gd name="T35" fmla="*/ 404 h 404"/>
                <a:gd name="T36" fmla="*/ 1976 w 1980"/>
                <a:gd name="T37" fmla="*/ 4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80" h="404">
                  <a:moveTo>
                    <a:pt x="1976" y="4"/>
                  </a:moveTo>
                  <a:lnTo>
                    <a:pt x="1660" y="0"/>
                  </a:lnTo>
                  <a:lnTo>
                    <a:pt x="1664" y="124"/>
                  </a:lnTo>
                  <a:lnTo>
                    <a:pt x="1236" y="128"/>
                  </a:lnTo>
                  <a:lnTo>
                    <a:pt x="1236" y="156"/>
                  </a:lnTo>
                  <a:lnTo>
                    <a:pt x="204" y="164"/>
                  </a:lnTo>
                  <a:lnTo>
                    <a:pt x="96" y="120"/>
                  </a:lnTo>
                  <a:lnTo>
                    <a:pt x="36" y="120"/>
                  </a:lnTo>
                  <a:lnTo>
                    <a:pt x="0" y="156"/>
                  </a:lnTo>
                  <a:lnTo>
                    <a:pt x="0" y="256"/>
                  </a:lnTo>
                  <a:lnTo>
                    <a:pt x="40" y="296"/>
                  </a:lnTo>
                  <a:lnTo>
                    <a:pt x="96" y="296"/>
                  </a:lnTo>
                  <a:lnTo>
                    <a:pt x="212" y="256"/>
                  </a:lnTo>
                  <a:lnTo>
                    <a:pt x="1236" y="256"/>
                  </a:lnTo>
                  <a:lnTo>
                    <a:pt x="1240" y="288"/>
                  </a:lnTo>
                  <a:lnTo>
                    <a:pt x="1660" y="288"/>
                  </a:lnTo>
                  <a:lnTo>
                    <a:pt x="1672" y="404"/>
                  </a:lnTo>
                  <a:lnTo>
                    <a:pt x="1980" y="404"/>
                  </a:lnTo>
                  <a:lnTo>
                    <a:pt x="1976" y="4"/>
                  </a:lnTo>
                  <a:close/>
                </a:path>
              </a:pathLst>
            </a:custGeom>
            <a:solidFill>
              <a:srgbClr val="3333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1761" name="Group 273"/>
          <p:cNvGrpSpPr>
            <a:grpSpLocks/>
          </p:cNvGrpSpPr>
          <p:nvPr/>
        </p:nvGrpSpPr>
        <p:grpSpPr bwMode="auto">
          <a:xfrm rot="-3038490">
            <a:off x="4792662" y="627063"/>
            <a:ext cx="207963" cy="103188"/>
            <a:chOff x="5062" y="1268"/>
            <a:chExt cx="317" cy="157"/>
          </a:xfrm>
        </p:grpSpPr>
        <p:sp>
          <p:nvSpPr>
            <p:cNvPr id="191762" name="Freeform 274"/>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763" name="Freeform 275"/>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764" name="Freeform 276"/>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1765" name="Group 277"/>
          <p:cNvGrpSpPr>
            <a:grpSpLocks/>
          </p:cNvGrpSpPr>
          <p:nvPr/>
        </p:nvGrpSpPr>
        <p:grpSpPr bwMode="auto">
          <a:xfrm rot="-3038490">
            <a:off x="5345112" y="646113"/>
            <a:ext cx="207963" cy="103188"/>
            <a:chOff x="5062" y="1268"/>
            <a:chExt cx="317" cy="157"/>
          </a:xfrm>
        </p:grpSpPr>
        <p:sp>
          <p:nvSpPr>
            <p:cNvPr id="191766" name="Freeform 278"/>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767" name="Freeform 279"/>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768" name="Freeform 280"/>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1769" name="Group 281"/>
          <p:cNvGrpSpPr>
            <a:grpSpLocks/>
          </p:cNvGrpSpPr>
          <p:nvPr/>
        </p:nvGrpSpPr>
        <p:grpSpPr bwMode="auto">
          <a:xfrm rot="-3038490">
            <a:off x="5935662" y="712788"/>
            <a:ext cx="207963" cy="103188"/>
            <a:chOff x="5062" y="1268"/>
            <a:chExt cx="317" cy="157"/>
          </a:xfrm>
        </p:grpSpPr>
        <p:sp>
          <p:nvSpPr>
            <p:cNvPr id="191770" name="Freeform 282"/>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771" name="Freeform 283"/>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772" name="Freeform 284"/>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1773" name="Group 285"/>
          <p:cNvGrpSpPr>
            <a:grpSpLocks/>
          </p:cNvGrpSpPr>
          <p:nvPr/>
        </p:nvGrpSpPr>
        <p:grpSpPr bwMode="auto">
          <a:xfrm rot="-3038490">
            <a:off x="6251576" y="701675"/>
            <a:ext cx="207962" cy="109537"/>
            <a:chOff x="5062" y="1268"/>
            <a:chExt cx="317" cy="157"/>
          </a:xfrm>
        </p:grpSpPr>
        <p:sp>
          <p:nvSpPr>
            <p:cNvPr id="191774" name="Freeform 286"/>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775" name="Freeform 287"/>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776" name="Freeform 288"/>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1777" name="Group 289"/>
          <p:cNvGrpSpPr>
            <a:grpSpLocks/>
          </p:cNvGrpSpPr>
          <p:nvPr/>
        </p:nvGrpSpPr>
        <p:grpSpPr bwMode="auto">
          <a:xfrm rot="7509332">
            <a:off x="3735388" y="6702425"/>
            <a:ext cx="207962" cy="103188"/>
            <a:chOff x="5062" y="1268"/>
            <a:chExt cx="317" cy="157"/>
          </a:xfrm>
        </p:grpSpPr>
        <p:sp>
          <p:nvSpPr>
            <p:cNvPr id="191778" name="Freeform 290"/>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779" name="Freeform 291"/>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780" name="Freeform 292"/>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91781" name="Text Box 293"/>
          <p:cNvSpPr txBox="1">
            <a:spLocks noChangeArrowheads="1"/>
          </p:cNvSpPr>
          <p:nvPr/>
        </p:nvSpPr>
        <p:spPr bwMode="auto">
          <a:xfrm>
            <a:off x="5149850" y="1271588"/>
            <a:ext cx="399415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altLang="en-US" sz="1400" b="1" u="sng">
                <a:solidFill>
                  <a:srgbClr val="000066"/>
                </a:solidFill>
              </a:rPr>
              <a:t>NO</a:t>
            </a:r>
            <a:r>
              <a:rPr lang="en-US" altLang="en-US" sz="1400" b="1">
                <a:solidFill>
                  <a:srgbClr val="000066"/>
                </a:solidFill>
              </a:rPr>
              <a:t> Frontal Hits caused Tank Casualties</a:t>
            </a:r>
          </a:p>
          <a:p>
            <a:pPr>
              <a:buFontTx/>
              <a:buChar char="•"/>
            </a:pPr>
            <a:r>
              <a:rPr lang="en-US" altLang="en-US" sz="1400" b="1">
                <a:solidFill>
                  <a:srgbClr val="000066"/>
                </a:solidFill>
              </a:rPr>
              <a:t>All Penetrations seem to be from Tank Guns</a:t>
            </a:r>
          </a:p>
          <a:p>
            <a:pPr>
              <a:buFontTx/>
              <a:buChar char="•"/>
            </a:pPr>
            <a:r>
              <a:rPr lang="en-US" altLang="en-US" sz="1400" b="1">
                <a:solidFill>
                  <a:srgbClr val="000066"/>
                </a:solidFill>
              </a:rPr>
              <a:t>Only one penetration from a long range 88.</a:t>
            </a:r>
          </a:p>
          <a:p>
            <a:pPr>
              <a:buFontTx/>
              <a:buChar char="•"/>
            </a:pPr>
            <a:r>
              <a:rPr lang="en-US" altLang="en-US" sz="1400" b="1">
                <a:solidFill>
                  <a:srgbClr val="FF0000"/>
                </a:solidFill>
              </a:rPr>
              <a:t>This is </a:t>
            </a:r>
            <a:r>
              <a:rPr lang="en-US" altLang="en-US" sz="1400" b="1" u="sng">
                <a:solidFill>
                  <a:srgbClr val="FF0000"/>
                </a:solidFill>
              </a:rPr>
              <a:t>not</a:t>
            </a:r>
            <a:r>
              <a:rPr lang="en-US" altLang="en-US" sz="1400" b="1">
                <a:solidFill>
                  <a:srgbClr val="FF0000"/>
                </a:solidFill>
              </a:rPr>
              <a:t> a U.S. Technology Problem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1684"/>
                                        </p:tgtEl>
                                        <p:attrNameLst>
                                          <p:attrName>style.visibility</p:attrName>
                                        </p:attrNameLst>
                                      </p:cBhvr>
                                      <p:to>
                                        <p:strVal val="visible"/>
                                      </p:to>
                                    </p:set>
                                    <p:animEffect transition="in" filter="wipe(left)">
                                      <p:cBhvr>
                                        <p:cTn id="7" dur="2000"/>
                                        <p:tgtEl>
                                          <p:spTgt spid="19168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1685"/>
                                        </p:tgtEl>
                                        <p:attrNameLst>
                                          <p:attrName>style.visibility</p:attrName>
                                        </p:attrNameLst>
                                      </p:cBhvr>
                                      <p:to>
                                        <p:strVal val="visible"/>
                                      </p:to>
                                    </p:set>
                                    <p:animEffect transition="in" filter="wipe(left)">
                                      <p:cBhvr>
                                        <p:cTn id="10" dur="2000"/>
                                        <p:tgtEl>
                                          <p:spTgt spid="191685"/>
                                        </p:tgtEl>
                                      </p:cBhvr>
                                    </p:animEffect>
                                  </p:childTnLst>
                                </p:cTn>
                              </p:par>
                            </p:childTnLst>
                          </p:cTn>
                        </p:par>
                        <p:par>
                          <p:cTn id="11" fill="hold" nodeType="afterGroup">
                            <p:stCondLst>
                              <p:cond delay="2000"/>
                            </p:stCondLst>
                            <p:childTnLst>
                              <p:par>
                                <p:cTn id="12" presetID="9" presetClass="entr" presetSubtype="0" fill="hold" nodeType="afterEffect">
                                  <p:stCondLst>
                                    <p:cond delay="0"/>
                                  </p:stCondLst>
                                  <p:childTnLst>
                                    <p:set>
                                      <p:cBhvr>
                                        <p:cTn id="13" dur="1" fill="hold">
                                          <p:stCondLst>
                                            <p:cond delay="0"/>
                                          </p:stCondLst>
                                        </p:cTn>
                                        <p:tgtEl>
                                          <p:spTgt spid="191491"/>
                                        </p:tgtEl>
                                        <p:attrNameLst>
                                          <p:attrName>style.visibility</p:attrName>
                                        </p:attrNameLst>
                                      </p:cBhvr>
                                      <p:to>
                                        <p:strVal val="visible"/>
                                      </p:to>
                                    </p:set>
                                    <p:animEffect transition="in" filter="dissolve">
                                      <p:cBhvr>
                                        <p:cTn id="14" dur="2000"/>
                                        <p:tgtEl>
                                          <p:spTgt spid="191491"/>
                                        </p:tgtEl>
                                      </p:cBhvr>
                                    </p:animEffect>
                                  </p:childTnLst>
                                </p:cTn>
                              </p:par>
                              <p:par>
                                <p:cTn id="15" presetID="9" presetClass="entr" presetSubtype="0" fill="hold" nodeType="withEffect">
                                  <p:stCondLst>
                                    <p:cond delay="0"/>
                                  </p:stCondLst>
                                  <p:childTnLst>
                                    <p:set>
                                      <p:cBhvr>
                                        <p:cTn id="16" dur="1" fill="hold">
                                          <p:stCondLst>
                                            <p:cond delay="0"/>
                                          </p:stCondLst>
                                        </p:cTn>
                                        <p:tgtEl>
                                          <p:spTgt spid="191495"/>
                                        </p:tgtEl>
                                        <p:attrNameLst>
                                          <p:attrName>style.visibility</p:attrName>
                                        </p:attrNameLst>
                                      </p:cBhvr>
                                      <p:to>
                                        <p:strVal val="visible"/>
                                      </p:to>
                                    </p:set>
                                    <p:animEffect transition="in" filter="dissolve">
                                      <p:cBhvr>
                                        <p:cTn id="17" dur="2000"/>
                                        <p:tgtEl>
                                          <p:spTgt spid="191495"/>
                                        </p:tgtEl>
                                      </p:cBhvr>
                                    </p:animEffect>
                                  </p:childTnLst>
                                </p:cTn>
                              </p:par>
                              <p:par>
                                <p:cTn id="18" presetID="9" presetClass="entr" presetSubtype="0" fill="hold" nodeType="withEffect">
                                  <p:stCondLst>
                                    <p:cond delay="0"/>
                                  </p:stCondLst>
                                  <p:childTnLst>
                                    <p:set>
                                      <p:cBhvr>
                                        <p:cTn id="19" dur="1" fill="hold">
                                          <p:stCondLst>
                                            <p:cond delay="0"/>
                                          </p:stCondLst>
                                        </p:cTn>
                                        <p:tgtEl>
                                          <p:spTgt spid="191499"/>
                                        </p:tgtEl>
                                        <p:attrNameLst>
                                          <p:attrName>style.visibility</p:attrName>
                                        </p:attrNameLst>
                                      </p:cBhvr>
                                      <p:to>
                                        <p:strVal val="visible"/>
                                      </p:to>
                                    </p:set>
                                    <p:animEffect transition="in" filter="dissolve">
                                      <p:cBhvr>
                                        <p:cTn id="20" dur="2000"/>
                                        <p:tgtEl>
                                          <p:spTgt spid="191499"/>
                                        </p:tgtEl>
                                      </p:cBhvr>
                                    </p:animEffect>
                                  </p:childTnLst>
                                </p:cTn>
                              </p:par>
                              <p:par>
                                <p:cTn id="21" presetID="9" presetClass="entr" presetSubtype="0" fill="hold" nodeType="withEffect">
                                  <p:stCondLst>
                                    <p:cond delay="0"/>
                                  </p:stCondLst>
                                  <p:childTnLst>
                                    <p:set>
                                      <p:cBhvr>
                                        <p:cTn id="22" dur="1" fill="hold">
                                          <p:stCondLst>
                                            <p:cond delay="0"/>
                                          </p:stCondLst>
                                        </p:cTn>
                                        <p:tgtEl>
                                          <p:spTgt spid="191503"/>
                                        </p:tgtEl>
                                        <p:attrNameLst>
                                          <p:attrName>style.visibility</p:attrName>
                                        </p:attrNameLst>
                                      </p:cBhvr>
                                      <p:to>
                                        <p:strVal val="visible"/>
                                      </p:to>
                                    </p:set>
                                    <p:animEffect transition="in" filter="dissolve">
                                      <p:cBhvr>
                                        <p:cTn id="23" dur="2000"/>
                                        <p:tgtEl>
                                          <p:spTgt spid="191503"/>
                                        </p:tgtEl>
                                      </p:cBhvr>
                                    </p:animEffect>
                                  </p:childTnLst>
                                </p:cTn>
                              </p:par>
                              <p:par>
                                <p:cTn id="24" presetID="9" presetClass="entr" presetSubtype="0" fill="hold" nodeType="withEffect">
                                  <p:stCondLst>
                                    <p:cond delay="0"/>
                                  </p:stCondLst>
                                  <p:childTnLst>
                                    <p:set>
                                      <p:cBhvr>
                                        <p:cTn id="25" dur="1" fill="hold">
                                          <p:stCondLst>
                                            <p:cond delay="0"/>
                                          </p:stCondLst>
                                        </p:cTn>
                                        <p:tgtEl>
                                          <p:spTgt spid="191507"/>
                                        </p:tgtEl>
                                        <p:attrNameLst>
                                          <p:attrName>style.visibility</p:attrName>
                                        </p:attrNameLst>
                                      </p:cBhvr>
                                      <p:to>
                                        <p:strVal val="visible"/>
                                      </p:to>
                                    </p:set>
                                    <p:animEffect transition="in" filter="dissolve">
                                      <p:cBhvr>
                                        <p:cTn id="26" dur="2000"/>
                                        <p:tgtEl>
                                          <p:spTgt spid="191507"/>
                                        </p:tgtEl>
                                      </p:cBhvr>
                                    </p:animEffect>
                                  </p:childTnLst>
                                </p:cTn>
                              </p:par>
                              <p:par>
                                <p:cTn id="27" presetID="9" presetClass="entr" presetSubtype="0" fill="hold" nodeType="withEffect">
                                  <p:stCondLst>
                                    <p:cond delay="0"/>
                                  </p:stCondLst>
                                  <p:childTnLst>
                                    <p:set>
                                      <p:cBhvr>
                                        <p:cTn id="28" dur="1" fill="hold">
                                          <p:stCondLst>
                                            <p:cond delay="0"/>
                                          </p:stCondLst>
                                        </p:cTn>
                                        <p:tgtEl>
                                          <p:spTgt spid="191511"/>
                                        </p:tgtEl>
                                        <p:attrNameLst>
                                          <p:attrName>style.visibility</p:attrName>
                                        </p:attrNameLst>
                                      </p:cBhvr>
                                      <p:to>
                                        <p:strVal val="visible"/>
                                      </p:to>
                                    </p:set>
                                    <p:animEffect transition="in" filter="dissolve">
                                      <p:cBhvr>
                                        <p:cTn id="29" dur="2000"/>
                                        <p:tgtEl>
                                          <p:spTgt spid="191511"/>
                                        </p:tgtEl>
                                      </p:cBhvr>
                                    </p:animEffect>
                                  </p:childTnLst>
                                </p:cTn>
                              </p:par>
                              <p:par>
                                <p:cTn id="30" presetID="9" presetClass="entr" presetSubtype="0" fill="hold" nodeType="withEffect">
                                  <p:stCondLst>
                                    <p:cond delay="0"/>
                                  </p:stCondLst>
                                  <p:childTnLst>
                                    <p:set>
                                      <p:cBhvr>
                                        <p:cTn id="31" dur="1" fill="hold">
                                          <p:stCondLst>
                                            <p:cond delay="0"/>
                                          </p:stCondLst>
                                        </p:cTn>
                                        <p:tgtEl>
                                          <p:spTgt spid="191515"/>
                                        </p:tgtEl>
                                        <p:attrNameLst>
                                          <p:attrName>style.visibility</p:attrName>
                                        </p:attrNameLst>
                                      </p:cBhvr>
                                      <p:to>
                                        <p:strVal val="visible"/>
                                      </p:to>
                                    </p:set>
                                    <p:animEffect transition="in" filter="dissolve">
                                      <p:cBhvr>
                                        <p:cTn id="32" dur="2000"/>
                                        <p:tgtEl>
                                          <p:spTgt spid="191515"/>
                                        </p:tgtEl>
                                      </p:cBhvr>
                                    </p:animEffect>
                                  </p:childTnLst>
                                </p:cTn>
                              </p:par>
                              <p:par>
                                <p:cTn id="33" presetID="9" presetClass="entr" presetSubtype="0" fill="hold" nodeType="withEffect">
                                  <p:stCondLst>
                                    <p:cond delay="0"/>
                                  </p:stCondLst>
                                  <p:childTnLst>
                                    <p:set>
                                      <p:cBhvr>
                                        <p:cTn id="34" dur="1" fill="hold">
                                          <p:stCondLst>
                                            <p:cond delay="0"/>
                                          </p:stCondLst>
                                        </p:cTn>
                                        <p:tgtEl>
                                          <p:spTgt spid="191519"/>
                                        </p:tgtEl>
                                        <p:attrNameLst>
                                          <p:attrName>style.visibility</p:attrName>
                                        </p:attrNameLst>
                                      </p:cBhvr>
                                      <p:to>
                                        <p:strVal val="visible"/>
                                      </p:to>
                                    </p:set>
                                    <p:animEffect transition="in" filter="dissolve">
                                      <p:cBhvr>
                                        <p:cTn id="35" dur="2000"/>
                                        <p:tgtEl>
                                          <p:spTgt spid="191519"/>
                                        </p:tgtEl>
                                      </p:cBhvr>
                                    </p:animEffect>
                                  </p:childTnLst>
                                </p:cTn>
                              </p:par>
                              <p:par>
                                <p:cTn id="36" presetID="9" presetClass="entr" presetSubtype="0" fill="hold" nodeType="withEffect">
                                  <p:stCondLst>
                                    <p:cond delay="0"/>
                                  </p:stCondLst>
                                  <p:childTnLst>
                                    <p:set>
                                      <p:cBhvr>
                                        <p:cTn id="37" dur="1" fill="hold">
                                          <p:stCondLst>
                                            <p:cond delay="0"/>
                                          </p:stCondLst>
                                        </p:cTn>
                                        <p:tgtEl>
                                          <p:spTgt spid="191523"/>
                                        </p:tgtEl>
                                        <p:attrNameLst>
                                          <p:attrName>style.visibility</p:attrName>
                                        </p:attrNameLst>
                                      </p:cBhvr>
                                      <p:to>
                                        <p:strVal val="visible"/>
                                      </p:to>
                                    </p:set>
                                    <p:animEffect transition="in" filter="dissolve">
                                      <p:cBhvr>
                                        <p:cTn id="38" dur="2000"/>
                                        <p:tgtEl>
                                          <p:spTgt spid="191523"/>
                                        </p:tgtEl>
                                      </p:cBhvr>
                                    </p:animEffect>
                                  </p:childTnLst>
                                </p:cTn>
                              </p:par>
                              <p:par>
                                <p:cTn id="39" presetID="9" presetClass="entr" presetSubtype="0" fill="hold" nodeType="withEffect">
                                  <p:stCondLst>
                                    <p:cond delay="0"/>
                                  </p:stCondLst>
                                  <p:childTnLst>
                                    <p:set>
                                      <p:cBhvr>
                                        <p:cTn id="40" dur="1" fill="hold">
                                          <p:stCondLst>
                                            <p:cond delay="0"/>
                                          </p:stCondLst>
                                        </p:cTn>
                                        <p:tgtEl>
                                          <p:spTgt spid="191527"/>
                                        </p:tgtEl>
                                        <p:attrNameLst>
                                          <p:attrName>style.visibility</p:attrName>
                                        </p:attrNameLst>
                                      </p:cBhvr>
                                      <p:to>
                                        <p:strVal val="visible"/>
                                      </p:to>
                                    </p:set>
                                    <p:animEffect transition="in" filter="dissolve">
                                      <p:cBhvr>
                                        <p:cTn id="41" dur="2000"/>
                                        <p:tgtEl>
                                          <p:spTgt spid="191527"/>
                                        </p:tgtEl>
                                      </p:cBhvr>
                                    </p:animEffect>
                                  </p:childTnLst>
                                </p:cTn>
                              </p:par>
                              <p:par>
                                <p:cTn id="42" presetID="9" presetClass="entr" presetSubtype="0" fill="hold" nodeType="withEffect">
                                  <p:stCondLst>
                                    <p:cond delay="0"/>
                                  </p:stCondLst>
                                  <p:childTnLst>
                                    <p:set>
                                      <p:cBhvr>
                                        <p:cTn id="43" dur="1" fill="hold">
                                          <p:stCondLst>
                                            <p:cond delay="0"/>
                                          </p:stCondLst>
                                        </p:cTn>
                                        <p:tgtEl>
                                          <p:spTgt spid="191531"/>
                                        </p:tgtEl>
                                        <p:attrNameLst>
                                          <p:attrName>style.visibility</p:attrName>
                                        </p:attrNameLst>
                                      </p:cBhvr>
                                      <p:to>
                                        <p:strVal val="visible"/>
                                      </p:to>
                                    </p:set>
                                    <p:animEffect transition="in" filter="dissolve">
                                      <p:cBhvr>
                                        <p:cTn id="44" dur="2000"/>
                                        <p:tgtEl>
                                          <p:spTgt spid="191531"/>
                                        </p:tgtEl>
                                      </p:cBhvr>
                                    </p:animEffect>
                                  </p:childTnLst>
                                </p:cTn>
                              </p:par>
                              <p:par>
                                <p:cTn id="45" presetID="9" presetClass="entr" presetSubtype="0" fill="hold" nodeType="withEffect">
                                  <p:stCondLst>
                                    <p:cond delay="0"/>
                                  </p:stCondLst>
                                  <p:childTnLst>
                                    <p:set>
                                      <p:cBhvr>
                                        <p:cTn id="46" dur="1" fill="hold">
                                          <p:stCondLst>
                                            <p:cond delay="0"/>
                                          </p:stCondLst>
                                        </p:cTn>
                                        <p:tgtEl>
                                          <p:spTgt spid="191535"/>
                                        </p:tgtEl>
                                        <p:attrNameLst>
                                          <p:attrName>style.visibility</p:attrName>
                                        </p:attrNameLst>
                                      </p:cBhvr>
                                      <p:to>
                                        <p:strVal val="visible"/>
                                      </p:to>
                                    </p:set>
                                    <p:animEffect transition="in" filter="dissolve">
                                      <p:cBhvr>
                                        <p:cTn id="47" dur="2000"/>
                                        <p:tgtEl>
                                          <p:spTgt spid="191535"/>
                                        </p:tgtEl>
                                      </p:cBhvr>
                                    </p:animEffect>
                                  </p:childTnLst>
                                </p:cTn>
                              </p:par>
                              <p:par>
                                <p:cTn id="48" presetID="9" presetClass="entr" presetSubtype="0" fill="hold" nodeType="withEffect">
                                  <p:stCondLst>
                                    <p:cond delay="0"/>
                                  </p:stCondLst>
                                  <p:childTnLst>
                                    <p:set>
                                      <p:cBhvr>
                                        <p:cTn id="49" dur="1" fill="hold">
                                          <p:stCondLst>
                                            <p:cond delay="0"/>
                                          </p:stCondLst>
                                        </p:cTn>
                                        <p:tgtEl>
                                          <p:spTgt spid="191539"/>
                                        </p:tgtEl>
                                        <p:attrNameLst>
                                          <p:attrName>style.visibility</p:attrName>
                                        </p:attrNameLst>
                                      </p:cBhvr>
                                      <p:to>
                                        <p:strVal val="visible"/>
                                      </p:to>
                                    </p:set>
                                    <p:animEffect transition="in" filter="dissolve">
                                      <p:cBhvr>
                                        <p:cTn id="50" dur="2000"/>
                                        <p:tgtEl>
                                          <p:spTgt spid="191539"/>
                                        </p:tgtEl>
                                      </p:cBhvr>
                                    </p:animEffect>
                                  </p:childTnLst>
                                </p:cTn>
                              </p:par>
                              <p:par>
                                <p:cTn id="51" presetID="9" presetClass="entr" presetSubtype="0" fill="hold" nodeType="withEffect">
                                  <p:stCondLst>
                                    <p:cond delay="0"/>
                                  </p:stCondLst>
                                  <p:childTnLst>
                                    <p:set>
                                      <p:cBhvr>
                                        <p:cTn id="52" dur="1" fill="hold">
                                          <p:stCondLst>
                                            <p:cond delay="0"/>
                                          </p:stCondLst>
                                        </p:cTn>
                                        <p:tgtEl>
                                          <p:spTgt spid="191543"/>
                                        </p:tgtEl>
                                        <p:attrNameLst>
                                          <p:attrName>style.visibility</p:attrName>
                                        </p:attrNameLst>
                                      </p:cBhvr>
                                      <p:to>
                                        <p:strVal val="visible"/>
                                      </p:to>
                                    </p:set>
                                    <p:animEffect transition="in" filter="dissolve">
                                      <p:cBhvr>
                                        <p:cTn id="53" dur="2000"/>
                                        <p:tgtEl>
                                          <p:spTgt spid="191543"/>
                                        </p:tgtEl>
                                      </p:cBhvr>
                                    </p:animEffect>
                                  </p:childTnLst>
                                </p:cTn>
                              </p:par>
                              <p:par>
                                <p:cTn id="54" presetID="9" presetClass="entr" presetSubtype="0" fill="hold" nodeType="withEffect">
                                  <p:stCondLst>
                                    <p:cond delay="0"/>
                                  </p:stCondLst>
                                  <p:childTnLst>
                                    <p:set>
                                      <p:cBhvr>
                                        <p:cTn id="55" dur="1" fill="hold">
                                          <p:stCondLst>
                                            <p:cond delay="0"/>
                                          </p:stCondLst>
                                        </p:cTn>
                                        <p:tgtEl>
                                          <p:spTgt spid="191547"/>
                                        </p:tgtEl>
                                        <p:attrNameLst>
                                          <p:attrName>style.visibility</p:attrName>
                                        </p:attrNameLst>
                                      </p:cBhvr>
                                      <p:to>
                                        <p:strVal val="visible"/>
                                      </p:to>
                                    </p:set>
                                    <p:animEffect transition="in" filter="dissolve">
                                      <p:cBhvr>
                                        <p:cTn id="56" dur="2000"/>
                                        <p:tgtEl>
                                          <p:spTgt spid="191547"/>
                                        </p:tgtEl>
                                      </p:cBhvr>
                                    </p:animEffect>
                                  </p:childTnLst>
                                </p:cTn>
                              </p:par>
                              <p:par>
                                <p:cTn id="57" presetID="9" presetClass="entr" presetSubtype="0" fill="hold" nodeType="withEffect">
                                  <p:stCondLst>
                                    <p:cond delay="0"/>
                                  </p:stCondLst>
                                  <p:childTnLst>
                                    <p:set>
                                      <p:cBhvr>
                                        <p:cTn id="58" dur="1" fill="hold">
                                          <p:stCondLst>
                                            <p:cond delay="0"/>
                                          </p:stCondLst>
                                        </p:cTn>
                                        <p:tgtEl>
                                          <p:spTgt spid="191551"/>
                                        </p:tgtEl>
                                        <p:attrNameLst>
                                          <p:attrName>style.visibility</p:attrName>
                                        </p:attrNameLst>
                                      </p:cBhvr>
                                      <p:to>
                                        <p:strVal val="visible"/>
                                      </p:to>
                                    </p:set>
                                    <p:animEffect transition="in" filter="dissolve">
                                      <p:cBhvr>
                                        <p:cTn id="59" dur="2000"/>
                                        <p:tgtEl>
                                          <p:spTgt spid="191551"/>
                                        </p:tgtEl>
                                      </p:cBhvr>
                                    </p:animEffect>
                                  </p:childTnLst>
                                </p:cTn>
                              </p:par>
                              <p:par>
                                <p:cTn id="60" presetID="9" presetClass="entr" presetSubtype="0" fill="hold" nodeType="withEffect">
                                  <p:stCondLst>
                                    <p:cond delay="0"/>
                                  </p:stCondLst>
                                  <p:childTnLst>
                                    <p:set>
                                      <p:cBhvr>
                                        <p:cTn id="61" dur="1" fill="hold">
                                          <p:stCondLst>
                                            <p:cond delay="0"/>
                                          </p:stCondLst>
                                        </p:cTn>
                                        <p:tgtEl>
                                          <p:spTgt spid="191555"/>
                                        </p:tgtEl>
                                        <p:attrNameLst>
                                          <p:attrName>style.visibility</p:attrName>
                                        </p:attrNameLst>
                                      </p:cBhvr>
                                      <p:to>
                                        <p:strVal val="visible"/>
                                      </p:to>
                                    </p:set>
                                    <p:animEffect transition="in" filter="dissolve">
                                      <p:cBhvr>
                                        <p:cTn id="62" dur="2000"/>
                                        <p:tgtEl>
                                          <p:spTgt spid="191555"/>
                                        </p:tgtEl>
                                      </p:cBhvr>
                                    </p:animEffect>
                                  </p:childTnLst>
                                </p:cTn>
                              </p:par>
                              <p:par>
                                <p:cTn id="63" presetID="9" presetClass="entr" presetSubtype="0" fill="hold" nodeType="withEffect">
                                  <p:stCondLst>
                                    <p:cond delay="0"/>
                                  </p:stCondLst>
                                  <p:childTnLst>
                                    <p:set>
                                      <p:cBhvr>
                                        <p:cTn id="64" dur="1" fill="hold">
                                          <p:stCondLst>
                                            <p:cond delay="0"/>
                                          </p:stCondLst>
                                        </p:cTn>
                                        <p:tgtEl>
                                          <p:spTgt spid="191559"/>
                                        </p:tgtEl>
                                        <p:attrNameLst>
                                          <p:attrName>style.visibility</p:attrName>
                                        </p:attrNameLst>
                                      </p:cBhvr>
                                      <p:to>
                                        <p:strVal val="visible"/>
                                      </p:to>
                                    </p:set>
                                    <p:animEffect transition="in" filter="dissolve">
                                      <p:cBhvr>
                                        <p:cTn id="65" dur="2000"/>
                                        <p:tgtEl>
                                          <p:spTgt spid="191559"/>
                                        </p:tgtEl>
                                      </p:cBhvr>
                                    </p:animEffect>
                                  </p:childTnLst>
                                </p:cTn>
                              </p:par>
                              <p:par>
                                <p:cTn id="66" presetID="9" presetClass="entr" presetSubtype="0" fill="hold" nodeType="withEffect">
                                  <p:stCondLst>
                                    <p:cond delay="0"/>
                                  </p:stCondLst>
                                  <p:childTnLst>
                                    <p:set>
                                      <p:cBhvr>
                                        <p:cTn id="67" dur="1" fill="hold">
                                          <p:stCondLst>
                                            <p:cond delay="0"/>
                                          </p:stCondLst>
                                        </p:cTn>
                                        <p:tgtEl>
                                          <p:spTgt spid="191563"/>
                                        </p:tgtEl>
                                        <p:attrNameLst>
                                          <p:attrName>style.visibility</p:attrName>
                                        </p:attrNameLst>
                                      </p:cBhvr>
                                      <p:to>
                                        <p:strVal val="visible"/>
                                      </p:to>
                                    </p:set>
                                    <p:animEffect transition="in" filter="dissolve">
                                      <p:cBhvr>
                                        <p:cTn id="68" dur="2000"/>
                                        <p:tgtEl>
                                          <p:spTgt spid="191563"/>
                                        </p:tgtEl>
                                      </p:cBhvr>
                                    </p:animEffect>
                                  </p:childTnLst>
                                </p:cTn>
                              </p:par>
                              <p:par>
                                <p:cTn id="69" presetID="9" presetClass="entr" presetSubtype="0" fill="hold" nodeType="withEffect">
                                  <p:stCondLst>
                                    <p:cond delay="0"/>
                                  </p:stCondLst>
                                  <p:childTnLst>
                                    <p:set>
                                      <p:cBhvr>
                                        <p:cTn id="70" dur="1" fill="hold">
                                          <p:stCondLst>
                                            <p:cond delay="0"/>
                                          </p:stCondLst>
                                        </p:cTn>
                                        <p:tgtEl>
                                          <p:spTgt spid="191567"/>
                                        </p:tgtEl>
                                        <p:attrNameLst>
                                          <p:attrName>style.visibility</p:attrName>
                                        </p:attrNameLst>
                                      </p:cBhvr>
                                      <p:to>
                                        <p:strVal val="visible"/>
                                      </p:to>
                                    </p:set>
                                    <p:animEffect transition="in" filter="dissolve">
                                      <p:cBhvr>
                                        <p:cTn id="71" dur="2000"/>
                                        <p:tgtEl>
                                          <p:spTgt spid="191567"/>
                                        </p:tgtEl>
                                      </p:cBhvr>
                                    </p:animEffect>
                                  </p:childTnLst>
                                </p:cTn>
                              </p:par>
                              <p:par>
                                <p:cTn id="72" presetID="9" presetClass="entr" presetSubtype="0" fill="hold" nodeType="withEffect">
                                  <p:stCondLst>
                                    <p:cond delay="0"/>
                                  </p:stCondLst>
                                  <p:childTnLst>
                                    <p:set>
                                      <p:cBhvr>
                                        <p:cTn id="73" dur="1" fill="hold">
                                          <p:stCondLst>
                                            <p:cond delay="0"/>
                                          </p:stCondLst>
                                        </p:cTn>
                                        <p:tgtEl>
                                          <p:spTgt spid="191571"/>
                                        </p:tgtEl>
                                        <p:attrNameLst>
                                          <p:attrName>style.visibility</p:attrName>
                                        </p:attrNameLst>
                                      </p:cBhvr>
                                      <p:to>
                                        <p:strVal val="visible"/>
                                      </p:to>
                                    </p:set>
                                    <p:animEffect transition="in" filter="dissolve">
                                      <p:cBhvr>
                                        <p:cTn id="74" dur="2000"/>
                                        <p:tgtEl>
                                          <p:spTgt spid="191571"/>
                                        </p:tgtEl>
                                      </p:cBhvr>
                                    </p:animEffect>
                                  </p:childTnLst>
                                </p:cTn>
                              </p:par>
                              <p:par>
                                <p:cTn id="75" presetID="9" presetClass="entr" presetSubtype="0" fill="hold" nodeType="withEffect">
                                  <p:stCondLst>
                                    <p:cond delay="0"/>
                                  </p:stCondLst>
                                  <p:childTnLst>
                                    <p:set>
                                      <p:cBhvr>
                                        <p:cTn id="76" dur="1" fill="hold">
                                          <p:stCondLst>
                                            <p:cond delay="0"/>
                                          </p:stCondLst>
                                        </p:cTn>
                                        <p:tgtEl>
                                          <p:spTgt spid="191575"/>
                                        </p:tgtEl>
                                        <p:attrNameLst>
                                          <p:attrName>style.visibility</p:attrName>
                                        </p:attrNameLst>
                                      </p:cBhvr>
                                      <p:to>
                                        <p:strVal val="visible"/>
                                      </p:to>
                                    </p:set>
                                    <p:animEffect transition="in" filter="dissolve">
                                      <p:cBhvr>
                                        <p:cTn id="77" dur="2000"/>
                                        <p:tgtEl>
                                          <p:spTgt spid="191575"/>
                                        </p:tgtEl>
                                      </p:cBhvr>
                                    </p:animEffect>
                                  </p:childTnLst>
                                </p:cTn>
                              </p:par>
                              <p:par>
                                <p:cTn id="78" presetID="9" presetClass="entr" presetSubtype="0" fill="hold" nodeType="withEffect">
                                  <p:stCondLst>
                                    <p:cond delay="0"/>
                                  </p:stCondLst>
                                  <p:childTnLst>
                                    <p:set>
                                      <p:cBhvr>
                                        <p:cTn id="79" dur="1" fill="hold">
                                          <p:stCondLst>
                                            <p:cond delay="0"/>
                                          </p:stCondLst>
                                        </p:cTn>
                                        <p:tgtEl>
                                          <p:spTgt spid="191579"/>
                                        </p:tgtEl>
                                        <p:attrNameLst>
                                          <p:attrName>style.visibility</p:attrName>
                                        </p:attrNameLst>
                                      </p:cBhvr>
                                      <p:to>
                                        <p:strVal val="visible"/>
                                      </p:to>
                                    </p:set>
                                    <p:animEffect transition="in" filter="dissolve">
                                      <p:cBhvr>
                                        <p:cTn id="80" dur="2000"/>
                                        <p:tgtEl>
                                          <p:spTgt spid="191579"/>
                                        </p:tgtEl>
                                      </p:cBhvr>
                                    </p:animEffect>
                                  </p:childTnLst>
                                </p:cTn>
                              </p:par>
                              <p:par>
                                <p:cTn id="81" presetID="9" presetClass="entr" presetSubtype="0" fill="hold" nodeType="withEffect">
                                  <p:stCondLst>
                                    <p:cond delay="0"/>
                                  </p:stCondLst>
                                  <p:childTnLst>
                                    <p:set>
                                      <p:cBhvr>
                                        <p:cTn id="82" dur="1" fill="hold">
                                          <p:stCondLst>
                                            <p:cond delay="0"/>
                                          </p:stCondLst>
                                        </p:cTn>
                                        <p:tgtEl>
                                          <p:spTgt spid="191583"/>
                                        </p:tgtEl>
                                        <p:attrNameLst>
                                          <p:attrName>style.visibility</p:attrName>
                                        </p:attrNameLst>
                                      </p:cBhvr>
                                      <p:to>
                                        <p:strVal val="visible"/>
                                      </p:to>
                                    </p:set>
                                    <p:animEffect transition="in" filter="dissolve">
                                      <p:cBhvr>
                                        <p:cTn id="83" dur="2000"/>
                                        <p:tgtEl>
                                          <p:spTgt spid="191583"/>
                                        </p:tgtEl>
                                      </p:cBhvr>
                                    </p:animEffect>
                                  </p:childTnLst>
                                </p:cTn>
                              </p:par>
                              <p:par>
                                <p:cTn id="84" presetID="9" presetClass="entr" presetSubtype="0" fill="hold" nodeType="withEffect">
                                  <p:stCondLst>
                                    <p:cond delay="0"/>
                                  </p:stCondLst>
                                  <p:childTnLst>
                                    <p:set>
                                      <p:cBhvr>
                                        <p:cTn id="85" dur="1" fill="hold">
                                          <p:stCondLst>
                                            <p:cond delay="0"/>
                                          </p:stCondLst>
                                        </p:cTn>
                                        <p:tgtEl>
                                          <p:spTgt spid="191587"/>
                                        </p:tgtEl>
                                        <p:attrNameLst>
                                          <p:attrName>style.visibility</p:attrName>
                                        </p:attrNameLst>
                                      </p:cBhvr>
                                      <p:to>
                                        <p:strVal val="visible"/>
                                      </p:to>
                                    </p:set>
                                    <p:animEffect transition="in" filter="dissolve">
                                      <p:cBhvr>
                                        <p:cTn id="86" dur="2000"/>
                                        <p:tgtEl>
                                          <p:spTgt spid="191587"/>
                                        </p:tgtEl>
                                      </p:cBhvr>
                                    </p:animEffect>
                                  </p:childTnLst>
                                </p:cTn>
                              </p:par>
                              <p:par>
                                <p:cTn id="87" presetID="9" presetClass="entr" presetSubtype="0" fill="hold" nodeType="withEffect">
                                  <p:stCondLst>
                                    <p:cond delay="0"/>
                                  </p:stCondLst>
                                  <p:childTnLst>
                                    <p:set>
                                      <p:cBhvr>
                                        <p:cTn id="88" dur="1" fill="hold">
                                          <p:stCondLst>
                                            <p:cond delay="0"/>
                                          </p:stCondLst>
                                        </p:cTn>
                                        <p:tgtEl>
                                          <p:spTgt spid="191591"/>
                                        </p:tgtEl>
                                        <p:attrNameLst>
                                          <p:attrName>style.visibility</p:attrName>
                                        </p:attrNameLst>
                                      </p:cBhvr>
                                      <p:to>
                                        <p:strVal val="visible"/>
                                      </p:to>
                                    </p:set>
                                    <p:animEffect transition="in" filter="dissolve">
                                      <p:cBhvr>
                                        <p:cTn id="89" dur="2000"/>
                                        <p:tgtEl>
                                          <p:spTgt spid="191591"/>
                                        </p:tgtEl>
                                      </p:cBhvr>
                                    </p:animEffect>
                                  </p:childTnLst>
                                </p:cTn>
                              </p:par>
                              <p:par>
                                <p:cTn id="90" presetID="9" presetClass="entr" presetSubtype="0" fill="hold" nodeType="withEffect">
                                  <p:stCondLst>
                                    <p:cond delay="0"/>
                                  </p:stCondLst>
                                  <p:childTnLst>
                                    <p:set>
                                      <p:cBhvr>
                                        <p:cTn id="91" dur="1" fill="hold">
                                          <p:stCondLst>
                                            <p:cond delay="0"/>
                                          </p:stCondLst>
                                        </p:cTn>
                                        <p:tgtEl>
                                          <p:spTgt spid="191595"/>
                                        </p:tgtEl>
                                        <p:attrNameLst>
                                          <p:attrName>style.visibility</p:attrName>
                                        </p:attrNameLst>
                                      </p:cBhvr>
                                      <p:to>
                                        <p:strVal val="visible"/>
                                      </p:to>
                                    </p:set>
                                    <p:animEffect transition="in" filter="dissolve">
                                      <p:cBhvr>
                                        <p:cTn id="92" dur="2000"/>
                                        <p:tgtEl>
                                          <p:spTgt spid="191595"/>
                                        </p:tgtEl>
                                      </p:cBhvr>
                                    </p:animEffect>
                                  </p:childTnLst>
                                </p:cTn>
                              </p:par>
                              <p:par>
                                <p:cTn id="93" presetID="9" presetClass="entr" presetSubtype="0" fill="hold" nodeType="withEffect">
                                  <p:stCondLst>
                                    <p:cond delay="0"/>
                                  </p:stCondLst>
                                  <p:childTnLst>
                                    <p:set>
                                      <p:cBhvr>
                                        <p:cTn id="94" dur="1" fill="hold">
                                          <p:stCondLst>
                                            <p:cond delay="0"/>
                                          </p:stCondLst>
                                        </p:cTn>
                                        <p:tgtEl>
                                          <p:spTgt spid="191599"/>
                                        </p:tgtEl>
                                        <p:attrNameLst>
                                          <p:attrName>style.visibility</p:attrName>
                                        </p:attrNameLst>
                                      </p:cBhvr>
                                      <p:to>
                                        <p:strVal val="visible"/>
                                      </p:to>
                                    </p:set>
                                    <p:animEffect transition="in" filter="dissolve">
                                      <p:cBhvr>
                                        <p:cTn id="95" dur="2000"/>
                                        <p:tgtEl>
                                          <p:spTgt spid="191599"/>
                                        </p:tgtEl>
                                      </p:cBhvr>
                                    </p:animEffect>
                                  </p:childTnLst>
                                </p:cTn>
                              </p:par>
                              <p:par>
                                <p:cTn id="96" presetID="9" presetClass="entr" presetSubtype="0" fill="hold" nodeType="withEffect">
                                  <p:stCondLst>
                                    <p:cond delay="0"/>
                                  </p:stCondLst>
                                  <p:childTnLst>
                                    <p:set>
                                      <p:cBhvr>
                                        <p:cTn id="97" dur="1" fill="hold">
                                          <p:stCondLst>
                                            <p:cond delay="0"/>
                                          </p:stCondLst>
                                        </p:cTn>
                                        <p:tgtEl>
                                          <p:spTgt spid="191603"/>
                                        </p:tgtEl>
                                        <p:attrNameLst>
                                          <p:attrName>style.visibility</p:attrName>
                                        </p:attrNameLst>
                                      </p:cBhvr>
                                      <p:to>
                                        <p:strVal val="visible"/>
                                      </p:to>
                                    </p:set>
                                    <p:animEffect transition="in" filter="dissolve">
                                      <p:cBhvr>
                                        <p:cTn id="98" dur="2000"/>
                                        <p:tgtEl>
                                          <p:spTgt spid="191603"/>
                                        </p:tgtEl>
                                      </p:cBhvr>
                                    </p:animEffect>
                                  </p:childTnLst>
                                </p:cTn>
                              </p:par>
                              <p:par>
                                <p:cTn id="99" presetID="9" presetClass="entr" presetSubtype="0" fill="hold" nodeType="withEffect">
                                  <p:stCondLst>
                                    <p:cond delay="0"/>
                                  </p:stCondLst>
                                  <p:childTnLst>
                                    <p:set>
                                      <p:cBhvr>
                                        <p:cTn id="100" dur="1" fill="hold">
                                          <p:stCondLst>
                                            <p:cond delay="0"/>
                                          </p:stCondLst>
                                        </p:cTn>
                                        <p:tgtEl>
                                          <p:spTgt spid="191607"/>
                                        </p:tgtEl>
                                        <p:attrNameLst>
                                          <p:attrName>style.visibility</p:attrName>
                                        </p:attrNameLst>
                                      </p:cBhvr>
                                      <p:to>
                                        <p:strVal val="visible"/>
                                      </p:to>
                                    </p:set>
                                    <p:animEffect transition="in" filter="dissolve">
                                      <p:cBhvr>
                                        <p:cTn id="101" dur="2000"/>
                                        <p:tgtEl>
                                          <p:spTgt spid="191607"/>
                                        </p:tgtEl>
                                      </p:cBhvr>
                                    </p:animEffect>
                                  </p:childTnLst>
                                </p:cTn>
                              </p:par>
                              <p:par>
                                <p:cTn id="102" presetID="9" presetClass="entr" presetSubtype="0" fill="hold" nodeType="withEffect">
                                  <p:stCondLst>
                                    <p:cond delay="0"/>
                                  </p:stCondLst>
                                  <p:childTnLst>
                                    <p:set>
                                      <p:cBhvr>
                                        <p:cTn id="103" dur="1" fill="hold">
                                          <p:stCondLst>
                                            <p:cond delay="0"/>
                                          </p:stCondLst>
                                        </p:cTn>
                                        <p:tgtEl>
                                          <p:spTgt spid="191611"/>
                                        </p:tgtEl>
                                        <p:attrNameLst>
                                          <p:attrName>style.visibility</p:attrName>
                                        </p:attrNameLst>
                                      </p:cBhvr>
                                      <p:to>
                                        <p:strVal val="visible"/>
                                      </p:to>
                                    </p:set>
                                    <p:animEffect transition="in" filter="dissolve">
                                      <p:cBhvr>
                                        <p:cTn id="104" dur="2000"/>
                                        <p:tgtEl>
                                          <p:spTgt spid="191611"/>
                                        </p:tgtEl>
                                      </p:cBhvr>
                                    </p:animEffect>
                                  </p:childTnLst>
                                </p:cTn>
                              </p:par>
                              <p:par>
                                <p:cTn id="105" presetID="9" presetClass="entr" presetSubtype="0" fill="hold" nodeType="withEffect">
                                  <p:stCondLst>
                                    <p:cond delay="0"/>
                                  </p:stCondLst>
                                  <p:childTnLst>
                                    <p:set>
                                      <p:cBhvr>
                                        <p:cTn id="106" dur="1" fill="hold">
                                          <p:stCondLst>
                                            <p:cond delay="0"/>
                                          </p:stCondLst>
                                        </p:cTn>
                                        <p:tgtEl>
                                          <p:spTgt spid="191615"/>
                                        </p:tgtEl>
                                        <p:attrNameLst>
                                          <p:attrName>style.visibility</p:attrName>
                                        </p:attrNameLst>
                                      </p:cBhvr>
                                      <p:to>
                                        <p:strVal val="visible"/>
                                      </p:to>
                                    </p:set>
                                    <p:animEffect transition="in" filter="dissolve">
                                      <p:cBhvr>
                                        <p:cTn id="107" dur="2000"/>
                                        <p:tgtEl>
                                          <p:spTgt spid="191615"/>
                                        </p:tgtEl>
                                      </p:cBhvr>
                                    </p:animEffect>
                                  </p:childTnLst>
                                </p:cTn>
                              </p:par>
                              <p:par>
                                <p:cTn id="108" presetID="9" presetClass="entr" presetSubtype="0" fill="hold" nodeType="withEffect">
                                  <p:stCondLst>
                                    <p:cond delay="0"/>
                                  </p:stCondLst>
                                  <p:childTnLst>
                                    <p:set>
                                      <p:cBhvr>
                                        <p:cTn id="109" dur="1" fill="hold">
                                          <p:stCondLst>
                                            <p:cond delay="0"/>
                                          </p:stCondLst>
                                        </p:cTn>
                                        <p:tgtEl>
                                          <p:spTgt spid="191619"/>
                                        </p:tgtEl>
                                        <p:attrNameLst>
                                          <p:attrName>style.visibility</p:attrName>
                                        </p:attrNameLst>
                                      </p:cBhvr>
                                      <p:to>
                                        <p:strVal val="visible"/>
                                      </p:to>
                                    </p:set>
                                    <p:animEffect transition="in" filter="dissolve">
                                      <p:cBhvr>
                                        <p:cTn id="110" dur="2000"/>
                                        <p:tgtEl>
                                          <p:spTgt spid="191619"/>
                                        </p:tgtEl>
                                      </p:cBhvr>
                                    </p:animEffect>
                                  </p:childTnLst>
                                </p:cTn>
                              </p:par>
                              <p:par>
                                <p:cTn id="111" presetID="9" presetClass="entr" presetSubtype="0" fill="hold" nodeType="withEffect">
                                  <p:stCondLst>
                                    <p:cond delay="0"/>
                                  </p:stCondLst>
                                  <p:childTnLst>
                                    <p:set>
                                      <p:cBhvr>
                                        <p:cTn id="112" dur="1" fill="hold">
                                          <p:stCondLst>
                                            <p:cond delay="0"/>
                                          </p:stCondLst>
                                        </p:cTn>
                                        <p:tgtEl>
                                          <p:spTgt spid="191623"/>
                                        </p:tgtEl>
                                        <p:attrNameLst>
                                          <p:attrName>style.visibility</p:attrName>
                                        </p:attrNameLst>
                                      </p:cBhvr>
                                      <p:to>
                                        <p:strVal val="visible"/>
                                      </p:to>
                                    </p:set>
                                    <p:animEffect transition="in" filter="dissolve">
                                      <p:cBhvr>
                                        <p:cTn id="113" dur="2000"/>
                                        <p:tgtEl>
                                          <p:spTgt spid="191623"/>
                                        </p:tgtEl>
                                      </p:cBhvr>
                                    </p:animEffect>
                                  </p:childTnLst>
                                </p:cTn>
                              </p:par>
                              <p:par>
                                <p:cTn id="114" presetID="9" presetClass="entr" presetSubtype="0" fill="hold" nodeType="withEffect">
                                  <p:stCondLst>
                                    <p:cond delay="0"/>
                                  </p:stCondLst>
                                  <p:childTnLst>
                                    <p:set>
                                      <p:cBhvr>
                                        <p:cTn id="115" dur="1" fill="hold">
                                          <p:stCondLst>
                                            <p:cond delay="0"/>
                                          </p:stCondLst>
                                        </p:cTn>
                                        <p:tgtEl>
                                          <p:spTgt spid="191627"/>
                                        </p:tgtEl>
                                        <p:attrNameLst>
                                          <p:attrName>style.visibility</p:attrName>
                                        </p:attrNameLst>
                                      </p:cBhvr>
                                      <p:to>
                                        <p:strVal val="visible"/>
                                      </p:to>
                                    </p:set>
                                    <p:animEffect transition="in" filter="dissolve">
                                      <p:cBhvr>
                                        <p:cTn id="116" dur="2000"/>
                                        <p:tgtEl>
                                          <p:spTgt spid="191627"/>
                                        </p:tgtEl>
                                      </p:cBhvr>
                                    </p:animEffect>
                                  </p:childTnLst>
                                </p:cTn>
                              </p:par>
                              <p:par>
                                <p:cTn id="117" presetID="9" presetClass="entr" presetSubtype="0" fill="hold" nodeType="withEffect">
                                  <p:stCondLst>
                                    <p:cond delay="0"/>
                                  </p:stCondLst>
                                  <p:childTnLst>
                                    <p:set>
                                      <p:cBhvr>
                                        <p:cTn id="118" dur="1" fill="hold">
                                          <p:stCondLst>
                                            <p:cond delay="0"/>
                                          </p:stCondLst>
                                        </p:cTn>
                                        <p:tgtEl>
                                          <p:spTgt spid="191631"/>
                                        </p:tgtEl>
                                        <p:attrNameLst>
                                          <p:attrName>style.visibility</p:attrName>
                                        </p:attrNameLst>
                                      </p:cBhvr>
                                      <p:to>
                                        <p:strVal val="visible"/>
                                      </p:to>
                                    </p:set>
                                    <p:animEffect transition="in" filter="dissolve">
                                      <p:cBhvr>
                                        <p:cTn id="119" dur="2000"/>
                                        <p:tgtEl>
                                          <p:spTgt spid="191631"/>
                                        </p:tgtEl>
                                      </p:cBhvr>
                                    </p:animEffect>
                                  </p:childTnLst>
                                </p:cTn>
                              </p:par>
                              <p:par>
                                <p:cTn id="120" presetID="9" presetClass="entr" presetSubtype="0" fill="hold" nodeType="withEffect">
                                  <p:stCondLst>
                                    <p:cond delay="0"/>
                                  </p:stCondLst>
                                  <p:childTnLst>
                                    <p:set>
                                      <p:cBhvr>
                                        <p:cTn id="121" dur="1" fill="hold">
                                          <p:stCondLst>
                                            <p:cond delay="0"/>
                                          </p:stCondLst>
                                        </p:cTn>
                                        <p:tgtEl>
                                          <p:spTgt spid="191635"/>
                                        </p:tgtEl>
                                        <p:attrNameLst>
                                          <p:attrName>style.visibility</p:attrName>
                                        </p:attrNameLst>
                                      </p:cBhvr>
                                      <p:to>
                                        <p:strVal val="visible"/>
                                      </p:to>
                                    </p:set>
                                    <p:animEffect transition="in" filter="dissolve">
                                      <p:cBhvr>
                                        <p:cTn id="122" dur="2000"/>
                                        <p:tgtEl>
                                          <p:spTgt spid="191635"/>
                                        </p:tgtEl>
                                      </p:cBhvr>
                                    </p:animEffect>
                                  </p:childTnLst>
                                </p:cTn>
                              </p:par>
                              <p:par>
                                <p:cTn id="123" presetID="9" presetClass="entr" presetSubtype="0" fill="hold" nodeType="withEffect">
                                  <p:stCondLst>
                                    <p:cond delay="0"/>
                                  </p:stCondLst>
                                  <p:childTnLst>
                                    <p:set>
                                      <p:cBhvr>
                                        <p:cTn id="124" dur="1" fill="hold">
                                          <p:stCondLst>
                                            <p:cond delay="0"/>
                                          </p:stCondLst>
                                        </p:cTn>
                                        <p:tgtEl>
                                          <p:spTgt spid="191639"/>
                                        </p:tgtEl>
                                        <p:attrNameLst>
                                          <p:attrName>style.visibility</p:attrName>
                                        </p:attrNameLst>
                                      </p:cBhvr>
                                      <p:to>
                                        <p:strVal val="visible"/>
                                      </p:to>
                                    </p:set>
                                    <p:animEffect transition="in" filter="dissolve">
                                      <p:cBhvr>
                                        <p:cTn id="125" dur="2000"/>
                                        <p:tgtEl>
                                          <p:spTgt spid="191639"/>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9" presetClass="entr" presetSubtype="0" fill="hold" nodeType="clickEffect">
                                  <p:stCondLst>
                                    <p:cond delay="0"/>
                                  </p:stCondLst>
                                  <p:childTnLst>
                                    <p:set>
                                      <p:cBhvr>
                                        <p:cTn id="129" dur="1" fill="hold">
                                          <p:stCondLst>
                                            <p:cond delay="0"/>
                                          </p:stCondLst>
                                        </p:cTn>
                                        <p:tgtEl>
                                          <p:spTgt spid="191699"/>
                                        </p:tgtEl>
                                        <p:attrNameLst>
                                          <p:attrName>style.visibility</p:attrName>
                                        </p:attrNameLst>
                                      </p:cBhvr>
                                      <p:to>
                                        <p:strVal val="visible"/>
                                      </p:to>
                                    </p:set>
                                    <p:animEffect transition="in" filter="dissolve">
                                      <p:cBhvr>
                                        <p:cTn id="130" dur="500"/>
                                        <p:tgtEl>
                                          <p:spTgt spid="191699"/>
                                        </p:tgtEl>
                                      </p:cBhvr>
                                    </p:animEffect>
                                  </p:childTnLst>
                                </p:cTn>
                              </p:par>
                              <p:par>
                                <p:cTn id="131" presetID="9" presetClass="entr" presetSubtype="0" fill="hold" nodeType="withEffect">
                                  <p:stCondLst>
                                    <p:cond delay="0"/>
                                  </p:stCondLst>
                                  <p:childTnLst>
                                    <p:set>
                                      <p:cBhvr>
                                        <p:cTn id="132" dur="1" fill="hold">
                                          <p:stCondLst>
                                            <p:cond delay="0"/>
                                          </p:stCondLst>
                                        </p:cTn>
                                        <p:tgtEl>
                                          <p:spTgt spid="191690"/>
                                        </p:tgtEl>
                                        <p:attrNameLst>
                                          <p:attrName>style.visibility</p:attrName>
                                        </p:attrNameLst>
                                      </p:cBhvr>
                                      <p:to>
                                        <p:strVal val="visible"/>
                                      </p:to>
                                    </p:set>
                                    <p:animEffect transition="in" filter="dissolve">
                                      <p:cBhvr>
                                        <p:cTn id="133" dur="500"/>
                                        <p:tgtEl>
                                          <p:spTgt spid="191690"/>
                                        </p:tgtEl>
                                      </p:cBhvr>
                                    </p:animEffect>
                                  </p:childTnLst>
                                </p:cTn>
                              </p:par>
                              <p:par>
                                <p:cTn id="134" presetID="9" presetClass="entr" presetSubtype="0" fill="hold" nodeType="withEffect">
                                  <p:stCondLst>
                                    <p:cond delay="0"/>
                                  </p:stCondLst>
                                  <p:childTnLst>
                                    <p:set>
                                      <p:cBhvr>
                                        <p:cTn id="135" dur="1" fill="hold">
                                          <p:stCondLst>
                                            <p:cond delay="0"/>
                                          </p:stCondLst>
                                        </p:cTn>
                                        <p:tgtEl>
                                          <p:spTgt spid="191708"/>
                                        </p:tgtEl>
                                        <p:attrNameLst>
                                          <p:attrName>style.visibility</p:attrName>
                                        </p:attrNameLst>
                                      </p:cBhvr>
                                      <p:to>
                                        <p:strVal val="visible"/>
                                      </p:to>
                                    </p:set>
                                    <p:animEffect transition="in" filter="dissolve">
                                      <p:cBhvr>
                                        <p:cTn id="136" dur="500"/>
                                        <p:tgtEl>
                                          <p:spTgt spid="191708"/>
                                        </p:tgtEl>
                                      </p:cBhvr>
                                    </p:animEffect>
                                  </p:childTnLst>
                                </p:cTn>
                              </p:par>
                            </p:childTnLst>
                          </p:cTn>
                        </p:par>
                        <p:par>
                          <p:cTn id="137" fill="hold" nodeType="afterGroup">
                            <p:stCondLst>
                              <p:cond delay="500"/>
                            </p:stCondLst>
                            <p:childTnLst>
                              <p:par>
                                <p:cTn id="138" presetID="22" presetClass="entr" presetSubtype="4" fill="hold" grpId="0" nodeType="afterEffect">
                                  <p:stCondLst>
                                    <p:cond delay="0"/>
                                  </p:stCondLst>
                                  <p:childTnLst>
                                    <p:set>
                                      <p:cBhvr>
                                        <p:cTn id="139" dur="1" fill="hold">
                                          <p:stCondLst>
                                            <p:cond delay="0"/>
                                          </p:stCondLst>
                                        </p:cTn>
                                        <p:tgtEl>
                                          <p:spTgt spid="191723"/>
                                        </p:tgtEl>
                                        <p:attrNameLst>
                                          <p:attrName>style.visibility</p:attrName>
                                        </p:attrNameLst>
                                      </p:cBhvr>
                                      <p:to>
                                        <p:strVal val="visible"/>
                                      </p:to>
                                    </p:set>
                                    <p:animEffect transition="in" filter="wipe(down)">
                                      <p:cBhvr>
                                        <p:cTn id="140" dur="500"/>
                                        <p:tgtEl>
                                          <p:spTgt spid="191723"/>
                                        </p:tgtEl>
                                      </p:cBhvr>
                                    </p:animEffect>
                                  </p:childTnLst>
                                </p:cTn>
                              </p:par>
                              <p:par>
                                <p:cTn id="141" presetID="22" presetClass="entr" presetSubtype="4" fill="hold" grpId="0" nodeType="withEffect">
                                  <p:stCondLst>
                                    <p:cond delay="0"/>
                                  </p:stCondLst>
                                  <p:childTnLst>
                                    <p:set>
                                      <p:cBhvr>
                                        <p:cTn id="142" dur="1" fill="hold">
                                          <p:stCondLst>
                                            <p:cond delay="0"/>
                                          </p:stCondLst>
                                        </p:cTn>
                                        <p:tgtEl>
                                          <p:spTgt spid="191721"/>
                                        </p:tgtEl>
                                        <p:attrNameLst>
                                          <p:attrName>style.visibility</p:attrName>
                                        </p:attrNameLst>
                                      </p:cBhvr>
                                      <p:to>
                                        <p:strVal val="visible"/>
                                      </p:to>
                                    </p:set>
                                    <p:animEffect transition="in" filter="wipe(down)">
                                      <p:cBhvr>
                                        <p:cTn id="143" dur="500"/>
                                        <p:tgtEl>
                                          <p:spTgt spid="191721"/>
                                        </p:tgtEl>
                                      </p:cBhvr>
                                    </p:animEffect>
                                  </p:childTnLst>
                                </p:cTn>
                              </p:par>
                              <p:par>
                                <p:cTn id="144" presetID="22" presetClass="entr" presetSubtype="4" fill="hold" grpId="0" nodeType="withEffect">
                                  <p:stCondLst>
                                    <p:cond delay="0"/>
                                  </p:stCondLst>
                                  <p:childTnLst>
                                    <p:set>
                                      <p:cBhvr>
                                        <p:cTn id="145" dur="1" fill="hold">
                                          <p:stCondLst>
                                            <p:cond delay="0"/>
                                          </p:stCondLst>
                                        </p:cTn>
                                        <p:tgtEl>
                                          <p:spTgt spid="191722"/>
                                        </p:tgtEl>
                                        <p:attrNameLst>
                                          <p:attrName>style.visibility</p:attrName>
                                        </p:attrNameLst>
                                      </p:cBhvr>
                                      <p:to>
                                        <p:strVal val="visible"/>
                                      </p:to>
                                    </p:set>
                                    <p:animEffect transition="in" filter="wipe(down)">
                                      <p:cBhvr>
                                        <p:cTn id="146" dur="500"/>
                                        <p:tgtEl>
                                          <p:spTgt spid="191722"/>
                                        </p:tgtEl>
                                      </p:cBhvr>
                                    </p:animEffect>
                                  </p:childTnLst>
                                </p:cTn>
                              </p:par>
                              <p:par>
                                <p:cTn id="147" presetID="22" presetClass="entr" presetSubtype="4" fill="hold" grpId="0" nodeType="withEffect">
                                  <p:stCondLst>
                                    <p:cond delay="0"/>
                                  </p:stCondLst>
                                  <p:childTnLst>
                                    <p:set>
                                      <p:cBhvr>
                                        <p:cTn id="148" dur="1" fill="hold">
                                          <p:stCondLst>
                                            <p:cond delay="0"/>
                                          </p:stCondLst>
                                        </p:cTn>
                                        <p:tgtEl>
                                          <p:spTgt spid="191724"/>
                                        </p:tgtEl>
                                        <p:attrNameLst>
                                          <p:attrName>style.visibility</p:attrName>
                                        </p:attrNameLst>
                                      </p:cBhvr>
                                      <p:to>
                                        <p:strVal val="visible"/>
                                      </p:to>
                                    </p:set>
                                    <p:animEffect transition="in" filter="wipe(down)">
                                      <p:cBhvr>
                                        <p:cTn id="149" dur="2000"/>
                                        <p:tgtEl>
                                          <p:spTgt spid="191724"/>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9" presetClass="entr" presetSubtype="0" fill="hold" nodeType="clickEffect">
                                  <p:stCondLst>
                                    <p:cond delay="0"/>
                                  </p:stCondLst>
                                  <p:childTnLst>
                                    <p:set>
                                      <p:cBhvr>
                                        <p:cTn id="153" dur="1" fill="hold">
                                          <p:stCondLst>
                                            <p:cond delay="0"/>
                                          </p:stCondLst>
                                        </p:cTn>
                                        <p:tgtEl>
                                          <p:spTgt spid="191686"/>
                                        </p:tgtEl>
                                        <p:attrNameLst>
                                          <p:attrName>style.visibility</p:attrName>
                                        </p:attrNameLst>
                                      </p:cBhvr>
                                      <p:to>
                                        <p:strVal val="visible"/>
                                      </p:to>
                                    </p:set>
                                    <p:animEffect transition="in" filter="dissolve">
                                      <p:cBhvr>
                                        <p:cTn id="154" dur="1000"/>
                                        <p:tgtEl>
                                          <p:spTgt spid="191686"/>
                                        </p:tgtEl>
                                      </p:cBhvr>
                                    </p:animEffect>
                                  </p:childTnLst>
                                </p:cTn>
                              </p:par>
                              <p:par>
                                <p:cTn id="155" presetID="9" presetClass="entr" presetSubtype="0" fill="hold" nodeType="withEffect">
                                  <p:stCondLst>
                                    <p:cond delay="0"/>
                                  </p:stCondLst>
                                  <p:childTnLst>
                                    <p:set>
                                      <p:cBhvr>
                                        <p:cTn id="156" dur="1" fill="hold">
                                          <p:stCondLst>
                                            <p:cond delay="0"/>
                                          </p:stCondLst>
                                        </p:cTn>
                                        <p:tgtEl>
                                          <p:spTgt spid="191717"/>
                                        </p:tgtEl>
                                        <p:attrNameLst>
                                          <p:attrName>style.visibility</p:attrName>
                                        </p:attrNameLst>
                                      </p:cBhvr>
                                      <p:to>
                                        <p:strVal val="visible"/>
                                      </p:to>
                                    </p:set>
                                    <p:animEffect transition="in" filter="dissolve">
                                      <p:cBhvr>
                                        <p:cTn id="157" dur="1000"/>
                                        <p:tgtEl>
                                          <p:spTgt spid="191717"/>
                                        </p:tgtEl>
                                      </p:cBhvr>
                                    </p:animEffect>
                                  </p:childTnLst>
                                </p:cTn>
                              </p:par>
                              <p:par>
                                <p:cTn id="158" presetID="9" presetClass="entr" presetSubtype="0" fill="hold" nodeType="withEffect">
                                  <p:stCondLst>
                                    <p:cond delay="0"/>
                                  </p:stCondLst>
                                  <p:childTnLst>
                                    <p:set>
                                      <p:cBhvr>
                                        <p:cTn id="159" dur="1" fill="hold">
                                          <p:stCondLst>
                                            <p:cond delay="0"/>
                                          </p:stCondLst>
                                        </p:cTn>
                                        <p:tgtEl>
                                          <p:spTgt spid="191725"/>
                                        </p:tgtEl>
                                        <p:attrNameLst>
                                          <p:attrName>style.visibility</p:attrName>
                                        </p:attrNameLst>
                                      </p:cBhvr>
                                      <p:to>
                                        <p:strVal val="visible"/>
                                      </p:to>
                                    </p:set>
                                    <p:animEffect transition="in" filter="dissolve">
                                      <p:cBhvr>
                                        <p:cTn id="160" dur="1000"/>
                                        <p:tgtEl>
                                          <p:spTgt spid="191725"/>
                                        </p:tgtEl>
                                      </p:cBhvr>
                                    </p:animEffect>
                                  </p:childTnLst>
                                </p:cTn>
                              </p:par>
                              <p:par>
                                <p:cTn id="161" presetID="9" presetClass="entr" presetSubtype="0" fill="hold" nodeType="withEffect">
                                  <p:stCondLst>
                                    <p:cond delay="0"/>
                                  </p:stCondLst>
                                  <p:childTnLst>
                                    <p:set>
                                      <p:cBhvr>
                                        <p:cTn id="162" dur="1" fill="hold">
                                          <p:stCondLst>
                                            <p:cond delay="0"/>
                                          </p:stCondLst>
                                        </p:cTn>
                                        <p:tgtEl>
                                          <p:spTgt spid="191729"/>
                                        </p:tgtEl>
                                        <p:attrNameLst>
                                          <p:attrName>style.visibility</p:attrName>
                                        </p:attrNameLst>
                                      </p:cBhvr>
                                      <p:to>
                                        <p:strVal val="visible"/>
                                      </p:to>
                                    </p:set>
                                    <p:animEffect transition="in" filter="dissolve">
                                      <p:cBhvr>
                                        <p:cTn id="163" dur="1000"/>
                                        <p:tgtEl>
                                          <p:spTgt spid="191729"/>
                                        </p:tgtEl>
                                      </p:cBhvr>
                                    </p:animEffect>
                                  </p:childTnLst>
                                </p:cTn>
                              </p:par>
                              <p:par>
                                <p:cTn id="164" presetID="9" presetClass="entr" presetSubtype="0" fill="hold" nodeType="withEffect">
                                  <p:stCondLst>
                                    <p:cond delay="0"/>
                                  </p:stCondLst>
                                  <p:childTnLst>
                                    <p:set>
                                      <p:cBhvr>
                                        <p:cTn id="165" dur="1" fill="hold">
                                          <p:stCondLst>
                                            <p:cond delay="0"/>
                                          </p:stCondLst>
                                        </p:cTn>
                                        <p:tgtEl>
                                          <p:spTgt spid="191733"/>
                                        </p:tgtEl>
                                        <p:attrNameLst>
                                          <p:attrName>style.visibility</p:attrName>
                                        </p:attrNameLst>
                                      </p:cBhvr>
                                      <p:to>
                                        <p:strVal val="visible"/>
                                      </p:to>
                                    </p:set>
                                    <p:animEffect transition="in" filter="dissolve">
                                      <p:cBhvr>
                                        <p:cTn id="166" dur="1000"/>
                                        <p:tgtEl>
                                          <p:spTgt spid="191733"/>
                                        </p:tgtEl>
                                      </p:cBhvr>
                                    </p:animEffect>
                                  </p:childTnLst>
                                </p:cTn>
                              </p:par>
                              <p:par>
                                <p:cTn id="167" presetID="9" presetClass="entr" presetSubtype="0" fill="hold" nodeType="withEffect">
                                  <p:stCondLst>
                                    <p:cond delay="0"/>
                                  </p:stCondLst>
                                  <p:childTnLst>
                                    <p:set>
                                      <p:cBhvr>
                                        <p:cTn id="168" dur="1" fill="hold">
                                          <p:stCondLst>
                                            <p:cond delay="0"/>
                                          </p:stCondLst>
                                        </p:cTn>
                                        <p:tgtEl>
                                          <p:spTgt spid="191737"/>
                                        </p:tgtEl>
                                        <p:attrNameLst>
                                          <p:attrName>style.visibility</p:attrName>
                                        </p:attrNameLst>
                                      </p:cBhvr>
                                      <p:to>
                                        <p:strVal val="visible"/>
                                      </p:to>
                                    </p:set>
                                    <p:animEffect transition="in" filter="dissolve">
                                      <p:cBhvr>
                                        <p:cTn id="169" dur="1000"/>
                                        <p:tgtEl>
                                          <p:spTgt spid="191737"/>
                                        </p:tgtEl>
                                      </p:cBhvr>
                                    </p:animEffect>
                                  </p:childTnLst>
                                </p:cTn>
                              </p:par>
                              <p:par>
                                <p:cTn id="170" presetID="9" presetClass="entr" presetSubtype="0" fill="hold" nodeType="withEffect">
                                  <p:stCondLst>
                                    <p:cond delay="0"/>
                                  </p:stCondLst>
                                  <p:childTnLst>
                                    <p:set>
                                      <p:cBhvr>
                                        <p:cTn id="171" dur="1" fill="hold">
                                          <p:stCondLst>
                                            <p:cond delay="0"/>
                                          </p:stCondLst>
                                        </p:cTn>
                                        <p:tgtEl>
                                          <p:spTgt spid="191741"/>
                                        </p:tgtEl>
                                        <p:attrNameLst>
                                          <p:attrName>style.visibility</p:attrName>
                                        </p:attrNameLst>
                                      </p:cBhvr>
                                      <p:to>
                                        <p:strVal val="visible"/>
                                      </p:to>
                                    </p:set>
                                    <p:animEffect transition="in" filter="dissolve">
                                      <p:cBhvr>
                                        <p:cTn id="172" dur="1000"/>
                                        <p:tgtEl>
                                          <p:spTgt spid="191741"/>
                                        </p:tgtEl>
                                      </p:cBhvr>
                                    </p:animEffect>
                                  </p:childTnLst>
                                </p:cTn>
                              </p:par>
                              <p:par>
                                <p:cTn id="173" presetID="9" presetClass="entr" presetSubtype="0" fill="hold" nodeType="withEffect">
                                  <p:stCondLst>
                                    <p:cond delay="0"/>
                                  </p:stCondLst>
                                  <p:childTnLst>
                                    <p:set>
                                      <p:cBhvr>
                                        <p:cTn id="174" dur="1" fill="hold">
                                          <p:stCondLst>
                                            <p:cond delay="0"/>
                                          </p:stCondLst>
                                        </p:cTn>
                                        <p:tgtEl>
                                          <p:spTgt spid="191745"/>
                                        </p:tgtEl>
                                        <p:attrNameLst>
                                          <p:attrName>style.visibility</p:attrName>
                                        </p:attrNameLst>
                                      </p:cBhvr>
                                      <p:to>
                                        <p:strVal val="visible"/>
                                      </p:to>
                                    </p:set>
                                    <p:animEffect transition="in" filter="dissolve">
                                      <p:cBhvr>
                                        <p:cTn id="175" dur="1000"/>
                                        <p:tgtEl>
                                          <p:spTgt spid="191745"/>
                                        </p:tgtEl>
                                      </p:cBhvr>
                                    </p:animEffect>
                                  </p:childTnLst>
                                </p:cTn>
                              </p:par>
                              <p:par>
                                <p:cTn id="176" presetID="9" presetClass="entr" presetSubtype="0" fill="hold" nodeType="withEffect">
                                  <p:stCondLst>
                                    <p:cond delay="0"/>
                                  </p:stCondLst>
                                  <p:childTnLst>
                                    <p:set>
                                      <p:cBhvr>
                                        <p:cTn id="177" dur="1" fill="hold">
                                          <p:stCondLst>
                                            <p:cond delay="0"/>
                                          </p:stCondLst>
                                        </p:cTn>
                                        <p:tgtEl>
                                          <p:spTgt spid="191749"/>
                                        </p:tgtEl>
                                        <p:attrNameLst>
                                          <p:attrName>style.visibility</p:attrName>
                                        </p:attrNameLst>
                                      </p:cBhvr>
                                      <p:to>
                                        <p:strVal val="visible"/>
                                      </p:to>
                                    </p:set>
                                    <p:animEffect transition="in" filter="dissolve">
                                      <p:cBhvr>
                                        <p:cTn id="178" dur="1000"/>
                                        <p:tgtEl>
                                          <p:spTgt spid="191749"/>
                                        </p:tgtEl>
                                      </p:cBhvr>
                                    </p:animEffect>
                                  </p:childTnLst>
                                </p:cTn>
                              </p:par>
                              <p:par>
                                <p:cTn id="179" presetID="9" presetClass="entr" presetSubtype="0" fill="hold" nodeType="withEffect">
                                  <p:stCondLst>
                                    <p:cond delay="0"/>
                                  </p:stCondLst>
                                  <p:childTnLst>
                                    <p:set>
                                      <p:cBhvr>
                                        <p:cTn id="180" dur="1" fill="hold">
                                          <p:stCondLst>
                                            <p:cond delay="0"/>
                                          </p:stCondLst>
                                        </p:cTn>
                                        <p:tgtEl>
                                          <p:spTgt spid="191753"/>
                                        </p:tgtEl>
                                        <p:attrNameLst>
                                          <p:attrName>style.visibility</p:attrName>
                                        </p:attrNameLst>
                                      </p:cBhvr>
                                      <p:to>
                                        <p:strVal val="visible"/>
                                      </p:to>
                                    </p:set>
                                    <p:animEffect transition="in" filter="dissolve">
                                      <p:cBhvr>
                                        <p:cTn id="181" dur="1000"/>
                                        <p:tgtEl>
                                          <p:spTgt spid="191753"/>
                                        </p:tgtEl>
                                      </p:cBhvr>
                                    </p:animEffect>
                                  </p:childTnLst>
                                </p:cTn>
                              </p:par>
                              <p:par>
                                <p:cTn id="182" presetID="9" presetClass="entr" presetSubtype="0" fill="hold" nodeType="withEffect">
                                  <p:stCondLst>
                                    <p:cond delay="0"/>
                                  </p:stCondLst>
                                  <p:childTnLst>
                                    <p:set>
                                      <p:cBhvr>
                                        <p:cTn id="183" dur="1" fill="hold">
                                          <p:stCondLst>
                                            <p:cond delay="0"/>
                                          </p:stCondLst>
                                        </p:cTn>
                                        <p:tgtEl>
                                          <p:spTgt spid="191757"/>
                                        </p:tgtEl>
                                        <p:attrNameLst>
                                          <p:attrName>style.visibility</p:attrName>
                                        </p:attrNameLst>
                                      </p:cBhvr>
                                      <p:to>
                                        <p:strVal val="visible"/>
                                      </p:to>
                                    </p:set>
                                    <p:animEffect transition="in" filter="dissolve">
                                      <p:cBhvr>
                                        <p:cTn id="184" dur="1000"/>
                                        <p:tgtEl>
                                          <p:spTgt spid="191757"/>
                                        </p:tgtEl>
                                      </p:cBhvr>
                                    </p:animEffect>
                                  </p:childTnLst>
                                </p:cTn>
                              </p:par>
                              <p:par>
                                <p:cTn id="185" presetID="9" presetClass="entr" presetSubtype="0" fill="hold" nodeType="withEffect">
                                  <p:stCondLst>
                                    <p:cond delay="0"/>
                                  </p:stCondLst>
                                  <p:childTnLst>
                                    <p:set>
                                      <p:cBhvr>
                                        <p:cTn id="186" dur="1" fill="hold">
                                          <p:stCondLst>
                                            <p:cond delay="0"/>
                                          </p:stCondLst>
                                        </p:cTn>
                                        <p:tgtEl>
                                          <p:spTgt spid="191761"/>
                                        </p:tgtEl>
                                        <p:attrNameLst>
                                          <p:attrName>style.visibility</p:attrName>
                                        </p:attrNameLst>
                                      </p:cBhvr>
                                      <p:to>
                                        <p:strVal val="visible"/>
                                      </p:to>
                                    </p:set>
                                    <p:animEffect transition="in" filter="dissolve">
                                      <p:cBhvr>
                                        <p:cTn id="187" dur="1000"/>
                                        <p:tgtEl>
                                          <p:spTgt spid="191761"/>
                                        </p:tgtEl>
                                      </p:cBhvr>
                                    </p:animEffect>
                                  </p:childTnLst>
                                </p:cTn>
                              </p:par>
                              <p:par>
                                <p:cTn id="188" presetID="9" presetClass="entr" presetSubtype="0" fill="hold" nodeType="withEffect">
                                  <p:stCondLst>
                                    <p:cond delay="0"/>
                                  </p:stCondLst>
                                  <p:childTnLst>
                                    <p:set>
                                      <p:cBhvr>
                                        <p:cTn id="189" dur="1" fill="hold">
                                          <p:stCondLst>
                                            <p:cond delay="0"/>
                                          </p:stCondLst>
                                        </p:cTn>
                                        <p:tgtEl>
                                          <p:spTgt spid="191765"/>
                                        </p:tgtEl>
                                        <p:attrNameLst>
                                          <p:attrName>style.visibility</p:attrName>
                                        </p:attrNameLst>
                                      </p:cBhvr>
                                      <p:to>
                                        <p:strVal val="visible"/>
                                      </p:to>
                                    </p:set>
                                    <p:animEffect transition="in" filter="dissolve">
                                      <p:cBhvr>
                                        <p:cTn id="190" dur="1000"/>
                                        <p:tgtEl>
                                          <p:spTgt spid="191765"/>
                                        </p:tgtEl>
                                      </p:cBhvr>
                                    </p:animEffect>
                                  </p:childTnLst>
                                </p:cTn>
                              </p:par>
                              <p:par>
                                <p:cTn id="191" presetID="9" presetClass="entr" presetSubtype="0" fill="hold" nodeType="withEffect">
                                  <p:stCondLst>
                                    <p:cond delay="0"/>
                                  </p:stCondLst>
                                  <p:childTnLst>
                                    <p:set>
                                      <p:cBhvr>
                                        <p:cTn id="192" dur="1" fill="hold">
                                          <p:stCondLst>
                                            <p:cond delay="0"/>
                                          </p:stCondLst>
                                        </p:cTn>
                                        <p:tgtEl>
                                          <p:spTgt spid="191769"/>
                                        </p:tgtEl>
                                        <p:attrNameLst>
                                          <p:attrName>style.visibility</p:attrName>
                                        </p:attrNameLst>
                                      </p:cBhvr>
                                      <p:to>
                                        <p:strVal val="visible"/>
                                      </p:to>
                                    </p:set>
                                    <p:animEffect transition="in" filter="dissolve">
                                      <p:cBhvr>
                                        <p:cTn id="193" dur="1000"/>
                                        <p:tgtEl>
                                          <p:spTgt spid="191769"/>
                                        </p:tgtEl>
                                      </p:cBhvr>
                                    </p:animEffect>
                                  </p:childTnLst>
                                </p:cTn>
                              </p:par>
                              <p:par>
                                <p:cTn id="194" presetID="9" presetClass="entr" presetSubtype="0" fill="hold" nodeType="withEffect">
                                  <p:stCondLst>
                                    <p:cond delay="0"/>
                                  </p:stCondLst>
                                  <p:childTnLst>
                                    <p:set>
                                      <p:cBhvr>
                                        <p:cTn id="195" dur="1" fill="hold">
                                          <p:stCondLst>
                                            <p:cond delay="0"/>
                                          </p:stCondLst>
                                        </p:cTn>
                                        <p:tgtEl>
                                          <p:spTgt spid="191773"/>
                                        </p:tgtEl>
                                        <p:attrNameLst>
                                          <p:attrName>style.visibility</p:attrName>
                                        </p:attrNameLst>
                                      </p:cBhvr>
                                      <p:to>
                                        <p:strVal val="visible"/>
                                      </p:to>
                                    </p:set>
                                    <p:animEffect transition="in" filter="dissolve">
                                      <p:cBhvr>
                                        <p:cTn id="196" dur="1000"/>
                                        <p:tgtEl>
                                          <p:spTgt spid="191773"/>
                                        </p:tgtEl>
                                      </p:cBhvr>
                                    </p:animEffect>
                                  </p:childTnLst>
                                </p:cTn>
                              </p:par>
                              <p:par>
                                <p:cTn id="197" presetID="9" presetClass="entr" presetSubtype="0" fill="hold" nodeType="withEffect">
                                  <p:stCondLst>
                                    <p:cond delay="0"/>
                                  </p:stCondLst>
                                  <p:childTnLst>
                                    <p:set>
                                      <p:cBhvr>
                                        <p:cTn id="198" dur="1" fill="hold">
                                          <p:stCondLst>
                                            <p:cond delay="0"/>
                                          </p:stCondLst>
                                        </p:cTn>
                                        <p:tgtEl>
                                          <p:spTgt spid="191777"/>
                                        </p:tgtEl>
                                        <p:attrNameLst>
                                          <p:attrName>style.visibility</p:attrName>
                                        </p:attrNameLst>
                                      </p:cBhvr>
                                      <p:to>
                                        <p:strVal val="visible"/>
                                      </p:to>
                                    </p:set>
                                    <p:animEffect transition="in" filter="dissolve">
                                      <p:cBhvr>
                                        <p:cTn id="199" dur="1000"/>
                                        <p:tgtEl>
                                          <p:spTgt spid="191777"/>
                                        </p:tgtEl>
                                      </p:cBhvr>
                                    </p:animEffect>
                                  </p:childTnLst>
                                </p:cTn>
                              </p:par>
                            </p:childTnLst>
                          </p:cTn>
                        </p:par>
                      </p:childTnLst>
                    </p:cTn>
                  </p:par>
                  <p:par>
                    <p:cTn id="200" fill="hold" nodeType="clickPar">
                      <p:stCondLst>
                        <p:cond delay="indefinite"/>
                      </p:stCondLst>
                      <p:childTnLst>
                        <p:par>
                          <p:cTn id="201" fill="hold" nodeType="withGroup">
                            <p:stCondLst>
                              <p:cond delay="0"/>
                            </p:stCondLst>
                            <p:childTnLst>
                              <p:par>
                                <p:cTn id="202" presetID="21" presetClass="entr" presetSubtype="4" fill="hold" grpId="0" nodeType="clickEffect">
                                  <p:stCondLst>
                                    <p:cond delay="0"/>
                                  </p:stCondLst>
                                  <p:childTnLst>
                                    <p:set>
                                      <p:cBhvr>
                                        <p:cTn id="203" dur="1" fill="hold">
                                          <p:stCondLst>
                                            <p:cond delay="0"/>
                                          </p:stCondLst>
                                        </p:cTn>
                                        <p:tgtEl>
                                          <p:spTgt spid="191643"/>
                                        </p:tgtEl>
                                        <p:attrNameLst>
                                          <p:attrName>style.visibility</p:attrName>
                                        </p:attrNameLst>
                                      </p:cBhvr>
                                      <p:to>
                                        <p:strVal val="visible"/>
                                      </p:to>
                                    </p:set>
                                    <p:animEffect transition="in" filter="wheel(4)">
                                      <p:cBhvr>
                                        <p:cTn id="204" dur="1000"/>
                                        <p:tgtEl>
                                          <p:spTgt spid="191643"/>
                                        </p:tgtEl>
                                      </p:cBhvr>
                                    </p:animEffect>
                                  </p:childTnLst>
                                </p:cTn>
                              </p:par>
                              <p:par>
                                <p:cTn id="205" presetID="21" presetClass="entr" presetSubtype="4" fill="hold" grpId="0" nodeType="withEffect">
                                  <p:stCondLst>
                                    <p:cond delay="0"/>
                                  </p:stCondLst>
                                  <p:childTnLst>
                                    <p:set>
                                      <p:cBhvr>
                                        <p:cTn id="206" dur="1" fill="hold">
                                          <p:stCondLst>
                                            <p:cond delay="0"/>
                                          </p:stCondLst>
                                        </p:cTn>
                                        <p:tgtEl>
                                          <p:spTgt spid="191645"/>
                                        </p:tgtEl>
                                        <p:attrNameLst>
                                          <p:attrName>style.visibility</p:attrName>
                                        </p:attrNameLst>
                                      </p:cBhvr>
                                      <p:to>
                                        <p:strVal val="visible"/>
                                      </p:to>
                                    </p:set>
                                    <p:animEffect transition="in" filter="wheel(4)">
                                      <p:cBhvr>
                                        <p:cTn id="207" dur="1000"/>
                                        <p:tgtEl>
                                          <p:spTgt spid="191645"/>
                                        </p:tgtEl>
                                      </p:cBhvr>
                                    </p:animEffect>
                                  </p:childTnLst>
                                </p:cTn>
                              </p:par>
                              <p:par>
                                <p:cTn id="208" presetID="21" presetClass="entr" presetSubtype="4" fill="hold" grpId="0" nodeType="withEffect">
                                  <p:stCondLst>
                                    <p:cond delay="0"/>
                                  </p:stCondLst>
                                  <p:childTnLst>
                                    <p:set>
                                      <p:cBhvr>
                                        <p:cTn id="209" dur="1" fill="hold">
                                          <p:stCondLst>
                                            <p:cond delay="0"/>
                                          </p:stCondLst>
                                        </p:cTn>
                                        <p:tgtEl>
                                          <p:spTgt spid="191646"/>
                                        </p:tgtEl>
                                        <p:attrNameLst>
                                          <p:attrName>style.visibility</p:attrName>
                                        </p:attrNameLst>
                                      </p:cBhvr>
                                      <p:to>
                                        <p:strVal val="visible"/>
                                      </p:to>
                                    </p:set>
                                    <p:animEffect transition="in" filter="wheel(4)">
                                      <p:cBhvr>
                                        <p:cTn id="210" dur="1000"/>
                                        <p:tgtEl>
                                          <p:spTgt spid="191646"/>
                                        </p:tgtEl>
                                      </p:cBhvr>
                                    </p:animEffect>
                                  </p:childTnLst>
                                </p:cTn>
                              </p:par>
                              <p:par>
                                <p:cTn id="211" presetID="21" presetClass="entr" presetSubtype="4" fill="hold" grpId="0" nodeType="withEffect">
                                  <p:stCondLst>
                                    <p:cond delay="0"/>
                                  </p:stCondLst>
                                  <p:childTnLst>
                                    <p:set>
                                      <p:cBhvr>
                                        <p:cTn id="212" dur="1" fill="hold">
                                          <p:stCondLst>
                                            <p:cond delay="0"/>
                                          </p:stCondLst>
                                        </p:cTn>
                                        <p:tgtEl>
                                          <p:spTgt spid="191647"/>
                                        </p:tgtEl>
                                        <p:attrNameLst>
                                          <p:attrName>style.visibility</p:attrName>
                                        </p:attrNameLst>
                                      </p:cBhvr>
                                      <p:to>
                                        <p:strVal val="visible"/>
                                      </p:to>
                                    </p:set>
                                    <p:animEffect transition="in" filter="wheel(4)">
                                      <p:cBhvr>
                                        <p:cTn id="213" dur="1000"/>
                                        <p:tgtEl>
                                          <p:spTgt spid="191647"/>
                                        </p:tgtEl>
                                      </p:cBhvr>
                                    </p:animEffect>
                                  </p:childTnLst>
                                </p:cTn>
                              </p:par>
                              <p:par>
                                <p:cTn id="214" presetID="21" presetClass="entr" presetSubtype="4" fill="hold" grpId="0" nodeType="withEffect">
                                  <p:stCondLst>
                                    <p:cond delay="0"/>
                                  </p:stCondLst>
                                  <p:childTnLst>
                                    <p:set>
                                      <p:cBhvr>
                                        <p:cTn id="215" dur="1" fill="hold">
                                          <p:stCondLst>
                                            <p:cond delay="0"/>
                                          </p:stCondLst>
                                        </p:cTn>
                                        <p:tgtEl>
                                          <p:spTgt spid="191648"/>
                                        </p:tgtEl>
                                        <p:attrNameLst>
                                          <p:attrName>style.visibility</p:attrName>
                                        </p:attrNameLst>
                                      </p:cBhvr>
                                      <p:to>
                                        <p:strVal val="visible"/>
                                      </p:to>
                                    </p:set>
                                    <p:animEffect transition="in" filter="wheel(4)">
                                      <p:cBhvr>
                                        <p:cTn id="216" dur="1000"/>
                                        <p:tgtEl>
                                          <p:spTgt spid="191648"/>
                                        </p:tgtEl>
                                      </p:cBhvr>
                                    </p:animEffect>
                                  </p:childTnLst>
                                </p:cTn>
                              </p:par>
                              <p:par>
                                <p:cTn id="217" presetID="21" presetClass="entr" presetSubtype="4" fill="hold" grpId="0" nodeType="withEffect">
                                  <p:stCondLst>
                                    <p:cond delay="0"/>
                                  </p:stCondLst>
                                  <p:childTnLst>
                                    <p:set>
                                      <p:cBhvr>
                                        <p:cTn id="218" dur="1" fill="hold">
                                          <p:stCondLst>
                                            <p:cond delay="0"/>
                                          </p:stCondLst>
                                        </p:cTn>
                                        <p:tgtEl>
                                          <p:spTgt spid="191649"/>
                                        </p:tgtEl>
                                        <p:attrNameLst>
                                          <p:attrName>style.visibility</p:attrName>
                                        </p:attrNameLst>
                                      </p:cBhvr>
                                      <p:to>
                                        <p:strVal val="visible"/>
                                      </p:to>
                                    </p:set>
                                    <p:animEffect transition="in" filter="wheel(4)">
                                      <p:cBhvr>
                                        <p:cTn id="219" dur="1000"/>
                                        <p:tgtEl>
                                          <p:spTgt spid="191649"/>
                                        </p:tgtEl>
                                      </p:cBhvr>
                                    </p:animEffect>
                                  </p:childTnLst>
                                </p:cTn>
                              </p:par>
                              <p:par>
                                <p:cTn id="220" presetID="21" presetClass="entr" presetSubtype="4" fill="hold" grpId="0" nodeType="withEffect">
                                  <p:stCondLst>
                                    <p:cond delay="0"/>
                                  </p:stCondLst>
                                  <p:childTnLst>
                                    <p:set>
                                      <p:cBhvr>
                                        <p:cTn id="221" dur="1" fill="hold">
                                          <p:stCondLst>
                                            <p:cond delay="0"/>
                                          </p:stCondLst>
                                        </p:cTn>
                                        <p:tgtEl>
                                          <p:spTgt spid="191650"/>
                                        </p:tgtEl>
                                        <p:attrNameLst>
                                          <p:attrName>style.visibility</p:attrName>
                                        </p:attrNameLst>
                                      </p:cBhvr>
                                      <p:to>
                                        <p:strVal val="visible"/>
                                      </p:to>
                                    </p:set>
                                    <p:animEffect transition="in" filter="wheel(4)">
                                      <p:cBhvr>
                                        <p:cTn id="222" dur="1000"/>
                                        <p:tgtEl>
                                          <p:spTgt spid="191650"/>
                                        </p:tgtEl>
                                      </p:cBhvr>
                                    </p:animEffect>
                                  </p:childTnLst>
                                </p:cTn>
                              </p:par>
                              <p:par>
                                <p:cTn id="223" presetID="21" presetClass="entr" presetSubtype="4" fill="hold" grpId="0" nodeType="withEffect">
                                  <p:stCondLst>
                                    <p:cond delay="0"/>
                                  </p:stCondLst>
                                  <p:childTnLst>
                                    <p:set>
                                      <p:cBhvr>
                                        <p:cTn id="224" dur="1" fill="hold">
                                          <p:stCondLst>
                                            <p:cond delay="0"/>
                                          </p:stCondLst>
                                        </p:cTn>
                                        <p:tgtEl>
                                          <p:spTgt spid="191651"/>
                                        </p:tgtEl>
                                        <p:attrNameLst>
                                          <p:attrName>style.visibility</p:attrName>
                                        </p:attrNameLst>
                                      </p:cBhvr>
                                      <p:to>
                                        <p:strVal val="visible"/>
                                      </p:to>
                                    </p:set>
                                    <p:animEffect transition="in" filter="wheel(4)">
                                      <p:cBhvr>
                                        <p:cTn id="225" dur="1000"/>
                                        <p:tgtEl>
                                          <p:spTgt spid="191651"/>
                                        </p:tgtEl>
                                      </p:cBhvr>
                                    </p:animEffect>
                                  </p:childTnLst>
                                </p:cTn>
                              </p:par>
                              <p:par>
                                <p:cTn id="226" presetID="21" presetClass="entr" presetSubtype="4" fill="hold" grpId="0" nodeType="withEffect">
                                  <p:stCondLst>
                                    <p:cond delay="0"/>
                                  </p:stCondLst>
                                  <p:childTnLst>
                                    <p:set>
                                      <p:cBhvr>
                                        <p:cTn id="227" dur="1" fill="hold">
                                          <p:stCondLst>
                                            <p:cond delay="0"/>
                                          </p:stCondLst>
                                        </p:cTn>
                                        <p:tgtEl>
                                          <p:spTgt spid="191652"/>
                                        </p:tgtEl>
                                        <p:attrNameLst>
                                          <p:attrName>style.visibility</p:attrName>
                                        </p:attrNameLst>
                                      </p:cBhvr>
                                      <p:to>
                                        <p:strVal val="visible"/>
                                      </p:to>
                                    </p:set>
                                    <p:animEffect transition="in" filter="wheel(4)">
                                      <p:cBhvr>
                                        <p:cTn id="228" dur="1000"/>
                                        <p:tgtEl>
                                          <p:spTgt spid="191652"/>
                                        </p:tgtEl>
                                      </p:cBhvr>
                                    </p:animEffect>
                                  </p:childTnLst>
                                </p:cTn>
                              </p:par>
                              <p:par>
                                <p:cTn id="229" presetID="21" presetClass="entr" presetSubtype="4" fill="hold" grpId="0" nodeType="withEffect">
                                  <p:stCondLst>
                                    <p:cond delay="0"/>
                                  </p:stCondLst>
                                  <p:childTnLst>
                                    <p:set>
                                      <p:cBhvr>
                                        <p:cTn id="230" dur="1" fill="hold">
                                          <p:stCondLst>
                                            <p:cond delay="0"/>
                                          </p:stCondLst>
                                        </p:cTn>
                                        <p:tgtEl>
                                          <p:spTgt spid="191653"/>
                                        </p:tgtEl>
                                        <p:attrNameLst>
                                          <p:attrName>style.visibility</p:attrName>
                                        </p:attrNameLst>
                                      </p:cBhvr>
                                      <p:to>
                                        <p:strVal val="visible"/>
                                      </p:to>
                                    </p:set>
                                    <p:animEffect transition="in" filter="wheel(4)">
                                      <p:cBhvr>
                                        <p:cTn id="231" dur="1000"/>
                                        <p:tgtEl>
                                          <p:spTgt spid="191653"/>
                                        </p:tgtEl>
                                      </p:cBhvr>
                                    </p:animEffect>
                                  </p:childTnLst>
                                </p:cTn>
                              </p:par>
                              <p:par>
                                <p:cTn id="232" presetID="21" presetClass="entr" presetSubtype="4" fill="hold" grpId="0" nodeType="withEffect">
                                  <p:stCondLst>
                                    <p:cond delay="0"/>
                                  </p:stCondLst>
                                  <p:childTnLst>
                                    <p:set>
                                      <p:cBhvr>
                                        <p:cTn id="233" dur="1" fill="hold">
                                          <p:stCondLst>
                                            <p:cond delay="0"/>
                                          </p:stCondLst>
                                        </p:cTn>
                                        <p:tgtEl>
                                          <p:spTgt spid="191654"/>
                                        </p:tgtEl>
                                        <p:attrNameLst>
                                          <p:attrName>style.visibility</p:attrName>
                                        </p:attrNameLst>
                                      </p:cBhvr>
                                      <p:to>
                                        <p:strVal val="visible"/>
                                      </p:to>
                                    </p:set>
                                    <p:animEffect transition="in" filter="wheel(4)">
                                      <p:cBhvr>
                                        <p:cTn id="234" dur="1000"/>
                                        <p:tgtEl>
                                          <p:spTgt spid="191654"/>
                                        </p:tgtEl>
                                      </p:cBhvr>
                                    </p:animEffect>
                                  </p:childTnLst>
                                </p:cTn>
                              </p:par>
                              <p:par>
                                <p:cTn id="235" presetID="21" presetClass="entr" presetSubtype="4" fill="hold" grpId="0" nodeType="withEffect">
                                  <p:stCondLst>
                                    <p:cond delay="0"/>
                                  </p:stCondLst>
                                  <p:childTnLst>
                                    <p:set>
                                      <p:cBhvr>
                                        <p:cTn id="236" dur="1" fill="hold">
                                          <p:stCondLst>
                                            <p:cond delay="0"/>
                                          </p:stCondLst>
                                        </p:cTn>
                                        <p:tgtEl>
                                          <p:spTgt spid="191655"/>
                                        </p:tgtEl>
                                        <p:attrNameLst>
                                          <p:attrName>style.visibility</p:attrName>
                                        </p:attrNameLst>
                                      </p:cBhvr>
                                      <p:to>
                                        <p:strVal val="visible"/>
                                      </p:to>
                                    </p:set>
                                    <p:animEffect transition="in" filter="wheel(4)">
                                      <p:cBhvr>
                                        <p:cTn id="237" dur="1000"/>
                                        <p:tgtEl>
                                          <p:spTgt spid="191655"/>
                                        </p:tgtEl>
                                      </p:cBhvr>
                                    </p:animEffect>
                                  </p:childTnLst>
                                </p:cTn>
                              </p:par>
                              <p:par>
                                <p:cTn id="238" presetID="21" presetClass="entr" presetSubtype="4" fill="hold" grpId="0" nodeType="withEffect">
                                  <p:stCondLst>
                                    <p:cond delay="0"/>
                                  </p:stCondLst>
                                  <p:childTnLst>
                                    <p:set>
                                      <p:cBhvr>
                                        <p:cTn id="239" dur="1" fill="hold">
                                          <p:stCondLst>
                                            <p:cond delay="0"/>
                                          </p:stCondLst>
                                        </p:cTn>
                                        <p:tgtEl>
                                          <p:spTgt spid="191656"/>
                                        </p:tgtEl>
                                        <p:attrNameLst>
                                          <p:attrName>style.visibility</p:attrName>
                                        </p:attrNameLst>
                                      </p:cBhvr>
                                      <p:to>
                                        <p:strVal val="visible"/>
                                      </p:to>
                                    </p:set>
                                    <p:animEffect transition="in" filter="wheel(4)">
                                      <p:cBhvr>
                                        <p:cTn id="240" dur="1000"/>
                                        <p:tgtEl>
                                          <p:spTgt spid="191656"/>
                                        </p:tgtEl>
                                      </p:cBhvr>
                                    </p:animEffect>
                                  </p:childTnLst>
                                </p:cTn>
                              </p:par>
                              <p:par>
                                <p:cTn id="241" presetID="21" presetClass="entr" presetSubtype="4" fill="hold" grpId="0" nodeType="withEffect">
                                  <p:stCondLst>
                                    <p:cond delay="0"/>
                                  </p:stCondLst>
                                  <p:childTnLst>
                                    <p:set>
                                      <p:cBhvr>
                                        <p:cTn id="242" dur="1" fill="hold">
                                          <p:stCondLst>
                                            <p:cond delay="0"/>
                                          </p:stCondLst>
                                        </p:cTn>
                                        <p:tgtEl>
                                          <p:spTgt spid="191657"/>
                                        </p:tgtEl>
                                        <p:attrNameLst>
                                          <p:attrName>style.visibility</p:attrName>
                                        </p:attrNameLst>
                                      </p:cBhvr>
                                      <p:to>
                                        <p:strVal val="visible"/>
                                      </p:to>
                                    </p:set>
                                    <p:animEffect transition="in" filter="wheel(4)">
                                      <p:cBhvr>
                                        <p:cTn id="243" dur="1000"/>
                                        <p:tgtEl>
                                          <p:spTgt spid="191657"/>
                                        </p:tgtEl>
                                      </p:cBhvr>
                                    </p:animEffect>
                                  </p:childTnLst>
                                </p:cTn>
                              </p:par>
                              <p:par>
                                <p:cTn id="244" presetID="21" presetClass="entr" presetSubtype="4" fill="hold" grpId="0" nodeType="withEffect">
                                  <p:stCondLst>
                                    <p:cond delay="0"/>
                                  </p:stCondLst>
                                  <p:childTnLst>
                                    <p:set>
                                      <p:cBhvr>
                                        <p:cTn id="245" dur="1" fill="hold">
                                          <p:stCondLst>
                                            <p:cond delay="0"/>
                                          </p:stCondLst>
                                        </p:cTn>
                                        <p:tgtEl>
                                          <p:spTgt spid="191658"/>
                                        </p:tgtEl>
                                        <p:attrNameLst>
                                          <p:attrName>style.visibility</p:attrName>
                                        </p:attrNameLst>
                                      </p:cBhvr>
                                      <p:to>
                                        <p:strVal val="visible"/>
                                      </p:to>
                                    </p:set>
                                    <p:animEffect transition="in" filter="wheel(4)">
                                      <p:cBhvr>
                                        <p:cTn id="246" dur="1000"/>
                                        <p:tgtEl>
                                          <p:spTgt spid="191658"/>
                                        </p:tgtEl>
                                      </p:cBhvr>
                                    </p:animEffect>
                                  </p:childTnLst>
                                </p:cTn>
                              </p:par>
                              <p:par>
                                <p:cTn id="247" presetID="21" presetClass="entr" presetSubtype="4" fill="hold" grpId="0" nodeType="withEffect">
                                  <p:stCondLst>
                                    <p:cond delay="0"/>
                                  </p:stCondLst>
                                  <p:childTnLst>
                                    <p:set>
                                      <p:cBhvr>
                                        <p:cTn id="248" dur="1" fill="hold">
                                          <p:stCondLst>
                                            <p:cond delay="0"/>
                                          </p:stCondLst>
                                        </p:cTn>
                                        <p:tgtEl>
                                          <p:spTgt spid="191659"/>
                                        </p:tgtEl>
                                        <p:attrNameLst>
                                          <p:attrName>style.visibility</p:attrName>
                                        </p:attrNameLst>
                                      </p:cBhvr>
                                      <p:to>
                                        <p:strVal val="visible"/>
                                      </p:to>
                                    </p:set>
                                    <p:animEffect transition="in" filter="wheel(4)">
                                      <p:cBhvr>
                                        <p:cTn id="249" dur="1000"/>
                                        <p:tgtEl>
                                          <p:spTgt spid="191659"/>
                                        </p:tgtEl>
                                      </p:cBhvr>
                                    </p:animEffect>
                                  </p:childTnLst>
                                </p:cTn>
                              </p:par>
                              <p:par>
                                <p:cTn id="250" presetID="21" presetClass="entr" presetSubtype="4" fill="hold" grpId="0" nodeType="withEffect">
                                  <p:stCondLst>
                                    <p:cond delay="0"/>
                                  </p:stCondLst>
                                  <p:childTnLst>
                                    <p:set>
                                      <p:cBhvr>
                                        <p:cTn id="251" dur="1" fill="hold">
                                          <p:stCondLst>
                                            <p:cond delay="0"/>
                                          </p:stCondLst>
                                        </p:cTn>
                                        <p:tgtEl>
                                          <p:spTgt spid="191660"/>
                                        </p:tgtEl>
                                        <p:attrNameLst>
                                          <p:attrName>style.visibility</p:attrName>
                                        </p:attrNameLst>
                                      </p:cBhvr>
                                      <p:to>
                                        <p:strVal val="visible"/>
                                      </p:to>
                                    </p:set>
                                    <p:animEffect transition="in" filter="wheel(4)">
                                      <p:cBhvr>
                                        <p:cTn id="252" dur="1000"/>
                                        <p:tgtEl>
                                          <p:spTgt spid="191660"/>
                                        </p:tgtEl>
                                      </p:cBhvr>
                                    </p:animEffect>
                                  </p:childTnLst>
                                </p:cTn>
                              </p:par>
                              <p:par>
                                <p:cTn id="253" presetID="21" presetClass="entr" presetSubtype="4" fill="hold" grpId="0" nodeType="withEffect">
                                  <p:stCondLst>
                                    <p:cond delay="0"/>
                                  </p:stCondLst>
                                  <p:childTnLst>
                                    <p:set>
                                      <p:cBhvr>
                                        <p:cTn id="254" dur="1" fill="hold">
                                          <p:stCondLst>
                                            <p:cond delay="0"/>
                                          </p:stCondLst>
                                        </p:cTn>
                                        <p:tgtEl>
                                          <p:spTgt spid="191661"/>
                                        </p:tgtEl>
                                        <p:attrNameLst>
                                          <p:attrName>style.visibility</p:attrName>
                                        </p:attrNameLst>
                                      </p:cBhvr>
                                      <p:to>
                                        <p:strVal val="visible"/>
                                      </p:to>
                                    </p:set>
                                    <p:animEffect transition="in" filter="wheel(4)">
                                      <p:cBhvr>
                                        <p:cTn id="255" dur="1000"/>
                                        <p:tgtEl>
                                          <p:spTgt spid="191661"/>
                                        </p:tgtEl>
                                      </p:cBhvr>
                                    </p:animEffect>
                                  </p:childTnLst>
                                </p:cTn>
                              </p:par>
                              <p:par>
                                <p:cTn id="256" presetID="21" presetClass="entr" presetSubtype="4" fill="hold" grpId="0" nodeType="withEffect">
                                  <p:stCondLst>
                                    <p:cond delay="0"/>
                                  </p:stCondLst>
                                  <p:childTnLst>
                                    <p:set>
                                      <p:cBhvr>
                                        <p:cTn id="257" dur="1" fill="hold">
                                          <p:stCondLst>
                                            <p:cond delay="0"/>
                                          </p:stCondLst>
                                        </p:cTn>
                                        <p:tgtEl>
                                          <p:spTgt spid="191662"/>
                                        </p:tgtEl>
                                        <p:attrNameLst>
                                          <p:attrName>style.visibility</p:attrName>
                                        </p:attrNameLst>
                                      </p:cBhvr>
                                      <p:to>
                                        <p:strVal val="visible"/>
                                      </p:to>
                                    </p:set>
                                    <p:animEffect transition="in" filter="wheel(4)">
                                      <p:cBhvr>
                                        <p:cTn id="258" dur="1000"/>
                                        <p:tgtEl>
                                          <p:spTgt spid="191662"/>
                                        </p:tgtEl>
                                      </p:cBhvr>
                                    </p:animEffect>
                                  </p:childTnLst>
                                </p:cTn>
                              </p:par>
                              <p:par>
                                <p:cTn id="259" presetID="21" presetClass="entr" presetSubtype="4" fill="hold" grpId="0" nodeType="withEffect">
                                  <p:stCondLst>
                                    <p:cond delay="0"/>
                                  </p:stCondLst>
                                  <p:childTnLst>
                                    <p:set>
                                      <p:cBhvr>
                                        <p:cTn id="260" dur="1" fill="hold">
                                          <p:stCondLst>
                                            <p:cond delay="0"/>
                                          </p:stCondLst>
                                        </p:cTn>
                                        <p:tgtEl>
                                          <p:spTgt spid="191663"/>
                                        </p:tgtEl>
                                        <p:attrNameLst>
                                          <p:attrName>style.visibility</p:attrName>
                                        </p:attrNameLst>
                                      </p:cBhvr>
                                      <p:to>
                                        <p:strVal val="visible"/>
                                      </p:to>
                                    </p:set>
                                    <p:animEffect transition="in" filter="wheel(4)">
                                      <p:cBhvr>
                                        <p:cTn id="261" dur="1000"/>
                                        <p:tgtEl>
                                          <p:spTgt spid="191663"/>
                                        </p:tgtEl>
                                      </p:cBhvr>
                                    </p:animEffect>
                                  </p:childTnLst>
                                </p:cTn>
                              </p:par>
                              <p:par>
                                <p:cTn id="262" presetID="21" presetClass="entr" presetSubtype="4" fill="hold" grpId="0" nodeType="withEffect">
                                  <p:stCondLst>
                                    <p:cond delay="0"/>
                                  </p:stCondLst>
                                  <p:childTnLst>
                                    <p:set>
                                      <p:cBhvr>
                                        <p:cTn id="263" dur="1" fill="hold">
                                          <p:stCondLst>
                                            <p:cond delay="0"/>
                                          </p:stCondLst>
                                        </p:cTn>
                                        <p:tgtEl>
                                          <p:spTgt spid="191664"/>
                                        </p:tgtEl>
                                        <p:attrNameLst>
                                          <p:attrName>style.visibility</p:attrName>
                                        </p:attrNameLst>
                                      </p:cBhvr>
                                      <p:to>
                                        <p:strVal val="visible"/>
                                      </p:to>
                                    </p:set>
                                    <p:animEffect transition="in" filter="wheel(4)">
                                      <p:cBhvr>
                                        <p:cTn id="264" dur="1000"/>
                                        <p:tgtEl>
                                          <p:spTgt spid="191664"/>
                                        </p:tgtEl>
                                      </p:cBhvr>
                                    </p:animEffect>
                                  </p:childTnLst>
                                </p:cTn>
                              </p:par>
                            </p:childTnLst>
                          </p:cTn>
                        </p:par>
                      </p:childTnLst>
                    </p:cTn>
                  </p:par>
                  <p:par>
                    <p:cTn id="265" fill="hold" nodeType="clickPar">
                      <p:stCondLst>
                        <p:cond delay="indefinite"/>
                      </p:stCondLst>
                      <p:childTnLst>
                        <p:par>
                          <p:cTn id="266" fill="hold" nodeType="withGroup">
                            <p:stCondLst>
                              <p:cond delay="0"/>
                            </p:stCondLst>
                            <p:childTnLst>
                              <p:par>
                                <p:cTn id="267" presetID="21" presetClass="entr" presetSubtype="4" fill="hold" grpId="0" nodeType="clickEffect">
                                  <p:stCondLst>
                                    <p:cond delay="0"/>
                                  </p:stCondLst>
                                  <p:childTnLst>
                                    <p:set>
                                      <p:cBhvr>
                                        <p:cTn id="268" dur="1" fill="hold">
                                          <p:stCondLst>
                                            <p:cond delay="0"/>
                                          </p:stCondLst>
                                        </p:cTn>
                                        <p:tgtEl>
                                          <p:spTgt spid="191665"/>
                                        </p:tgtEl>
                                        <p:attrNameLst>
                                          <p:attrName>style.visibility</p:attrName>
                                        </p:attrNameLst>
                                      </p:cBhvr>
                                      <p:to>
                                        <p:strVal val="visible"/>
                                      </p:to>
                                    </p:set>
                                    <p:animEffect transition="in" filter="wheel(4)">
                                      <p:cBhvr>
                                        <p:cTn id="269" dur="1000"/>
                                        <p:tgtEl>
                                          <p:spTgt spid="191665"/>
                                        </p:tgtEl>
                                      </p:cBhvr>
                                    </p:animEffect>
                                  </p:childTnLst>
                                </p:cTn>
                              </p:par>
                              <p:par>
                                <p:cTn id="270" presetID="21" presetClass="entr" presetSubtype="4" fill="hold" grpId="0" nodeType="withEffect">
                                  <p:stCondLst>
                                    <p:cond delay="0"/>
                                  </p:stCondLst>
                                  <p:childTnLst>
                                    <p:set>
                                      <p:cBhvr>
                                        <p:cTn id="271" dur="1" fill="hold">
                                          <p:stCondLst>
                                            <p:cond delay="0"/>
                                          </p:stCondLst>
                                        </p:cTn>
                                        <p:tgtEl>
                                          <p:spTgt spid="191644"/>
                                        </p:tgtEl>
                                        <p:attrNameLst>
                                          <p:attrName>style.visibility</p:attrName>
                                        </p:attrNameLst>
                                      </p:cBhvr>
                                      <p:to>
                                        <p:strVal val="visible"/>
                                      </p:to>
                                    </p:set>
                                    <p:animEffect transition="in" filter="wheel(4)">
                                      <p:cBhvr>
                                        <p:cTn id="272" dur="1000"/>
                                        <p:tgtEl>
                                          <p:spTgt spid="191644"/>
                                        </p:tgtEl>
                                      </p:cBhvr>
                                    </p:animEffect>
                                  </p:childTnLst>
                                </p:cTn>
                              </p:par>
                              <p:par>
                                <p:cTn id="273" presetID="21" presetClass="entr" presetSubtype="4" fill="hold" grpId="0" nodeType="withEffect">
                                  <p:stCondLst>
                                    <p:cond delay="0"/>
                                  </p:stCondLst>
                                  <p:childTnLst>
                                    <p:set>
                                      <p:cBhvr>
                                        <p:cTn id="274" dur="1" fill="hold">
                                          <p:stCondLst>
                                            <p:cond delay="0"/>
                                          </p:stCondLst>
                                        </p:cTn>
                                        <p:tgtEl>
                                          <p:spTgt spid="191666"/>
                                        </p:tgtEl>
                                        <p:attrNameLst>
                                          <p:attrName>style.visibility</p:attrName>
                                        </p:attrNameLst>
                                      </p:cBhvr>
                                      <p:to>
                                        <p:strVal val="visible"/>
                                      </p:to>
                                    </p:set>
                                    <p:animEffect transition="in" filter="wheel(4)">
                                      <p:cBhvr>
                                        <p:cTn id="275" dur="1000"/>
                                        <p:tgtEl>
                                          <p:spTgt spid="191666"/>
                                        </p:tgtEl>
                                      </p:cBhvr>
                                    </p:animEffect>
                                  </p:childTnLst>
                                </p:cTn>
                              </p:par>
                              <p:par>
                                <p:cTn id="276" presetID="21" presetClass="entr" presetSubtype="4" fill="hold" grpId="0" nodeType="withEffect">
                                  <p:stCondLst>
                                    <p:cond delay="0"/>
                                  </p:stCondLst>
                                  <p:childTnLst>
                                    <p:set>
                                      <p:cBhvr>
                                        <p:cTn id="277" dur="1" fill="hold">
                                          <p:stCondLst>
                                            <p:cond delay="0"/>
                                          </p:stCondLst>
                                        </p:cTn>
                                        <p:tgtEl>
                                          <p:spTgt spid="191667"/>
                                        </p:tgtEl>
                                        <p:attrNameLst>
                                          <p:attrName>style.visibility</p:attrName>
                                        </p:attrNameLst>
                                      </p:cBhvr>
                                      <p:to>
                                        <p:strVal val="visible"/>
                                      </p:to>
                                    </p:set>
                                    <p:animEffect transition="in" filter="wheel(4)">
                                      <p:cBhvr>
                                        <p:cTn id="278" dur="1000"/>
                                        <p:tgtEl>
                                          <p:spTgt spid="191667"/>
                                        </p:tgtEl>
                                      </p:cBhvr>
                                    </p:animEffect>
                                  </p:childTnLst>
                                </p:cTn>
                              </p:par>
                              <p:par>
                                <p:cTn id="279" presetID="21" presetClass="entr" presetSubtype="4" fill="hold" grpId="0" nodeType="withEffect">
                                  <p:stCondLst>
                                    <p:cond delay="0"/>
                                  </p:stCondLst>
                                  <p:childTnLst>
                                    <p:set>
                                      <p:cBhvr>
                                        <p:cTn id="280" dur="1" fill="hold">
                                          <p:stCondLst>
                                            <p:cond delay="0"/>
                                          </p:stCondLst>
                                        </p:cTn>
                                        <p:tgtEl>
                                          <p:spTgt spid="191668"/>
                                        </p:tgtEl>
                                        <p:attrNameLst>
                                          <p:attrName>style.visibility</p:attrName>
                                        </p:attrNameLst>
                                      </p:cBhvr>
                                      <p:to>
                                        <p:strVal val="visible"/>
                                      </p:to>
                                    </p:set>
                                    <p:animEffect transition="in" filter="wheel(4)">
                                      <p:cBhvr>
                                        <p:cTn id="281" dur="1000"/>
                                        <p:tgtEl>
                                          <p:spTgt spid="191668"/>
                                        </p:tgtEl>
                                      </p:cBhvr>
                                    </p:animEffect>
                                  </p:childTnLst>
                                </p:cTn>
                              </p:par>
                              <p:par>
                                <p:cTn id="282" presetID="21" presetClass="entr" presetSubtype="4" fill="hold" grpId="0" nodeType="withEffect">
                                  <p:stCondLst>
                                    <p:cond delay="0"/>
                                  </p:stCondLst>
                                  <p:childTnLst>
                                    <p:set>
                                      <p:cBhvr>
                                        <p:cTn id="283" dur="1" fill="hold">
                                          <p:stCondLst>
                                            <p:cond delay="0"/>
                                          </p:stCondLst>
                                        </p:cTn>
                                        <p:tgtEl>
                                          <p:spTgt spid="191669"/>
                                        </p:tgtEl>
                                        <p:attrNameLst>
                                          <p:attrName>style.visibility</p:attrName>
                                        </p:attrNameLst>
                                      </p:cBhvr>
                                      <p:to>
                                        <p:strVal val="visible"/>
                                      </p:to>
                                    </p:set>
                                    <p:animEffect transition="in" filter="wheel(4)">
                                      <p:cBhvr>
                                        <p:cTn id="284" dur="1000"/>
                                        <p:tgtEl>
                                          <p:spTgt spid="191669"/>
                                        </p:tgtEl>
                                      </p:cBhvr>
                                    </p:animEffect>
                                  </p:childTnLst>
                                </p:cTn>
                              </p:par>
                              <p:par>
                                <p:cTn id="285" presetID="21" presetClass="entr" presetSubtype="4" fill="hold" grpId="0" nodeType="withEffect">
                                  <p:stCondLst>
                                    <p:cond delay="0"/>
                                  </p:stCondLst>
                                  <p:childTnLst>
                                    <p:set>
                                      <p:cBhvr>
                                        <p:cTn id="286" dur="1" fill="hold">
                                          <p:stCondLst>
                                            <p:cond delay="0"/>
                                          </p:stCondLst>
                                        </p:cTn>
                                        <p:tgtEl>
                                          <p:spTgt spid="191670"/>
                                        </p:tgtEl>
                                        <p:attrNameLst>
                                          <p:attrName>style.visibility</p:attrName>
                                        </p:attrNameLst>
                                      </p:cBhvr>
                                      <p:to>
                                        <p:strVal val="visible"/>
                                      </p:to>
                                    </p:set>
                                    <p:animEffect transition="in" filter="wheel(4)">
                                      <p:cBhvr>
                                        <p:cTn id="287" dur="1000"/>
                                        <p:tgtEl>
                                          <p:spTgt spid="191670"/>
                                        </p:tgtEl>
                                      </p:cBhvr>
                                    </p:animEffect>
                                  </p:childTnLst>
                                </p:cTn>
                              </p:par>
                              <p:par>
                                <p:cTn id="288" presetID="21" presetClass="entr" presetSubtype="4" fill="hold" grpId="0" nodeType="withEffect">
                                  <p:stCondLst>
                                    <p:cond delay="0"/>
                                  </p:stCondLst>
                                  <p:childTnLst>
                                    <p:set>
                                      <p:cBhvr>
                                        <p:cTn id="289" dur="1" fill="hold">
                                          <p:stCondLst>
                                            <p:cond delay="0"/>
                                          </p:stCondLst>
                                        </p:cTn>
                                        <p:tgtEl>
                                          <p:spTgt spid="191671"/>
                                        </p:tgtEl>
                                        <p:attrNameLst>
                                          <p:attrName>style.visibility</p:attrName>
                                        </p:attrNameLst>
                                      </p:cBhvr>
                                      <p:to>
                                        <p:strVal val="visible"/>
                                      </p:to>
                                    </p:set>
                                    <p:animEffect transition="in" filter="wheel(4)">
                                      <p:cBhvr>
                                        <p:cTn id="290" dur="1000"/>
                                        <p:tgtEl>
                                          <p:spTgt spid="191671"/>
                                        </p:tgtEl>
                                      </p:cBhvr>
                                    </p:animEffect>
                                  </p:childTnLst>
                                </p:cTn>
                              </p:par>
                              <p:par>
                                <p:cTn id="291" presetID="21" presetClass="entr" presetSubtype="4" fill="hold" grpId="0" nodeType="withEffect">
                                  <p:stCondLst>
                                    <p:cond delay="0"/>
                                  </p:stCondLst>
                                  <p:childTnLst>
                                    <p:set>
                                      <p:cBhvr>
                                        <p:cTn id="292" dur="1" fill="hold">
                                          <p:stCondLst>
                                            <p:cond delay="0"/>
                                          </p:stCondLst>
                                        </p:cTn>
                                        <p:tgtEl>
                                          <p:spTgt spid="191672"/>
                                        </p:tgtEl>
                                        <p:attrNameLst>
                                          <p:attrName>style.visibility</p:attrName>
                                        </p:attrNameLst>
                                      </p:cBhvr>
                                      <p:to>
                                        <p:strVal val="visible"/>
                                      </p:to>
                                    </p:set>
                                    <p:animEffect transition="in" filter="wheel(4)">
                                      <p:cBhvr>
                                        <p:cTn id="293" dur="1000"/>
                                        <p:tgtEl>
                                          <p:spTgt spid="191672"/>
                                        </p:tgtEl>
                                      </p:cBhvr>
                                    </p:animEffect>
                                  </p:childTnLst>
                                </p:cTn>
                              </p:par>
                              <p:par>
                                <p:cTn id="294" presetID="21" presetClass="entr" presetSubtype="4" fill="hold" grpId="0" nodeType="withEffect">
                                  <p:stCondLst>
                                    <p:cond delay="0"/>
                                  </p:stCondLst>
                                  <p:childTnLst>
                                    <p:set>
                                      <p:cBhvr>
                                        <p:cTn id="295" dur="1" fill="hold">
                                          <p:stCondLst>
                                            <p:cond delay="0"/>
                                          </p:stCondLst>
                                        </p:cTn>
                                        <p:tgtEl>
                                          <p:spTgt spid="191674"/>
                                        </p:tgtEl>
                                        <p:attrNameLst>
                                          <p:attrName>style.visibility</p:attrName>
                                        </p:attrNameLst>
                                      </p:cBhvr>
                                      <p:to>
                                        <p:strVal val="visible"/>
                                      </p:to>
                                    </p:set>
                                    <p:animEffect transition="in" filter="wheel(4)">
                                      <p:cBhvr>
                                        <p:cTn id="296" dur="1000"/>
                                        <p:tgtEl>
                                          <p:spTgt spid="191674"/>
                                        </p:tgtEl>
                                      </p:cBhvr>
                                    </p:animEffect>
                                  </p:childTnLst>
                                </p:cTn>
                              </p:par>
                              <p:par>
                                <p:cTn id="297" presetID="21" presetClass="entr" presetSubtype="4" fill="hold" grpId="0" nodeType="withEffect">
                                  <p:stCondLst>
                                    <p:cond delay="0"/>
                                  </p:stCondLst>
                                  <p:childTnLst>
                                    <p:set>
                                      <p:cBhvr>
                                        <p:cTn id="298" dur="1" fill="hold">
                                          <p:stCondLst>
                                            <p:cond delay="0"/>
                                          </p:stCondLst>
                                        </p:cTn>
                                        <p:tgtEl>
                                          <p:spTgt spid="191675"/>
                                        </p:tgtEl>
                                        <p:attrNameLst>
                                          <p:attrName>style.visibility</p:attrName>
                                        </p:attrNameLst>
                                      </p:cBhvr>
                                      <p:to>
                                        <p:strVal val="visible"/>
                                      </p:to>
                                    </p:set>
                                    <p:animEffect transition="in" filter="wheel(4)">
                                      <p:cBhvr>
                                        <p:cTn id="299" dur="1000"/>
                                        <p:tgtEl>
                                          <p:spTgt spid="191675"/>
                                        </p:tgtEl>
                                      </p:cBhvr>
                                    </p:animEffect>
                                  </p:childTnLst>
                                </p:cTn>
                              </p:par>
                              <p:par>
                                <p:cTn id="300" presetID="21" presetClass="entr" presetSubtype="4" fill="hold" grpId="0" nodeType="withEffect">
                                  <p:stCondLst>
                                    <p:cond delay="0"/>
                                  </p:stCondLst>
                                  <p:childTnLst>
                                    <p:set>
                                      <p:cBhvr>
                                        <p:cTn id="301" dur="1" fill="hold">
                                          <p:stCondLst>
                                            <p:cond delay="0"/>
                                          </p:stCondLst>
                                        </p:cTn>
                                        <p:tgtEl>
                                          <p:spTgt spid="191676"/>
                                        </p:tgtEl>
                                        <p:attrNameLst>
                                          <p:attrName>style.visibility</p:attrName>
                                        </p:attrNameLst>
                                      </p:cBhvr>
                                      <p:to>
                                        <p:strVal val="visible"/>
                                      </p:to>
                                    </p:set>
                                    <p:animEffect transition="in" filter="wheel(4)">
                                      <p:cBhvr>
                                        <p:cTn id="302" dur="1000"/>
                                        <p:tgtEl>
                                          <p:spTgt spid="191676"/>
                                        </p:tgtEl>
                                      </p:cBhvr>
                                    </p:animEffect>
                                  </p:childTnLst>
                                </p:cTn>
                              </p:par>
                              <p:par>
                                <p:cTn id="303" presetID="21" presetClass="entr" presetSubtype="4" fill="hold" grpId="0" nodeType="withEffect">
                                  <p:stCondLst>
                                    <p:cond delay="0"/>
                                  </p:stCondLst>
                                  <p:childTnLst>
                                    <p:set>
                                      <p:cBhvr>
                                        <p:cTn id="304" dur="1" fill="hold">
                                          <p:stCondLst>
                                            <p:cond delay="0"/>
                                          </p:stCondLst>
                                        </p:cTn>
                                        <p:tgtEl>
                                          <p:spTgt spid="191677"/>
                                        </p:tgtEl>
                                        <p:attrNameLst>
                                          <p:attrName>style.visibility</p:attrName>
                                        </p:attrNameLst>
                                      </p:cBhvr>
                                      <p:to>
                                        <p:strVal val="visible"/>
                                      </p:to>
                                    </p:set>
                                    <p:animEffect transition="in" filter="wheel(4)">
                                      <p:cBhvr>
                                        <p:cTn id="305" dur="1000"/>
                                        <p:tgtEl>
                                          <p:spTgt spid="191677"/>
                                        </p:tgtEl>
                                      </p:cBhvr>
                                    </p:animEffect>
                                  </p:childTnLst>
                                </p:cTn>
                              </p:par>
                              <p:par>
                                <p:cTn id="306" presetID="21" presetClass="entr" presetSubtype="4" fill="hold" grpId="0" nodeType="withEffect">
                                  <p:stCondLst>
                                    <p:cond delay="0"/>
                                  </p:stCondLst>
                                  <p:childTnLst>
                                    <p:set>
                                      <p:cBhvr>
                                        <p:cTn id="307" dur="1" fill="hold">
                                          <p:stCondLst>
                                            <p:cond delay="0"/>
                                          </p:stCondLst>
                                        </p:cTn>
                                        <p:tgtEl>
                                          <p:spTgt spid="191678"/>
                                        </p:tgtEl>
                                        <p:attrNameLst>
                                          <p:attrName>style.visibility</p:attrName>
                                        </p:attrNameLst>
                                      </p:cBhvr>
                                      <p:to>
                                        <p:strVal val="visible"/>
                                      </p:to>
                                    </p:set>
                                    <p:animEffect transition="in" filter="wheel(4)">
                                      <p:cBhvr>
                                        <p:cTn id="308" dur="1000"/>
                                        <p:tgtEl>
                                          <p:spTgt spid="191678"/>
                                        </p:tgtEl>
                                      </p:cBhvr>
                                    </p:animEffect>
                                  </p:childTnLst>
                                </p:cTn>
                              </p:par>
                              <p:par>
                                <p:cTn id="309" presetID="21" presetClass="entr" presetSubtype="4" fill="hold" grpId="0" nodeType="withEffect">
                                  <p:stCondLst>
                                    <p:cond delay="0"/>
                                  </p:stCondLst>
                                  <p:childTnLst>
                                    <p:set>
                                      <p:cBhvr>
                                        <p:cTn id="310" dur="1" fill="hold">
                                          <p:stCondLst>
                                            <p:cond delay="0"/>
                                          </p:stCondLst>
                                        </p:cTn>
                                        <p:tgtEl>
                                          <p:spTgt spid="191679"/>
                                        </p:tgtEl>
                                        <p:attrNameLst>
                                          <p:attrName>style.visibility</p:attrName>
                                        </p:attrNameLst>
                                      </p:cBhvr>
                                      <p:to>
                                        <p:strVal val="visible"/>
                                      </p:to>
                                    </p:set>
                                    <p:animEffect transition="in" filter="wheel(4)">
                                      <p:cBhvr>
                                        <p:cTn id="311" dur="1000"/>
                                        <p:tgtEl>
                                          <p:spTgt spid="191679"/>
                                        </p:tgtEl>
                                      </p:cBhvr>
                                    </p:animEffect>
                                  </p:childTnLst>
                                </p:cTn>
                              </p:par>
                              <p:par>
                                <p:cTn id="312" presetID="21" presetClass="entr" presetSubtype="4" fill="hold" grpId="0" nodeType="withEffect">
                                  <p:stCondLst>
                                    <p:cond delay="0"/>
                                  </p:stCondLst>
                                  <p:childTnLst>
                                    <p:set>
                                      <p:cBhvr>
                                        <p:cTn id="313" dur="1" fill="hold">
                                          <p:stCondLst>
                                            <p:cond delay="0"/>
                                          </p:stCondLst>
                                        </p:cTn>
                                        <p:tgtEl>
                                          <p:spTgt spid="191680"/>
                                        </p:tgtEl>
                                        <p:attrNameLst>
                                          <p:attrName>style.visibility</p:attrName>
                                        </p:attrNameLst>
                                      </p:cBhvr>
                                      <p:to>
                                        <p:strVal val="visible"/>
                                      </p:to>
                                    </p:set>
                                    <p:animEffect transition="in" filter="wheel(4)">
                                      <p:cBhvr>
                                        <p:cTn id="314" dur="1000"/>
                                        <p:tgtEl>
                                          <p:spTgt spid="191680"/>
                                        </p:tgtEl>
                                      </p:cBhvr>
                                    </p:animEffect>
                                  </p:childTnLst>
                                </p:cTn>
                              </p:par>
                              <p:par>
                                <p:cTn id="315" presetID="21" presetClass="entr" presetSubtype="4" fill="hold" grpId="0" nodeType="withEffect">
                                  <p:stCondLst>
                                    <p:cond delay="0"/>
                                  </p:stCondLst>
                                  <p:childTnLst>
                                    <p:set>
                                      <p:cBhvr>
                                        <p:cTn id="316" dur="1" fill="hold">
                                          <p:stCondLst>
                                            <p:cond delay="0"/>
                                          </p:stCondLst>
                                        </p:cTn>
                                        <p:tgtEl>
                                          <p:spTgt spid="191681"/>
                                        </p:tgtEl>
                                        <p:attrNameLst>
                                          <p:attrName>style.visibility</p:attrName>
                                        </p:attrNameLst>
                                      </p:cBhvr>
                                      <p:to>
                                        <p:strVal val="visible"/>
                                      </p:to>
                                    </p:set>
                                    <p:animEffect transition="in" filter="wheel(4)">
                                      <p:cBhvr>
                                        <p:cTn id="317" dur="1000"/>
                                        <p:tgtEl>
                                          <p:spTgt spid="191681"/>
                                        </p:tgtEl>
                                      </p:cBhvr>
                                    </p:animEffect>
                                  </p:childTnLst>
                                </p:cTn>
                              </p:par>
                              <p:par>
                                <p:cTn id="318" presetID="21" presetClass="entr" presetSubtype="4" fill="hold" grpId="0" nodeType="withEffect">
                                  <p:stCondLst>
                                    <p:cond delay="0"/>
                                  </p:stCondLst>
                                  <p:childTnLst>
                                    <p:set>
                                      <p:cBhvr>
                                        <p:cTn id="319" dur="1" fill="hold">
                                          <p:stCondLst>
                                            <p:cond delay="0"/>
                                          </p:stCondLst>
                                        </p:cTn>
                                        <p:tgtEl>
                                          <p:spTgt spid="191682"/>
                                        </p:tgtEl>
                                        <p:attrNameLst>
                                          <p:attrName>style.visibility</p:attrName>
                                        </p:attrNameLst>
                                      </p:cBhvr>
                                      <p:to>
                                        <p:strVal val="visible"/>
                                      </p:to>
                                    </p:set>
                                    <p:animEffect transition="in" filter="wheel(4)">
                                      <p:cBhvr>
                                        <p:cTn id="320" dur="1000"/>
                                        <p:tgtEl>
                                          <p:spTgt spid="191682"/>
                                        </p:tgtEl>
                                      </p:cBhvr>
                                    </p:animEffect>
                                  </p:childTnLst>
                                </p:cTn>
                              </p:par>
                              <p:par>
                                <p:cTn id="321" presetID="21" presetClass="entr" presetSubtype="4" fill="hold" grpId="0" nodeType="withEffect">
                                  <p:stCondLst>
                                    <p:cond delay="0"/>
                                  </p:stCondLst>
                                  <p:childTnLst>
                                    <p:set>
                                      <p:cBhvr>
                                        <p:cTn id="322" dur="1" fill="hold">
                                          <p:stCondLst>
                                            <p:cond delay="0"/>
                                          </p:stCondLst>
                                        </p:cTn>
                                        <p:tgtEl>
                                          <p:spTgt spid="191683"/>
                                        </p:tgtEl>
                                        <p:attrNameLst>
                                          <p:attrName>style.visibility</p:attrName>
                                        </p:attrNameLst>
                                      </p:cBhvr>
                                      <p:to>
                                        <p:strVal val="visible"/>
                                      </p:to>
                                    </p:set>
                                    <p:animEffect transition="in" filter="wheel(4)">
                                      <p:cBhvr>
                                        <p:cTn id="323" dur="1000"/>
                                        <p:tgtEl>
                                          <p:spTgt spid="191683"/>
                                        </p:tgtEl>
                                      </p:cBhvr>
                                    </p:animEffect>
                                  </p:childTnLst>
                                </p:cTn>
                              </p:par>
                            </p:childTnLst>
                          </p:cTn>
                        </p:par>
                      </p:childTnLst>
                    </p:cTn>
                  </p:par>
                  <p:par>
                    <p:cTn id="324" fill="hold" nodeType="clickPar">
                      <p:stCondLst>
                        <p:cond delay="indefinite"/>
                      </p:stCondLst>
                      <p:childTnLst>
                        <p:par>
                          <p:cTn id="325" fill="hold" nodeType="withGroup">
                            <p:stCondLst>
                              <p:cond delay="0"/>
                            </p:stCondLst>
                            <p:childTnLst>
                              <p:par>
                                <p:cTn id="326" presetID="12" presetClass="entr" presetSubtype="4" fill="hold" nodeType="clickEffect">
                                  <p:stCondLst>
                                    <p:cond delay="0"/>
                                  </p:stCondLst>
                                  <p:childTnLst>
                                    <p:set>
                                      <p:cBhvr>
                                        <p:cTn id="327" dur="1" fill="hold">
                                          <p:stCondLst>
                                            <p:cond delay="0"/>
                                          </p:stCondLst>
                                        </p:cTn>
                                        <p:tgtEl>
                                          <p:spTgt spid="191781">
                                            <p:txEl>
                                              <p:pRg st="0" end="0"/>
                                            </p:txEl>
                                          </p:spTgt>
                                        </p:tgtEl>
                                        <p:attrNameLst>
                                          <p:attrName>style.visibility</p:attrName>
                                        </p:attrNameLst>
                                      </p:cBhvr>
                                      <p:to>
                                        <p:strVal val="visible"/>
                                      </p:to>
                                    </p:set>
                                    <p:animEffect transition="in" filter="slide(fromBottom)">
                                      <p:cBhvr>
                                        <p:cTn id="328" dur="500"/>
                                        <p:tgtEl>
                                          <p:spTgt spid="191781">
                                            <p:txEl>
                                              <p:pRg st="0" end="0"/>
                                            </p:txEl>
                                          </p:spTgt>
                                        </p:tgtEl>
                                      </p:cBhvr>
                                    </p:animEffect>
                                  </p:childTnLst>
                                </p:cTn>
                              </p:par>
                            </p:childTnLst>
                          </p:cTn>
                        </p:par>
                      </p:childTnLst>
                    </p:cTn>
                  </p:par>
                  <p:par>
                    <p:cTn id="329" fill="hold" nodeType="clickPar">
                      <p:stCondLst>
                        <p:cond delay="indefinite"/>
                      </p:stCondLst>
                      <p:childTnLst>
                        <p:par>
                          <p:cTn id="330" fill="hold" nodeType="withGroup">
                            <p:stCondLst>
                              <p:cond delay="0"/>
                            </p:stCondLst>
                            <p:childTnLst>
                              <p:par>
                                <p:cTn id="331" presetID="12" presetClass="entr" presetSubtype="4" fill="hold" nodeType="clickEffect">
                                  <p:stCondLst>
                                    <p:cond delay="0"/>
                                  </p:stCondLst>
                                  <p:childTnLst>
                                    <p:set>
                                      <p:cBhvr>
                                        <p:cTn id="332" dur="1" fill="hold">
                                          <p:stCondLst>
                                            <p:cond delay="0"/>
                                          </p:stCondLst>
                                        </p:cTn>
                                        <p:tgtEl>
                                          <p:spTgt spid="191781">
                                            <p:txEl>
                                              <p:pRg st="1" end="1"/>
                                            </p:txEl>
                                          </p:spTgt>
                                        </p:tgtEl>
                                        <p:attrNameLst>
                                          <p:attrName>style.visibility</p:attrName>
                                        </p:attrNameLst>
                                      </p:cBhvr>
                                      <p:to>
                                        <p:strVal val="visible"/>
                                      </p:to>
                                    </p:set>
                                    <p:animEffect transition="in" filter="slide(fromBottom)">
                                      <p:cBhvr>
                                        <p:cTn id="333" dur="500"/>
                                        <p:tgtEl>
                                          <p:spTgt spid="191781">
                                            <p:txEl>
                                              <p:pRg st="1" end="1"/>
                                            </p:txEl>
                                          </p:spTgt>
                                        </p:tgtEl>
                                      </p:cBhvr>
                                    </p:animEffect>
                                  </p:childTnLst>
                                </p:cTn>
                              </p:par>
                            </p:childTnLst>
                          </p:cTn>
                        </p:par>
                      </p:childTnLst>
                    </p:cTn>
                  </p:par>
                  <p:par>
                    <p:cTn id="334" fill="hold" nodeType="clickPar">
                      <p:stCondLst>
                        <p:cond delay="indefinite"/>
                      </p:stCondLst>
                      <p:childTnLst>
                        <p:par>
                          <p:cTn id="335" fill="hold" nodeType="withGroup">
                            <p:stCondLst>
                              <p:cond delay="0"/>
                            </p:stCondLst>
                            <p:childTnLst>
                              <p:par>
                                <p:cTn id="336" presetID="12" presetClass="entr" presetSubtype="4" fill="hold" nodeType="clickEffect">
                                  <p:stCondLst>
                                    <p:cond delay="0"/>
                                  </p:stCondLst>
                                  <p:childTnLst>
                                    <p:set>
                                      <p:cBhvr>
                                        <p:cTn id="337" dur="1" fill="hold">
                                          <p:stCondLst>
                                            <p:cond delay="0"/>
                                          </p:stCondLst>
                                        </p:cTn>
                                        <p:tgtEl>
                                          <p:spTgt spid="191781">
                                            <p:txEl>
                                              <p:pRg st="2" end="2"/>
                                            </p:txEl>
                                          </p:spTgt>
                                        </p:tgtEl>
                                        <p:attrNameLst>
                                          <p:attrName>style.visibility</p:attrName>
                                        </p:attrNameLst>
                                      </p:cBhvr>
                                      <p:to>
                                        <p:strVal val="visible"/>
                                      </p:to>
                                    </p:set>
                                    <p:animEffect transition="in" filter="slide(fromBottom)">
                                      <p:cBhvr>
                                        <p:cTn id="338" dur="500"/>
                                        <p:tgtEl>
                                          <p:spTgt spid="191781">
                                            <p:txEl>
                                              <p:pRg st="2" end="2"/>
                                            </p:txEl>
                                          </p:spTgt>
                                        </p:tgtEl>
                                      </p:cBhvr>
                                    </p:animEffect>
                                  </p:childTnLst>
                                </p:cTn>
                              </p:par>
                            </p:childTnLst>
                          </p:cTn>
                        </p:par>
                      </p:childTnLst>
                    </p:cTn>
                  </p:par>
                  <p:par>
                    <p:cTn id="339" fill="hold" nodeType="clickPar">
                      <p:stCondLst>
                        <p:cond delay="indefinite"/>
                      </p:stCondLst>
                      <p:childTnLst>
                        <p:par>
                          <p:cTn id="340" fill="hold" nodeType="withGroup">
                            <p:stCondLst>
                              <p:cond delay="0"/>
                            </p:stCondLst>
                            <p:childTnLst>
                              <p:par>
                                <p:cTn id="341" presetID="12" presetClass="entr" presetSubtype="8" fill="hold" nodeType="clickEffect">
                                  <p:stCondLst>
                                    <p:cond delay="0"/>
                                  </p:stCondLst>
                                  <p:childTnLst>
                                    <p:set>
                                      <p:cBhvr>
                                        <p:cTn id="342" dur="1" fill="hold">
                                          <p:stCondLst>
                                            <p:cond delay="0"/>
                                          </p:stCondLst>
                                        </p:cTn>
                                        <p:tgtEl>
                                          <p:spTgt spid="191781">
                                            <p:txEl>
                                              <p:pRg st="3" end="3"/>
                                            </p:txEl>
                                          </p:spTgt>
                                        </p:tgtEl>
                                        <p:attrNameLst>
                                          <p:attrName>style.visibility</p:attrName>
                                        </p:attrNameLst>
                                      </p:cBhvr>
                                      <p:to>
                                        <p:strVal val="visible"/>
                                      </p:to>
                                    </p:set>
                                    <p:animEffect transition="in" filter="slide(fromLeft)">
                                      <p:cBhvr>
                                        <p:cTn id="343" dur="500"/>
                                        <p:tgtEl>
                                          <p:spTgt spid="191781">
                                            <p:txEl>
                                              <p:pRg st="3" end="3"/>
                                            </p:txEl>
                                          </p:spTgt>
                                        </p:tgtEl>
                                      </p:cBhvr>
                                    </p:animEffect>
                                  </p:childTnLst>
                                </p:cTn>
                              </p:par>
                              <p:par>
                                <p:cTn id="344" presetID="21" presetClass="entr" presetSubtype="4" fill="hold" grpId="0" nodeType="withEffect">
                                  <p:stCondLst>
                                    <p:cond delay="0"/>
                                  </p:stCondLst>
                                  <p:childTnLst>
                                    <p:set>
                                      <p:cBhvr>
                                        <p:cTn id="345" dur="1" fill="hold">
                                          <p:stCondLst>
                                            <p:cond delay="0"/>
                                          </p:stCondLst>
                                        </p:cTn>
                                        <p:tgtEl>
                                          <p:spTgt spid="191673"/>
                                        </p:tgtEl>
                                        <p:attrNameLst>
                                          <p:attrName>style.visibility</p:attrName>
                                        </p:attrNameLst>
                                      </p:cBhvr>
                                      <p:to>
                                        <p:strVal val="visible"/>
                                      </p:to>
                                    </p:set>
                                    <p:animEffect transition="in" filter="wheel(4)">
                                      <p:cBhvr>
                                        <p:cTn id="346" dur="1000"/>
                                        <p:tgtEl>
                                          <p:spTgt spid="191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643" grpId="0" animBg="1"/>
      <p:bldP spid="191644" grpId="0" animBg="1"/>
      <p:bldP spid="191645" grpId="0" animBg="1"/>
      <p:bldP spid="191646" grpId="0" animBg="1"/>
      <p:bldP spid="191647" grpId="0" animBg="1"/>
      <p:bldP spid="191648" grpId="0" animBg="1"/>
      <p:bldP spid="191649" grpId="0" animBg="1"/>
      <p:bldP spid="191650" grpId="0" animBg="1"/>
      <p:bldP spid="191651" grpId="0" animBg="1"/>
      <p:bldP spid="191652" grpId="0" animBg="1"/>
      <p:bldP spid="191653" grpId="0" animBg="1"/>
      <p:bldP spid="191654" grpId="0" animBg="1"/>
      <p:bldP spid="191655" grpId="0" animBg="1"/>
      <p:bldP spid="191656" grpId="0" animBg="1"/>
      <p:bldP spid="191657" grpId="0" animBg="1"/>
      <p:bldP spid="191658" grpId="0" animBg="1"/>
      <p:bldP spid="191659" grpId="0" animBg="1"/>
      <p:bldP spid="191660" grpId="0" animBg="1"/>
      <p:bldP spid="191661" grpId="0" animBg="1"/>
      <p:bldP spid="191662" grpId="0" animBg="1"/>
      <p:bldP spid="191663" grpId="0" animBg="1"/>
      <p:bldP spid="191664" grpId="0" animBg="1"/>
      <p:bldP spid="191665" grpId="0" animBg="1"/>
      <p:bldP spid="191666" grpId="0" animBg="1"/>
      <p:bldP spid="191667" grpId="0" animBg="1"/>
      <p:bldP spid="191668" grpId="0" animBg="1"/>
      <p:bldP spid="191669" grpId="0" animBg="1"/>
      <p:bldP spid="191670" grpId="0" animBg="1"/>
      <p:bldP spid="191671" grpId="0" animBg="1"/>
      <p:bldP spid="191672" grpId="0" animBg="1"/>
      <p:bldP spid="191673" grpId="0" animBg="1"/>
      <p:bldP spid="191674" grpId="0" animBg="1"/>
      <p:bldP spid="191675" grpId="0" animBg="1"/>
      <p:bldP spid="191676" grpId="0" animBg="1"/>
      <p:bldP spid="191677" grpId="0" animBg="1"/>
      <p:bldP spid="191678" grpId="0" animBg="1"/>
      <p:bldP spid="191679" grpId="0" animBg="1"/>
      <p:bldP spid="191680" grpId="0" animBg="1"/>
      <p:bldP spid="191681" grpId="0" animBg="1"/>
      <p:bldP spid="191682" grpId="0" animBg="1"/>
      <p:bldP spid="191683" grpId="0" animBg="1"/>
      <p:bldP spid="191684" grpId="0" animBg="1"/>
      <p:bldP spid="191685" grpId="0"/>
      <p:bldP spid="191721" grpId="0" animBg="1"/>
      <p:bldP spid="191722" grpId="0" animBg="1"/>
      <p:bldP spid="191723" grpId="0" animBg="1"/>
      <p:bldP spid="19172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2"/>
          <p:cNvSpPr>
            <a:spLocks noGrp="1"/>
          </p:cNvSpPr>
          <p:nvPr>
            <p:ph type="sldNum" sz="quarter" idx="11"/>
          </p:nvPr>
        </p:nvSpPr>
        <p:spPr/>
        <p:txBody>
          <a:bodyPr/>
          <a:lstStyle/>
          <a:p>
            <a:fld id="{13E7C52B-A1ED-4228-8D3C-89D87C593757}" type="slidenum">
              <a:rPr lang="en-US" altLang="en-US"/>
              <a:pPr/>
              <a:t>52</a:t>
            </a:fld>
            <a:endParaRPr lang="en-US" altLang="en-US"/>
          </a:p>
        </p:txBody>
      </p:sp>
      <p:sp>
        <p:nvSpPr>
          <p:cNvPr id="189442" name="Rectangle 2"/>
          <p:cNvSpPr>
            <a:spLocks noChangeArrowheads="1"/>
          </p:cNvSpPr>
          <p:nvPr/>
        </p:nvSpPr>
        <p:spPr bwMode="auto">
          <a:xfrm>
            <a:off x="4876800" y="438150"/>
            <a:ext cx="381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2800" b="1" i="1">
                <a:solidFill>
                  <a:srgbClr val="0000FF"/>
                </a:solidFill>
              </a:rPr>
              <a:t>Kasserine Pass</a:t>
            </a:r>
          </a:p>
        </p:txBody>
      </p:sp>
      <p:sp>
        <p:nvSpPr>
          <p:cNvPr id="189443" name="Text Box 3"/>
          <p:cNvSpPr txBox="1">
            <a:spLocks noChangeArrowheads="1"/>
          </p:cNvSpPr>
          <p:nvPr/>
        </p:nvSpPr>
        <p:spPr bwMode="auto">
          <a:xfrm>
            <a:off x="1322388" y="423863"/>
            <a:ext cx="2622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u="sng"/>
              <a:t>Leadership</a:t>
            </a:r>
          </a:p>
        </p:txBody>
      </p:sp>
      <p:sp>
        <p:nvSpPr>
          <p:cNvPr id="189444" name="Text Box 4"/>
          <p:cNvSpPr txBox="1">
            <a:spLocks noChangeArrowheads="1"/>
          </p:cNvSpPr>
          <p:nvPr/>
        </p:nvSpPr>
        <p:spPr bwMode="auto">
          <a:xfrm>
            <a:off x="3275013" y="1489075"/>
            <a:ext cx="264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b="1" u="sng">
                <a:solidFill>
                  <a:srgbClr val="008000"/>
                </a:solidFill>
              </a:rPr>
              <a:t>Cause/Effect</a:t>
            </a:r>
          </a:p>
        </p:txBody>
      </p:sp>
      <p:sp>
        <p:nvSpPr>
          <p:cNvPr id="189445" name="Text Box 5"/>
          <p:cNvSpPr txBox="1">
            <a:spLocks noChangeArrowheads="1"/>
          </p:cNvSpPr>
          <p:nvPr/>
        </p:nvSpPr>
        <p:spPr bwMode="auto">
          <a:xfrm>
            <a:off x="654050" y="2740025"/>
            <a:ext cx="2968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Directive Orders </a:t>
            </a:r>
          </a:p>
        </p:txBody>
      </p:sp>
      <p:sp>
        <p:nvSpPr>
          <p:cNvPr id="189446" name="Text Box 6"/>
          <p:cNvSpPr txBox="1">
            <a:spLocks noChangeArrowheads="1"/>
          </p:cNvSpPr>
          <p:nvPr/>
        </p:nvSpPr>
        <p:spPr bwMode="auto">
          <a:xfrm>
            <a:off x="3789363" y="4937125"/>
            <a:ext cx="15128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b="1" u="sng">
                <a:solidFill>
                  <a:srgbClr val="008000"/>
                </a:solidFill>
              </a:rPr>
              <a:t>Insight</a:t>
            </a:r>
          </a:p>
        </p:txBody>
      </p:sp>
      <p:sp>
        <p:nvSpPr>
          <p:cNvPr id="189447" name="Text Box 7"/>
          <p:cNvSpPr txBox="1">
            <a:spLocks noChangeArrowheads="1"/>
          </p:cNvSpPr>
          <p:nvPr/>
        </p:nvSpPr>
        <p:spPr bwMode="auto">
          <a:xfrm>
            <a:off x="2187575" y="5513388"/>
            <a:ext cx="49847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altLang="en-US" sz="3200"/>
              <a:t>Flexibility in the Plan</a:t>
            </a:r>
          </a:p>
        </p:txBody>
      </p:sp>
      <p:sp>
        <p:nvSpPr>
          <p:cNvPr id="189448" name="Text Box 8"/>
          <p:cNvSpPr txBox="1">
            <a:spLocks noChangeArrowheads="1"/>
          </p:cNvSpPr>
          <p:nvPr/>
        </p:nvSpPr>
        <p:spPr bwMode="auto">
          <a:xfrm>
            <a:off x="3228975" y="2168525"/>
            <a:ext cx="2460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Battlefield Math </a:t>
            </a:r>
          </a:p>
        </p:txBody>
      </p:sp>
      <p:sp>
        <p:nvSpPr>
          <p:cNvPr id="189449" name="Text Box 9"/>
          <p:cNvSpPr txBox="1">
            <a:spLocks noChangeArrowheads="1"/>
          </p:cNvSpPr>
          <p:nvPr/>
        </p:nvSpPr>
        <p:spPr bwMode="auto">
          <a:xfrm>
            <a:off x="2765425" y="3214688"/>
            <a:ext cx="2968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 No Leader Recon </a:t>
            </a:r>
          </a:p>
        </p:txBody>
      </p:sp>
      <p:sp>
        <p:nvSpPr>
          <p:cNvPr id="189450" name="Text Box 10"/>
          <p:cNvSpPr txBox="1">
            <a:spLocks noChangeArrowheads="1"/>
          </p:cNvSpPr>
          <p:nvPr/>
        </p:nvSpPr>
        <p:spPr bwMode="auto">
          <a:xfrm>
            <a:off x="5181600" y="3678238"/>
            <a:ext cx="3446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 Subordinate Counsel </a:t>
            </a:r>
          </a:p>
        </p:txBody>
      </p:sp>
      <p:sp>
        <p:nvSpPr>
          <p:cNvPr id="189451" name="Text Box 11"/>
          <p:cNvSpPr txBox="1">
            <a:spLocks noChangeArrowheads="1"/>
          </p:cNvSpPr>
          <p:nvPr/>
        </p:nvSpPr>
        <p:spPr bwMode="auto">
          <a:xfrm>
            <a:off x="2794000" y="4310063"/>
            <a:ext cx="6030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 Conditions for Failure </a:t>
            </a:r>
          </a:p>
        </p:txBody>
      </p:sp>
      <p:sp>
        <p:nvSpPr>
          <p:cNvPr id="189452" name="Text Box 12"/>
          <p:cNvSpPr txBox="1">
            <a:spLocks noChangeArrowheads="1"/>
          </p:cNvSpPr>
          <p:nvPr/>
        </p:nvSpPr>
        <p:spPr bwMode="auto">
          <a:xfrm>
            <a:off x="2187575" y="6110288"/>
            <a:ext cx="49847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altLang="en-US" sz="3200"/>
              <a:t>Faith in Subordinates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94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944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944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945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945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944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2" presetClass="entr" presetSubtype="8" fill="hold" grpId="0" nodeType="clickEffect">
                                  <p:stCondLst>
                                    <p:cond delay="0"/>
                                  </p:stCondLst>
                                  <p:childTnLst>
                                    <p:set>
                                      <p:cBhvr>
                                        <p:cTn id="28" dur="1" fill="hold">
                                          <p:stCondLst>
                                            <p:cond delay="0"/>
                                          </p:stCondLst>
                                        </p:cTn>
                                        <p:tgtEl>
                                          <p:spTgt spid="189447"/>
                                        </p:tgtEl>
                                        <p:attrNameLst>
                                          <p:attrName>style.visibility</p:attrName>
                                        </p:attrNameLst>
                                      </p:cBhvr>
                                      <p:to>
                                        <p:strVal val="visible"/>
                                      </p:to>
                                    </p:set>
                                    <p:animEffect transition="in" filter="slide(fromLeft)">
                                      <p:cBhvr>
                                        <p:cTn id="29" dur="500"/>
                                        <p:tgtEl>
                                          <p:spTgt spid="18944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189452"/>
                                        </p:tgtEl>
                                        <p:attrNameLst>
                                          <p:attrName>style.visibility</p:attrName>
                                        </p:attrNameLst>
                                      </p:cBhvr>
                                      <p:to>
                                        <p:strVal val="visible"/>
                                      </p:to>
                                    </p:set>
                                    <p:animEffect transition="in" filter="slide(fromBottom)">
                                      <p:cBhvr>
                                        <p:cTn id="34" dur="500"/>
                                        <p:tgtEl>
                                          <p:spTgt spid="189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5" grpId="0"/>
      <p:bldP spid="189446" grpId="0"/>
      <p:bldP spid="189447" grpId="0"/>
      <p:bldP spid="189448" grpId="0"/>
      <p:bldP spid="189449" grpId="0"/>
      <p:bldP spid="189450" grpId="0"/>
      <p:bldP spid="189451" grpId="0"/>
      <p:bldP spid="18945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DCCCA863-73E6-472E-B96D-4D2AEF56CF7D}" type="slidenum">
              <a:rPr lang="en-US" altLang="en-US"/>
              <a:pPr/>
              <a:t>53</a:t>
            </a:fld>
            <a:endParaRPr lang="en-US" altLang="en-US"/>
          </a:p>
        </p:txBody>
      </p:sp>
      <p:sp>
        <p:nvSpPr>
          <p:cNvPr id="83970" name="Rectangle 2"/>
          <p:cNvSpPr>
            <a:spLocks noGrp="1" noChangeArrowheads="1"/>
          </p:cNvSpPr>
          <p:nvPr>
            <p:ph type="title"/>
          </p:nvPr>
        </p:nvSpPr>
        <p:spPr>
          <a:xfrm>
            <a:off x="4953000" y="609600"/>
            <a:ext cx="3657600" cy="533400"/>
          </a:xfrm>
        </p:spPr>
        <p:txBody>
          <a:bodyPr/>
          <a:lstStyle/>
          <a:p>
            <a:r>
              <a:rPr lang="en-US" altLang="en-US" sz="2800" b="1" i="1"/>
              <a:t>Basic Battle Analysis</a:t>
            </a:r>
          </a:p>
        </p:txBody>
      </p:sp>
      <p:sp>
        <p:nvSpPr>
          <p:cNvPr id="83971" name="Rectangle 3"/>
          <p:cNvSpPr>
            <a:spLocks noGrp="1" noChangeArrowheads="1"/>
          </p:cNvSpPr>
          <p:nvPr>
            <p:ph type="body" idx="1"/>
          </p:nvPr>
        </p:nvSpPr>
        <p:spPr>
          <a:xfrm>
            <a:off x="619125" y="1684338"/>
            <a:ext cx="7826375" cy="4273550"/>
          </a:xfrm>
        </p:spPr>
        <p:txBody>
          <a:bodyPr/>
          <a:lstStyle/>
          <a:p>
            <a:pPr algn="ctr">
              <a:buFontTx/>
              <a:buNone/>
            </a:pPr>
            <a:r>
              <a:rPr lang="en-US" altLang="en-US" sz="4400" b="1" i="1">
                <a:latin typeface="Book Antiqua" panose="02040602050305030304" pitchFamily="18" charset="0"/>
              </a:rPr>
              <a:t>Check on Learning:</a:t>
            </a:r>
          </a:p>
          <a:p>
            <a:pPr algn="ctr">
              <a:buFontTx/>
              <a:buNone/>
            </a:pPr>
            <a:endParaRPr lang="en-US" altLang="en-US" sz="4400" b="1" i="1">
              <a:latin typeface="Book Antiqua" panose="02040602050305030304" pitchFamily="18" charset="0"/>
            </a:endParaRPr>
          </a:p>
          <a:p>
            <a:pPr algn="ctr">
              <a:buFontTx/>
              <a:buNone/>
            </a:pPr>
            <a:endParaRPr lang="en-US" altLang="en-US" sz="4400" b="1">
              <a:latin typeface="Book Antiqua" panose="02040602050305030304" pitchFamily="18" charset="0"/>
            </a:endParaRPr>
          </a:p>
          <a:p>
            <a:pPr algn="ctr">
              <a:lnSpc>
                <a:spcPct val="110000"/>
              </a:lnSpc>
              <a:buFontTx/>
              <a:buNone/>
            </a:pPr>
            <a:r>
              <a:rPr lang="en-US" altLang="en-US" sz="4400" b="1">
                <a:latin typeface="Book Antiqua" panose="02040602050305030304" pitchFamily="18" charset="0"/>
              </a:rPr>
              <a:t>Battle Analysis Methodology</a:t>
            </a:r>
            <a:endParaRPr lang="en-US" altLang="en-US">
              <a:latin typeface="Book Antiqua" panose="02040602050305030304" pitchFamily="18" charset="0"/>
            </a:endParaRPr>
          </a:p>
        </p:txBody>
      </p:sp>
      <p:graphicFrame>
        <p:nvGraphicFramePr>
          <p:cNvPr id="83972" name="Object 4"/>
          <p:cNvGraphicFramePr>
            <a:graphicFrameLocks noChangeAspect="1"/>
          </p:cNvGraphicFramePr>
          <p:nvPr/>
        </p:nvGraphicFramePr>
        <p:xfrm>
          <a:off x="3886200" y="2743200"/>
          <a:ext cx="1331913" cy="1897063"/>
        </p:xfrm>
        <a:graphic>
          <a:graphicData uri="http://schemas.openxmlformats.org/presentationml/2006/ole">
            <mc:AlternateContent xmlns:mc="http://schemas.openxmlformats.org/markup-compatibility/2006">
              <mc:Choice xmlns:v="urn:schemas-microsoft-com:vml" Requires="v">
                <p:oleObj spid="_x0000_s83973" name="Clip" r:id="rId3" imgW="3848040" imgH="5478120" progId="MS_ClipArt_Gallery.2">
                  <p:embed/>
                </p:oleObj>
              </mc:Choice>
              <mc:Fallback>
                <p:oleObj name="Clip" r:id="rId3" imgW="3848040" imgH="5478120"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2743200"/>
                        <a:ext cx="1331913" cy="1897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11"/>
          </p:nvPr>
        </p:nvSpPr>
        <p:spPr/>
        <p:txBody>
          <a:bodyPr/>
          <a:lstStyle/>
          <a:p>
            <a:fld id="{5B243987-B2B4-4FF2-BC44-022774560F3F}" type="slidenum">
              <a:rPr lang="en-US" altLang="en-US"/>
              <a:pPr/>
              <a:t>54</a:t>
            </a:fld>
            <a:endParaRPr lang="en-US" altLang="en-US"/>
          </a:p>
        </p:txBody>
      </p:sp>
      <p:sp>
        <p:nvSpPr>
          <p:cNvPr id="126978" name="Rectangle 2"/>
          <p:cNvSpPr>
            <a:spLocks noGrp="1" noChangeArrowheads="1"/>
          </p:cNvSpPr>
          <p:nvPr>
            <p:ph type="title"/>
          </p:nvPr>
        </p:nvSpPr>
        <p:spPr>
          <a:xfrm>
            <a:off x="442913" y="2941638"/>
            <a:ext cx="8229600" cy="1143000"/>
          </a:xfrm>
        </p:spPr>
        <p:txBody>
          <a:bodyPr/>
          <a:lstStyle/>
          <a:p>
            <a:r>
              <a:rPr lang="en-US" altLang="en-US"/>
              <a:t>BACKUP SLIDES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96664E14-1077-4DCA-9F31-039526B822A3}" type="slidenum">
              <a:rPr lang="en-US" altLang="en-US"/>
              <a:pPr/>
              <a:t>55</a:t>
            </a:fld>
            <a:endParaRPr lang="en-US" altLang="en-US"/>
          </a:p>
        </p:txBody>
      </p:sp>
      <p:sp>
        <p:nvSpPr>
          <p:cNvPr id="156675" name="Rectangle 3"/>
          <p:cNvSpPr>
            <a:spLocks noGrp="1" noChangeArrowheads="1"/>
          </p:cNvSpPr>
          <p:nvPr>
            <p:ph type="body" idx="1"/>
          </p:nvPr>
        </p:nvSpPr>
        <p:spPr>
          <a:xfrm>
            <a:off x="457200" y="2100263"/>
            <a:ext cx="8229600" cy="4525962"/>
          </a:xfrm>
        </p:spPr>
        <p:txBody>
          <a:bodyPr/>
          <a:lstStyle/>
          <a:p>
            <a:pPr>
              <a:lnSpc>
                <a:spcPct val="80000"/>
              </a:lnSpc>
              <a:buFontTx/>
              <a:buNone/>
            </a:pPr>
            <a:r>
              <a:rPr lang="en-US" altLang="en-US" sz="1800" b="1" u="sng"/>
              <a:t>Leads Others</a:t>
            </a:r>
          </a:p>
          <a:p>
            <a:pPr>
              <a:lnSpc>
                <a:spcPct val="80000"/>
              </a:lnSpc>
            </a:pPr>
            <a:r>
              <a:rPr lang="en-US" altLang="en-US" sz="1800"/>
              <a:t>Establishes and imparts clear intent and purpose</a:t>
            </a:r>
          </a:p>
          <a:p>
            <a:pPr lvl="1">
              <a:lnSpc>
                <a:spcPct val="80000"/>
              </a:lnSpc>
            </a:pPr>
            <a:r>
              <a:rPr lang="en-US" altLang="en-US" sz="1600"/>
              <a:t>Empowers and delegates responsibility and authority to subordinates.</a:t>
            </a:r>
          </a:p>
          <a:p>
            <a:pPr>
              <a:lnSpc>
                <a:spcPct val="80000"/>
              </a:lnSpc>
              <a:buFontTx/>
              <a:buNone/>
            </a:pPr>
            <a:r>
              <a:rPr lang="en-US" altLang="en-US" sz="1800" b="1" u="sng"/>
              <a:t>Extends Influence Beyond Chain of Command</a:t>
            </a:r>
          </a:p>
          <a:p>
            <a:pPr>
              <a:lnSpc>
                <a:spcPct val="80000"/>
              </a:lnSpc>
            </a:pPr>
            <a:r>
              <a:rPr lang="en-US" altLang="en-US" sz="1800"/>
              <a:t>Builds and Maintains Alliances</a:t>
            </a:r>
          </a:p>
          <a:p>
            <a:pPr>
              <a:lnSpc>
                <a:spcPct val="80000"/>
              </a:lnSpc>
              <a:buFontTx/>
              <a:buNone/>
            </a:pPr>
            <a:r>
              <a:rPr lang="en-US" altLang="en-US" sz="1800" b="1" u="sng"/>
              <a:t>Leads by Example</a:t>
            </a:r>
          </a:p>
          <a:p>
            <a:pPr>
              <a:lnSpc>
                <a:spcPct val="80000"/>
              </a:lnSpc>
            </a:pPr>
            <a:r>
              <a:rPr lang="en-US" altLang="en-US" sz="1800"/>
              <a:t>Leads with confidence in adverse situations</a:t>
            </a:r>
          </a:p>
          <a:p>
            <a:pPr lvl="1">
              <a:lnSpc>
                <a:spcPct val="80000"/>
              </a:lnSpc>
            </a:pPr>
            <a:r>
              <a:rPr lang="en-US" altLang="en-US" sz="1600"/>
              <a:t>Provides leader presence at the right time and place</a:t>
            </a:r>
          </a:p>
          <a:p>
            <a:pPr>
              <a:lnSpc>
                <a:spcPct val="80000"/>
              </a:lnSpc>
            </a:pPr>
            <a:r>
              <a:rPr lang="en-US" altLang="en-US" sz="1800"/>
              <a:t>Seeks and is open to diverse ideas and points of view</a:t>
            </a:r>
          </a:p>
          <a:p>
            <a:pPr lvl="1">
              <a:lnSpc>
                <a:spcPct val="80000"/>
              </a:lnSpc>
            </a:pPr>
            <a:r>
              <a:rPr lang="en-US" altLang="en-US" sz="1600"/>
              <a:t>Explores alternative explanations and approaches for accomplishing tasks.</a:t>
            </a:r>
          </a:p>
          <a:p>
            <a:pPr lvl="1">
              <a:lnSpc>
                <a:spcPct val="80000"/>
              </a:lnSpc>
            </a:pPr>
            <a:r>
              <a:rPr lang="en-US" altLang="en-US" sz="1600"/>
              <a:t>Uses knowledge sources and subject matter experts.</a:t>
            </a:r>
          </a:p>
          <a:p>
            <a:pPr>
              <a:lnSpc>
                <a:spcPct val="80000"/>
              </a:lnSpc>
              <a:buFontTx/>
              <a:buNone/>
            </a:pPr>
            <a:r>
              <a:rPr lang="en-US" altLang="en-US" sz="1800" b="1" u="sng"/>
              <a:t>Communicates</a:t>
            </a:r>
          </a:p>
          <a:p>
            <a:pPr>
              <a:lnSpc>
                <a:spcPct val="80000"/>
              </a:lnSpc>
            </a:pPr>
            <a:r>
              <a:rPr lang="en-US" altLang="en-US" sz="1800"/>
              <a:t>Conveys thoughts and ideas to ensure shared understanding.</a:t>
            </a:r>
          </a:p>
          <a:p>
            <a:pPr lvl="1">
              <a:lnSpc>
                <a:spcPct val="80000"/>
              </a:lnSpc>
            </a:pPr>
            <a:r>
              <a:rPr lang="en-US" altLang="en-US" sz="1600"/>
              <a:t>Expresses thoughts and ideas clearly to individuals and groups.</a:t>
            </a:r>
          </a:p>
          <a:p>
            <a:pPr lvl="1">
              <a:lnSpc>
                <a:spcPct val="80000"/>
              </a:lnSpc>
            </a:pPr>
            <a:r>
              <a:rPr lang="en-US" altLang="en-US" sz="1600"/>
              <a:t>Uses correct grammar and doctrinally correct phrases.</a:t>
            </a:r>
          </a:p>
          <a:p>
            <a:pPr lvl="1">
              <a:lnSpc>
                <a:spcPct val="80000"/>
              </a:lnSpc>
            </a:pPr>
            <a:r>
              <a:rPr lang="en-US" altLang="en-US" sz="1600"/>
              <a:t>Recognizes potential miscommunication.</a:t>
            </a:r>
          </a:p>
        </p:txBody>
      </p:sp>
      <p:sp>
        <p:nvSpPr>
          <p:cNvPr id="156676" name="Rectangle 4"/>
          <p:cNvSpPr>
            <a:spLocks noChangeArrowheads="1"/>
          </p:cNvSpPr>
          <p:nvPr/>
        </p:nvSpPr>
        <p:spPr bwMode="auto">
          <a:xfrm>
            <a:off x="4876800" y="438150"/>
            <a:ext cx="381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2000" b="1" i="1">
                <a:solidFill>
                  <a:srgbClr val="0000FF"/>
                </a:solidFill>
              </a:rPr>
              <a:t>Kasserine Pass</a:t>
            </a:r>
            <a:br>
              <a:rPr lang="en-US" altLang="en-US" sz="2000" b="1" i="1">
                <a:solidFill>
                  <a:srgbClr val="0000FF"/>
                </a:solidFill>
              </a:rPr>
            </a:br>
            <a:r>
              <a:rPr lang="en-US" altLang="en-US" sz="2000" b="1" i="1" u="sng">
                <a:solidFill>
                  <a:srgbClr val="0000FF"/>
                </a:solidFill>
              </a:rPr>
              <a:t>Core Leader Competencies</a:t>
            </a:r>
            <a:r>
              <a:rPr lang="en-US" altLang="en-US" sz="2000" b="1" i="1">
                <a:solidFill>
                  <a:srgbClr val="0000FF"/>
                </a:solidFill>
              </a:rPr>
              <a:t/>
            </a:r>
            <a:br>
              <a:rPr lang="en-US" altLang="en-US" sz="2000" b="1" i="1">
                <a:solidFill>
                  <a:srgbClr val="0000FF"/>
                </a:solidFill>
              </a:rPr>
            </a:br>
            <a:r>
              <a:rPr lang="en-US" altLang="en-US" sz="2000" b="1" i="1">
                <a:solidFill>
                  <a:srgbClr val="0000FF"/>
                </a:solidFill>
              </a:rPr>
              <a:t>The ‘Do’ of ‘Be, Know, Do’</a:t>
            </a:r>
          </a:p>
        </p:txBody>
      </p:sp>
      <p:sp>
        <p:nvSpPr>
          <p:cNvPr id="156677" name="Text Box 5"/>
          <p:cNvSpPr txBox="1">
            <a:spLocks noChangeArrowheads="1"/>
          </p:cNvSpPr>
          <p:nvPr/>
        </p:nvSpPr>
        <p:spPr bwMode="auto">
          <a:xfrm>
            <a:off x="522288" y="166688"/>
            <a:ext cx="39179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u="sng"/>
              <a:t>FM 6-22 </a:t>
            </a:r>
          </a:p>
          <a:p>
            <a:r>
              <a:rPr lang="en-US" altLang="en-US" sz="3600" b="1" u="sng"/>
              <a:t>Army Leadership</a:t>
            </a:r>
          </a:p>
        </p:txBody>
      </p:sp>
      <p:sp>
        <p:nvSpPr>
          <p:cNvPr id="156678" name="Text Box 6"/>
          <p:cNvSpPr txBox="1">
            <a:spLocks noChangeArrowheads="1"/>
          </p:cNvSpPr>
          <p:nvPr/>
        </p:nvSpPr>
        <p:spPr bwMode="auto">
          <a:xfrm>
            <a:off x="3703638" y="1422400"/>
            <a:ext cx="1860550" cy="650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600" b="1"/>
              <a:t>LEADS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1"/>
          </p:nvPr>
        </p:nvSpPr>
        <p:spPr/>
        <p:txBody>
          <a:bodyPr/>
          <a:lstStyle/>
          <a:p>
            <a:fld id="{7CF631CF-0F57-460B-B14D-94695C960BF8}" type="slidenum">
              <a:rPr lang="en-US" altLang="en-US"/>
              <a:pPr/>
              <a:t>56</a:t>
            </a:fld>
            <a:endParaRPr lang="en-US" altLang="en-US"/>
          </a:p>
        </p:txBody>
      </p:sp>
      <p:sp>
        <p:nvSpPr>
          <p:cNvPr id="157700" name="Rectangle 4"/>
          <p:cNvSpPr>
            <a:spLocks noChangeArrowheads="1"/>
          </p:cNvSpPr>
          <p:nvPr/>
        </p:nvSpPr>
        <p:spPr bwMode="auto">
          <a:xfrm>
            <a:off x="457200" y="2871788"/>
            <a:ext cx="8229600" cy="280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nSpc>
                <a:spcPct val="80000"/>
              </a:lnSpc>
              <a:buFontTx/>
              <a:buNone/>
            </a:pPr>
            <a:r>
              <a:rPr lang="en-US" altLang="en-US" sz="2800" b="1" u="sng"/>
              <a:t>Creates a Positive Organizational Climate </a:t>
            </a:r>
          </a:p>
          <a:p>
            <a:pPr>
              <a:lnSpc>
                <a:spcPct val="80000"/>
              </a:lnSpc>
            </a:pPr>
            <a:r>
              <a:rPr lang="en-US" altLang="en-US" sz="2000"/>
              <a:t>Encourages subordinates to exercise initiative, accept responsibility, and take ownership</a:t>
            </a:r>
          </a:p>
          <a:p>
            <a:pPr lvl="1">
              <a:lnSpc>
                <a:spcPct val="80000"/>
              </a:lnSpc>
            </a:pPr>
            <a:r>
              <a:rPr lang="en-US" altLang="en-US" sz="2000"/>
              <a:t>Guides subordinate leaders in thinking through problems for themselves.</a:t>
            </a:r>
          </a:p>
          <a:p>
            <a:pPr lvl="1">
              <a:lnSpc>
                <a:spcPct val="80000"/>
              </a:lnSpc>
            </a:pPr>
            <a:r>
              <a:rPr lang="en-US" altLang="en-US" sz="2000"/>
              <a:t>Allocates decision making to the lowest appropriate level.</a:t>
            </a:r>
          </a:p>
          <a:p>
            <a:pPr>
              <a:lnSpc>
                <a:spcPct val="80000"/>
              </a:lnSpc>
            </a:pPr>
            <a:r>
              <a:rPr lang="en-US" altLang="en-US" sz="2000"/>
              <a:t>Encourages open and candid communications</a:t>
            </a:r>
          </a:p>
          <a:p>
            <a:pPr lvl="1">
              <a:lnSpc>
                <a:spcPct val="80000"/>
              </a:lnSpc>
            </a:pPr>
            <a:r>
              <a:rPr lang="en-US" altLang="en-US" sz="2000"/>
              <a:t>Reinforces the expression of contrary and minority viewpoints </a:t>
            </a:r>
          </a:p>
        </p:txBody>
      </p:sp>
      <p:sp>
        <p:nvSpPr>
          <p:cNvPr id="157701" name="Rectangle 5"/>
          <p:cNvSpPr>
            <a:spLocks noChangeArrowheads="1"/>
          </p:cNvSpPr>
          <p:nvPr/>
        </p:nvSpPr>
        <p:spPr bwMode="auto">
          <a:xfrm>
            <a:off x="4876800" y="438150"/>
            <a:ext cx="381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2000" b="1" i="1">
                <a:solidFill>
                  <a:srgbClr val="0000FF"/>
                </a:solidFill>
              </a:rPr>
              <a:t>Kasserine Pass</a:t>
            </a:r>
            <a:br>
              <a:rPr lang="en-US" altLang="en-US" sz="2000" b="1" i="1">
                <a:solidFill>
                  <a:srgbClr val="0000FF"/>
                </a:solidFill>
              </a:rPr>
            </a:br>
            <a:r>
              <a:rPr lang="en-US" altLang="en-US" sz="2000" b="1" i="1" u="sng">
                <a:solidFill>
                  <a:srgbClr val="0000FF"/>
                </a:solidFill>
              </a:rPr>
              <a:t>Core Leader Competencies</a:t>
            </a:r>
            <a:r>
              <a:rPr lang="en-US" altLang="en-US" sz="2000" b="1" i="1">
                <a:solidFill>
                  <a:srgbClr val="0000FF"/>
                </a:solidFill>
              </a:rPr>
              <a:t/>
            </a:r>
            <a:br>
              <a:rPr lang="en-US" altLang="en-US" sz="2000" b="1" i="1">
                <a:solidFill>
                  <a:srgbClr val="0000FF"/>
                </a:solidFill>
              </a:rPr>
            </a:br>
            <a:r>
              <a:rPr lang="en-US" altLang="en-US" sz="2000" b="1" i="1">
                <a:solidFill>
                  <a:srgbClr val="0000FF"/>
                </a:solidFill>
              </a:rPr>
              <a:t>The ‘Do’ of ‘Be, Know, Do’</a:t>
            </a:r>
          </a:p>
        </p:txBody>
      </p:sp>
      <p:sp>
        <p:nvSpPr>
          <p:cNvPr id="157702" name="Text Box 6"/>
          <p:cNvSpPr txBox="1">
            <a:spLocks noChangeArrowheads="1"/>
          </p:cNvSpPr>
          <p:nvPr/>
        </p:nvSpPr>
        <p:spPr bwMode="auto">
          <a:xfrm>
            <a:off x="522288" y="166688"/>
            <a:ext cx="39179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u="sng"/>
              <a:t>FM 6-22 </a:t>
            </a:r>
          </a:p>
          <a:p>
            <a:r>
              <a:rPr lang="en-US" altLang="en-US" sz="3600" b="1" u="sng"/>
              <a:t>Army Leadership</a:t>
            </a:r>
          </a:p>
        </p:txBody>
      </p:sp>
      <p:sp>
        <p:nvSpPr>
          <p:cNvPr id="157703" name="Text Box 7"/>
          <p:cNvSpPr txBox="1">
            <a:spLocks noChangeArrowheads="1"/>
          </p:cNvSpPr>
          <p:nvPr/>
        </p:nvSpPr>
        <p:spPr bwMode="auto">
          <a:xfrm>
            <a:off x="3432175" y="1751013"/>
            <a:ext cx="2805113" cy="650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600" b="1"/>
              <a:t>DEVELOPS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1"/>
          </p:nvPr>
        </p:nvSpPr>
        <p:spPr/>
        <p:txBody>
          <a:bodyPr/>
          <a:lstStyle/>
          <a:p>
            <a:fld id="{2AAA3705-8B0C-4406-A3F5-3EB00E2FBA7D}" type="slidenum">
              <a:rPr lang="en-US" altLang="en-US"/>
              <a:pPr/>
              <a:t>57</a:t>
            </a:fld>
            <a:endParaRPr lang="en-US" altLang="en-US"/>
          </a:p>
        </p:txBody>
      </p:sp>
      <p:sp>
        <p:nvSpPr>
          <p:cNvPr id="158724" name="Rectangle 4"/>
          <p:cNvSpPr>
            <a:spLocks noChangeArrowheads="1"/>
          </p:cNvSpPr>
          <p:nvPr/>
        </p:nvSpPr>
        <p:spPr bwMode="auto">
          <a:xfrm>
            <a:off x="457200" y="2871788"/>
            <a:ext cx="8229600" cy="280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nSpc>
                <a:spcPct val="80000"/>
              </a:lnSpc>
              <a:buFontTx/>
              <a:buNone/>
            </a:pPr>
            <a:r>
              <a:rPr lang="en-US" altLang="en-US" sz="2800" b="1" u="sng"/>
              <a:t>Gets Results </a:t>
            </a:r>
          </a:p>
          <a:p>
            <a:pPr>
              <a:lnSpc>
                <a:spcPct val="80000"/>
              </a:lnSpc>
            </a:pPr>
            <a:r>
              <a:rPr lang="en-US" altLang="en-US" sz="2000"/>
              <a:t>Prioritizes, organizes and coordinates taskings for teams or other organizational structures/groups</a:t>
            </a:r>
          </a:p>
          <a:p>
            <a:pPr lvl="1">
              <a:lnSpc>
                <a:spcPct val="80000"/>
              </a:lnSpc>
            </a:pPr>
            <a:r>
              <a:rPr lang="en-US" altLang="en-US" sz="2000"/>
              <a:t>Limits over-specification and micromanagement.</a:t>
            </a:r>
          </a:p>
          <a:p>
            <a:pPr>
              <a:lnSpc>
                <a:spcPct val="80000"/>
              </a:lnSpc>
            </a:pPr>
            <a:r>
              <a:rPr lang="en-US" altLang="en-US" sz="2000"/>
              <a:t>Makes feedback part of work processes</a:t>
            </a:r>
          </a:p>
          <a:p>
            <a:pPr lvl="1">
              <a:lnSpc>
                <a:spcPct val="80000"/>
              </a:lnSpc>
            </a:pPr>
            <a:r>
              <a:rPr lang="en-US" altLang="en-US" sz="2000"/>
              <a:t>Gives and seeks accurate and timely feedback.</a:t>
            </a:r>
          </a:p>
          <a:p>
            <a:pPr lvl="1">
              <a:lnSpc>
                <a:spcPct val="80000"/>
              </a:lnSpc>
            </a:pPr>
            <a:r>
              <a:rPr lang="en-US" altLang="en-US" sz="2000"/>
              <a:t> Uses feedback to modify duties, tasks, procedures, requirements, and goals when appropriate. </a:t>
            </a:r>
          </a:p>
        </p:txBody>
      </p:sp>
      <p:sp>
        <p:nvSpPr>
          <p:cNvPr id="158725" name="Rectangle 5"/>
          <p:cNvSpPr>
            <a:spLocks noChangeArrowheads="1"/>
          </p:cNvSpPr>
          <p:nvPr/>
        </p:nvSpPr>
        <p:spPr bwMode="auto">
          <a:xfrm>
            <a:off x="4876800" y="438150"/>
            <a:ext cx="381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2000" b="1" i="1">
                <a:solidFill>
                  <a:srgbClr val="0000FF"/>
                </a:solidFill>
              </a:rPr>
              <a:t>Kasserine Pass</a:t>
            </a:r>
            <a:br>
              <a:rPr lang="en-US" altLang="en-US" sz="2000" b="1" i="1">
                <a:solidFill>
                  <a:srgbClr val="0000FF"/>
                </a:solidFill>
              </a:rPr>
            </a:br>
            <a:r>
              <a:rPr lang="en-US" altLang="en-US" sz="2000" b="1" i="1" u="sng">
                <a:solidFill>
                  <a:srgbClr val="0000FF"/>
                </a:solidFill>
              </a:rPr>
              <a:t>Core Leader Competencies</a:t>
            </a:r>
            <a:r>
              <a:rPr lang="en-US" altLang="en-US" sz="2000" b="1" i="1">
                <a:solidFill>
                  <a:srgbClr val="0000FF"/>
                </a:solidFill>
              </a:rPr>
              <a:t/>
            </a:r>
            <a:br>
              <a:rPr lang="en-US" altLang="en-US" sz="2000" b="1" i="1">
                <a:solidFill>
                  <a:srgbClr val="0000FF"/>
                </a:solidFill>
              </a:rPr>
            </a:br>
            <a:r>
              <a:rPr lang="en-US" altLang="en-US" sz="2000" b="1" i="1">
                <a:solidFill>
                  <a:srgbClr val="0000FF"/>
                </a:solidFill>
              </a:rPr>
              <a:t>The ‘Do’ of ‘Be, Know, Do’</a:t>
            </a:r>
          </a:p>
        </p:txBody>
      </p:sp>
      <p:sp>
        <p:nvSpPr>
          <p:cNvPr id="158726" name="Text Box 6"/>
          <p:cNvSpPr txBox="1">
            <a:spLocks noChangeArrowheads="1"/>
          </p:cNvSpPr>
          <p:nvPr/>
        </p:nvSpPr>
        <p:spPr bwMode="auto">
          <a:xfrm>
            <a:off x="522288" y="166688"/>
            <a:ext cx="39179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u="sng"/>
              <a:t>FM 6-22 </a:t>
            </a:r>
          </a:p>
          <a:p>
            <a:r>
              <a:rPr lang="en-US" altLang="en-US" sz="3600" b="1" u="sng"/>
              <a:t>Army Leadership</a:t>
            </a:r>
          </a:p>
        </p:txBody>
      </p:sp>
      <p:sp>
        <p:nvSpPr>
          <p:cNvPr id="158727" name="Text Box 7"/>
          <p:cNvSpPr txBox="1">
            <a:spLocks noChangeArrowheads="1"/>
          </p:cNvSpPr>
          <p:nvPr/>
        </p:nvSpPr>
        <p:spPr bwMode="auto">
          <a:xfrm>
            <a:off x="3432175" y="1751013"/>
            <a:ext cx="2616200" cy="650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600" b="1"/>
              <a:t>ACHIEVES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lide Number Placeholder 2"/>
          <p:cNvSpPr>
            <a:spLocks noGrp="1"/>
          </p:cNvSpPr>
          <p:nvPr>
            <p:ph type="sldNum" sz="quarter" idx="11"/>
          </p:nvPr>
        </p:nvSpPr>
        <p:spPr/>
        <p:txBody>
          <a:bodyPr/>
          <a:lstStyle/>
          <a:p>
            <a:fld id="{2E7D9CFC-0A8F-4C22-A5E8-C4C9186013A1}" type="slidenum">
              <a:rPr lang="en-US" altLang="en-US"/>
              <a:pPr/>
              <a:t>58</a:t>
            </a:fld>
            <a:endParaRPr lang="en-US" altLang="en-US"/>
          </a:p>
        </p:txBody>
      </p:sp>
      <p:sp>
        <p:nvSpPr>
          <p:cNvPr id="128002" name="Text Box 2"/>
          <p:cNvSpPr txBox="1">
            <a:spLocks noChangeArrowheads="1"/>
          </p:cNvSpPr>
          <p:nvPr/>
        </p:nvSpPr>
        <p:spPr bwMode="auto">
          <a:xfrm>
            <a:off x="1016000" y="4046538"/>
            <a:ext cx="6889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Bir el Hafa</a:t>
            </a:r>
          </a:p>
        </p:txBody>
      </p:sp>
      <p:sp>
        <p:nvSpPr>
          <p:cNvPr id="128003" name="Text Box 3"/>
          <p:cNvSpPr txBox="1">
            <a:spLocks noChangeArrowheads="1"/>
          </p:cNvSpPr>
          <p:nvPr/>
        </p:nvSpPr>
        <p:spPr bwMode="auto">
          <a:xfrm>
            <a:off x="2416175" y="2535238"/>
            <a:ext cx="519113"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Zaafria</a:t>
            </a:r>
          </a:p>
        </p:txBody>
      </p:sp>
      <p:sp>
        <p:nvSpPr>
          <p:cNvPr id="128004" name="Text Box 4"/>
          <p:cNvSpPr txBox="1">
            <a:spLocks noChangeArrowheads="1"/>
          </p:cNvSpPr>
          <p:nvPr/>
        </p:nvSpPr>
        <p:spPr bwMode="auto">
          <a:xfrm>
            <a:off x="3924300" y="2268538"/>
            <a:ext cx="7016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Sidi Salam</a:t>
            </a:r>
          </a:p>
        </p:txBody>
      </p:sp>
      <p:sp>
        <p:nvSpPr>
          <p:cNvPr id="128005" name="Text Box 5"/>
          <p:cNvSpPr txBox="1">
            <a:spLocks noChangeArrowheads="1"/>
          </p:cNvSpPr>
          <p:nvPr/>
        </p:nvSpPr>
        <p:spPr bwMode="auto">
          <a:xfrm>
            <a:off x="4721225" y="2360613"/>
            <a:ext cx="7778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Sidi Bou Zid</a:t>
            </a:r>
          </a:p>
        </p:txBody>
      </p:sp>
      <p:sp>
        <p:nvSpPr>
          <p:cNvPr id="128006" name="Text Box 6"/>
          <p:cNvSpPr txBox="1">
            <a:spLocks noChangeArrowheads="1"/>
          </p:cNvSpPr>
          <p:nvPr/>
        </p:nvSpPr>
        <p:spPr bwMode="auto">
          <a:xfrm>
            <a:off x="5057775" y="1370013"/>
            <a:ext cx="111442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Poste de Lessouda</a:t>
            </a:r>
          </a:p>
        </p:txBody>
      </p:sp>
      <p:sp>
        <p:nvSpPr>
          <p:cNvPr id="128007" name="Text Box 7"/>
          <p:cNvSpPr txBox="1">
            <a:spLocks noChangeArrowheads="1"/>
          </p:cNvSpPr>
          <p:nvPr/>
        </p:nvSpPr>
        <p:spPr bwMode="auto">
          <a:xfrm>
            <a:off x="3841750" y="1579563"/>
            <a:ext cx="6381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Sadaguia</a:t>
            </a:r>
          </a:p>
        </p:txBody>
      </p:sp>
      <p:sp>
        <p:nvSpPr>
          <p:cNvPr id="128008" name="Text Box 8"/>
          <p:cNvSpPr txBox="1">
            <a:spLocks noChangeArrowheads="1"/>
          </p:cNvSpPr>
          <p:nvPr/>
        </p:nvSpPr>
        <p:spPr bwMode="auto">
          <a:xfrm>
            <a:off x="6280150" y="2728913"/>
            <a:ext cx="7493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Ain Rebaou</a:t>
            </a:r>
          </a:p>
        </p:txBody>
      </p:sp>
      <p:sp>
        <p:nvSpPr>
          <p:cNvPr id="128009" name="Text Box 9"/>
          <p:cNvSpPr txBox="1">
            <a:spLocks noChangeArrowheads="1"/>
          </p:cNvSpPr>
          <p:nvPr/>
        </p:nvSpPr>
        <p:spPr bwMode="auto">
          <a:xfrm>
            <a:off x="6419850" y="2160588"/>
            <a:ext cx="3937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Faid</a:t>
            </a:r>
          </a:p>
        </p:txBody>
      </p:sp>
      <p:sp>
        <p:nvSpPr>
          <p:cNvPr id="128010" name="Text Box 10"/>
          <p:cNvSpPr txBox="1">
            <a:spLocks noChangeArrowheads="1"/>
          </p:cNvSpPr>
          <p:nvPr/>
        </p:nvSpPr>
        <p:spPr bwMode="auto">
          <a:xfrm>
            <a:off x="1984375" y="1023938"/>
            <a:ext cx="5016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t>Djebel</a:t>
            </a:r>
          </a:p>
          <a:p>
            <a:r>
              <a:rPr lang="en-US" altLang="en-US" sz="800" b="1" i="1"/>
              <a:t>Hamra</a:t>
            </a:r>
          </a:p>
        </p:txBody>
      </p:sp>
      <p:sp>
        <p:nvSpPr>
          <p:cNvPr id="128011" name="Text Box 11"/>
          <p:cNvSpPr txBox="1">
            <a:spLocks noChangeArrowheads="1"/>
          </p:cNvSpPr>
          <p:nvPr/>
        </p:nvSpPr>
        <p:spPr bwMode="auto">
          <a:xfrm>
            <a:off x="5629275" y="833438"/>
            <a:ext cx="660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t>Djebel</a:t>
            </a:r>
          </a:p>
          <a:p>
            <a:r>
              <a:rPr lang="en-US" altLang="en-US" sz="800" b="1" i="1"/>
              <a:t>Lessouda</a:t>
            </a:r>
          </a:p>
        </p:txBody>
      </p:sp>
      <p:sp>
        <p:nvSpPr>
          <p:cNvPr id="128012" name="Text Box 12"/>
          <p:cNvSpPr txBox="1">
            <a:spLocks noChangeArrowheads="1"/>
          </p:cNvSpPr>
          <p:nvPr/>
        </p:nvSpPr>
        <p:spPr bwMode="auto">
          <a:xfrm>
            <a:off x="6073775" y="3246438"/>
            <a:ext cx="4968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t>Djebel</a:t>
            </a:r>
          </a:p>
          <a:p>
            <a:r>
              <a:rPr lang="en-US" altLang="en-US" sz="800" b="1" i="1"/>
              <a:t>Ksaira</a:t>
            </a:r>
          </a:p>
        </p:txBody>
      </p:sp>
      <p:sp>
        <p:nvSpPr>
          <p:cNvPr id="128013" name="Text Box 13"/>
          <p:cNvSpPr txBox="1">
            <a:spLocks noChangeArrowheads="1"/>
          </p:cNvSpPr>
          <p:nvPr/>
        </p:nvSpPr>
        <p:spPr bwMode="auto">
          <a:xfrm>
            <a:off x="4702175" y="3259138"/>
            <a:ext cx="479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t>Garet </a:t>
            </a:r>
          </a:p>
          <a:p>
            <a:r>
              <a:rPr lang="en-US" altLang="en-US" sz="800" b="1" i="1"/>
              <a:t>Hadid</a:t>
            </a:r>
          </a:p>
        </p:txBody>
      </p:sp>
      <p:sp>
        <p:nvSpPr>
          <p:cNvPr id="128014" name="Text Box 14"/>
          <p:cNvSpPr txBox="1">
            <a:spLocks noChangeArrowheads="1"/>
          </p:cNvSpPr>
          <p:nvPr/>
        </p:nvSpPr>
        <p:spPr bwMode="auto">
          <a:xfrm>
            <a:off x="5897563" y="6264275"/>
            <a:ext cx="7874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t>Maizila Pass</a:t>
            </a:r>
          </a:p>
        </p:txBody>
      </p:sp>
      <p:grpSp>
        <p:nvGrpSpPr>
          <p:cNvPr id="128015" name="Group 15"/>
          <p:cNvGrpSpPr>
            <a:grpSpLocks/>
          </p:cNvGrpSpPr>
          <p:nvPr/>
        </p:nvGrpSpPr>
        <p:grpSpPr bwMode="auto">
          <a:xfrm>
            <a:off x="933450" y="104775"/>
            <a:ext cx="6638925" cy="6657975"/>
            <a:chOff x="588" y="66"/>
            <a:chExt cx="4182" cy="4194"/>
          </a:xfrm>
        </p:grpSpPr>
        <p:sp>
          <p:nvSpPr>
            <p:cNvPr id="128016" name="Freeform 16"/>
            <p:cNvSpPr>
              <a:spLocks/>
            </p:cNvSpPr>
            <p:nvPr/>
          </p:nvSpPr>
          <p:spPr bwMode="auto">
            <a:xfrm>
              <a:off x="588" y="66"/>
              <a:ext cx="2953" cy="4030"/>
            </a:xfrm>
            <a:custGeom>
              <a:avLst/>
              <a:gdLst>
                <a:gd name="T0" fmla="*/ 957 w 2953"/>
                <a:gd name="T1" fmla="*/ 0 h 4030"/>
                <a:gd name="T2" fmla="*/ 848 w 2953"/>
                <a:gd name="T3" fmla="*/ 134 h 4030"/>
                <a:gd name="T4" fmla="*/ 714 w 2953"/>
                <a:gd name="T5" fmla="*/ 457 h 4030"/>
                <a:gd name="T6" fmla="*/ 846 w 2953"/>
                <a:gd name="T7" fmla="*/ 517 h 4030"/>
                <a:gd name="T8" fmla="*/ 1305 w 2953"/>
                <a:gd name="T9" fmla="*/ 616 h 4030"/>
                <a:gd name="T10" fmla="*/ 1080 w 2953"/>
                <a:gd name="T11" fmla="*/ 907 h 4030"/>
                <a:gd name="T12" fmla="*/ 735 w 2953"/>
                <a:gd name="T13" fmla="*/ 1444 h 4030"/>
                <a:gd name="T14" fmla="*/ 735 w 2953"/>
                <a:gd name="T15" fmla="*/ 1627 h 4030"/>
                <a:gd name="T16" fmla="*/ 708 w 2953"/>
                <a:gd name="T17" fmla="*/ 1792 h 4030"/>
                <a:gd name="T18" fmla="*/ 741 w 2953"/>
                <a:gd name="T19" fmla="*/ 2074 h 4030"/>
                <a:gd name="T20" fmla="*/ 666 w 2953"/>
                <a:gd name="T21" fmla="*/ 2245 h 4030"/>
                <a:gd name="T22" fmla="*/ 444 w 2953"/>
                <a:gd name="T23" fmla="*/ 2398 h 4030"/>
                <a:gd name="T24" fmla="*/ 510 w 2953"/>
                <a:gd name="T25" fmla="*/ 2530 h 4030"/>
                <a:gd name="T26" fmla="*/ 687 w 2953"/>
                <a:gd name="T27" fmla="*/ 2671 h 4030"/>
                <a:gd name="T28" fmla="*/ 822 w 2953"/>
                <a:gd name="T29" fmla="*/ 2500 h 4030"/>
                <a:gd name="T30" fmla="*/ 909 w 2953"/>
                <a:gd name="T31" fmla="*/ 2533 h 4030"/>
                <a:gd name="T32" fmla="*/ 996 w 2953"/>
                <a:gd name="T33" fmla="*/ 2350 h 4030"/>
                <a:gd name="T34" fmla="*/ 1239 w 2953"/>
                <a:gd name="T35" fmla="*/ 2143 h 4030"/>
                <a:gd name="T36" fmla="*/ 1503 w 2953"/>
                <a:gd name="T37" fmla="*/ 1984 h 4030"/>
                <a:gd name="T38" fmla="*/ 1887 w 2953"/>
                <a:gd name="T39" fmla="*/ 1942 h 4030"/>
                <a:gd name="T40" fmla="*/ 2346 w 2953"/>
                <a:gd name="T41" fmla="*/ 1930 h 4030"/>
                <a:gd name="T42" fmla="*/ 2694 w 2953"/>
                <a:gd name="T43" fmla="*/ 1906 h 4030"/>
                <a:gd name="T44" fmla="*/ 2808 w 2953"/>
                <a:gd name="T45" fmla="*/ 1987 h 4030"/>
                <a:gd name="T46" fmla="*/ 2679 w 2953"/>
                <a:gd name="T47" fmla="*/ 2200 h 4030"/>
                <a:gd name="T48" fmla="*/ 2496 w 2953"/>
                <a:gd name="T49" fmla="*/ 2275 h 4030"/>
                <a:gd name="T50" fmla="*/ 2295 w 2953"/>
                <a:gd name="T51" fmla="*/ 2338 h 4030"/>
                <a:gd name="T52" fmla="*/ 2103 w 2953"/>
                <a:gd name="T53" fmla="*/ 2341 h 4030"/>
                <a:gd name="T54" fmla="*/ 2007 w 2953"/>
                <a:gd name="T55" fmla="*/ 2437 h 4030"/>
                <a:gd name="T56" fmla="*/ 1887 w 2953"/>
                <a:gd name="T57" fmla="*/ 2494 h 4030"/>
                <a:gd name="T58" fmla="*/ 1704 w 2953"/>
                <a:gd name="T59" fmla="*/ 2602 h 4030"/>
                <a:gd name="T60" fmla="*/ 1377 w 2953"/>
                <a:gd name="T61" fmla="*/ 2788 h 4030"/>
                <a:gd name="T62" fmla="*/ 1032 w 2953"/>
                <a:gd name="T63" fmla="*/ 2923 h 4030"/>
                <a:gd name="T64" fmla="*/ 792 w 2953"/>
                <a:gd name="T65" fmla="*/ 2881 h 4030"/>
                <a:gd name="T66" fmla="*/ 819 w 2953"/>
                <a:gd name="T67" fmla="*/ 3085 h 4030"/>
                <a:gd name="T68" fmla="*/ 639 w 2953"/>
                <a:gd name="T69" fmla="*/ 3037 h 4030"/>
                <a:gd name="T70" fmla="*/ 708 w 2953"/>
                <a:gd name="T71" fmla="*/ 3226 h 4030"/>
                <a:gd name="T72" fmla="*/ 936 w 2953"/>
                <a:gd name="T73" fmla="*/ 3328 h 4030"/>
                <a:gd name="T74" fmla="*/ 1107 w 2953"/>
                <a:gd name="T75" fmla="*/ 3487 h 4030"/>
                <a:gd name="T76" fmla="*/ 1122 w 2953"/>
                <a:gd name="T77" fmla="*/ 3607 h 4030"/>
                <a:gd name="T78" fmla="*/ 1092 w 2953"/>
                <a:gd name="T79" fmla="*/ 3682 h 4030"/>
                <a:gd name="T80" fmla="*/ 1140 w 2953"/>
                <a:gd name="T81" fmla="*/ 3724 h 4030"/>
                <a:gd name="T82" fmla="*/ 1206 w 2953"/>
                <a:gd name="T83" fmla="*/ 3812 h 4030"/>
                <a:gd name="T84" fmla="*/ 1354 w 2953"/>
                <a:gd name="T85" fmla="*/ 3796 h 4030"/>
                <a:gd name="T86" fmla="*/ 1518 w 2953"/>
                <a:gd name="T87" fmla="*/ 3686 h 4030"/>
                <a:gd name="T88" fmla="*/ 1560 w 2953"/>
                <a:gd name="T89" fmla="*/ 3614 h 4030"/>
                <a:gd name="T90" fmla="*/ 1712 w 2953"/>
                <a:gd name="T91" fmla="*/ 3642 h 4030"/>
                <a:gd name="T92" fmla="*/ 1872 w 2953"/>
                <a:gd name="T93" fmla="*/ 3636 h 4030"/>
                <a:gd name="T94" fmla="*/ 1922 w 2953"/>
                <a:gd name="T95" fmla="*/ 3710 h 4030"/>
                <a:gd name="T96" fmla="*/ 2108 w 2953"/>
                <a:gd name="T97" fmla="*/ 3738 h 4030"/>
                <a:gd name="T98" fmla="*/ 2336 w 2953"/>
                <a:gd name="T99" fmla="*/ 3752 h 4030"/>
                <a:gd name="T100" fmla="*/ 2618 w 2953"/>
                <a:gd name="T101" fmla="*/ 3922 h 4030"/>
                <a:gd name="T102" fmla="*/ 2898 w 2953"/>
                <a:gd name="T103" fmla="*/ 3828 h 4030"/>
                <a:gd name="T104" fmla="*/ 2906 w 2953"/>
                <a:gd name="T105" fmla="*/ 3916 h 4030"/>
                <a:gd name="T106" fmla="*/ 2542 w 2953"/>
                <a:gd name="T107" fmla="*/ 3936 h 4030"/>
                <a:gd name="T108" fmla="*/ 2292 w 2953"/>
                <a:gd name="T109" fmla="*/ 3944 h 4030"/>
                <a:gd name="T110" fmla="*/ 2100 w 2953"/>
                <a:gd name="T111" fmla="*/ 3892 h 4030"/>
                <a:gd name="T112" fmla="*/ 2151 w 2953"/>
                <a:gd name="T113" fmla="*/ 3957 h 4030"/>
                <a:gd name="T114" fmla="*/ 1998 w 2953"/>
                <a:gd name="T115" fmla="*/ 3960 h 4030"/>
                <a:gd name="T116" fmla="*/ 2016 w 2953"/>
                <a:gd name="T117" fmla="*/ 3882 h 4030"/>
                <a:gd name="T118" fmla="*/ 1914 w 2953"/>
                <a:gd name="T119" fmla="*/ 3916 h 4030"/>
                <a:gd name="T120" fmla="*/ 1734 w 2953"/>
                <a:gd name="T121" fmla="*/ 3976 h 4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53" h="4030">
                  <a:moveTo>
                    <a:pt x="1508" y="4030"/>
                  </a:moveTo>
                  <a:lnTo>
                    <a:pt x="20" y="4022"/>
                  </a:lnTo>
                  <a:lnTo>
                    <a:pt x="0" y="9"/>
                  </a:lnTo>
                  <a:lnTo>
                    <a:pt x="957" y="0"/>
                  </a:lnTo>
                  <a:lnTo>
                    <a:pt x="941" y="15"/>
                  </a:lnTo>
                  <a:cubicBezTo>
                    <a:pt x="934" y="24"/>
                    <a:pt x="930" y="37"/>
                    <a:pt x="915" y="52"/>
                  </a:cubicBezTo>
                  <a:cubicBezTo>
                    <a:pt x="900" y="67"/>
                    <a:pt x="860" y="94"/>
                    <a:pt x="849" y="108"/>
                  </a:cubicBezTo>
                  <a:cubicBezTo>
                    <a:pt x="838" y="122"/>
                    <a:pt x="866" y="104"/>
                    <a:pt x="848" y="134"/>
                  </a:cubicBezTo>
                  <a:cubicBezTo>
                    <a:pt x="830" y="164"/>
                    <a:pt x="768" y="251"/>
                    <a:pt x="740" y="290"/>
                  </a:cubicBezTo>
                  <a:cubicBezTo>
                    <a:pt x="712" y="329"/>
                    <a:pt x="685" y="343"/>
                    <a:pt x="680" y="366"/>
                  </a:cubicBezTo>
                  <a:cubicBezTo>
                    <a:pt x="675" y="389"/>
                    <a:pt x="702" y="415"/>
                    <a:pt x="708" y="430"/>
                  </a:cubicBezTo>
                  <a:cubicBezTo>
                    <a:pt x="714" y="445"/>
                    <a:pt x="714" y="449"/>
                    <a:pt x="714" y="457"/>
                  </a:cubicBezTo>
                  <a:cubicBezTo>
                    <a:pt x="714" y="465"/>
                    <a:pt x="703" y="473"/>
                    <a:pt x="708" y="481"/>
                  </a:cubicBezTo>
                  <a:cubicBezTo>
                    <a:pt x="713" y="489"/>
                    <a:pt x="740" y="494"/>
                    <a:pt x="747" y="505"/>
                  </a:cubicBezTo>
                  <a:cubicBezTo>
                    <a:pt x="754" y="516"/>
                    <a:pt x="737" y="542"/>
                    <a:pt x="753" y="544"/>
                  </a:cubicBezTo>
                  <a:cubicBezTo>
                    <a:pt x="769" y="546"/>
                    <a:pt x="814" y="518"/>
                    <a:pt x="846" y="517"/>
                  </a:cubicBezTo>
                  <a:cubicBezTo>
                    <a:pt x="878" y="516"/>
                    <a:pt x="891" y="536"/>
                    <a:pt x="948" y="538"/>
                  </a:cubicBezTo>
                  <a:cubicBezTo>
                    <a:pt x="1005" y="540"/>
                    <a:pt x="1139" y="518"/>
                    <a:pt x="1188" y="526"/>
                  </a:cubicBezTo>
                  <a:cubicBezTo>
                    <a:pt x="1237" y="534"/>
                    <a:pt x="1226" y="571"/>
                    <a:pt x="1245" y="586"/>
                  </a:cubicBezTo>
                  <a:cubicBezTo>
                    <a:pt x="1264" y="601"/>
                    <a:pt x="1303" y="606"/>
                    <a:pt x="1305" y="616"/>
                  </a:cubicBezTo>
                  <a:cubicBezTo>
                    <a:pt x="1307" y="626"/>
                    <a:pt x="1275" y="634"/>
                    <a:pt x="1257" y="646"/>
                  </a:cubicBezTo>
                  <a:cubicBezTo>
                    <a:pt x="1239" y="658"/>
                    <a:pt x="1214" y="660"/>
                    <a:pt x="1194" y="688"/>
                  </a:cubicBezTo>
                  <a:cubicBezTo>
                    <a:pt x="1174" y="716"/>
                    <a:pt x="1159" y="778"/>
                    <a:pt x="1140" y="814"/>
                  </a:cubicBezTo>
                  <a:cubicBezTo>
                    <a:pt x="1121" y="850"/>
                    <a:pt x="1106" y="877"/>
                    <a:pt x="1080" y="907"/>
                  </a:cubicBezTo>
                  <a:cubicBezTo>
                    <a:pt x="1054" y="937"/>
                    <a:pt x="1013" y="958"/>
                    <a:pt x="987" y="994"/>
                  </a:cubicBezTo>
                  <a:cubicBezTo>
                    <a:pt x="961" y="1030"/>
                    <a:pt x="951" y="1091"/>
                    <a:pt x="924" y="1123"/>
                  </a:cubicBezTo>
                  <a:cubicBezTo>
                    <a:pt x="897" y="1155"/>
                    <a:pt x="856" y="1136"/>
                    <a:pt x="825" y="1189"/>
                  </a:cubicBezTo>
                  <a:cubicBezTo>
                    <a:pt x="794" y="1242"/>
                    <a:pt x="770" y="1390"/>
                    <a:pt x="735" y="1444"/>
                  </a:cubicBezTo>
                  <a:cubicBezTo>
                    <a:pt x="700" y="1498"/>
                    <a:pt x="632" y="1494"/>
                    <a:pt x="612" y="1510"/>
                  </a:cubicBezTo>
                  <a:cubicBezTo>
                    <a:pt x="592" y="1526"/>
                    <a:pt x="601" y="1531"/>
                    <a:pt x="612" y="1540"/>
                  </a:cubicBezTo>
                  <a:cubicBezTo>
                    <a:pt x="623" y="1549"/>
                    <a:pt x="658" y="1550"/>
                    <a:pt x="678" y="1564"/>
                  </a:cubicBezTo>
                  <a:cubicBezTo>
                    <a:pt x="698" y="1578"/>
                    <a:pt x="730" y="1612"/>
                    <a:pt x="735" y="1627"/>
                  </a:cubicBezTo>
                  <a:cubicBezTo>
                    <a:pt x="740" y="1642"/>
                    <a:pt x="715" y="1646"/>
                    <a:pt x="711" y="1654"/>
                  </a:cubicBezTo>
                  <a:cubicBezTo>
                    <a:pt x="707" y="1662"/>
                    <a:pt x="717" y="1667"/>
                    <a:pt x="711" y="1678"/>
                  </a:cubicBezTo>
                  <a:cubicBezTo>
                    <a:pt x="705" y="1689"/>
                    <a:pt x="676" y="1701"/>
                    <a:pt x="675" y="1720"/>
                  </a:cubicBezTo>
                  <a:cubicBezTo>
                    <a:pt x="674" y="1739"/>
                    <a:pt x="706" y="1774"/>
                    <a:pt x="708" y="1792"/>
                  </a:cubicBezTo>
                  <a:cubicBezTo>
                    <a:pt x="710" y="1810"/>
                    <a:pt x="683" y="1799"/>
                    <a:pt x="684" y="1828"/>
                  </a:cubicBezTo>
                  <a:cubicBezTo>
                    <a:pt x="685" y="1857"/>
                    <a:pt x="704" y="1938"/>
                    <a:pt x="714" y="1966"/>
                  </a:cubicBezTo>
                  <a:cubicBezTo>
                    <a:pt x="724" y="1994"/>
                    <a:pt x="740" y="1981"/>
                    <a:pt x="744" y="1999"/>
                  </a:cubicBezTo>
                  <a:cubicBezTo>
                    <a:pt x="748" y="2017"/>
                    <a:pt x="732" y="2050"/>
                    <a:pt x="741" y="2074"/>
                  </a:cubicBezTo>
                  <a:cubicBezTo>
                    <a:pt x="750" y="2098"/>
                    <a:pt x="800" y="2133"/>
                    <a:pt x="798" y="2143"/>
                  </a:cubicBezTo>
                  <a:cubicBezTo>
                    <a:pt x="796" y="2153"/>
                    <a:pt x="745" y="2135"/>
                    <a:pt x="729" y="2137"/>
                  </a:cubicBezTo>
                  <a:cubicBezTo>
                    <a:pt x="713" y="2139"/>
                    <a:pt x="713" y="2137"/>
                    <a:pt x="702" y="2155"/>
                  </a:cubicBezTo>
                  <a:cubicBezTo>
                    <a:pt x="691" y="2173"/>
                    <a:pt x="680" y="2224"/>
                    <a:pt x="666" y="2245"/>
                  </a:cubicBezTo>
                  <a:cubicBezTo>
                    <a:pt x="652" y="2266"/>
                    <a:pt x="638" y="2275"/>
                    <a:pt x="615" y="2281"/>
                  </a:cubicBezTo>
                  <a:cubicBezTo>
                    <a:pt x="592" y="2287"/>
                    <a:pt x="552" y="2270"/>
                    <a:pt x="528" y="2284"/>
                  </a:cubicBezTo>
                  <a:cubicBezTo>
                    <a:pt x="504" y="2298"/>
                    <a:pt x="482" y="2349"/>
                    <a:pt x="468" y="2368"/>
                  </a:cubicBezTo>
                  <a:cubicBezTo>
                    <a:pt x="454" y="2387"/>
                    <a:pt x="446" y="2386"/>
                    <a:pt x="444" y="2398"/>
                  </a:cubicBezTo>
                  <a:cubicBezTo>
                    <a:pt x="442" y="2410"/>
                    <a:pt x="452" y="2427"/>
                    <a:pt x="456" y="2443"/>
                  </a:cubicBezTo>
                  <a:cubicBezTo>
                    <a:pt x="460" y="2459"/>
                    <a:pt x="468" y="2476"/>
                    <a:pt x="468" y="2494"/>
                  </a:cubicBezTo>
                  <a:cubicBezTo>
                    <a:pt x="468" y="2512"/>
                    <a:pt x="446" y="2548"/>
                    <a:pt x="453" y="2554"/>
                  </a:cubicBezTo>
                  <a:cubicBezTo>
                    <a:pt x="460" y="2560"/>
                    <a:pt x="502" y="2525"/>
                    <a:pt x="510" y="2530"/>
                  </a:cubicBezTo>
                  <a:cubicBezTo>
                    <a:pt x="518" y="2535"/>
                    <a:pt x="492" y="2566"/>
                    <a:pt x="501" y="2584"/>
                  </a:cubicBezTo>
                  <a:cubicBezTo>
                    <a:pt x="510" y="2602"/>
                    <a:pt x="546" y="2632"/>
                    <a:pt x="564" y="2641"/>
                  </a:cubicBezTo>
                  <a:cubicBezTo>
                    <a:pt x="582" y="2650"/>
                    <a:pt x="592" y="2633"/>
                    <a:pt x="612" y="2638"/>
                  </a:cubicBezTo>
                  <a:cubicBezTo>
                    <a:pt x="632" y="2643"/>
                    <a:pt x="660" y="2674"/>
                    <a:pt x="687" y="2671"/>
                  </a:cubicBezTo>
                  <a:cubicBezTo>
                    <a:pt x="714" y="2668"/>
                    <a:pt x="745" y="2630"/>
                    <a:pt x="774" y="2617"/>
                  </a:cubicBezTo>
                  <a:cubicBezTo>
                    <a:pt x="803" y="2604"/>
                    <a:pt x="852" y="2607"/>
                    <a:pt x="861" y="2593"/>
                  </a:cubicBezTo>
                  <a:cubicBezTo>
                    <a:pt x="870" y="2579"/>
                    <a:pt x="837" y="2548"/>
                    <a:pt x="831" y="2533"/>
                  </a:cubicBezTo>
                  <a:cubicBezTo>
                    <a:pt x="825" y="2518"/>
                    <a:pt x="827" y="2510"/>
                    <a:pt x="822" y="2500"/>
                  </a:cubicBezTo>
                  <a:cubicBezTo>
                    <a:pt x="817" y="2490"/>
                    <a:pt x="795" y="2476"/>
                    <a:pt x="801" y="2470"/>
                  </a:cubicBezTo>
                  <a:cubicBezTo>
                    <a:pt x="807" y="2464"/>
                    <a:pt x="846" y="2456"/>
                    <a:pt x="858" y="2464"/>
                  </a:cubicBezTo>
                  <a:cubicBezTo>
                    <a:pt x="870" y="2472"/>
                    <a:pt x="864" y="2510"/>
                    <a:pt x="873" y="2521"/>
                  </a:cubicBezTo>
                  <a:cubicBezTo>
                    <a:pt x="882" y="2532"/>
                    <a:pt x="898" y="2538"/>
                    <a:pt x="909" y="2533"/>
                  </a:cubicBezTo>
                  <a:cubicBezTo>
                    <a:pt x="920" y="2528"/>
                    <a:pt x="932" y="2502"/>
                    <a:pt x="939" y="2488"/>
                  </a:cubicBezTo>
                  <a:cubicBezTo>
                    <a:pt x="946" y="2474"/>
                    <a:pt x="946" y="2464"/>
                    <a:pt x="948" y="2446"/>
                  </a:cubicBezTo>
                  <a:cubicBezTo>
                    <a:pt x="950" y="2428"/>
                    <a:pt x="946" y="2396"/>
                    <a:pt x="954" y="2380"/>
                  </a:cubicBezTo>
                  <a:cubicBezTo>
                    <a:pt x="962" y="2364"/>
                    <a:pt x="978" y="2364"/>
                    <a:pt x="996" y="2350"/>
                  </a:cubicBezTo>
                  <a:cubicBezTo>
                    <a:pt x="1014" y="2336"/>
                    <a:pt x="1039" y="2307"/>
                    <a:pt x="1059" y="2296"/>
                  </a:cubicBezTo>
                  <a:cubicBezTo>
                    <a:pt x="1079" y="2285"/>
                    <a:pt x="1095" y="2299"/>
                    <a:pt x="1116" y="2284"/>
                  </a:cubicBezTo>
                  <a:cubicBezTo>
                    <a:pt x="1137" y="2269"/>
                    <a:pt x="1168" y="2229"/>
                    <a:pt x="1188" y="2206"/>
                  </a:cubicBezTo>
                  <a:cubicBezTo>
                    <a:pt x="1208" y="2183"/>
                    <a:pt x="1228" y="2161"/>
                    <a:pt x="1239" y="2143"/>
                  </a:cubicBezTo>
                  <a:cubicBezTo>
                    <a:pt x="1250" y="2125"/>
                    <a:pt x="1238" y="2113"/>
                    <a:pt x="1257" y="2095"/>
                  </a:cubicBezTo>
                  <a:cubicBezTo>
                    <a:pt x="1276" y="2077"/>
                    <a:pt x="1320" y="2046"/>
                    <a:pt x="1350" y="2035"/>
                  </a:cubicBezTo>
                  <a:cubicBezTo>
                    <a:pt x="1380" y="2024"/>
                    <a:pt x="1415" y="2037"/>
                    <a:pt x="1440" y="2029"/>
                  </a:cubicBezTo>
                  <a:cubicBezTo>
                    <a:pt x="1465" y="2021"/>
                    <a:pt x="1481" y="1986"/>
                    <a:pt x="1503" y="1984"/>
                  </a:cubicBezTo>
                  <a:cubicBezTo>
                    <a:pt x="1525" y="1982"/>
                    <a:pt x="1545" y="2017"/>
                    <a:pt x="1572" y="2014"/>
                  </a:cubicBezTo>
                  <a:cubicBezTo>
                    <a:pt x="1599" y="2011"/>
                    <a:pt x="1639" y="1977"/>
                    <a:pt x="1668" y="1966"/>
                  </a:cubicBezTo>
                  <a:cubicBezTo>
                    <a:pt x="1697" y="1955"/>
                    <a:pt x="1710" y="1952"/>
                    <a:pt x="1746" y="1948"/>
                  </a:cubicBezTo>
                  <a:cubicBezTo>
                    <a:pt x="1782" y="1944"/>
                    <a:pt x="1841" y="1943"/>
                    <a:pt x="1887" y="1942"/>
                  </a:cubicBezTo>
                  <a:cubicBezTo>
                    <a:pt x="1933" y="1941"/>
                    <a:pt x="1977" y="1942"/>
                    <a:pt x="2022" y="1942"/>
                  </a:cubicBezTo>
                  <a:cubicBezTo>
                    <a:pt x="2067" y="1942"/>
                    <a:pt x="2123" y="1941"/>
                    <a:pt x="2160" y="1945"/>
                  </a:cubicBezTo>
                  <a:cubicBezTo>
                    <a:pt x="2197" y="1949"/>
                    <a:pt x="2213" y="1968"/>
                    <a:pt x="2244" y="1966"/>
                  </a:cubicBezTo>
                  <a:cubicBezTo>
                    <a:pt x="2275" y="1964"/>
                    <a:pt x="2314" y="1937"/>
                    <a:pt x="2346" y="1930"/>
                  </a:cubicBezTo>
                  <a:cubicBezTo>
                    <a:pt x="2378" y="1923"/>
                    <a:pt x="2411" y="1924"/>
                    <a:pt x="2436" y="1924"/>
                  </a:cubicBezTo>
                  <a:cubicBezTo>
                    <a:pt x="2461" y="1924"/>
                    <a:pt x="2471" y="1936"/>
                    <a:pt x="2496" y="1933"/>
                  </a:cubicBezTo>
                  <a:cubicBezTo>
                    <a:pt x="2521" y="1930"/>
                    <a:pt x="2553" y="1908"/>
                    <a:pt x="2586" y="1903"/>
                  </a:cubicBezTo>
                  <a:cubicBezTo>
                    <a:pt x="2619" y="1898"/>
                    <a:pt x="2671" y="1904"/>
                    <a:pt x="2694" y="1906"/>
                  </a:cubicBezTo>
                  <a:cubicBezTo>
                    <a:pt x="2717" y="1908"/>
                    <a:pt x="2713" y="1911"/>
                    <a:pt x="2724" y="1915"/>
                  </a:cubicBezTo>
                  <a:cubicBezTo>
                    <a:pt x="2735" y="1919"/>
                    <a:pt x="2746" y="1928"/>
                    <a:pt x="2760" y="1930"/>
                  </a:cubicBezTo>
                  <a:cubicBezTo>
                    <a:pt x="2774" y="1932"/>
                    <a:pt x="2803" y="1921"/>
                    <a:pt x="2811" y="1930"/>
                  </a:cubicBezTo>
                  <a:cubicBezTo>
                    <a:pt x="2819" y="1939"/>
                    <a:pt x="2806" y="1970"/>
                    <a:pt x="2808" y="1987"/>
                  </a:cubicBezTo>
                  <a:cubicBezTo>
                    <a:pt x="2810" y="2004"/>
                    <a:pt x="2822" y="2018"/>
                    <a:pt x="2826" y="2035"/>
                  </a:cubicBezTo>
                  <a:cubicBezTo>
                    <a:pt x="2830" y="2052"/>
                    <a:pt x="2845" y="2072"/>
                    <a:pt x="2832" y="2092"/>
                  </a:cubicBezTo>
                  <a:cubicBezTo>
                    <a:pt x="2819" y="2112"/>
                    <a:pt x="2773" y="2137"/>
                    <a:pt x="2748" y="2155"/>
                  </a:cubicBezTo>
                  <a:cubicBezTo>
                    <a:pt x="2723" y="2173"/>
                    <a:pt x="2697" y="2185"/>
                    <a:pt x="2679" y="2200"/>
                  </a:cubicBezTo>
                  <a:cubicBezTo>
                    <a:pt x="2661" y="2215"/>
                    <a:pt x="2660" y="2232"/>
                    <a:pt x="2640" y="2245"/>
                  </a:cubicBezTo>
                  <a:cubicBezTo>
                    <a:pt x="2620" y="2258"/>
                    <a:pt x="2582" y="2268"/>
                    <a:pt x="2562" y="2275"/>
                  </a:cubicBezTo>
                  <a:cubicBezTo>
                    <a:pt x="2542" y="2282"/>
                    <a:pt x="2534" y="2290"/>
                    <a:pt x="2523" y="2290"/>
                  </a:cubicBezTo>
                  <a:cubicBezTo>
                    <a:pt x="2512" y="2290"/>
                    <a:pt x="2505" y="2276"/>
                    <a:pt x="2496" y="2275"/>
                  </a:cubicBezTo>
                  <a:cubicBezTo>
                    <a:pt x="2487" y="2274"/>
                    <a:pt x="2476" y="2274"/>
                    <a:pt x="2469" y="2281"/>
                  </a:cubicBezTo>
                  <a:cubicBezTo>
                    <a:pt x="2462" y="2288"/>
                    <a:pt x="2472" y="2303"/>
                    <a:pt x="2454" y="2317"/>
                  </a:cubicBezTo>
                  <a:cubicBezTo>
                    <a:pt x="2436" y="2331"/>
                    <a:pt x="2390" y="2362"/>
                    <a:pt x="2364" y="2365"/>
                  </a:cubicBezTo>
                  <a:cubicBezTo>
                    <a:pt x="2338" y="2368"/>
                    <a:pt x="2312" y="2342"/>
                    <a:pt x="2295" y="2338"/>
                  </a:cubicBezTo>
                  <a:cubicBezTo>
                    <a:pt x="2278" y="2334"/>
                    <a:pt x="2274" y="2335"/>
                    <a:pt x="2259" y="2341"/>
                  </a:cubicBezTo>
                  <a:cubicBezTo>
                    <a:pt x="2244" y="2347"/>
                    <a:pt x="2225" y="2368"/>
                    <a:pt x="2205" y="2374"/>
                  </a:cubicBezTo>
                  <a:cubicBezTo>
                    <a:pt x="2185" y="2380"/>
                    <a:pt x="2156" y="2379"/>
                    <a:pt x="2139" y="2374"/>
                  </a:cubicBezTo>
                  <a:cubicBezTo>
                    <a:pt x="2122" y="2369"/>
                    <a:pt x="2113" y="2343"/>
                    <a:pt x="2103" y="2341"/>
                  </a:cubicBezTo>
                  <a:cubicBezTo>
                    <a:pt x="2093" y="2339"/>
                    <a:pt x="2080" y="2350"/>
                    <a:pt x="2076" y="2359"/>
                  </a:cubicBezTo>
                  <a:cubicBezTo>
                    <a:pt x="2072" y="2368"/>
                    <a:pt x="2083" y="2390"/>
                    <a:pt x="2079" y="2398"/>
                  </a:cubicBezTo>
                  <a:cubicBezTo>
                    <a:pt x="2075" y="2406"/>
                    <a:pt x="2064" y="2401"/>
                    <a:pt x="2052" y="2407"/>
                  </a:cubicBezTo>
                  <a:cubicBezTo>
                    <a:pt x="2040" y="2413"/>
                    <a:pt x="2021" y="2431"/>
                    <a:pt x="2007" y="2437"/>
                  </a:cubicBezTo>
                  <a:cubicBezTo>
                    <a:pt x="1993" y="2443"/>
                    <a:pt x="1977" y="2436"/>
                    <a:pt x="1965" y="2443"/>
                  </a:cubicBezTo>
                  <a:cubicBezTo>
                    <a:pt x="1953" y="2450"/>
                    <a:pt x="1941" y="2471"/>
                    <a:pt x="1932" y="2479"/>
                  </a:cubicBezTo>
                  <a:cubicBezTo>
                    <a:pt x="1923" y="2487"/>
                    <a:pt x="1915" y="2492"/>
                    <a:pt x="1908" y="2494"/>
                  </a:cubicBezTo>
                  <a:cubicBezTo>
                    <a:pt x="1901" y="2496"/>
                    <a:pt x="1896" y="2486"/>
                    <a:pt x="1887" y="2494"/>
                  </a:cubicBezTo>
                  <a:cubicBezTo>
                    <a:pt x="1878" y="2502"/>
                    <a:pt x="1868" y="2537"/>
                    <a:pt x="1854" y="2545"/>
                  </a:cubicBezTo>
                  <a:cubicBezTo>
                    <a:pt x="1840" y="2553"/>
                    <a:pt x="1818" y="2543"/>
                    <a:pt x="1800" y="2545"/>
                  </a:cubicBezTo>
                  <a:cubicBezTo>
                    <a:pt x="1782" y="2547"/>
                    <a:pt x="1762" y="2548"/>
                    <a:pt x="1746" y="2557"/>
                  </a:cubicBezTo>
                  <a:cubicBezTo>
                    <a:pt x="1730" y="2566"/>
                    <a:pt x="1720" y="2594"/>
                    <a:pt x="1704" y="2602"/>
                  </a:cubicBezTo>
                  <a:cubicBezTo>
                    <a:pt x="1688" y="2610"/>
                    <a:pt x="1669" y="2600"/>
                    <a:pt x="1653" y="2608"/>
                  </a:cubicBezTo>
                  <a:cubicBezTo>
                    <a:pt x="1637" y="2616"/>
                    <a:pt x="1618" y="2634"/>
                    <a:pt x="1605" y="2650"/>
                  </a:cubicBezTo>
                  <a:cubicBezTo>
                    <a:pt x="1592" y="2666"/>
                    <a:pt x="1610" y="2678"/>
                    <a:pt x="1572" y="2701"/>
                  </a:cubicBezTo>
                  <a:cubicBezTo>
                    <a:pt x="1534" y="2724"/>
                    <a:pt x="1442" y="2754"/>
                    <a:pt x="1377" y="2788"/>
                  </a:cubicBezTo>
                  <a:cubicBezTo>
                    <a:pt x="1312" y="2822"/>
                    <a:pt x="1234" y="2882"/>
                    <a:pt x="1185" y="2902"/>
                  </a:cubicBezTo>
                  <a:cubicBezTo>
                    <a:pt x="1136" y="2922"/>
                    <a:pt x="1117" y="2904"/>
                    <a:pt x="1086" y="2908"/>
                  </a:cubicBezTo>
                  <a:cubicBezTo>
                    <a:pt x="1055" y="2912"/>
                    <a:pt x="1005" y="2924"/>
                    <a:pt x="996" y="2926"/>
                  </a:cubicBezTo>
                  <a:cubicBezTo>
                    <a:pt x="987" y="2928"/>
                    <a:pt x="1039" y="2926"/>
                    <a:pt x="1032" y="2923"/>
                  </a:cubicBezTo>
                  <a:cubicBezTo>
                    <a:pt x="1025" y="2920"/>
                    <a:pt x="971" y="2911"/>
                    <a:pt x="954" y="2911"/>
                  </a:cubicBezTo>
                  <a:cubicBezTo>
                    <a:pt x="937" y="2911"/>
                    <a:pt x="934" y="2915"/>
                    <a:pt x="930" y="2923"/>
                  </a:cubicBezTo>
                  <a:cubicBezTo>
                    <a:pt x="926" y="2931"/>
                    <a:pt x="950" y="2966"/>
                    <a:pt x="927" y="2959"/>
                  </a:cubicBezTo>
                  <a:cubicBezTo>
                    <a:pt x="904" y="2952"/>
                    <a:pt x="822" y="2895"/>
                    <a:pt x="792" y="2881"/>
                  </a:cubicBezTo>
                  <a:cubicBezTo>
                    <a:pt x="762" y="2867"/>
                    <a:pt x="756" y="2866"/>
                    <a:pt x="747" y="2872"/>
                  </a:cubicBezTo>
                  <a:cubicBezTo>
                    <a:pt x="738" y="2878"/>
                    <a:pt x="724" y="2890"/>
                    <a:pt x="738" y="2920"/>
                  </a:cubicBezTo>
                  <a:cubicBezTo>
                    <a:pt x="752" y="2950"/>
                    <a:pt x="820" y="3024"/>
                    <a:pt x="834" y="3052"/>
                  </a:cubicBezTo>
                  <a:cubicBezTo>
                    <a:pt x="848" y="3080"/>
                    <a:pt x="826" y="3076"/>
                    <a:pt x="819" y="3085"/>
                  </a:cubicBezTo>
                  <a:cubicBezTo>
                    <a:pt x="812" y="3094"/>
                    <a:pt x="810" y="3107"/>
                    <a:pt x="792" y="3109"/>
                  </a:cubicBezTo>
                  <a:cubicBezTo>
                    <a:pt x="774" y="3111"/>
                    <a:pt x="732" y="3105"/>
                    <a:pt x="711" y="3100"/>
                  </a:cubicBezTo>
                  <a:cubicBezTo>
                    <a:pt x="690" y="3095"/>
                    <a:pt x="675" y="3086"/>
                    <a:pt x="663" y="3076"/>
                  </a:cubicBezTo>
                  <a:cubicBezTo>
                    <a:pt x="651" y="3066"/>
                    <a:pt x="647" y="3046"/>
                    <a:pt x="639" y="3037"/>
                  </a:cubicBezTo>
                  <a:cubicBezTo>
                    <a:pt x="631" y="3028"/>
                    <a:pt x="619" y="3016"/>
                    <a:pt x="612" y="3022"/>
                  </a:cubicBezTo>
                  <a:cubicBezTo>
                    <a:pt x="605" y="3028"/>
                    <a:pt x="592" y="3049"/>
                    <a:pt x="600" y="3073"/>
                  </a:cubicBezTo>
                  <a:cubicBezTo>
                    <a:pt x="608" y="3097"/>
                    <a:pt x="642" y="3141"/>
                    <a:pt x="660" y="3166"/>
                  </a:cubicBezTo>
                  <a:cubicBezTo>
                    <a:pt x="678" y="3191"/>
                    <a:pt x="689" y="3207"/>
                    <a:pt x="708" y="3226"/>
                  </a:cubicBezTo>
                  <a:cubicBezTo>
                    <a:pt x="727" y="3245"/>
                    <a:pt x="746" y="3276"/>
                    <a:pt x="777" y="3283"/>
                  </a:cubicBezTo>
                  <a:cubicBezTo>
                    <a:pt x="808" y="3290"/>
                    <a:pt x="872" y="3270"/>
                    <a:pt x="897" y="3268"/>
                  </a:cubicBezTo>
                  <a:cubicBezTo>
                    <a:pt x="922" y="3266"/>
                    <a:pt x="920" y="3264"/>
                    <a:pt x="927" y="3274"/>
                  </a:cubicBezTo>
                  <a:cubicBezTo>
                    <a:pt x="934" y="3284"/>
                    <a:pt x="931" y="3314"/>
                    <a:pt x="936" y="3328"/>
                  </a:cubicBezTo>
                  <a:cubicBezTo>
                    <a:pt x="941" y="3342"/>
                    <a:pt x="947" y="3353"/>
                    <a:pt x="957" y="3358"/>
                  </a:cubicBezTo>
                  <a:cubicBezTo>
                    <a:pt x="967" y="3363"/>
                    <a:pt x="974" y="3350"/>
                    <a:pt x="996" y="3358"/>
                  </a:cubicBezTo>
                  <a:cubicBezTo>
                    <a:pt x="1018" y="3366"/>
                    <a:pt x="1070" y="3384"/>
                    <a:pt x="1089" y="3406"/>
                  </a:cubicBezTo>
                  <a:cubicBezTo>
                    <a:pt x="1108" y="3428"/>
                    <a:pt x="1099" y="3471"/>
                    <a:pt x="1107" y="3487"/>
                  </a:cubicBezTo>
                  <a:cubicBezTo>
                    <a:pt x="1115" y="3503"/>
                    <a:pt x="1130" y="3491"/>
                    <a:pt x="1140" y="3502"/>
                  </a:cubicBezTo>
                  <a:cubicBezTo>
                    <a:pt x="1150" y="3513"/>
                    <a:pt x="1172" y="3537"/>
                    <a:pt x="1164" y="3553"/>
                  </a:cubicBezTo>
                  <a:cubicBezTo>
                    <a:pt x="1156" y="3569"/>
                    <a:pt x="1099" y="3589"/>
                    <a:pt x="1092" y="3598"/>
                  </a:cubicBezTo>
                  <a:cubicBezTo>
                    <a:pt x="1085" y="3607"/>
                    <a:pt x="1108" y="3605"/>
                    <a:pt x="1122" y="3607"/>
                  </a:cubicBezTo>
                  <a:cubicBezTo>
                    <a:pt x="1136" y="3609"/>
                    <a:pt x="1171" y="3608"/>
                    <a:pt x="1178" y="3612"/>
                  </a:cubicBezTo>
                  <a:cubicBezTo>
                    <a:pt x="1185" y="3616"/>
                    <a:pt x="1176" y="3629"/>
                    <a:pt x="1164" y="3634"/>
                  </a:cubicBezTo>
                  <a:cubicBezTo>
                    <a:pt x="1152" y="3639"/>
                    <a:pt x="1116" y="3635"/>
                    <a:pt x="1104" y="3643"/>
                  </a:cubicBezTo>
                  <a:cubicBezTo>
                    <a:pt x="1092" y="3651"/>
                    <a:pt x="1097" y="3671"/>
                    <a:pt x="1092" y="3682"/>
                  </a:cubicBezTo>
                  <a:cubicBezTo>
                    <a:pt x="1087" y="3693"/>
                    <a:pt x="1077" y="3699"/>
                    <a:pt x="1074" y="3710"/>
                  </a:cubicBezTo>
                  <a:cubicBezTo>
                    <a:pt x="1071" y="3721"/>
                    <a:pt x="1068" y="3737"/>
                    <a:pt x="1074" y="3746"/>
                  </a:cubicBezTo>
                  <a:cubicBezTo>
                    <a:pt x="1080" y="3755"/>
                    <a:pt x="1099" y="3766"/>
                    <a:pt x="1110" y="3762"/>
                  </a:cubicBezTo>
                  <a:cubicBezTo>
                    <a:pt x="1121" y="3758"/>
                    <a:pt x="1130" y="3739"/>
                    <a:pt x="1140" y="3724"/>
                  </a:cubicBezTo>
                  <a:cubicBezTo>
                    <a:pt x="1150" y="3709"/>
                    <a:pt x="1152" y="3679"/>
                    <a:pt x="1170" y="3674"/>
                  </a:cubicBezTo>
                  <a:cubicBezTo>
                    <a:pt x="1188" y="3669"/>
                    <a:pt x="1244" y="3675"/>
                    <a:pt x="1250" y="3692"/>
                  </a:cubicBezTo>
                  <a:cubicBezTo>
                    <a:pt x="1256" y="3709"/>
                    <a:pt x="1211" y="3754"/>
                    <a:pt x="1204" y="3774"/>
                  </a:cubicBezTo>
                  <a:cubicBezTo>
                    <a:pt x="1197" y="3794"/>
                    <a:pt x="1200" y="3807"/>
                    <a:pt x="1206" y="3812"/>
                  </a:cubicBezTo>
                  <a:cubicBezTo>
                    <a:pt x="1212" y="3817"/>
                    <a:pt x="1228" y="3815"/>
                    <a:pt x="1242" y="3804"/>
                  </a:cubicBezTo>
                  <a:cubicBezTo>
                    <a:pt x="1256" y="3793"/>
                    <a:pt x="1276" y="3754"/>
                    <a:pt x="1290" y="3746"/>
                  </a:cubicBezTo>
                  <a:cubicBezTo>
                    <a:pt x="1304" y="3738"/>
                    <a:pt x="1313" y="3750"/>
                    <a:pt x="1324" y="3758"/>
                  </a:cubicBezTo>
                  <a:cubicBezTo>
                    <a:pt x="1335" y="3766"/>
                    <a:pt x="1340" y="3793"/>
                    <a:pt x="1354" y="3796"/>
                  </a:cubicBezTo>
                  <a:cubicBezTo>
                    <a:pt x="1368" y="3799"/>
                    <a:pt x="1395" y="3780"/>
                    <a:pt x="1408" y="3776"/>
                  </a:cubicBezTo>
                  <a:cubicBezTo>
                    <a:pt x="1421" y="3772"/>
                    <a:pt x="1420" y="3777"/>
                    <a:pt x="1432" y="3774"/>
                  </a:cubicBezTo>
                  <a:cubicBezTo>
                    <a:pt x="1444" y="3771"/>
                    <a:pt x="1464" y="3773"/>
                    <a:pt x="1478" y="3758"/>
                  </a:cubicBezTo>
                  <a:cubicBezTo>
                    <a:pt x="1492" y="3743"/>
                    <a:pt x="1518" y="3705"/>
                    <a:pt x="1518" y="3686"/>
                  </a:cubicBezTo>
                  <a:cubicBezTo>
                    <a:pt x="1518" y="3667"/>
                    <a:pt x="1480" y="3656"/>
                    <a:pt x="1476" y="3646"/>
                  </a:cubicBezTo>
                  <a:cubicBezTo>
                    <a:pt x="1472" y="3636"/>
                    <a:pt x="1486" y="3628"/>
                    <a:pt x="1494" y="3624"/>
                  </a:cubicBezTo>
                  <a:cubicBezTo>
                    <a:pt x="1502" y="3620"/>
                    <a:pt x="1515" y="3624"/>
                    <a:pt x="1526" y="3622"/>
                  </a:cubicBezTo>
                  <a:cubicBezTo>
                    <a:pt x="1537" y="3620"/>
                    <a:pt x="1548" y="3613"/>
                    <a:pt x="1560" y="3614"/>
                  </a:cubicBezTo>
                  <a:cubicBezTo>
                    <a:pt x="1572" y="3615"/>
                    <a:pt x="1587" y="3627"/>
                    <a:pt x="1598" y="3630"/>
                  </a:cubicBezTo>
                  <a:cubicBezTo>
                    <a:pt x="1609" y="3633"/>
                    <a:pt x="1614" y="3629"/>
                    <a:pt x="1626" y="3632"/>
                  </a:cubicBezTo>
                  <a:cubicBezTo>
                    <a:pt x="1638" y="3635"/>
                    <a:pt x="1654" y="3644"/>
                    <a:pt x="1668" y="3646"/>
                  </a:cubicBezTo>
                  <a:cubicBezTo>
                    <a:pt x="1682" y="3648"/>
                    <a:pt x="1699" y="3649"/>
                    <a:pt x="1712" y="3642"/>
                  </a:cubicBezTo>
                  <a:cubicBezTo>
                    <a:pt x="1725" y="3635"/>
                    <a:pt x="1735" y="3609"/>
                    <a:pt x="1748" y="3602"/>
                  </a:cubicBezTo>
                  <a:cubicBezTo>
                    <a:pt x="1761" y="3595"/>
                    <a:pt x="1777" y="3593"/>
                    <a:pt x="1790" y="3600"/>
                  </a:cubicBezTo>
                  <a:cubicBezTo>
                    <a:pt x="1803" y="3607"/>
                    <a:pt x="1810" y="3636"/>
                    <a:pt x="1824" y="3642"/>
                  </a:cubicBezTo>
                  <a:cubicBezTo>
                    <a:pt x="1838" y="3648"/>
                    <a:pt x="1853" y="3635"/>
                    <a:pt x="1872" y="3636"/>
                  </a:cubicBezTo>
                  <a:cubicBezTo>
                    <a:pt x="1891" y="3637"/>
                    <a:pt x="1916" y="3644"/>
                    <a:pt x="1938" y="3646"/>
                  </a:cubicBezTo>
                  <a:cubicBezTo>
                    <a:pt x="1960" y="3648"/>
                    <a:pt x="1995" y="3642"/>
                    <a:pt x="2004" y="3646"/>
                  </a:cubicBezTo>
                  <a:cubicBezTo>
                    <a:pt x="2013" y="3650"/>
                    <a:pt x="2006" y="3657"/>
                    <a:pt x="1992" y="3668"/>
                  </a:cubicBezTo>
                  <a:cubicBezTo>
                    <a:pt x="1978" y="3679"/>
                    <a:pt x="1935" y="3697"/>
                    <a:pt x="1922" y="3710"/>
                  </a:cubicBezTo>
                  <a:cubicBezTo>
                    <a:pt x="1909" y="3723"/>
                    <a:pt x="1901" y="3737"/>
                    <a:pt x="1914" y="3744"/>
                  </a:cubicBezTo>
                  <a:cubicBezTo>
                    <a:pt x="1927" y="3751"/>
                    <a:pt x="1977" y="3752"/>
                    <a:pt x="1998" y="3752"/>
                  </a:cubicBezTo>
                  <a:cubicBezTo>
                    <a:pt x="2019" y="3752"/>
                    <a:pt x="2022" y="3744"/>
                    <a:pt x="2040" y="3742"/>
                  </a:cubicBezTo>
                  <a:cubicBezTo>
                    <a:pt x="2058" y="3740"/>
                    <a:pt x="2090" y="3734"/>
                    <a:pt x="2108" y="3738"/>
                  </a:cubicBezTo>
                  <a:cubicBezTo>
                    <a:pt x="2126" y="3742"/>
                    <a:pt x="2128" y="3763"/>
                    <a:pt x="2148" y="3768"/>
                  </a:cubicBezTo>
                  <a:cubicBezTo>
                    <a:pt x="2168" y="3773"/>
                    <a:pt x="2204" y="3766"/>
                    <a:pt x="2228" y="3770"/>
                  </a:cubicBezTo>
                  <a:cubicBezTo>
                    <a:pt x="2252" y="3774"/>
                    <a:pt x="2274" y="3793"/>
                    <a:pt x="2292" y="3790"/>
                  </a:cubicBezTo>
                  <a:cubicBezTo>
                    <a:pt x="2310" y="3787"/>
                    <a:pt x="2326" y="3750"/>
                    <a:pt x="2336" y="3752"/>
                  </a:cubicBezTo>
                  <a:cubicBezTo>
                    <a:pt x="2346" y="3754"/>
                    <a:pt x="2342" y="3791"/>
                    <a:pt x="2352" y="3804"/>
                  </a:cubicBezTo>
                  <a:cubicBezTo>
                    <a:pt x="2362" y="3817"/>
                    <a:pt x="2366" y="3817"/>
                    <a:pt x="2394" y="3828"/>
                  </a:cubicBezTo>
                  <a:cubicBezTo>
                    <a:pt x="2422" y="3839"/>
                    <a:pt x="2481" y="3856"/>
                    <a:pt x="2518" y="3872"/>
                  </a:cubicBezTo>
                  <a:cubicBezTo>
                    <a:pt x="2555" y="3888"/>
                    <a:pt x="2583" y="3919"/>
                    <a:pt x="2618" y="3922"/>
                  </a:cubicBezTo>
                  <a:cubicBezTo>
                    <a:pt x="2653" y="3925"/>
                    <a:pt x="2694" y="3904"/>
                    <a:pt x="2728" y="3890"/>
                  </a:cubicBezTo>
                  <a:cubicBezTo>
                    <a:pt x="2762" y="3876"/>
                    <a:pt x="2794" y="3849"/>
                    <a:pt x="2820" y="3838"/>
                  </a:cubicBezTo>
                  <a:cubicBezTo>
                    <a:pt x="2846" y="3827"/>
                    <a:pt x="2869" y="3824"/>
                    <a:pt x="2882" y="3822"/>
                  </a:cubicBezTo>
                  <a:cubicBezTo>
                    <a:pt x="2895" y="3820"/>
                    <a:pt x="2897" y="3822"/>
                    <a:pt x="2898" y="3828"/>
                  </a:cubicBezTo>
                  <a:cubicBezTo>
                    <a:pt x="2899" y="3834"/>
                    <a:pt x="2884" y="3851"/>
                    <a:pt x="2890" y="3856"/>
                  </a:cubicBezTo>
                  <a:cubicBezTo>
                    <a:pt x="2896" y="3861"/>
                    <a:pt x="2924" y="3855"/>
                    <a:pt x="2934" y="3858"/>
                  </a:cubicBezTo>
                  <a:cubicBezTo>
                    <a:pt x="2944" y="3861"/>
                    <a:pt x="2953" y="3862"/>
                    <a:pt x="2948" y="3872"/>
                  </a:cubicBezTo>
                  <a:cubicBezTo>
                    <a:pt x="2943" y="3882"/>
                    <a:pt x="2927" y="3906"/>
                    <a:pt x="2906" y="3916"/>
                  </a:cubicBezTo>
                  <a:cubicBezTo>
                    <a:pt x="2885" y="3926"/>
                    <a:pt x="2856" y="3925"/>
                    <a:pt x="2820" y="3934"/>
                  </a:cubicBezTo>
                  <a:cubicBezTo>
                    <a:pt x="2784" y="3943"/>
                    <a:pt x="2730" y="3969"/>
                    <a:pt x="2690" y="3972"/>
                  </a:cubicBezTo>
                  <a:cubicBezTo>
                    <a:pt x="2650" y="3975"/>
                    <a:pt x="2605" y="3960"/>
                    <a:pt x="2580" y="3954"/>
                  </a:cubicBezTo>
                  <a:cubicBezTo>
                    <a:pt x="2555" y="3948"/>
                    <a:pt x="2557" y="3939"/>
                    <a:pt x="2542" y="3936"/>
                  </a:cubicBezTo>
                  <a:cubicBezTo>
                    <a:pt x="2527" y="3933"/>
                    <a:pt x="2509" y="3941"/>
                    <a:pt x="2490" y="3938"/>
                  </a:cubicBezTo>
                  <a:cubicBezTo>
                    <a:pt x="2471" y="3935"/>
                    <a:pt x="2449" y="3924"/>
                    <a:pt x="2430" y="3920"/>
                  </a:cubicBezTo>
                  <a:cubicBezTo>
                    <a:pt x="2411" y="3916"/>
                    <a:pt x="2397" y="3908"/>
                    <a:pt x="2374" y="3912"/>
                  </a:cubicBezTo>
                  <a:cubicBezTo>
                    <a:pt x="2351" y="3916"/>
                    <a:pt x="2316" y="3939"/>
                    <a:pt x="2292" y="3944"/>
                  </a:cubicBezTo>
                  <a:cubicBezTo>
                    <a:pt x="2268" y="3949"/>
                    <a:pt x="2251" y="3945"/>
                    <a:pt x="2228" y="3940"/>
                  </a:cubicBezTo>
                  <a:cubicBezTo>
                    <a:pt x="2205" y="3935"/>
                    <a:pt x="2173" y="3919"/>
                    <a:pt x="2156" y="3914"/>
                  </a:cubicBezTo>
                  <a:cubicBezTo>
                    <a:pt x="2139" y="3909"/>
                    <a:pt x="2133" y="3912"/>
                    <a:pt x="2124" y="3908"/>
                  </a:cubicBezTo>
                  <a:cubicBezTo>
                    <a:pt x="2115" y="3904"/>
                    <a:pt x="2109" y="3892"/>
                    <a:pt x="2100" y="3892"/>
                  </a:cubicBezTo>
                  <a:cubicBezTo>
                    <a:pt x="2091" y="3892"/>
                    <a:pt x="2078" y="3900"/>
                    <a:pt x="2068" y="3908"/>
                  </a:cubicBezTo>
                  <a:cubicBezTo>
                    <a:pt x="2058" y="3916"/>
                    <a:pt x="2035" y="3936"/>
                    <a:pt x="2042" y="3942"/>
                  </a:cubicBezTo>
                  <a:cubicBezTo>
                    <a:pt x="2049" y="3948"/>
                    <a:pt x="2094" y="3943"/>
                    <a:pt x="2112" y="3945"/>
                  </a:cubicBezTo>
                  <a:cubicBezTo>
                    <a:pt x="2130" y="3947"/>
                    <a:pt x="2147" y="3952"/>
                    <a:pt x="2151" y="3957"/>
                  </a:cubicBezTo>
                  <a:cubicBezTo>
                    <a:pt x="2155" y="3962"/>
                    <a:pt x="2146" y="3973"/>
                    <a:pt x="2135" y="3975"/>
                  </a:cubicBezTo>
                  <a:cubicBezTo>
                    <a:pt x="2124" y="3977"/>
                    <a:pt x="2102" y="3965"/>
                    <a:pt x="2082" y="3967"/>
                  </a:cubicBezTo>
                  <a:cubicBezTo>
                    <a:pt x="2062" y="3969"/>
                    <a:pt x="2026" y="3986"/>
                    <a:pt x="2012" y="3985"/>
                  </a:cubicBezTo>
                  <a:cubicBezTo>
                    <a:pt x="1998" y="3984"/>
                    <a:pt x="1999" y="3967"/>
                    <a:pt x="1998" y="3960"/>
                  </a:cubicBezTo>
                  <a:cubicBezTo>
                    <a:pt x="1997" y="3953"/>
                    <a:pt x="2005" y="3947"/>
                    <a:pt x="2006" y="3940"/>
                  </a:cubicBezTo>
                  <a:cubicBezTo>
                    <a:pt x="2007" y="3933"/>
                    <a:pt x="2007" y="3925"/>
                    <a:pt x="2006" y="3920"/>
                  </a:cubicBezTo>
                  <a:cubicBezTo>
                    <a:pt x="2005" y="3915"/>
                    <a:pt x="1999" y="3915"/>
                    <a:pt x="2001" y="3909"/>
                  </a:cubicBezTo>
                  <a:cubicBezTo>
                    <a:pt x="2003" y="3903"/>
                    <a:pt x="2017" y="3886"/>
                    <a:pt x="2016" y="3882"/>
                  </a:cubicBezTo>
                  <a:cubicBezTo>
                    <a:pt x="2015" y="3878"/>
                    <a:pt x="2002" y="3883"/>
                    <a:pt x="1995" y="3886"/>
                  </a:cubicBezTo>
                  <a:cubicBezTo>
                    <a:pt x="1988" y="3889"/>
                    <a:pt x="1982" y="3897"/>
                    <a:pt x="1974" y="3903"/>
                  </a:cubicBezTo>
                  <a:cubicBezTo>
                    <a:pt x="1966" y="3909"/>
                    <a:pt x="1956" y="3920"/>
                    <a:pt x="1946" y="3922"/>
                  </a:cubicBezTo>
                  <a:cubicBezTo>
                    <a:pt x="1936" y="3924"/>
                    <a:pt x="1924" y="3916"/>
                    <a:pt x="1914" y="3916"/>
                  </a:cubicBezTo>
                  <a:cubicBezTo>
                    <a:pt x="1904" y="3916"/>
                    <a:pt x="1897" y="3921"/>
                    <a:pt x="1887" y="3922"/>
                  </a:cubicBezTo>
                  <a:cubicBezTo>
                    <a:pt x="1877" y="3923"/>
                    <a:pt x="1867" y="3918"/>
                    <a:pt x="1851" y="3922"/>
                  </a:cubicBezTo>
                  <a:cubicBezTo>
                    <a:pt x="1835" y="3926"/>
                    <a:pt x="1808" y="3939"/>
                    <a:pt x="1788" y="3948"/>
                  </a:cubicBezTo>
                  <a:cubicBezTo>
                    <a:pt x="1768" y="3957"/>
                    <a:pt x="1778" y="3962"/>
                    <a:pt x="1734" y="3976"/>
                  </a:cubicBezTo>
                  <a:cubicBezTo>
                    <a:pt x="1690" y="3990"/>
                    <a:pt x="1568" y="4019"/>
                    <a:pt x="1524" y="4030"/>
                  </a:cubicBezTo>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17" name="Freeform 17"/>
            <p:cNvSpPr>
              <a:spLocks/>
            </p:cNvSpPr>
            <p:nvPr/>
          </p:nvSpPr>
          <p:spPr bwMode="auto">
            <a:xfrm>
              <a:off x="1542" y="705"/>
              <a:ext cx="98" cy="91"/>
            </a:xfrm>
            <a:custGeom>
              <a:avLst/>
              <a:gdLst>
                <a:gd name="T0" fmla="*/ 80 w 98"/>
                <a:gd name="T1" fmla="*/ 6 h 91"/>
                <a:gd name="T2" fmla="*/ 12 w 98"/>
                <a:gd name="T3" fmla="*/ 27 h 91"/>
                <a:gd name="T4" fmla="*/ 26 w 98"/>
                <a:gd name="T5" fmla="*/ 84 h 91"/>
                <a:gd name="T6" fmla="*/ 89 w 98"/>
                <a:gd name="T7" fmla="*/ 69 h 91"/>
                <a:gd name="T8" fmla="*/ 80 w 98"/>
                <a:gd name="T9" fmla="*/ 6 h 91"/>
              </a:gdLst>
              <a:ahLst/>
              <a:cxnLst>
                <a:cxn ang="0">
                  <a:pos x="T0" y="T1"/>
                </a:cxn>
                <a:cxn ang="0">
                  <a:pos x="T2" y="T3"/>
                </a:cxn>
                <a:cxn ang="0">
                  <a:pos x="T4" y="T5"/>
                </a:cxn>
                <a:cxn ang="0">
                  <a:pos x="T6" y="T7"/>
                </a:cxn>
                <a:cxn ang="0">
                  <a:pos x="T8" y="T9"/>
                </a:cxn>
              </a:cxnLst>
              <a:rect l="0" t="0" r="r" b="b"/>
              <a:pathLst>
                <a:path w="98" h="91">
                  <a:moveTo>
                    <a:pt x="80" y="6"/>
                  </a:moveTo>
                  <a:cubicBezTo>
                    <a:pt x="62" y="0"/>
                    <a:pt x="21" y="14"/>
                    <a:pt x="12" y="27"/>
                  </a:cubicBezTo>
                  <a:cubicBezTo>
                    <a:pt x="0" y="41"/>
                    <a:pt x="13" y="77"/>
                    <a:pt x="26" y="84"/>
                  </a:cubicBezTo>
                  <a:cubicBezTo>
                    <a:pt x="39" y="91"/>
                    <a:pt x="80" y="82"/>
                    <a:pt x="89" y="69"/>
                  </a:cubicBezTo>
                  <a:cubicBezTo>
                    <a:pt x="98" y="56"/>
                    <a:pt x="82" y="19"/>
                    <a:pt x="80" y="6"/>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18" name="Freeform 18"/>
            <p:cNvSpPr>
              <a:spLocks/>
            </p:cNvSpPr>
            <p:nvPr/>
          </p:nvSpPr>
          <p:spPr bwMode="auto">
            <a:xfrm>
              <a:off x="1148" y="840"/>
              <a:ext cx="131" cy="118"/>
            </a:xfrm>
            <a:custGeom>
              <a:avLst/>
              <a:gdLst>
                <a:gd name="T0" fmla="*/ 28 w 131"/>
                <a:gd name="T1" fmla="*/ 15 h 118"/>
                <a:gd name="T2" fmla="*/ 6 w 131"/>
                <a:gd name="T3" fmla="*/ 6 h 118"/>
                <a:gd name="T4" fmla="*/ 12 w 131"/>
                <a:gd name="T5" fmla="*/ 49 h 118"/>
                <a:gd name="T6" fmla="*/ 76 w 131"/>
                <a:gd name="T7" fmla="*/ 111 h 118"/>
                <a:gd name="T8" fmla="*/ 124 w 131"/>
                <a:gd name="T9" fmla="*/ 91 h 118"/>
                <a:gd name="T10" fmla="*/ 120 w 131"/>
                <a:gd name="T11" fmla="*/ 72 h 118"/>
                <a:gd name="T12" fmla="*/ 100 w 131"/>
                <a:gd name="T13" fmla="*/ 58 h 118"/>
                <a:gd name="T14" fmla="*/ 73 w 131"/>
                <a:gd name="T15" fmla="*/ 55 h 118"/>
                <a:gd name="T16" fmla="*/ 28 w 131"/>
                <a:gd name="T17" fmla="*/ 1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18">
                  <a:moveTo>
                    <a:pt x="28" y="15"/>
                  </a:moveTo>
                  <a:cubicBezTo>
                    <a:pt x="17" y="7"/>
                    <a:pt x="9" y="0"/>
                    <a:pt x="6" y="6"/>
                  </a:cubicBezTo>
                  <a:cubicBezTo>
                    <a:pt x="3" y="12"/>
                    <a:pt x="0" y="32"/>
                    <a:pt x="12" y="49"/>
                  </a:cubicBezTo>
                  <a:cubicBezTo>
                    <a:pt x="24" y="66"/>
                    <a:pt x="57" y="104"/>
                    <a:pt x="76" y="111"/>
                  </a:cubicBezTo>
                  <a:cubicBezTo>
                    <a:pt x="95" y="118"/>
                    <a:pt x="117" y="97"/>
                    <a:pt x="124" y="91"/>
                  </a:cubicBezTo>
                  <a:cubicBezTo>
                    <a:pt x="131" y="85"/>
                    <a:pt x="124" y="77"/>
                    <a:pt x="120" y="72"/>
                  </a:cubicBezTo>
                  <a:cubicBezTo>
                    <a:pt x="116" y="67"/>
                    <a:pt x="108" y="61"/>
                    <a:pt x="100" y="58"/>
                  </a:cubicBezTo>
                  <a:cubicBezTo>
                    <a:pt x="92" y="55"/>
                    <a:pt x="85" y="62"/>
                    <a:pt x="73" y="55"/>
                  </a:cubicBezTo>
                  <a:cubicBezTo>
                    <a:pt x="61" y="48"/>
                    <a:pt x="48" y="23"/>
                    <a:pt x="28" y="15"/>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19" name="Freeform 19"/>
            <p:cNvSpPr>
              <a:spLocks/>
            </p:cNvSpPr>
            <p:nvPr/>
          </p:nvSpPr>
          <p:spPr bwMode="auto">
            <a:xfrm>
              <a:off x="3051" y="460"/>
              <a:ext cx="510" cy="350"/>
            </a:xfrm>
            <a:custGeom>
              <a:avLst/>
              <a:gdLst>
                <a:gd name="T0" fmla="*/ 312 w 510"/>
                <a:gd name="T1" fmla="*/ 14 h 350"/>
                <a:gd name="T2" fmla="*/ 284 w 510"/>
                <a:gd name="T3" fmla="*/ 84 h 350"/>
                <a:gd name="T4" fmla="*/ 332 w 510"/>
                <a:gd name="T5" fmla="*/ 113 h 350"/>
                <a:gd name="T6" fmla="*/ 317 w 510"/>
                <a:gd name="T7" fmla="*/ 140 h 350"/>
                <a:gd name="T8" fmla="*/ 270 w 510"/>
                <a:gd name="T9" fmla="*/ 105 h 350"/>
                <a:gd name="T10" fmla="*/ 263 w 510"/>
                <a:gd name="T11" fmla="*/ 131 h 350"/>
                <a:gd name="T12" fmla="*/ 252 w 510"/>
                <a:gd name="T13" fmla="*/ 135 h 350"/>
                <a:gd name="T14" fmla="*/ 236 w 510"/>
                <a:gd name="T15" fmla="*/ 129 h 350"/>
                <a:gd name="T16" fmla="*/ 225 w 510"/>
                <a:gd name="T17" fmla="*/ 101 h 350"/>
                <a:gd name="T18" fmla="*/ 206 w 510"/>
                <a:gd name="T19" fmla="*/ 92 h 350"/>
                <a:gd name="T20" fmla="*/ 194 w 510"/>
                <a:gd name="T21" fmla="*/ 101 h 350"/>
                <a:gd name="T22" fmla="*/ 197 w 510"/>
                <a:gd name="T23" fmla="*/ 137 h 350"/>
                <a:gd name="T24" fmla="*/ 185 w 510"/>
                <a:gd name="T25" fmla="*/ 146 h 350"/>
                <a:gd name="T26" fmla="*/ 168 w 510"/>
                <a:gd name="T27" fmla="*/ 135 h 350"/>
                <a:gd name="T28" fmla="*/ 161 w 510"/>
                <a:gd name="T29" fmla="*/ 98 h 350"/>
                <a:gd name="T30" fmla="*/ 126 w 510"/>
                <a:gd name="T31" fmla="*/ 102 h 350"/>
                <a:gd name="T32" fmla="*/ 81 w 510"/>
                <a:gd name="T33" fmla="*/ 198 h 350"/>
                <a:gd name="T34" fmla="*/ 48 w 510"/>
                <a:gd name="T35" fmla="*/ 326 h 350"/>
                <a:gd name="T36" fmla="*/ 368 w 510"/>
                <a:gd name="T37" fmla="*/ 342 h 350"/>
                <a:gd name="T38" fmla="*/ 441 w 510"/>
                <a:gd name="T39" fmla="*/ 281 h 350"/>
                <a:gd name="T40" fmla="*/ 503 w 510"/>
                <a:gd name="T41" fmla="*/ 188 h 350"/>
                <a:gd name="T42" fmla="*/ 483 w 510"/>
                <a:gd name="T43" fmla="*/ 134 h 350"/>
                <a:gd name="T44" fmla="*/ 426 w 510"/>
                <a:gd name="T45" fmla="*/ 39 h 350"/>
                <a:gd name="T46" fmla="*/ 389 w 510"/>
                <a:gd name="T47" fmla="*/ 5 h 350"/>
                <a:gd name="T48" fmla="*/ 354 w 510"/>
                <a:gd name="T49" fmla="*/ 11 h 350"/>
                <a:gd name="T50" fmla="*/ 312 w 510"/>
                <a:gd name="T51" fmla="*/ 1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0" h="350">
                  <a:moveTo>
                    <a:pt x="312" y="14"/>
                  </a:moveTo>
                  <a:cubicBezTo>
                    <a:pt x="301" y="22"/>
                    <a:pt x="281" y="68"/>
                    <a:pt x="284" y="84"/>
                  </a:cubicBezTo>
                  <a:cubicBezTo>
                    <a:pt x="287" y="100"/>
                    <a:pt x="327" y="104"/>
                    <a:pt x="332" y="113"/>
                  </a:cubicBezTo>
                  <a:cubicBezTo>
                    <a:pt x="337" y="122"/>
                    <a:pt x="327" y="141"/>
                    <a:pt x="317" y="140"/>
                  </a:cubicBezTo>
                  <a:cubicBezTo>
                    <a:pt x="307" y="139"/>
                    <a:pt x="279" y="106"/>
                    <a:pt x="270" y="105"/>
                  </a:cubicBezTo>
                  <a:cubicBezTo>
                    <a:pt x="261" y="104"/>
                    <a:pt x="266" y="126"/>
                    <a:pt x="263" y="131"/>
                  </a:cubicBezTo>
                  <a:cubicBezTo>
                    <a:pt x="260" y="136"/>
                    <a:pt x="256" y="135"/>
                    <a:pt x="252" y="135"/>
                  </a:cubicBezTo>
                  <a:cubicBezTo>
                    <a:pt x="248" y="135"/>
                    <a:pt x="241" y="135"/>
                    <a:pt x="236" y="129"/>
                  </a:cubicBezTo>
                  <a:cubicBezTo>
                    <a:pt x="231" y="123"/>
                    <a:pt x="230" y="107"/>
                    <a:pt x="225" y="101"/>
                  </a:cubicBezTo>
                  <a:cubicBezTo>
                    <a:pt x="220" y="95"/>
                    <a:pt x="211" y="92"/>
                    <a:pt x="206" y="92"/>
                  </a:cubicBezTo>
                  <a:cubicBezTo>
                    <a:pt x="201" y="92"/>
                    <a:pt x="195" y="94"/>
                    <a:pt x="194" y="101"/>
                  </a:cubicBezTo>
                  <a:cubicBezTo>
                    <a:pt x="193" y="108"/>
                    <a:pt x="198" y="130"/>
                    <a:pt x="197" y="137"/>
                  </a:cubicBezTo>
                  <a:cubicBezTo>
                    <a:pt x="196" y="144"/>
                    <a:pt x="190" y="146"/>
                    <a:pt x="185" y="146"/>
                  </a:cubicBezTo>
                  <a:cubicBezTo>
                    <a:pt x="180" y="146"/>
                    <a:pt x="172" y="143"/>
                    <a:pt x="168" y="135"/>
                  </a:cubicBezTo>
                  <a:cubicBezTo>
                    <a:pt x="164" y="127"/>
                    <a:pt x="168" y="103"/>
                    <a:pt x="161" y="98"/>
                  </a:cubicBezTo>
                  <a:cubicBezTo>
                    <a:pt x="154" y="93"/>
                    <a:pt x="139" y="85"/>
                    <a:pt x="126" y="102"/>
                  </a:cubicBezTo>
                  <a:cubicBezTo>
                    <a:pt x="113" y="119"/>
                    <a:pt x="94" y="161"/>
                    <a:pt x="81" y="198"/>
                  </a:cubicBezTo>
                  <a:cubicBezTo>
                    <a:pt x="68" y="235"/>
                    <a:pt x="0" y="302"/>
                    <a:pt x="48" y="326"/>
                  </a:cubicBezTo>
                  <a:cubicBezTo>
                    <a:pt x="96" y="350"/>
                    <a:pt x="303" y="349"/>
                    <a:pt x="368" y="342"/>
                  </a:cubicBezTo>
                  <a:cubicBezTo>
                    <a:pt x="433" y="335"/>
                    <a:pt x="419" y="307"/>
                    <a:pt x="441" y="281"/>
                  </a:cubicBezTo>
                  <a:cubicBezTo>
                    <a:pt x="463" y="255"/>
                    <a:pt x="496" y="212"/>
                    <a:pt x="503" y="188"/>
                  </a:cubicBezTo>
                  <a:cubicBezTo>
                    <a:pt x="510" y="164"/>
                    <a:pt x="496" y="159"/>
                    <a:pt x="483" y="134"/>
                  </a:cubicBezTo>
                  <a:cubicBezTo>
                    <a:pt x="470" y="109"/>
                    <a:pt x="442" y="60"/>
                    <a:pt x="426" y="39"/>
                  </a:cubicBezTo>
                  <a:cubicBezTo>
                    <a:pt x="410" y="18"/>
                    <a:pt x="401" y="10"/>
                    <a:pt x="389" y="5"/>
                  </a:cubicBezTo>
                  <a:cubicBezTo>
                    <a:pt x="377" y="0"/>
                    <a:pt x="367" y="10"/>
                    <a:pt x="354" y="11"/>
                  </a:cubicBezTo>
                  <a:cubicBezTo>
                    <a:pt x="341" y="12"/>
                    <a:pt x="321" y="14"/>
                    <a:pt x="312" y="14"/>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20" name="Freeform 20"/>
            <p:cNvSpPr>
              <a:spLocks/>
            </p:cNvSpPr>
            <p:nvPr/>
          </p:nvSpPr>
          <p:spPr bwMode="auto">
            <a:xfrm>
              <a:off x="3179" y="642"/>
              <a:ext cx="91" cy="48"/>
            </a:xfrm>
            <a:custGeom>
              <a:avLst/>
              <a:gdLst>
                <a:gd name="T0" fmla="*/ 34 w 91"/>
                <a:gd name="T1" fmla="*/ 3 h 48"/>
                <a:gd name="T2" fmla="*/ 4 w 91"/>
                <a:gd name="T3" fmla="*/ 24 h 48"/>
                <a:gd name="T4" fmla="*/ 9 w 91"/>
                <a:gd name="T5" fmla="*/ 46 h 48"/>
                <a:gd name="T6" fmla="*/ 39 w 91"/>
                <a:gd name="T7" fmla="*/ 34 h 48"/>
                <a:gd name="T8" fmla="*/ 76 w 91"/>
                <a:gd name="T9" fmla="*/ 33 h 48"/>
                <a:gd name="T10" fmla="*/ 84 w 91"/>
                <a:gd name="T11" fmla="*/ 7 h 48"/>
                <a:gd name="T12" fmla="*/ 34 w 91"/>
                <a:gd name="T13" fmla="*/ 3 h 48"/>
              </a:gdLst>
              <a:ahLst/>
              <a:cxnLst>
                <a:cxn ang="0">
                  <a:pos x="T0" y="T1"/>
                </a:cxn>
                <a:cxn ang="0">
                  <a:pos x="T2" y="T3"/>
                </a:cxn>
                <a:cxn ang="0">
                  <a:pos x="T4" y="T5"/>
                </a:cxn>
                <a:cxn ang="0">
                  <a:pos x="T6" y="T7"/>
                </a:cxn>
                <a:cxn ang="0">
                  <a:pos x="T8" y="T9"/>
                </a:cxn>
                <a:cxn ang="0">
                  <a:pos x="T10" y="T11"/>
                </a:cxn>
                <a:cxn ang="0">
                  <a:pos x="T12" y="T13"/>
                </a:cxn>
              </a:cxnLst>
              <a:rect l="0" t="0" r="r" b="b"/>
              <a:pathLst>
                <a:path w="91" h="48">
                  <a:moveTo>
                    <a:pt x="34" y="3"/>
                  </a:moveTo>
                  <a:cubicBezTo>
                    <a:pt x="21" y="6"/>
                    <a:pt x="8" y="17"/>
                    <a:pt x="4" y="24"/>
                  </a:cubicBezTo>
                  <a:cubicBezTo>
                    <a:pt x="0" y="31"/>
                    <a:pt x="3" y="44"/>
                    <a:pt x="9" y="46"/>
                  </a:cubicBezTo>
                  <a:cubicBezTo>
                    <a:pt x="15" y="48"/>
                    <a:pt x="28" y="36"/>
                    <a:pt x="39" y="34"/>
                  </a:cubicBezTo>
                  <a:cubicBezTo>
                    <a:pt x="50" y="32"/>
                    <a:pt x="69" y="37"/>
                    <a:pt x="76" y="33"/>
                  </a:cubicBezTo>
                  <a:cubicBezTo>
                    <a:pt x="83" y="29"/>
                    <a:pt x="91" y="12"/>
                    <a:pt x="84" y="7"/>
                  </a:cubicBezTo>
                  <a:cubicBezTo>
                    <a:pt x="77" y="2"/>
                    <a:pt x="45" y="0"/>
                    <a:pt x="34" y="3"/>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21" name="Freeform 21"/>
            <p:cNvSpPr>
              <a:spLocks/>
            </p:cNvSpPr>
            <p:nvPr/>
          </p:nvSpPr>
          <p:spPr bwMode="auto">
            <a:xfrm>
              <a:off x="4150" y="66"/>
              <a:ext cx="493" cy="1148"/>
            </a:xfrm>
            <a:custGeom>
              <a:avLst/>
              <a:gdLst>
                <a:gd name="T0" fmla="*/ 56 w 493"/>
                <a:gd name="T1" fmla="*/ 105 h 1148"/>
                <a:gd name="T2" fmla="*/ 95 w 493"/>
                <a:gd name="T3" fmla="*/ 300 h 1148"/>
                <a:gd name="T4" fmla="*/ 37 w 493"/>
                <a:gd name="T5" fmla="*/ 513 h 1148"/>
                <a:gd name="T6" fmla="*/ 41 w 493"/>
                <a:gd name="T7" fmla="*/ 678 h 1148"/>
                <a:gd name="T8" fmla="*/ 35 w 493"/>
                <a:gd name="T9" fmla="*/ 784 h 1148"/>
                <a:gd name="T10" fmla="*/ 29 w 493"/>
                <a:gd name="T11" fmla="*/ 832 h 1148"/>
                <a:gd name="T12" fmla="*/ 38 w 493"/>
                <a:gd name="T13" fmla="*/ 967 h 1148"/>
                <a:gd name="T14" fmla="*/ 62 w 493"/>
                <a:gd name="T15" fmla="*/ 1101 h 1148"/>
                <a:gd name="T16" fmla="*/ 67 w 493"/>
                <a:gd name="T17" fmla="*/ 1024 h 1148"/>
                <a:gd name="T18" fmla="*/ 101 w 493"/>
                <a:gd name="T19" fmla="*/ 1059 h 1148"/>
                <a:gd name="T20" fmla="*/ 139 w 493"/>
                <a:gd name="T21" fmla="*/ 1143 h 1148"/>
                <a:gd name="T22" fmla="*/ 161 w 493"/>
                <a:gd name="T23" fmla="*/ 1107 h 1148"/>
                <a:gd name="T24" fmla="*/ 221 w 493"/>
                <a:gd name="T25" fmla="*/ 996 h 1148"/>
                <a:gd name="T26" fmla="*/ 301 w 493"/>
                <a:gd name="T27" fmla="*/ 933 h 1148"/>
                <a:gd name="T28" fmla="*/ 218 w 493"/>
                <a:gd name="T29" fmla="*/ 910 h 1148"/>
                <a:gd name="T30" fmla="*/ 283 w 493"/>
                <a:gd name="T31" fmla="*/ 871 h 1148"/>
                <a:gd name="T32" fmla="*/ 331 w 493"/>
                <a:gd name="T33" fmla="*/ 834 h 1148"/>
                <a:gd name="T34" fmla="*/ 367 w 493"/>
                <a:gd name="T35" fmla="*/ 832 h 1148"/>
                <a:gd name="T36" fmla="*/ 359 w 493"/>
                <a:gd name="T37" fmla="*/ 885 h 1148"/>
                <a:gd name="T38" fmla="*/ 434 w 493"/>
                <a:gd name="T39" fmla="*/ 790 h 1148"/>
                <a:gd name="T40" fmla="*/ 488 w 493"/>
                <a:gd name="T41" fmla="*/ 696 h 1148"/>
                <a:gd name="T42" fmla="*/ 437 w 493"/>
                <a:gd name="T43" fmla="*/ 688 h 1148"/>
                <a:gd name="T44" fmla="*/ 338 w 493"/>
                <a:gd name="T45" fmla="*/ 652 h 1148"/>
                <a:gd name="T46" fmla="*/ 253 w 493"/>
                <a:gd name="T47" fmla="*/ 661 h 1148"/>
                <a:gd name="T48" fmla="*/ 256 w 493"/>
                <a:gd name="T49" fmla="*/ 618 h 1148"/>
                <a:gd name="T50" fmla="*/ 218 w 493"/>
                <a:gd name="T51" fmla="*/ 574 h 1148"/>
                <a:gd name="T52" fmla="*/ 266 w 493"/>
                <a:gd name="T53" fmla="*/ 526 h 1148"/>
                <a:gd name="T54" fmla="*/ 265 w 493"/>
                <a:gd name="T55" fmla="*/ 439 h 1148"/>
                <a:gd name="T56" fmla="*/ 301 w 493"/>
                <a:gd name="T57" fmla="*/ 384 h 1148"/>
                <a:gd name="T58" fmla="*/ 316 w 493"/>
                <a:gd name="T59" fmla="*/ 310 h 1148"/>
                <a:gd name="T60" fmla="*/ 352 w 493"/>
                <a:gd name="T61" fmla="*/ 315 h 1148"/>
                <a:gd name="T62" fmla="*/ 385 w 493"/>
                <a:gd name="T63" fmla="*/ 504 h 1148"/>
                <a:gd name="T64" fmla="*/ 466 w 493"/>
                <a:gd name="T65" fmla="*/ 490 h 1148"/>
                <a:gd name="T66" fmla="*/ 422 w 493"/>
                <a:gd name="T67" fmla="*/ 450 h 1148"/>
                <a:gd name="T68" fmla="*/ 437 w 493"/>
                <a:gd name="T69" fmla="*/ 333 h 1148"/>
                <a:gd name="T70" fmla="*/ 410 w 493"/>
                <a:gd name="T71" fmla="*/ 190 h 1148"/>
                <a:gd name="T72" fmla="*/ 356 w 493"/>
                <a:gd name="T73" fmla="*/ 22 h 1148"/>
                <a:gd name="T74" fmla="*/ 23 w 493"/>
                <a:gd name="T75" fmla="*/ 3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3" h="1148">
                  <a:moveTo>
                    <a:pt x="23" y="0"/>
                  </a:moveTo>
                  <a:cubicBezTo>
                    <a:pt x="28" y="17"/>
                    <a:pt x="44" y="70"/>
                    <a:pt x="56" y="105"/>
                  </a:cubicBezTo>
                  <a:cubicBezTo>
                    <a:pt x="68" y="140"/>
                    <a:pt x="89" y="178"/>
                    <a:pt x="95" y="210"/>
                  </a:cubicBezTo>
                  <a:cubicBezTo>
                    <a:pt x="101" y="242"/>
                    <a:pt x="101" y="271"/>
                    <a:pt x="95" y="300"/>
                  </a:cubicBezTo>
                  <a:cubicBezTo>
                    <a:pt x="89" y="329"/>
                    <a:pt x="68" y="350"/>
                    <a:pt x="58" y="385"/>
                  </a:cubicBezTo>
                  <a:cubicBezTo>
                    <a:pt x="48" y="420"/>
                    <a:pt x="36" y="481"/>
                    <a:pt x="37" y="513"/>
                  </a:cubicBezTo>
                  <a:cubicBezTo>
                    <a:pt x="38" y="545"/>
                    <a:pt x="63" y="550"/>
                    <a:pt x="64" y="577"/>
                  </a:cubicBezTo>
                  <a:cubicBezTo>
                    <a:pt x="65" y="604"/>
                    <a:pt x="44" y="655"/>
                    <a:pt x="41" y="678"/>
                  </a:cubicBezTo>
                  <a:cubicBezTo>
                    <a:pt x="38" y="701"/>
                    <a:pt x="45" y="699"/>
                    <a:pt x="44" y="717"/>
                  </a:cubicBezTo>
                  <a:cubicBezTo>
                    <a:pt x="43" y="735"/>
                    <a:pt x="33" y="768"/>
                    <a:pt x="35" y="784"/>
                  </a:cubicBezTo>
                  <a:cubicBezTo>
                    <a:pt x="37" y="800"/>
                    <a:pt x="60" y="806"/>
                    <a:pt x="59" y="814"/>
                  </a:cubicBezTo>
                  <a:cubicBezTo>
                    <a:pt x="58" y="822"/>
                    <a:pt x="39" y="814"/>
                    <a:pt x="29" y="832"/>
                  </a:cubicBezTo>
                  <a:cubicBezTo>
                    <a:pt x="19" y="850"/>
                    <a:pt x="0" y="902"/>
                    <a:pt x="1" y="924"/>
                  </a:cubicBezTo>
                  <a:cubicBezTo>
                    <a:pt x="2" y="946"/>
                    <a:pt x="33" y="944"/>
                    <a:pt x="38" y="967"/>
                  </a:cubicBezTo>
                  <a:cubicBezTo>
                    <a:pt x="43" y="990"/>
                    <a:pt x="25" y="1043"/>
                    <a:pt x="29" y="1065"/>
                  </a:cubicBezTo>
                  <a:cubicBezTo>
                    <a:pt x="33" y="1087"/>
                    <a:pt x="55" y="1100"/>
                    <a:pt x="62" y="1101"/>
                  </a:cubicBezTo>
                  <a:cubicBezTo>
                    <a:pt x="69" y="1102"/>
                    <a:pt x="70" y="1082"/>
                    <a:pt x="71" y="1069"/>
                  </a:cubicBezTo>
                  <a:cubicBezTo>
                    <a:pt x="72" y="1056"/>
                    <a:pt x="61" y="1036"/>
                    <a:pt x="67" y="1024"/>
                  </a:cubicBezTo>
                  <a:cubicBezTo>
                    <a:pt x="73" y="1012"/>
                    <a:pt x="103" y="991"/>
                    <a:pt x="109" y="997"/>
                  </a:cubicBezTo>
                  <a:cubicBezTo>
                    <a:pt x="115" y="1003"/>
                    <a:pt x="99" y="1042"/>
                    <a:pt x="101" y="1059"/>
                  </a:cubicBezTo>
                  <a:cubicBezTo>
                    <a:pt x="103" y="1076"/>
                    <a:pt x="116" y="1088"/>
                    <a:pt x="122" y="1102"/>
                  </a:cubicBezTo>
                  <a:cubicBezTo>
                    <a:pt x="128" y="1116"/>
                    <a:pt x="134" y="1138"/>
                    <a:pt x="139" y="1143"/>
                  </a:cubicBezTo>
                  <a:cubicBezTo>
                    <a:pt x="144" y="1148"/>
                    <a:pt x="150" y="1140"/>
                    <a:pt x="154" y="1134"/>
                  </a:cubicBezTo>
                  <a:cubicBezTo>
                    <a:pt x="158" y="1128"/>
                    <a:pt x="153" y="1113"/>
                    <a:pt x="161" y="1107"/>
                  </a:cubicBezTo>
                  <a:cubicBezTo>
                    <a:pt x="169" y="1101"/>
                    <a:pt x="192" y="1114"/>
                    <a:pt x="202" y="1096"/>
                  </a:cubicBezTo>
                  <a:cubicBezTo>
                    <a:pt x="212" y="1078"/>
                    <a:pt x="210" y="1019"/>
                    <a:pt x="221" y="996"/>
                  </a:cubicBezTo>
                  <a:cubicBezTo>
                    <a:pt x="232" y="973"/>
                    <a:pt x="253" y="968"/>
                    <a:pt x="266" y="958"/>
                  </a:cubicBezTo>
                  <a:cubicBezTo>
                    <a:pt x="279" y="948"/>
                    <a:pt x="296" y="943"/>
                    <a:pt x="301" y="933"/>
                  </a:cubicBezTo>
                  <a:cubicBezTo>
                    <a:pt x="306" y="923"/>
                    <a:pt x="310" y="899"/>
                    <a:pt x="296" y="895"/>
                  </a:cubicBezTo>
                  <a:cubicBezTo>
                    <a:pt x="282" y="891"/>
                    <a:pt x="229" y="914"/>
                    <a:pt x="218" y="910"/>
                  </a:cubicBezTo>
                  <a:cubicBezTo>
                    <a:pt x="207" y="906"/>
                    <a:pt x="218" y="876"/>
                    <a:pt x="229" y="870"/>
                  </a:cubicBezTo>
                  <a:cubicBezTo>
                    <a:pt x="240" y="864"/>
                    <a:pt x="269" y="872"/>
                    <a:pt x="283" y="871"/>
                  </a:cubicBezTo>
                  <a:cubicBezTo>
                    <a:pt x="297" y="870"/>
                    <a:pt x="306" y="868"/>
                    <a:pt x="314" y="862"/>
                  </a:cubicBezTo>
                  <a:cubicBezTo>
                    <a:pt x="322" y="856"/>
                    <a:pt x="325" y="840"/>
                    <a:pt x="331" y="834"/>
                  </a:cubicBezTo>
                  <a:cubicBezTo>
                    <a:pt x="337" y="828"/>
                    <a:pt x="347" y="825"/>
                    <a:pt x="353" y="825"/>
                  </a:cubicBezTo>
                  <a:cubicBezTo>
                    <a:pt x="359" y="825"/>
                    <a:pt x="365" y="827"/>
                    <a:pt x="367" y="832"/>
                  </a:cubicBezTo>
                  <a:cubicBezTo>
                    <a:pt x="369" y="837"/>
                    <a:pt x="365" y="844"/>
                    <a:pt x="364" y="853"/>
                  </a:cubicBezTo>
                  <a:cubicBezTo>
                    <a:pt x="363" y="862"/>
                    <a:pt x="353" y="886"/>
                    <a:pt x="359" y="885"/>
                  </a:cubicBezTo>
                  <a:cubicBezTo>
                    <a:pt x="365" y="884"/>
                    <a:pt x="391" y="865"/>
                    <a:pt x="403" y="849"/>
                  </a:cubicBezTo>
                  <a:cubicBezTo>
                    <a:pt x="415" y="833"/>
                    <a:pt x="421" y="806"/>
                    <a:pt x="434" y="790"/>
                  </a:cubicBezTo>
                  <a:cubicBezTo>
                    <a:pt x="447" y="774"/>
                    <a:pt x="475" y="769"/>
                    <a:pt x="484" y="753"/>
                  </a:cubicBezTo>
                  <a:cubicBezTo>
                    <a:pt x="493" y="737"/>
                    <a:pt x="492" y="709"/>
                    <a:pt x="488" y="696"/>
                  </a:cubicBezTo>
                  <a:cubicBezTo>
                    <a:pt x="484" y="683"/>
                    <a:pt x="469" y="677"/>
                    <a:pt x="461" y="676"/>
                  </a:cubicBezTo>
                  <a:cubicBezTo>
                    <a:pt x="453" y="675"/>
                    <a:pt x="447" y="686"/>
                    <a:pt x="437" y="688"/>
                  </a:cubicBezTo>
                  <a:cubicBezTo>
                    <a:pt x="427" y="690"/>
                    <a:pt x="419" y="697"/>
                    <a:pt x="403" y="691"/>
                  </a:cubicBezTo>
                  <a:cubicBezTo>
                    <a:pt x="387" y="685"/>
                    <a:pt x="361" y="653"/>
                    <a:pt x="338" y="652"/>
                  </a:cubicBezTo>
                  <a:cubicBezTo>
                    <a:pt x="315" y="651"/>
                    <a:pt x="276" y="683"/>
                    <a:pt x="262" y="684"/>
                  </a:cubicBezTo>
                  <a:cubicBezTo>
                    <a:pt x="248" y="685"/>
                    <a:pt x="253" y="670"/>
                    <a:pt x="253" y="661"/>
                  </a:cubicBezTo>
                  <a:cubicBezTo>
                    <a:pt x="253" y="652"/>
                    <a:pt x="263" y="635"/>
                    <a:pt x="263" y="628"/>
                  </a:cubicBezTo>
                  <a:cubicBezTo>
                    <a:pt x="263" y="621"/>
                    <a:pt x="264" y="620"/>
                    <a:pt x="256" y="618"/>
                  </a:cubicBezTo>
                  <a:cubicBezTo>
                    <a:pt x="248" y="616"/>
                    <a:pt x="218" y="625"/>
                    <a:pt x="212" y="618"/>
                  </a:cubicBezTo>
                  <a:cubicBezTo>
                    <a:pt x="206" y="611"/>
                    <a:pt x="212" y="581"/>
                    <a:pt x="218" y="574"/>
                  </a:cubicBezTo>
                  <a:cubicBezTo>
                    <a:pt x="224" y="567"/>
                    <a:pt x="240" y="582"/>
                    <a:pt x="248" y="574"/>
                  </a:cubicBezTo>
                  <a:cubicBezTo>
                    <a:pt x="256" y="566"/>
                    <a:pt x="266" y="545"/>
                    <a:pt x="266" y="526"/>
                  </a:cubicBezTo>
                  <a:cubicBezTo>
                    <a:pt x="266" y="507"/>
                    <a:pt x="251" y="474"/>
                    <a:pt x="251" y="460"/>
                  </a:cubicBezTo>
                  <a:cubicBezTo>
                    <a:pt x="251" y="446"/>
                    <a:pt x="258" y="445"/>
                    <a:pt x="265" y="439"/>
                  </a:cubicBezTo>
                  <a:cubicBezTo>
                    <a:pt x="272" y="433"/>
                    <a:pt x="289" y="432"/>
                    <a:pt x="295" y="423"/>
                  </a:cubicBezTo>
                  <a:cubicBezTo>
                    <a:pt x="301" y="414"/>
                    <a:pt x="303" y="395"/>
                    <a:pt x="301" y="384"/>
                  </a:cubicBezTo>
                  <a:cubicBezTo>
                    <a:pt x="299" y="373"/>
                    <a:pt x="281" y="366"/>
                    <a:pt x="283" y="354"/>
                  </a:cubicBezTo>
                  <a:cubicBezTo>
                    <a:pt x="285" y="342"/>
                    <a:pt x="307" y="322"/>
                    <a:pt x="316" y="310"/>
                  </a:cubicBezTo>
                  <a:cubicBezTo>
                    <a:pt x="325" y="298"/>
                    <a:pt x="329" y="279"/>
                    <a:pt x="335" y="280"/>
                  </a:cubicBezTo>
                  <a:cubicBezTo>
                    <a:pt x="341" y="281"/>
                    <a:pt x="349" y="296"/>
                    <a:pt x="352" y="315"/>
                  </a:cubicBezTo>
                  <a:cubicBezTo>
                    <a:pt x="355" y="334"/>
                    <a:pt x="350" y="362"/>
                    <a:pt x="355" y="393"/>
                  </a:cubicBezTo>
                  <a:cubicBezTo>
                    <a:pt x="360" y="424"/>
                    <a:pt x="370" y="483"/>
                    <a:pt x="385" y="504"/>
                  </a:cubicBezTo>
                  <a:cubicBezTo>
                    <a:pt x="400" y="525"/>
                    <a:pt x="429" y="519"/>
                    <a:pt x="442" y="517"/>
                  </a:cubicBezTo>
                  <a:cubicBezTo>
                    <a:pt x="455" y="515"/>
                    <a:pt x="466" y="496"/>
                    <a:pt x="466" y="490"/>
                  </a:cubicBezTo>
                  <a:cubicBezTo>
                    <a:pt x="466" y="484"/>
                    <a:pt x="447" y="485"/>
                    <a:pt x="440" y="478"/>
                  </a:cubicBezTo>
                  <a:cubicBezTo>
                    <a:pt x="433" y="471"/>
                    <a:pt x="424" y="463"/>
                    <a:pt x="422" y="450"/>
                  </a:cubicBezTo>
                  <a:cubicBezTo>
                    <a:pt x="420" y="437"/>
                    <a:pt x="423" y="421"/>
                    <a:pt x="425" y="402"/>
                  </a:cubicBezTo>
                  <a:cubicBezTo>
                    <a:pt x="427" y="383"/>
                    <a:pt x="439" y="356"/>
                    <a:pt x="437" y="333"/>
                  </a:cubicBezTo>
                  <a:cubicBezTo>
                    <a:pt x="435" y="310"/>
                    <a:pt x="419" y="285"/>
                    <a:pt x="415" y="261"/>
                  </a:cubicBezTo>
                  <a:cubicBezTo>
                    <a:pt x="411" y="237"/>
                    <a:pt x="417" y="217"/>
                    <a:pt x="410" y="190"/>
                  </a:cubicBezTo>
                  <a:cubicBezTo>
                    <a:pt x="403" y="163"/>
                    <a:pt x="383" y="128"/>
                    <a:pt x="374" y="100"/>
                  </a:cubicBezTo>
                  <a:cubicBezTo>
                    <a:pt x="365" y="72"/>
                    <a:pt x="359" y="38"/>
                    <a:pt x="356" y="22"/>
                  </a:cubicBezTo>
                  <a:lnTo>
                    <a:pt x="355" y="3"/>
                  </a:lnTo>
                  <a:lnTo>
                    <a:pt x="23" y="3"/>
                  </a:lnTo>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22" name="Freeform 22"/>
            <p:cNvSpPr>
              <a:spLocks/>
            </p:cNvSpPr>
            <p:nvPr/>
          </p:nvSpPr>
          <p:spPr bwMode="auto">
            <a:xfrm>
              <a:off x="3809" y="1939"/>
              <a:ext cx="224" cy="157"/>
            </a:xfrm>
            <a:custGeom>
              <a:avLst/>
              <a:gdLst>
                <a:gd name="T0" fmla="*/ 79 w 224"/>
                <a:gd name="T1" fmla="*/ 3 h 157"/>
                <a:gd name="T2" fmla="*/ 40 w 224"/>
                <a:gd name="T3" fmla="*/ 45 h 157"/>
                <a:gd name="T4" fmla="*/ 4 w 224"/>
                <a:gd name="T5" fmla="*/ 54 h 157"/>
                <a:gd name="T6" fmla="*/ 16 w 224"/>
                <a:gd name="T7" fmla="*/ 81 h 157"/>
                <a:gd name="T8" fmla="*/ 22 w 224"/>
                <a:gd name="T9" fmla="*/ 105 h 157"/>
                <a:gd name="T10" fmla="*/ 79 w 224"/>
                <a:gd name="T11" fmla="*/ 117 h 157"/>
                <a:gd name="T12" fmla="*/ 139 w 224"/>
                <a:gd name="T13" fmla="*/ 156 h 157"/>
                <a:gd name="T14" fmla="*/ 214 w 224"/>
                <a:gd name="T15" fmla="*/ 123 h 157"/>
                <a:gd name="T16" fmla="*/ 199 w 224"/>
                <a:gd name="T17" fmla="*/ 87 h 157"/>
                <a:gd name="T18" fmla="*/ 160 w 224"/>
                <a:gd name="T19" fmla="*/ 72 h 157"/>
                <a:gd name="T20" fmla="*/ 79 w 224"/>
                <a:gd name="T21" fmla="*/ 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157">
                  <a:moveTo>
                    <a:pt x="79" y="3"/>
                  </a:moveTo>
                  <a:cubicBezTo>
                    <a:pt x="57" y="0"/>
                    <a:pt x="52" y="37"/>
                    <a:pt x="40" y="45"/>
                  </a:cubicBezTo>
                  <a:cubicBezTo>
                    <a:pt x="28" y="53"/>
                    <a:pt x="8" y="48"/>
                    <a:pt x="4" y="54"/>
                  </a:cubicBezTo>
                  <a:cubicBezTo>
                    <a:pt x="0" y="60"/>
                    <a:pt x="13" y="73"/>
                    <a:pt x="16" y="81"/>
                  </a:cubicBezTo>
                  <a:cubicBezTo>
                    <a:pt x="19" y="89"/>
                    <a:pt x="12" y="99"/>
                    <a:pt x="22" y="105"/>
                  </a:cubicBezTo>
                  <a:cubicBezTo>
                    <a:pt x="32" y="111"/>
                    <a:pt x="60" y="109"/>
                    <a:pt x="79" y="117"/>
                  </a:cubicBezTo>
                  <a:cubicBezTo>
                    <a:pt x="98" y="125"/>
                    <a:pt x="117" y="155"/>
                    <a:pt x="139" y="156"/>
                  </a:cubicBezTo>
                  <a:cubicBezTo>
                    <a:pt x="161" y="157"/>
                    <a:pt x="204" y="134"/>
                    <a:pt x="214" y="123"/>
                  </a:cubicBezTo>
                  <a:cubicBezTo>
                    <a:pt x="224" y="112"/>
                    <a:pt x="208" y="95"/>
                    <a:pt x="199" y="87"/>
                  </a:cubicBezTo>
                  <a:cubicBezTo>
                    <a:pt x="190" y="79"/>
                    <a:pt x="180" y="86"/>
                    <a:pt x="160" y="72"/>
                  </a:cubicBezTo>
                  <a:cubicBezTo>
                    <a:pt x="140" y="58"/>
                    <a:pt x="96" y="17"/>
                    <a:pt x="79" y="3"/>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23" name="Freeform 23"/>
            <p:cNvSpPr>
              <a:spLocks/>
            </p:cNvSpPr>
            <p:nvPr/>
          </p:nvSpPr>
          <p:spPr bwMode="auto">
            <a:xfrm>
              <a:off x="2020" y="2295"/>
              <a:ext cx="551" cy="365"/>
            </a:xfrm>
            <a:custGeom>
              <a:avLst/>
              <a:gdLst>
                <a:gd name="T0" fmla="*/ 2 w 551"/>
                <a:gd name="T1" fmla="*/ 331 h 365"/>
                <a:gd name="T2" fmla="*/ 32 w 551"/>
                <a:gd name="T3" fmla="*/ 283 h 365"/>
                <a:gd name="T4" fmla="*/ 74 w 551"/>
                <a:gd name="T5" fmla="*/ 262 h 365"/>
                <a:gd name="T6" fmla="*/ 56 w 551"/>
                <a:gd name="T7" fmla="*/ 238 h 365"/>
                <a:gd name="T8" fmla="*/ 92 w 551"/>
                <a:gd name="T9" fmla="*/ 223 h 365"/>
                <a:gd name="T10" fmla="*/ 89 w 551"/>
                <a:gd name="T11" fmla="*/ 196 h 365"/>
                <a:gd name="T12" fmla="*/ 146 w 551"/>
                <a:gd name="T13" fmla="*/ 175 h 365"/>
                <a:gd name="T14" fmla="*/ 173 w 551"/>
                <a:gd name="T15" fmla="*/ 175 h 365"/>
                <a:gd name="T16" fmla="*/ 191 w 551"/>
                <a:gd name="T17" fmla="*/ 139 h 365"/>
                <a:gd name="T18" fmla="*/ 221 w 551"/>
                <a:gd name="T19" fmla="*/ 148 h 365"/>
                <a:gd name="T20" fmla="*/ 239 w 551"/>
                <a:gd name="T21" fmla="*/ 121 h 365"/>
                <a:gd name="T22" fmla="*/ 281 w 551"/>
                <a:gd name="T23" fmla="*/ 127 h 365"/>
                <a:gd name="T24" fmla="*/ 317 w 551"/>
                <a:gd name="T25" fmla="*/ 106 h 365"/>
                <a:gd name="T26" fmla="*/ 350 w 551"/>
                <a:gd name="T27" fmla="*/ 118 h 365"/>
                <a:gd name="T28" fmla="*/ 371 w 551"/>
                <a:gd name="T29" fmla="*/ 91 h 365"/>
                <a:gd name="T30" fmla="*/ 395 w 551"/>
                <a:gd name="T31" fmla="*/ 82 h 365"/>
                <a:gd name="T32" fmla="*/ 410 w 551"/>
                <a:gd name="T33" fmla="*/ 91 h 365"/>
                <a:gd name="T34" fmla="*/ 443 w 551"/>
                <a:gd name="T35" fmla="*/ 52 h 365"/>
                <a:gd name="T36" fmla="*/ 485 w 551"/>
                <a:gd name="T37" fmla="*/ 25 h 365"/>
                <a:gd name="T38" fmla="*/ 530 w 551"/>
                <a:gd name="T39" fmla="*/ 1 h 365"/>
                <a:gd name="T40" fmla="*/ 548 w 551"/>
                <a:gd name="T41" fmla="*/ 16 h 365"/>
                <a:gd name="T42" fmla="*/ 533 w 551"/>
                <a:gd name="T43" fmla="*/ 40 h 365"/>
                <a:gd name="T44" fmla="*/ 533 w 551"/>
                <a:gd name="T45" fmla="*/ 70 h 365"/>
                <a:gd name="T46" fmla="*/ 422 w 551"/>
                <a:gd name="T47" fmla="*/ 160 h 365"/>
                <a:gd name="T48" fmla="*/ 332 w 551"/>
                <a:gd name="T49" fmla="*/ 217 h 365"/>
                <a:gd name="T50" fmla="*/ 266 w 551"/>
                <a:gd name="T51" fmla="*/ 235 h 365"/>
                <a:gd name="T52" fmla="*/ 230 w 551"/>
                <a:gd name="T53" fmla="*/ 250 h 365"/>
                <a:gd name="T54" fmla="*/ 224 w 551"/>
                <a:gd name="T55" fmla="*/ 277 h 365"/>
                <a:gd name="T56" fmla="*/ 197 w 551"/>
                <a:gd name="T57" fmla="*/ 307 h 365"/>
                <a:gd name="T58" fmla="*/ 122 w 551"/>
                <a:gd name="T59" fmla="*/ 310 h 365"/>
                <a:gd name="T60" fmla="*/ 89 w 551"/>
                <a:gd name="T61" fmla="*/ 304 h 365"/>
                <a:gd name="T62" fmla="*/ 44 w 551"/>
                <a:gd name="T63" fmla="*/ 361 h 365"/>
                <a:gd name="T64" fmla="*/ 2 w 551"/>
                <a:gd name="T65" fmla="*/ 331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1" h="365">
                  <a:moveTo>
                    <a:pt x="2" y="331"/>
                  </a:moveTo>
                  <a:cubicBezTo>
                    <a:pt x="0" y="318"/>
                    <a:pt x="20" y="294"/>
                    <a:pt x="32" y="283"/>
                  </a:cubicBezTo>
                  <a:cubicBezTo>
                    <a:pt x="44" y="272"/>
                    <a:pt x="70" y="269"/>
                    <a:pt x="74" y="262"/>
                  </a:cubicBezTo>
                  <a:cubicBezTo>
                    <a:pt x="78" y="255"/>
                    <a:pt x="53" y="244"/>
                    <a:pt x="56" y="238"/>
                  </a:cubicBezTo>
                  <a:cubicBezTo>
                    <a:pt x="59" y="232"/>
                    <a:pt x="87" y="230"/>
                    <a:pt x="92" y="223"/>
                  </a:cubicBezTo>
                  <a:cubicBezTo>
                    <a:pt x="97" y="216"/>
                    <a:pt x="80" y="204"/>
                    <a:pt x="89" y="196"/>
                  </a:cubicBezTo>
                  <a:cubicBezTo>
                    <a:pt x="98" y="188"/>
                    <a:pt x="132" y="179"/>
                    <a:pt x="146" y="175"/>
                  </a:cubicBezTo>
                  <a:cubicBezTo>
                    <a:pt x="160" y="171"/>
                    <a:pt x="166" y="181"/>
                    <a:pt x="173" y="175"/>
                  </a:cubicBezTo>
                  <a:cubicBezTo>
                    <a:pt x="180" y="169"/>
                    <a:pt x="183" y="143"/>
                    <a:pt x="191" y="139"/>
                  </a:cubicBezTo>
                  <a:cubicBezTo>
                    <a:pt x="199" y="135"/>
                    <a:pt x="213" y="151"/>
                    <a:pt x="221" y="148"/>
                  </a:cubicBezTo>
                  <a:cubicBezTo>
                    <a:pt x="229" y="145"/>
                    <a:pt x="229" y="124"/>
                    <a:pt x="239" y="121"/>
                  </a:cubicBezTo>
                  <a:cubicBezTo>
                    <a:pt x="249" y="118"/>
                    <a:pt x="268" y="129"/>
                    <a:pt x="281" y="127"/>
                  </a:cubicBezTo>
                  <a:cubicBezTo>
                    <a:pt x="294" y="125"/>
                    <a:pt x="306" y="107"/>
                    <a:pt x="317" y="106"/>
                  </a:cubicBezTo>
                  <a:cubicBezTo>
                    <a:pt x="328" y="105"/>
                    <a:pt x="341" y="121"/>
                    <a:pt x="350" y="118"/>
                  </a:cubicBezTo>
                  <a:cubicBezTo>
                    <a:pt x="359" y="115"/>
                    <a:pt x="364" y="97"/>
                    <a:pt x="371" y="91"/>
                  </a:cubicBezTo>
                  <a:cubicBezTo>
                    <a:pt x="378" y="85"/>
                    <a:pt x="389" y="82"/>
                    <a:pt x="395" y="82"/>
                  </a:cubicBezTo>
                  <a:cubicBezTo>
                    <a:pt x="401" y="82"/>
                    <a:pt x="402" y="96"/>
                    <a:pt x="410" y="91"/>
                  </a:cubicBezTo>
                  <a:cubicBezTo>
                    <a:pt x="418" y="86"/>
                    <a:pt x="431" y="63"/>
                    <a:pt x="443" y="52"/>
                  </a:cubicBezTo>
                  <a:cubicBezTo>
                    <a:pt x="455" y="41"/>
                    <a:pt x="471" y="33"/>
                    <a:pt x="485" y="25"/>
                  </a:cubicBezTo>
                  <a:cubicBezTo>
                    <a:pt x="499" y="17"/>
                    <a:pt x="520" y="2"/>
                    <a:pt x="530" y="1"/>
                  </a:cubicBezTo>
                  <a:cubicBezTo>
                    <a:pt x="540" y="0"/>
                    <a:pt x="548" y="10"/>
                    <a:pt x="548" y="16"/>
                  </a:cubicBezTo>
                  <a:cubicBezTo>
                    <a:pt x="548" y="22"/>
                    <a:pt x="536" y="31"/>
                    <a:pt x="533" y="40"/>
                  </a:cubicBezTo>
                  <a:cubicBezTo>
                    <a:pt x="530" y="49"/>
                    <a:pt x="551" y="50"/>
                    <a:pt x="533" y="70"/>
                  </a:cubicBezTo>
                  <a:cubicBezTo>
                    <a:pt x="515" y="90"/>
                    <a:pt x="455" y="136"/>
                    <a:pt x="422" y="160"/>
                  </a:cubicBezTo>
                  <a:cubicBezTo>
                    <a:pt x="389" y="184"/>
                    <a:pt x="358" y="205"/>
                    <a:pt x="332" y="217"/>
                  </a:cubicBezTo>
                  <a:cubicBezTo>
                    <a:pt x="306" y="229"/>
                    <a:pt x="283" y="230"/>
                    <a:pt x="266" y="235"/>
                  </a:cubicBezTo>
                  <a:cubicBezTo>
                    <a:pt x="249" y="240"/>
                    <a:pt x="237" y="243"/>
                    <a:pt x="230" y="250"/>
                  </a:cubicBezTo>
                  <a:cubicBezTo>
                    <a:pt x="223" y="257"/>
                    <a:pt x="229" y="268"/>
                    <a:pt x="224" y="277"/>
                  </a:cubicBezTo>
                  <a:cubicBezTo>
                    <a:pt x="219" y="286"/>
                    <a:pt x="214" y="302"/>
                    <a:pt x="197" y="307"/>
                  </a:cubicBezTo>
                  <a:cubicBezTo>
                    <a:pt x="180" y="312"/>
                    <a:pt x="140" y="311"/>
                    <a:pt x="122" y="310"/>
                  </a:cubicBezTo>
                  <a:cubicBezTo>
                    <a:pt x="104" y="309"/>
                    <a:pt x="102" y="295"/>
                    <a:pt x="89" y="304"/>
                  </a:cubicBezTo>
                  <a:cubicBezTo>
                    <a:pt x="76" y="313"/>
                    <a:pt x="58" y="357"/>
                    <a:pt x="44" y="361"/>
                  </a:cubicBezTo>
                  <a:cubicBezTo>
                    <a:pt x="30" y="365"/>
                    <a:pt x="4" y="341"/>
                    <a:pt x="2" y="331"/>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24" name="Freeform 24"/>
            <p:cNvSpPr>
              <a:spLocks/>
            </p:cNvSpPr>
            <p:nvPr/>
          </p:nvSpPr>
          <p:spPr bwMode="auto">
            <a:xfrm>
              <a:off x="4261" y="1398"/>
              <a:ext cx="43" cy="31"/>
            </a:xfrm>
            <a:custGeom>
              <a:avLst/>
              <a:gdLst>
                <a:gd name="T0" fmla="*/ 38 w 43"/>
                <a:gd name="T1" fmla="*/ 1 h 31"/>
                <a:gd name="T2" fmla="*/ 4 w 43"/>
                <a:gd name="T3" fmla="*/ 22 h 31"/>
                <a:gd name="T4" fmla="*/ 32 w 43"/>
                <a:gd name="T5" fmla="*/ 28 h 31"/>
                <a:gd name="T6" fmla="*/ 38 w 43"/>
                <a:gd name="T7" fmla="*/ 1 h 31"/>
              </a:gdLst>
              <a:ahLst/>
              <a:cxnLst>
                <a:cxn ang="0">
                  <a:pos x="T0" y="T1"/>
                </a:cxn>
                <a:cxn ang="0">
                  <a:pos x="T2" y="T3"/>
                </a:cxn>
                <a:cxn ang="0">
                  <a:pos x="T4" y="T5"/>
                </a:cxn>
                <a:cxn ang="0">
                  <a:pos x="T6" y="T7"/>
                </a:cxn>
              </a:cxnLst>
              <a:rect l="0" t="0" r="r" b="b"/>
              <a:pathLst>
                <a:path w="43" h="31">
                  <a:moveTo>
                    <a:pt x="38" y="1"/>
                  </a:moveTo>
                  <a:cubicBezTo>
                    <a:pt x="33" y="0"/>
                    <a:pt x="5" y="18"/>
                    <a:pt x="4" y="22"/>
                  </a:cubicBezTo>
                  <a:cubicBezTo>
                    <a:pt x="0" y="30"/>
                    <a:pt x="26" y="31"/>
                    <a:pt x="32" y="28"/>
                  </a:cubicBezTo>
                  <a:cubicBezTo>
                    <a:pt x="38" y="25"/>
                    <a:pt x="43" y="2"/>
                    <a:pt x="38" y="1"/>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25" name="Freeform 25"/>
            <p:cNvSpPr>
              <a:spLocks/>
            </p:cNvSpPr>
            <p:nvPr/>
          </p:nvSpPr>
          <p:spPr bwMode="auto">
            <a:xfrm>
              <a:off x="4249" y="1527"/>
              <a:ext cx="52" cy="90"/>
            </a:xfrm>
            <a:custGeom>
              <a:avLst/>
              <a:gdLst>
                <a:gd name="T0" fmla="*/ 40 w 52"/>
                <a:gd name="T1" fmla="*/ 7 h 90"/>
                <a:gd name="T2" fmla="*/ 1 w 52"/>
                <a:gd name="T3" fmla="*/ 72 h 90"/>
                <a:gd name="T4" fmla="*/ 34 w 52"/>
                <a:gd name="T5" fmla="*/ 90 h 90"/>
                <a:gd name="T6" fmla="*/ 44 w 52"/>
                <a:gd name="T7" fmla="*/ 75 h 90"/>
                <a:gd name="T8" fmla="*/ 40 w 52"/>
                <a:gd name="T9" fmla="*/ 51 h 90"/>
                <a:gd name="T10" fmla="*/ 52 w 52"/>
                <a:gd name="T11" fmla="*/ 28 h 90"/>
                <a:gd name="T12" fmla="*/ 40 w 52"/>
                <a:gd name="T13" fmla="*/ 7 h 90"/>
              </a:gdLst>
              <a:ahLst/>
              <a:cxnLst>
                <a:cxn ang="0">
                  <a:pos x="T0" y="T1"/>
                </a:cxn>
                <a:cxn ang="0">
                  <a:pos x="T2" y="T3"/>
                </a:cxn>
                <a:cxn ang="0">
                  <a:pos x="T4" y="T5"/>
                </a:cxn>
                <a:cxn ang="0">
                  <a:pos x="T6" y="T7"/>
                </a:cxn>
                <a:cxn ang="0">
                  <a:pos x="T8" y="T9"/>
                </a:cxn>
                <a:cxn ang="0">
                  <a:pos x="T10" y="T11"/>
                </a:cxn>
                <a:cxn ang="0">
                  <a:pos x="T12" y="T13"/>
                </a:cxn>
              </a:cxnLst>
              <a:rect l="0" t="0" r="r" b="b"/>
              <a:pathLst>
                <a:path w="52" h="90">
                  <a:moveTo>
                    <a:pt x="40" y="7"/>
                  </a:moveTo>
                  <a:cubicBezTo>
                    <a:pt x="31" y="14"/>
                    <a:pt x="2" y="58"/>
                    <a:pt x="1" y="72"/>
                  </a:cubicBezTo>
                  <a:cubicBezTo>
                    <a:pt x="0" y="86"/>
                    <a:pt x="27" y="90"/>
                    <a:pt x="34" y="90"/>
                  </a:cubicBezTo>
                  <a:cubicBezTo>
                    <a:pt x="41" y="90"/>
                    <a:pt x="43" y="81"/>
                    <a:pt x="44" y="75"/>
                  </a:cubicBezTo>
                  <a:cubicBezTo>
                    <a:pt x="45" y="69"/>
                    <a:pt x="39" y="59"/>
                    <a:pt x="40" y="51"/>
                  </a:cubicBezTo>
                  <a:cubicBezTo>
                    <a:pt x="41" y="43"/>
                    <a:pt x="52" y="35"/>
                    <a:pt x="52" y="28"/>
                  </a:cubicBezTo>
                  <a:cubicBezTo>
                    <a:pt x="52" y="21"/>
                    <a:pt x="49" y="0"/>
                    <a:pt x="40" y="7"/>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26" name="Freeform 26"/>
            <p:cNvSpPr>
              <a:spLocks/>
            </p:cNvSpPr>
            <p:nvPr/>
          </p:nvSpPr>
          <p:spPr bwMode="auto">
            <a:xfrm>
              <a:off x="4229" y="1680"/>
              <a:ext cx="41" cy="71"/>
            </a:xfrm>
            <a:custGeom>
              <a:avLst/>
              <a:gdLst>
                <a:gd name="T0" fmla="*/ 18 w 41"/>
                <a:gd name="T1" fmla="*/ 0 h 71"/>
                <a:gd name="T2" fmla="*/ 1 w 41"/>
                <a:gd name="T3" fmla="*/ 43 h 71"/>
                <a:gd name="T4" fmla="*/ 27 w 41"/>
                <a:gd name="T5" fmla="*/ 69 h 71"/>
                <a:gd name="T6" fmla="*/ 40 w 41"/>
                <a:gd name="T7" fmla="*/ 57 h 71"/>
                <a:gd name="T8" fmla="*/ 21 w 41"/>
                <a:gd name="T9" fmla="*/ 33 h 71"/>
                <a:gd name="T10" fmla="*/ 27 w 41"/>
                <a:gd name="T11" fmla="*/ 10 h 71"/>
                <a:gd name="T12" fmla="*/ 18 w 41"/>
                <a:gd name="T13" fmla="*/ 0 h 71"/>
              </a:gdLst>
              <a:ahLst/>
              <a:cxnLst>
                <a:cxn ang="0">
                  <a:pos x="T0" y="T1"/>
                </a:cxn>
                <a:cxn ang="0">
                  <a:pos x="T2" y="T3"/>
                </a:cxn>
                <a:cxn ang="0">
                  <a:pos x="T4" y="T5"/>
                </a:cxn>
                <a:cxn ang="0">
                  <a:pos x="T6" y="T7"/>
                </a:cxn>
                <a:cxn ang="0">
                  <a:pos x="T8" y="T9"/>
                </a:cxn>
                <a:cxn ang="0">
                  <a:pos x="T10" y="T11"/>
                </a:cxn>
                <a:cxn ang="0">
                  <a:pos x="T12" y="T13"/>
                </a:cxn>
              </a:cxnLst>
              <a:rect l="0" t="0" r="r" b="b"/>
              <a:pathLst>
                <a:path w="41" h="71">
                  <a:moveTo>
                    <a:pt x="18" y="0"/>
                  </a:moveTo>
                  <a:cubicBezTo>
                    <a:pt x="15" y="5"/>
                    <a:pt x="0" y="32"/>
                    <a:pt x="1" y="43"/>
                  </a:cubicBezTo>
                  <a:cubicBezTo>
                    <a:pt x="2" y="54"/>
                    <a:pt x="21" y="67"/>
                    <a:pt x="27" y="69"/>
                  </a:cubicBezTo>
                  <a:cubicBezTo>
                    <a:pt x="33" y="71"/>
                    <a:pt x="41" y="63"/>
                    <a:pt x="40" y="57"/>
                  </a:cubicBezTo>
                  <a:cubicBezTo>
                    <a:pt x="39" y="51"/>
                    <a:pt x="23" y="41"/>
                    <a:pt x="21" y="33"/>
                  </a:cubicBezTo>
                  <a:cubicBezTo>
                    <a:pt x="19" y="25"/>
                    <a:pt x="27" y="15"/>
                    <a:pt x="27" y="10"/>
                  </a:cubicBezTo>
                  <a:cubicBezTo>
                    <a:pt x="27" y="5"/>
                    <a:pt x="20" y="2"/>
                    <a:pt x="18" y="0"/>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27" name="Freeform 27"/>
            <p:cNvSpPr>
              <a:spLocks/>
            </p:cNvSpPr>
            <p:nvPr/>
          </p:nvSpPr>
          <p:spPr bwMode="auto">
            <a:xfrm>
              <a:off x="3385" y="2049"/>
              <a:ext cx="962" cy="1381"/>
            </a:xfrm>
            <a:custGeom>
              <a:avLst/>
              <a:gdLst>
                <a:gd name="T0" fmla="*/ 227 w 962"/>
                <a:gd name="T1" fmla="*/ 889 h 1381"/>
                <a:gd name="T2" fmla="*/ 392 w 962"/>
                <a:gd name="T3" fmla="*/ 733 h 1381"/>
                <a:gd name="T4" fmla="*/ 524 w 962"/>
                <a:gd name="T5" fmla="*/ 709 h 1381"/>
                <a:gd name="T6" fmla="*/ 479 w 962"/>
                <a:gd name="T7" fmla="*/ 667 h 1381"/>
                <a:gd name="T8" fmla="*/ 578 w 962"/>
                <a:gd name="T9" fmla="*/ 535 h 1381"/>
                <a:gd name="T10" fmla="*/ 755 w 962"/>
                <a:gd name="T11" fmla="*/ 436 h 1381"/>
                <a:gd name="T12" fmla="*/ 794 w 962"/>
                <a:gd name="T13" fmla="*/ 325 h 1381"/>
                <a:gd name="T14" fmla="*/ 710 w 962"/>
                <a:gd name="T15" fmla="*/ 409 h 1381"/>
                <a:gd name="T16" fmla="*/ 716 w 962"/>
                <a:gd name="T17" fmla="*/ 286 h 1381"/>
                <a:gd name="T18" fmla="*/ 719 w 962"/>
                <a:gd name="T19" fmla="*/ 211 h 1381"/>
                <a:gd name="T20" fmla="*/ 701 w 962"/>
                <a:gd name="T21" fmla="*/ 121 h 1381"/>
                <a:gd name="T22" fmla="*/ 746 w 962"/>
                <a:gd name="T23" fmla="*/ 61 h 1381"/>
                <a:gd name="T24" fmla="*/ 791 w 962"/>
                <a:gd name="T25" fmla="*/ 127 h 1381"/>
                <a:gd name="T26" fmla="*/ 803 w 962"/>
                <a:gd name="T27" fmla="*/ 58 h 1381"/>
                <a:gd name="T28" fmla="*/ 893 w 962"/>
                <a:gd name="T29" fmla="*/ 10 h 1381"/>
                <a:gd name="T30" fmla="*/ 929 w 962"/>
                <a:gd name="T31" fmla="*/ 97 h 1381"/>
                <a:gd name="T32" fmla="*/ 905 w 962"/>
                <a:gd name="T33" fmla="*/ 175 h 1381"/>
                <a:gd name="T34" fmla="*/ 896 w 962"/>
                <a:gd name="T35" fmla="*/ 250 h 1381"/>
                <a:gd name="T36" fmla="*/ 827 w 962"/>
                <a:gd name="T37" fmla="*/ 295 h 1381"/>
                <a:gd name="T38" fmla="*/ 872 w 962"/>
                <a:gd name="T39" fmla="*/ 316 h 1381"/>
                <a:gd name="T40" fmla="*/ 863 w 962"/>
                <a:gd name="T41" fmla="*/ 379 h 1381"/>
                <a:gd name="T42" fmla="*/ 890 w 962"/>
                <a:gd name="T43" fmla="*/ 445 h 1381"/>
                <a:gd name="T44" fmla="*/ 959 w 962"/>
                <a:gd name="T45" fmla="*/ 451 h 1381"/>
                <a:gd name="T46" fmla="*/ 911 w 962"/>
                <a:gd name="T47" fmla="*/ 505 h 1381"/>
                <a:gd name="T48" fmla="*/ 902 w 962"/>
                <a:gd name="T49" fmla="*/ 628 h 1381"/>
                <a:gd name="T50" fmla="*/ 917 w 962"/>
                <a:gd name="T51" fmla="*/ 664 h 1381"/>
                <a:gd name="T52" fmla="*/ 857 w 962"/>
                <a:gd name="T53" fmla="*/ 700 h 1381"/>
                <a:gd name="T54" fmla="*/ 869 w 962"/>
                <a:gd name="T55" fmla="*/ 784 h 1381"/>
                <a:gd name="T56" fmla="*/ 815 w 962"/>
                <a:gd name="T57" fmla="*/ 883 h 1381"/>
                <a:gd name="T58" fmla="*/ 695 w 962"/>
                <a:gd name="T59" fmla="*/ 991 h 1381"/>
                <a:gd name="T60" fmla="*/ 680 w 962"/>
                <a:gd name="T61" fmla="*/ 1063 h 1381"/>
                <a:gd name="T62" fmla="*/ 560 w 962"/>
                <a:gd name="T63" fmla="*/ 1090 h 1381"/>
                <a:gd name="T64" fmla="*/ 419 w 962"/>
                <a:gd name="T65" fmla="*/ 1135 h 1381"/>
                <a:gd name="T66" fmla="*/ 473 w 962"/>
                <a:gd name="T67" fmla="*/ 1207 h 1381"/>
                <a:gd name="T68" fmla="*/ 416 w 962"/>
                <a:gd name="T69" fmla="*/ 1216 h 1381"/>
                <a:gd name="T70" fmla="*/ 344 w 962"/>
                <a:gd name="T71" fmla="*/ 1279 h 1381"/>
                <a:gd name="T72" fmla="*/ 329 w 962"/>
                <a:gd name="T73" fmla="*/ 1246 h 1381"/>
                <a:gd name="T74" fmla="*/ 290 w 962"/>
                <a:gd name="T75" fmla="*/ 1216 h 1381"/>
                <a:gd name="T76" fmla="*/ 227 w 962"/>
                <a:gd name="T77" fmla="*/ 1279 h 1381"/>
                <a:gd name="T78" fmla="*/ 221 w 962"/>
                <a:gd name="T79" fmla="*/ 1207 h 1381"/>
                <a:gd name="T80" fmla="*/ 200 w 962"/>
                <a:gd name="T81" fmla="*/ 1282 h 1381"/>
                <a:gd name="T82" fmla="*/ 170 w 962"/>
                <a:gd name="T83" fmla="*/ 1360 h 1381"/>
                <a:gd name="T84" fmla="*/ 140 w 962"/>
                <a:gd name="T85" fmla="*/ 1309 h 1381"/>
                <a:gd name="T86" fmla="*/ 65 w 962"/>
                <a:gd name="T87" fmla="*/ 1378 h 1381"/>
                <a:gd name="T88" fmla="*/ 2 w 962"/>
                <a:gd name="T89" fmla="*/ 1183 h 1381"/>
                <a:gd name="T90" fmla="*/ 47 w 962"/>
                <a:gd name="T91" fmla="*/ 1126 h 1381"/>
                <a:gd name="T92" fmla="*/ 119 w 962"/>
                <a:gd name="T93" fmla="*/ 1030 h 1381"/>
                <a:gd name="T94" fmla="*/ 160 w 962"/>
                <a:gd name="T95" fmla="*/ 994 h 1381"/>
                <a:gd name="T96" fmla="*/ 122 w 962"/>
                <a:gd name="T97" fmla="*/ 970 h 1381"/>
                <a:gd name="T98" fmla="*/ 161 w 962"/>
                <a:gd name="T99" fmla="*/ 883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62" h="1381">
                  <a:moveTo>
                    <a:pt x="161" y="883"/>
                  </a:moveTo>
                  <a:cubicBezTo>
                    <a:pt x="187" y="874"/>
                    <a:pt x="210" y="902"/>
                    <a:pt x="227" y="889"/>
                  </a:cubicBezTo>
                  <a:cubicBezTo>
                    <a:pt x="244" y="876"/>
                    <a:pt x="239" y="828"/>
                    <a:pt x="266" y="802"/>
                  </a:cubicBezTo>
                  <a:cubicBezTo>
                    <a:pt x="293" y="776"/>
                    <a:pt x="353" y="746"/>
                    <a:pt x="392" y="733"/>
                  </a:cubicBezTo>
                  <a:cubicBezTo>
                    <a:pt x="431" y="720"/>
                    <a:pt x="481" y="728"/>
                    <a:pt x="503" y="724"/>
                  </a:cubicBezTo>
                  <a:cubicBezTo>
                    <a:pt x="525" y="720"/>
                    <a:pt x="525" y="714"/>
                    <a:pt x="524" y="709"/>
                  </a:cubicBezTo>
                  <a:cubicBezTo>
                    <a:pt x="523" y="704"/>
                    <a:pt x="505" y="698"/>
                    <a:pt x="497" y="691"/>
                  </a:cubicBezTo>
                  <a:cubicBezTo>
                    <a:pt x="489" y="684"/>
                    <a:pt x="476" y="680"/>
                    <a:pt x="479" y="667"/>
                  </a:cubicBezTo>
                  <a:cubicBezTo>
                    <a:pt x="482" y="654"/>
                    <a:pt x="502" y="632"/>
                    <a:pt x="518" y="610"/>
                  </a:cubicBezTo>
                  <a:cubicBezTo>
                    <a:pt x="534" y="588"/>
                    <a:pt x="549" y="557"/>
                    <a:pt x="578" y="535"/>
                  </a:cubicBezTo>
                  <a:cubicBezTo>
                    <a:pt x="607" y="513"/>
                    <a:pt x="666" y="494"/>
                    <a:pt x="695" y="478"/>
                  </a:cubicBezTo>
                  <a:cubicBezTo>
                    <a:pt x="724" y="462"/>
                    <a:pt x="737" y="456"/>
                    <a:pt x="755" y="436"/>
                  </a:cubicBezTo>
                  <a:cubicBezTo>
                    <a:pt x="773" y="416"/>
                    <a:pt x="797" y="376"/>
                    <a:pt x="803" y="358"/>
                  </a:cubicBezTo>
                  <a:cubicBezTo>
                    <a:pt x="809" y="340"/>
                    <a:pt x="799" y="335"/>
                    <a:pt x="794" y="325"/>
                  </a:cubicBezTo>
                  <a:cubicBezTo>
                    <a:pt x="789" y="315"/>
                    <a:pt x="790" y="287"/>
                    <a:pt x="776" y="301"/>
                  </a:cubicBezTo>
                  <a:cubicBezTo>
                    <a:pt x="762" y="315"/>
                    <a:pt x="727" y="398"/>
                    <a:pt x="710" y="409"/>
                  </a:cubicBezTo>
                  <a:cubicBezTo>
                    <a:pt x="693" y="420"/>
                    <a:pt x="673" y="387"/>
                    <a:pt x="674" y="367"/>
                  </a:cubicBezTo>
                  <a:cubicBezTo>
                    <a:pt x="675" y="347"/>
                    <a:pt x="714" y="305"/>
                    <a:pt x="716" y="286"/>
                  </a:cubicBezTo>
                  <a:cubicBezTo>
                    <a:pt x="718" y="267"/>
                    <a:pt x="689" y="262"/>
                    <a:pt x="689" y="250"/>
                  </a:cubicBezTo>
                  <a:cubicBezTo>
                    <a:pt x="689" y="238"/>
                    <a:pt x="714" y="225"/>
                    <a:pt x="719" y="211"/>
                  </a:cubicBezTo>
                  <a:cubicBezTo>
                    <a:pt x="724" y="197"/>
                    <a:pt x="722" y="178"/>
                    <a:pt x="719" y="163"/>
                  </a:cubicBezTo>
                  <a:cubicBezTo>
                    <a:pt x="716" y="148"/>
                    <a:pt x="699" y="132"/>
                    <a:pt x="701" y="121"/>
                  </a:cubicBezTo>
                  <a:cubicBezTo>
                    <a:pt x="703" y="110"/>
                    <a:pt x="724" y="104"/>
                    <a:pt x="731" y="94"/>
                  </a:cubicBezTo>
                  <a:cubicBezTo>
                    <a:pt x="738" y="84"/>
                    <a:pt x="741" y="59"/>
                    <a:pt x="746" y="61"/>
                  </a:cubicBezTo>
                  <a:cubicBezTo>
                    <a:pt x="751" y="63"/>
                    <a:pt x="754" y="95"/>
                    <a:pt x="761" y="106"/>
                  </a:cubicBezTo>
                  <a:cubicBezTo>
                    <a:pt x="768" y="117"/>
                    <a:pt x="778" y="126"/>
                    <a:pt x="791" y="127"/>
                  </a:cubicBezTo>
                  <a:cubicBezTo>
                    <a:pt x="804" y="128"/>
                    <a:pt x="840" y="123"/>
                    <a:pt x="842" y="112"/>
                  </a:cubicBezTo>
                  <a:cubicBezTo>
                    <a:pt x="844" y="101"/>
                    <a:pt x="803" y="74"/>
                    <a:pt x="803" y="58"/>
                  </a:cubicBezTo>
                  <a:cubicBezTo>
                    <a:pt x="803" y="42"/>
                    <a:pt x="824" y="24"/>
                    <a:pt x="839" y="16"/>
                  </a:cubicBezTo>
                  <a:cubicBezTo>
                    <a:pt x="854" y="8"/>
                    <a:pt x="884" y="0"/>
                    <a:pt x="893" y="10"/>
                  </a:cubicBezTo>
                  <a:cubicBezTo>
                    <a:pt x="902" y="20"/>
                    <a:pt x="890" y="62"/>
                    <a:pt x="896" y="76"/>
                  </a:cubicBezTo>
                  <a:cubicBezTo>
                    <a:pt x="902" y="90"/>
                    <a:pt x="931" y="86"/>
                    <a:pt x="929" y="97"/>
                  </a:cubicBezTo>
                  <a:cubicBezTo>
                    <a:pt x="927" y="108"/>
                    <a:pt x="888" y="129"/>
                    <a:pt x="884" y="142"/>
                  </a:cubicBezTo>
                  <a:cubicBezTo>
                    <a:pt x="880" y="155"/>
                    <a:pt x="903" y="163"/>
                    <a:pt x="905" y="175"/>
                  </a:cubicBezTo>
                  <a:cubicBezTo>
                    <a:pt x="907" y="187"/>
                    <a:pt x="897" y="202"/>
                    <a:pt x="896" y="214"/>
                  </a:cubicBezTo>
                  <a:cubicBezTo>
                    <a:pt x="895" y="226"/>
                    <a:pt x="905" y="242"/>
                    <a:pt x="896" y="250"/>
                  </a:cubicBezTo>
                  <a:cubicBezTo>
                    <a:pt x="887" y="258"/>
                    <a:pt x="853" y="255"/>
                    <a:pt x="842" y="262"/>
                  </a:cubicBezTo>
                  <a:cubicBezTo>
                    <a:pt x="831" y="269"/>
                    <a:pt x="823" y="290"/>
                    <a:pt x="827" y="295"/>
                  </a:cubicBezTo>
                  <a:cubicBezTo>
                    <a:pt x="831" y="300"/>
                    <a:pt x="859" y="292"/>
                    <a:pt x="866" y="295"/>
                  </a:cubicBezTo>
                  <a:cubicBezTo>
                    <a:pt x="873" y="298"/>
                    <a:pt x="867" y="310"/>
                    <a:pt x="872" y="316"/>
                  </a:cubicBezTo>
                  <a:cubicBezTo>
                    <a:pt x="877" y="322"/>
                    <a:pt x="900" y="324"/>
                    <a:pt x="899" y="334"/>
                  </a:cubicBezTo>
                  <a:cubicBezTo>
                    <a:pt x="898" y="344"/>
                    <a:pt x="863" y="368"/>
                    <a:pt x="863" y="379"/>
                  </a:cubicBezTo>
                  <a:cubicBezTo>
                    <a:pt x="863" y="390"/>
                    <a:pt x="898" y="389"/>
                    <a:pt x="902" y="400"/>
                  </a:cubicBezTo>
                  <a:cubicBezTo>
                    <a:pt x="906" y="411"/>
                    <a:pt x="886" y="444"/>
                    <a:pt x="890" y="445"/>
                  </a:cubicBezTo>
                  <a:cubicBezTo>
                    <a:pt x="894" y="446"/>
                    <a:pt x="917" y="404"/>
                    <a:pt x="928" y="405"/>
                  </a:cubicBezTo>
                  <a:cubicBezTo>
                    <a:pt x="939" y="406"/>
                    <a:pt x="956" y="439"/>
                    <a:pt x="959" y="451"/>
                  </a:cubicBezTo>
                  <a:cubicBezTo>
                    <a:pt x="962" y="463"/>
                    <a:pt x="954" y="468"/>
                    <a:pt x="946" y="477"/>
                  </a:cubicBezTo>
                  <a:cubicBezTo>
                    <a:pt x="938" y="486"/>
                    <a:pt x="914" y="493"/>
                    <a:pt x="911" y="505"/>
                  </a:cubicBezTo>
                  <a:cubicBezTo>
                    <a:pt x="908" y="517"/>
                    <a:pt x="927" y="527"/>
                    <a:pt x="926" y="547"/>
                  </a:cubicBezTo>
                  <a:cubicBezTo>
                    <a:pt x="925" y="567"/>
                    <a:pt x="897" y="610"/>
                    <a:pt x="902" y="628"/>
                  </a:cubicBezTo>
                  <a:cubicBezTo>
                    <a:pt x="907" y="646"/>
                    <a:pt x="954" y="649"/>
                    <a:pt x="956" y="655"/>
                  </a:cubicBezTo>
                  <a:cubicBezTo>
                    <a:pt x="958" y="661"/>
                    <a:pt x="926" y="659"/>
                    <a:pt x="917" y="664"/>
                  </a:cubicBezTo>
                  <a:cubicBezTo>
                    <a:pt x="908" y="669"/>
                    <a:pt x="909" y="682"/>
                    <a:pt x="899" y="688"/>
                  </a:cubicBezTo>
                  <a:cubicBezTo>
                    <a:pt x="889" y="694"/>
                    <a:pt x="861" y="691"/>
                    <a:pt x="857" y="700"/>
                  </a:cubicBezTo>
                  <a:cubicBezTo>
                    <a:pt x="853" y="709"/>
                    <a:pt x="873" y="728"/>
                    <a:pt x="875" y="742"/>
                  </a:cubicBezTo>
                  <a:cubicBezTo>
                    <a:pt x="877" y="756"/>
                    <a:pt x="875" y="767"/>
                    <a:pt x="869" y="784"/>
                  </a:cubicBezTo>
                  <a:cubicBezTo>
                    <a:pt x="863" y="801"/>
                    <a:pt x="848" y="831"/>
                    <a:pt x="839" y="847"/>
                  </a:cubicBezTo>
                  <a:cubicBezTo>
                    <a:pt x="830" y="863"/>
                    <a:pt x="823" y="868"/>
                    <a:pt x="815" y="883"/>
                  </a:cubicBezTo>
                  <a:cubicBezTo>
                    <a:pt x="807" y="898"/>
                    <a:pt x="811" y="922"/>
                    <a:pt x="791" y="940"/>
                  </a:cubicBezTo>
                  <a:cubicBezTo>
                    <a:pt x="771" y="958"/>
                    <a:pt x="721" y="975"/>
                    <a:pt x="695" y="991"/>
                  </a:cubicBezTo>
                  <a:cubicBezTo>
                    <a:pt x="669" y="1007"/>
                    <a:pt x="640" y="1021"/>
                    <a:pt x="638" y="1033"/>
                  </a:cubicBezTo>
                  <a:cubicBezTo>
                    <a:pt x="636" y="1045"/>
                    <a:pt x="685" y="1053"/>
                    <a:pt x="680" y="1063"/>
                  </a:cubicBezTo>
                  <a:cubicBezTo>
                    <a:pt x="675" y="1073"/>
                    <a:pt x="631" y="1086"/>
                    <a:pt x="611" y="1090"/>
                  </a:cubicBezTo>
                  <a:cubicBezTo>
                    <a:pt x="591" y="1094"/>
                    <a:pt x="578" y="1088"/>
                    <a:pt x="560" y="1090"/>
                  </a:cubicBezTo>
                  <a:cubicBezTo>
                    <a:pt x="542" y="1092"/>
                    <a:pt x="526" y="1095"/>
                    <a:pt x="503" y="1102"/>
                  </a:cubicBezTo>
                  <a:cubicBezTo>
                    <a:pt x="480" y="1109"/>
                    <a:pt x="429" y="1126"/>
                    <a:pt x="419" y="1135"/>
                  </a:cubicBezTo>
                  <a:cubicBezTo>
                    <a:pt x="409" y="1144"/>
                    <a:pt x="437" y="1144"/>
                    <a:pt x="446" y="1156"/>
                  </a:cubicBezTo>
                  <a:cubicBezTo>
                    <a:pt x="455" y="1168"/>
                    <a:pt x="472" y="1195"/>
                    <a:pt x="473" y="1207"/>
                  </a:cubicBezTo>
                  <a:cubicBezTo>
                    <a:pt x="474" y="1219"/>
                    <a:pt x="464" y="1230"/>
                    <a:pt x="455" y="1231"/>
                  </a:cubicBezTo>
                  <a:cubicBezTo>
                    <a:pt x="446" y="1232"/>
                    <a:pt x="426" y="1214"/>
                    <a:pt x="416" y="1216"/>
                  </a:cubicBezTo>
                  <a:cubicBezTo>
                    <a:pt x="406" y="1218"/>
                    <a:pt x="404" y="1235"/>
                    <a:pt x="392" y="1245"/>
                  </a:cubicBezTo>
                  <a:cubicBezTo>
                    <a:pt x="380" y="1255"/>
                    <a:pt x="356" y="1274"/>
                    <a:pt x="344" y="1279"/>
                  </a:cubicBezTo>
                  <a:cubicBezTo>
                    <a:pt x="332" y="1284"/>
                    <a:pt x="322" y="1281"/>
                    <a:pt x="320" y="1276"/>
                  </a:cubicBezTo>
                  <a:cubicBezTo>
                    <a:pt x="318" y="1271"/>
                    <a:pt x="328" y="1254"/>
                    <a:pt x="329" y="1246"/>
                  </a:cubicBezTo>
                  <a:cubicBezTo>
                    <a:pt x="330" y="1238"/>
                    <a:pt x="332" y="1230"/>
                    <a:pt x="326" y="1225"/>
                  </a:cubicBezTo>
                  <a:cubicBezTo>
                    <a:pt x="320" y="1220"/>
                    <a:pt x="301" y="1207"/>
                    <a:pt x="290" y="1216"/>
                  </a:cubicBezTo>
                  <a:cubicBezTo>
                    <a:pt x="279" y="1225"/>
                    <a:pt x="273" y="1266"/>
                    <a:pt x="263" y="1276"/>
                  </a:cubicBezTo>
                  <a:cubicBezTo>
                    <a:pt x="253" y="1286"/>
                    <a:pt x="230" y="1287"/>
                    <a:pt x="227" y="1279"/>
                  </a:cubicBezTo>
                  <a:cubicBezTo>
                    <a:pt x="224" y="1271"/>
                    <a:pt x="243" y="1237"/>
                    <a:pt x="242" y="1225"/>
                  </a:cubicBezTo>
                  <a:cubicBezTo>
                    <a:pt x="241" y="1213"/>
                    <a:pt x="228" y="1205"/>
                    <a:pt x="221" y="1207"/>
                  </a:cubicBezTo>
                  <a:cubicBezTo>
                    <a:pt x="214" y="1209"/>
                    <a:pt x="203" y="1224"/>
                    <a:pt x="200" y="1236"/>
                  </a:cubicBezTo>
                  <a:cubicBezTo>
                    <a:pt x="197" y="1248"/>
                    <a:pt x="202" y="1268"/>
                    <a:pt x="200" y="1282"/>
                  </a:cubicBezTo>
                  <a:cubicBezTo>
                    <a:pt x="198" y="1296"/>
                    <a:pt x="193" y="1305"/>
                    <a:pt x="188" y="1318"/>
                  </a:cubicBezTo>
                  <a:cubicBezTo>
                    <a:pt x="183" y="1331"/>
                    <a:pt x="177" y="1351"/>
                    <a:pt x="170" y="1360"/>
                  </a:cubicBezTo>
                  <a:cubicBezTo>
                    <a:pt x="163" y="1369"/>
                    <a:pt x="148" y="1380"/>
                    <a:pt x="143" y="1372"/>
                  </a:cubicBezTo>
                  <a:cubicBezTo>
                    <a:pt x="138" y="1364"/>
                    <a:pt x="148" y="1311"/>
                    <a:pt x="140" y="1309"/>
                  </a:cubicBezTo>
                  <a:cubicBezTo>
                    <a:pt x="132" y="1307"/>
                    <a:pt x="107" y="1349"/>
                    <a:pt x="95" y="1360"/>
                  </a:cubicBezTo>
                  <a:cubicBezTo>
                    <a:pt x="83" y="1371"/>
                    <a:pt x="77" y="1381"/>
                    <a:pt x="65" y="1378"/>
                  </a:cubicBezTo>
                  <a:cubicBezTo>
                    <a:pt x="53" y="1375"/>
                    <a:pt x="33" y="1371"/>
                    <a:pt x="23" y="1339"/>
                  </a:cubicBezTo>
                  <a:cubicBezTo>
                    <a:pt x="13" y="1307"/>
                    <a:pt x="4" y="1221"/>
                    <a:pt x="2" y="1183"/>
                  </a:cubicBezTo>
                  <a:cubicBezTo>
                    <a:pt x="0" y="1145"/>
                    <a:pt x="3" y="1121"/>
                    <a:pt x="11" y="1111"/>
                  </a:cubicBezTo>
                  <a:cubicBezTo>
                    <a:pt x="19" y="1101"/>
                    <a:pt x="35" y="1135"/>
                    <a:pt x="47" y="1126"/>
                  </a:cubicBezTo>
                  <a:cubicBezTo>
                    <a:pt x="59" y="1117"/>
                    <a:pt x="71" y="1076"/>
                    <a:pt x="83" y="1060"/>
                  </a:cubicBezTo>
                  <a:cubicBezTo>
                    <a:pt x="95" y="1044"/>
                    <a:pt x="106" y="1037"/>
                    <a:pt x="119" y="1030"/>
                  </a:cubicBezTo>
                  <a:cubicBezTo>
                    <a:pt x="132" y="1023"/>
                    <a:pt x="154" y="1021"/>
                    <a:pt x="161" y="1015"/>
                  </a:cubicBezTo>
                  <a:cubicBezTo>
                    <a:pt x="168" y="1009"/>
                    <a:pt x="165" y="998"/>
                    <a:pt x="160" y="994"/>
                  </a:cubicBezTo>
                  <a:cubicBezTo>
                    <a:pt x="155" y="990"/>
                    <a:pt x="134" y="995"/>
                    <a:pt x="128" y="991"/>
                  </a:cubicBezTo>
                  <a:cubicBezTo>
                    <a:pt x="122" y="987"/>
                    <a:pt x="126" y="980"/>
                    <a:pt x="122" y="970"/>
                  </a:cubicBezTo>
                  <a:cubicBezTo>
                    <a:pt x="118" y="960"/>
                    <a:pt x="97" y="943"/>
                    <a:pt x="103" y="928"/>
                  </a:cubicBezTo>
                  <a:cubicBezTo>
                    <a:pt x="109" y="913"/>
                    <a:pt x="149" y="892"/>
                    <a:pt x="161" y="883"/>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28" name="Freeform 28"/>
            <p:cNvSpPr>
              <a:spLocks/>
            </p:cNvSpPr>
            <p:nvPr/>
          </p:nvSpPr>
          <p:spPr bwMode="auto">
            <a:xfrm>
              <a:off x="3905" y="3165"/>
              <a:ext cx="275" cy="255"/>
            </a:xfrm>
            <a:custGeom>
              <a:avLst/>
              <a:gdLst>
                <a:gd name="T0" fmla="*/ 19 w 275"/>
                <a:gd name="T1" fmla="*/ 250 h 255"/>
                <a:gd name="T2" fmla="*/ 18 w 275"/>
                <a:gd name="T3" fmla="*/ 216 h 255"/>
                <a:gd name="T4" fmla="*/ 37 w 275"/>
                <a:gd name="T5" fmla="*/ 171 h 255"/>
                <a:gd name="T6" fmla="*/ 1 w 275"/>
                <a:gd name="T7" fmla="*/ 129 h 255"/>
                <a:gd name="T8" fmla="*/ 31 w 275"/>
                <a:gd name="T9" fmla="*/ 78 h 255"/>
                <a:gd name="T10" fmla="*/ 24 w 275"/>
                <a:gd name="T11" fmla="*/ 57 h 255"/>
                <a:gd name="T12" fmla="*/ 52 w 275"/>
                <a:gd name="T13" fmla="*/ 33 h 255"/>
                <a:gd name="T14" fmla="*/ 90 w 275"/>
                <a:gd name="T15" fmla="*/ 21 h 255"/>
                <a:gd name="T16" fmla="*/ 129 w 275"/>
                <a:gd name="T17" fmla="*/ 27 h 255"/>
                <a:gd name="T18" fmla="*/ 177 w 275"/>
                <a:gd name="T19" fmla="*/ 1 h 255"/>
                <a:gd name="T20" fmla="*/ 201 w 275"/>
                <a:gd name="T21" fmla="*/ 21 h 255"/>
                <a:gd name="T22" fmla="*/ 246 w 275"/>
                <a:gd name="T23" fmla="*/ 3 h 255"/>
                <a:gd name="T24" fmla="*/ 271 w 275"/>
                <a:gd name="T25" fmla="*/ 19 h 255"/>
                <a:gd name="T26" fmla="*/ 223 w 275"/>
                <a:gd name="T27" fmla="*/ 67 h 255"/>
                <a:gd name="T28" fmla="*/ 178 w 275"/>
                <a:gd name="T29" fmla="*/ 94 h 255"/>
                <a:gd name="T30" fmla="*/ 139 w 275"/>
                <a:gd name="T31" fmla="*/ 102 h 255"/>
                <a:gd name="T32" fmla="*/ 81 w 275"/>
                <a:gd name="T33" fmla="*/ 154 h 255"/>
                <a:gd name="T34" fmla="*/ 93 w 275"/>
                <a:gd name="T35" fmla="*/ 184 h 255"/>
                <a:gd name="T36" fmla="*/ 19 w 275"/>
                <a:gd name="T37" fmla="*/ 25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5" h="255">
                  <a:moveTo>
                    <a:pt x="19" y="250"/>
                  </a:moveTo>
                  <a:cubicBezTo>
                    <a:pt x="7" y="255"/>
                    <a:pt x="15" y="229"/>
                    <a:pt x="18" y="216"/>
                  </a:cubicBezTo>
                  <a:cubicBezTo>
                    <a:pt x="21" y="203"/>
                    <a:pt x="40" y="185"/>
                    <a:pt x="37" y="171"/>
                  </a:cubicBezTo>
                  <a:cubicBezTo>
                    <a:pt x="34" y="157"/>
                    <a:pt x="2" y="144"/>
                    <a:pt x="1" y="129"/>
                  </a:cubicBezTo>
                  <a:cubicBezTo>
                    <a:pt x="0" y="114"/>
                    <a:pt x="27" y="90"/>
                    <a:pt x="31" y="78"/>
                  </a:cubicBezTo>
                  <a:cubicBezTo>
                    <a:pt x="35" y="66"/>
                    <a:pt x="21" y="64"/>
                    <a:pt x="24" y="57"/>
                  </a:cubicBezTo>
                  <a:cubicBezTo>
                    <a:pt x="27" y="50"/>
                    <a:pt x="41" y="39"/>
                    <a:pt x="52" y="33"/>
                  </a:cubicBezTo>
                  <a:cubicBezTo>
                    <a:pt x="63" y="27"/>
                    <a:pt x="77" y="22"/>
                    <a:pt x="90" y="21"/>
                  </a:cubicBezTo>
                  <a:cubicBezTo>
                    <a:pt x="103" y="20"/>
                    <a:pt x="115" y="30"/>
                    <a:pt x="129" y="27"/>
                  </a:cubicBezTo>
                  <a:cubicBezTo>
                    <a:pt x="143" y="24"/>
                    <a:pt x="165" y="2"/>
                    <a:pt x="177" y="1"/>
                  </a:cubicBezTo>
                  <a:cubicBezTo>
                    <a:pt x="189" y="0"/>
                    <a:pt x="190" y="21"/>
                    <a:pt x="201" y="21"/>
                  </a:cubicBezTo>
                  <a:cubicBezTo>
                    <a:pt x="212" y="21"/>
                    <a:pt x="234" y="3"/>
                    <a:pt x="246" y="3"/>
                  </a:cubicBezTo>
                  <a:cubicBezTo>
                    <a:pt x="258" y="3"/>
                    <a:pt x="275" y="8"/>
                    <a:pt x="271" y="19"/>
                  </a:cubicBezTo>
                  <a:cubicBezTo>
                    <a:pt x="267" y="30"/>
                    <a:pt x="239" y="55"/>
                    <a:pt x="223" y="67"/>
                  </a:cubicBezTo>
                  <a:cubicBezTo>
                    <a:pt x="207" y="79"/>
                    <a:pt x="192" y="88"/>
                    <a:pt x="178" y="94"/>
                  </a:cubicBezTo>
                  <a:cubicBezTo>
                    <a:pt x="164" y="100"/>
                    <a:pt x="155" y="92"/>
                    <a:pt x="139" y="102"/>
                  </a:cubicBezTo>
                  <a:cubicBezTo>
                    <a:pt x="123" y="112"/>
                    <a:pt x="89" y="140"/>
                    <a:pt x="81" y="154"/>
                  </a:cubicBezTo>
                  <a:cubicBezTo>
                    <a:pt x="73" y="168"/>
                    <a:pt x="103" y="168"/>
                    <a:pt x="93" y="184"/>
                  </a:cubicBezTo>
                  <a:cubicBezTo>
                    <a:pt x="83" y="200"/>
                    <a:pt x="30" y="244"/>
                    <a:pt x="19" y="250"/>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29" name="Freeform 29"/>
            <p:cNvSpPr>
              <a:spLocks/>
            </p:cNvSpPr>
            <p:nvPr/>
          </p:nvSpPr>
          <p:spPr bwMode="auto">
            <a:xfrm>
              <a:off x="3873" y="3329"/>
              <a:ext cx="257" cy="623"/>
            </a:xfrm>
            <a:custGeom>
              <a:avLst/>
              <a:gdLst>
                <a:gd name="T0" fmla="*/ 0 w 257"/>
                <a:gd name="T1" fmla="*/ 431 h 623"/>
                <a:gd name="T2" fmla="*/ 23 w 257"/>
                <a:gd name="T3" fmla="*/ 383 h 623"/>
                <a:gd name="T4" fmla="*/ 63 w 257"/>
                <a:gd name="T5" fmla="*/ 335 h 623"/>
                <a:gd name="T6" fmla="*/ 138 w 257"/>
                <a:gd name="T7" fmla="*/ 313 h 623"/>
                <a:gd name="T8" fmla="*/ 125 w 257"/>
                <a:gd name="T9" fmla="*/ 272 h 623"/>
                <a:gd name="T10" fmla="*/ 96 w 257"/>
                <a:gd name="T11" fmla="*/ 256 h 623"/>
                <a:gd name="T12" fmla="*/ 68 w 257"/>
                <a:gd name="T13" fmla="*/ 215 h 623"/>
                <a:gd name="T14" fmla="*/ 53 w 257"/>
                <a:gd name="T15" fmla="*/ 209 h 623"/>
                <a:gd name="T16" fmla="*/ 45 w 257"/>
                <a:gd name="T17" fmla="*/ 235 h 623"/>
                <a:gd name="T18" fmla="*/ 62 w 257"/>
                <a:gd name="T19" fmla="*/ 286 h 623"/>
                <a:gd name="T20" fmla="*/ 38 w 257"/>
                <a:gd name="T21" fmla="*/ 280 h 623"/>
                <a:gd name="T22" fmla="*/ 20 w 257"/>
                <a:gd name="T23" fmla="*/ 206 h 623"/>
                <a:gd name="T24" fmla="*/ 47 w 257"/>
                <a:gd name="T25" fmla="*/ 184 h 623"/>
                <a:gd name="T26" fmla="*/ 63 w 257"/>
                <a:gd name="T27" fmla="*/ 191 h 623"/>
                <a:gd name="T28" fmla="*/ 111 w 257"/>
                <a:gd name="T29" fmla="*/ 191 h 623"/>
                <a:gd name="T30" fmla="*/ 119 w 257"/>
                <a:gd name="T31" fmla="*/ 137 h 623"/>
                <a:gd name="T32" fmla="*/ 138 w 257"/>
                <a:gd name="T33" fmla="*/ 92 h 623"/>
                <a:gd name="T34" fmla="*/ 156 w 257"/>
                <a:gd name="T35" fmla="*/ 73 h 623"/>
                <a:gd name="T36" fmla="*/ 158 w 257"/>
                <a:gd name="T37" fmla="*/ 52 h 623"/>
                <a:gd name="T38" fmla="*/ 179 w 257"/>
                <a:gd name="T39" fmla="*/ 52 h 623"/>
                <a:gd name="T40" fmla="*/ 183 w 257"/>
                <a:gd name="T41" fmla="*/ 22 h 623"/>
                <a:gd name="T42" fmla="*/ 209 w 257"/>
                <a:gd name="T43" fmla="*/ 14 h 623"/>
                <a:gd name="T44" fmla="*/ 236 w 257"/>
                <a:gd name="T45" fmla="*/ 106 h 623"/>
                <a:gd name="T46" fmla="*/ 255 w 257"/>
                <a:gd name="T47" fmla="*/ 239 h 623"/>
                <a:gd name="T48" fmla="*/ 231 w 257"/>
                <a:gd name="T49" fmla="*/ 268 h 623"/>
                <a:gd name="T50" fmla="*/ 183 w 257"/>
                <a:gd name="T51" fmla="*/ 218 h 623"/>
                <a:gd name="T52" fmla="*/ 182 w 257"/>
                <a:gd name="T53" fmla="*/ 269 h 623"/>
                <a:gd name="T54" fmla="*/ 224 w 257"/>
                <a:gd name="T55" fmla="*/ 320 h 623"/>
                <a:gd name="T56" fmla="*/ 227 w 257"/>
                <a:gd name="T57" fmla="*/ 361 h 623"/>
                <a:gd name="T58" fmla="*/ 255 w 257"/>
                <a:gd name="T59" fmla="*/ 413 h 623"/>
                <a:gd name="T60" fmla="*/ 242 w 257"/>
                <a:gd name="T61" fmla="*/ 443 h 623"/>
                <a:gd name="T62" fmla="*/ 251 w 257"/>
                <a:gd name="T63" fmla="*/ 484 h 623"/>
                <a:gd name="T64" fmla="*/ 237 w 257"/>
                <a:gd name="T65" fmla="*/ 520 h 623"/>
                <a:gd name="T66" fmla="*/ 234 w 257"/>
                <a:gd name="T67" fmla="*/ 548 h 623"/>
                <a:gd name="T68" fmla="*/ 207 w 257"/>
                <a:gd name="T69" fmla="*/ 575 h 623"/>
                <a:gd name="T70" fmla="*/ 159 w 257"/>
                <a:gd name="T71" fmla="*/ 623 h 623"/>
                <a:gd name="T72" fmla="*/ 108 w 257"/>
                <a:gd name="T73" fmla="*/ 577 h 623"/>
                <a:gd name="T74" fmla="*/ 104 w 257"/>
                <a:gd name="T75" fmla="*/ 523 h 623"/>
                <a:gd name="T76" fmla="*/ 56 w 257"/>
                <a:gd name="T77" fmla="*/ 557 h 623"/>
                <a:gd name="T78" fmla="*/ 35 w 257"/>
                <a:gd name="T79" fmla="*/ 520 h 623"/>
                <a:gd name="T80" fmla="*/ 15 w 257"/>
                <a:gd name="T81" fmla="*/ 494 h 623"/>
                <a:gd name="T82" fmla="*/ 9 w 257"/>
                <a:gd name="T83" fmla="*/ 464 h 623"/>
                <a:gd name="T84" fmla="*/ 0 w 257"/>
                <a:gd name="T85" fmla="*/ 431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7" h="623">
                  <a:moveTo>
                    <a:pt x="0" y="431"/>
                  </a:moveTo>
                  <a:cubicBezTo>
                    <a:pt x="2" y="418"/>
                    <a:pt x="13" y="399"/>
                    <a:pt x="23" y="383"/>
                  </a:cubicBezTo>
                  <a:cubicBezTo>
                    <a:pt x="33" y="367"/>
                    <a:pt x="44" y="347"/>
                    <a:pt x="63" y="335"/>
                  </a:cubicBezTo>
                  <a:cubicBezTo>
                    <a:pt x="82" y="323"/>
                    <a:pt x="128" y="323"/>
                    <a:pt x="138" y="313"/>
                  </a:cubicBezTo>
                  <a:cubicBezTo>
                    <a:pt x="148" y="303"/>
                    <a:pt x="132" y="281"/>
                    <a:pt x="125" y="272"/>
                  </a:cubicBezTo>
                  <a:cubicBezTo>
                    <a:pt x="118" y="263"/>
                    <a:pt x="105" y="265"/>
                    <a:pt x="96" y="256"/>
                  </a:cubicBezTo>
                  <a:cubicBezTo>
                    <a:pt x="87" y="247"/>
                    <a:pt x="75" y="223"/>
                    <a:pt x="68" y="215"/>
                  </a:cubicBezTo>
                  <a:cubicBezTo>
                    <a:pt x="61" y="207"/>
                    <a:pt x="57" y="206"/>
                    <a:pt x="53" y="209"/>
                  </a:cubicBezTo>
                  <a:cubicBezTo>
                    <a:pt x="49" y="212"/>
                    <a:pt x="44" y="222"/>
                    <a:pt x="45" y="235"/>
                  </a:cubicBezTo>
                  <a:cubicBezTo>
                    <a:pt x="46" y="248"/>
                    <a:pt x="63" y="279"/>
                    <a:pt x="62" y="286"/>
                  </a:cubicBezTo>
                  <a:cubicBezTo>
                    <a:pt x="61" y="293"/>
                    <a:pt x="45" y="293"/>
                    <a:pt x="38" y="280"/>
                  </a:cubicBezTo>
                  <a:cubicBezTo>
                    <a:pt x="31" y="267"/>
                    <a:pt x="19" y="222"/>
                    <a:pt x="20" y="206"/>
                  </a:cubicBezTo>
                  <a:cubicBezTo>
                    <a:pt x="21" y="190"/>
                    <a:pt x="40" y="186"/>
                    <a:pt x="47" y="184"/>
                  </a:cubicBezTo>
                  <a:cubicBezTo>
                    <a:pt x="54" y="182"/>
                    <a:pt x="52" y="190"/>
                    <a:pt x="63" y="191"/>
                  </a:cubicBezTo>
                  <a:cubicBezTo>
                    <a:pt x="74" y="192"/>
                    <a:pt x="102" y="200"/>
                    <a:pt x="111" y="191"/>
                  </a:cubicBezTo>
                  <a:cubicBezTo>
                    <a:pt x="120" y="182"/>
                    <a:pt x="115" y="153"/>
                    <a:pt x="119" y="137"/>
                  </a:cubicBezTo>
                  <a:cubicBezTo>
                    <a:pt x="123" y="121"/>
                    <a:pt x="132" y="103"/>
                    <a:pt x="138" y="92"/>
                  </a:cubicBezTo>
                  <a:cubicBezTo>
                    <a:pt x="144" y="81"/>
                    <a:pt x="153" y="80"/>
                    <a:pt x="156" y="73"/>
                  </a:cubicBezTo>
                  <a:cubicBezTo>
                    <a:pt x="159" y="66"/>
                    <a:pt x="154" y="55"/>
                    <a:pt x="158" y="52"/>
                  </a:cubicBezTo>
                  <a:cubicBezTo>
                    <a:pt x="162" y="49"/>
                    <a:pt x="175" y="57"/>
                    <a:pt x="179" y="52"/>
                  </a:cubicBezTo>
                  <a:cubicBezTo>
                    <a:pt x="183" y="47"/>
                    <a:pt x="178" y="28"/>
                    <a:pt x="183" y="22"/>
                  </a:cubicBezTo>
                  <a:cubicBezTo>
                    <a:pt x="188" y="16"/>
                    <a:pt x="200" y="0"/>
                    <a:pt x="209" y="14"/>
                  </a:cubicBezTo>
                  <a:cubicBezTo>
                    <a:pt x="218" y="28"/>
                    <a:pt x="228" y="69"/>
                    <a:pt x="236" y="106"/>
                  </a:cubicBezTo>
                  <a:cubicBezTo>
                    <a:pt x="244" y="143"/>
                    <a:pt x="256" y="212"/>
                    <a:pt x="255" y="239"/>
                  </a:cubicBezTo>
                  <a:cubicBezTo>
                    <a:pt x="254" y="266"/>
                    <a:pt x="243" y="271"/>
                    <a:pt x="231" y="268"/>
                  </a:cubicBezTo>
                  <a:cubicBezTo>
                    <a:pt x="219" y="265"/>
                    <a:pt x="191" y="218"/>
                    <a:pt x="183" y="218"/>
                  </a:cubicBezTo>
                  <a:cubicBezTo>
                    <a:pt x="175" y="218"/>
                    <a:pt x="175" y="252"/>
                    <a:pt x="182" y="269"/>
                  </a:cubicBezTo>
                  <a:cubicBezTo>
                    <a:pt x="189" y="286"/>
                    <a:pt x="217" y="305"/>
                    <a:pt x="224" y="320"/>
                  </a:cubicBezTo>
                  <a:cubicBezTo>
                    <a:pt x="231" y="335"/>
                    <a:pt x="222" y="346"/>
                    <a:pt x="227" y="361"/>
                  </a:cubicBezTo>
                  <a:cubicBezTo>
                    <a:pt x="232" y="376"/>
                    <a:pt x="253" y="399"/>
                    <a:pt x="255" y="413"/>
                  </a:cubicBezTo>
                  <a:cubicBezTo>
                    <a:pt x="257" y="427"/>
                    <a:pt x="243" y="431"/>
                    <a:pt x="242" y="443"/>
                  </a:cubicBezTo>
                  <a:cubicBezTo>
                    <a:pt x="241" y="455"/>
                    <a:pt x="252" y="471"/>
                    <a:pt x="251" y="484"/>
                  </a:cubicBezTo>
                  <a:cubicBezTo>
                    <a:pt x="250" y="497"/>
                    <a:pt x="240" y="509"/>
                    <a:pt x="237" y="520"/>
                  </a:cubicBezTo>
                  <a:cubicBezTo>
                    <a:pt x="234" y="531"/>
                    <a:pt x="239" y="539"/>
                    <a:pt x="234" y="548"/>
                  </a:cubicBezTo>
                  <a:cubicBezTo>
                    <a:pt x="229" y="557"/>
                    <a:pt x="219" y="563"/>
                    <a:pt x="207" y="575"/>
                  </a:cubicBezTo>
                  <a:cubicBezTo>
                    <a:pt x="195" y="587"/>
                    <a:pt x="175" y="623"/>
                    <a:pt x="159" y="623"/>
                  </a:cubicBezTo>
                  <a:cubicBezTo>
                    <a:pt x="143" y="623"/>
                    <a:pt x="117" y="594"/>
                    <a:pt x="108" y="577"/>
                  </a:cubicBezTo>
                  <a:cubicBezTo>
                    <a:pt x="99" y="560"/>
                    <a:pt x="113" y="526"/>
                    <a:pt x="104" y="523"/>
                  </a:cubicBezTo>
                  <a:cubicBezTo>
                    <a:pt x="95" y="520"/>
                    <a:pt x="67" y="557"/>
                    <a:pt x="56" y="557"/>
                  </a:cubicBezTo>
                  <a:cubicBezTo>
                    <a:pt x="45" y="557"/>
                    <a:pt x="42" y="530"/>
                    <a:pt x="35" y="520"/>
                  </a:cubicBezTo>
                  <a:cubicBezTo>
                    <a:pt x="28" y="510"/>
                    <a:pt x="19" y="503"/>
                    <a:pt x="15" y="494"/>
                  </a:cubicBezTo>
                  <a:cubicBezTo>
                    <a:pt x="11" y="485"/>
                    <a:pt x="11" y="474"/>
                    <a:pt x="9" y="464"/>
                  </a:cubicBezTo>
                  <a:cubicBezTo>
                    <a:pt x="7" y="454"/>
                    <a:pt x="2" y="438"/>
                    <a:pt x="0" y="431"/>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30" name="Freeform 30"/>
            <p:cNvSpPr>
              <a:spLocks/>
            </p:cNvSpPr>
            <p:nvPr/>
          </p:nvSpPr>
          <p:spPr bwMode="auto">
            <a:xfrm>
              <a:off x="3952" y="3683"/>
              <a:ext cx="114" cy="177"/>
            </a:xfrm>
            <a:custGeom>
              <a:avLst/>
              <a:gdLst>
                <a:gd name="T0" fmla="*/ 53 w 114"/>
                <a:gd name="T1" fmla="*/ 169 h 177"/>
                <a:gd name="T2" fmla="*/ 55 w 114"/>
                <a:gd name="T3" fmla="*/ 127 h 177"/>
                <a:gd name="T4" fmla="*/ 49 w 114"/>
                <a:gd name="T5" fmla="*/ 74 h 177"/>
                <a:gd name="T6" fmla="*/ 2 w 114"/>
                <a:gd name="T7" fmla="*/ 29 h 177"/>
                <a:gd name="T8" fmla="*/ 61 w 114"/>
                <a:gd name="T9" fmla="*/ 14 h 177"/>
                <a:gd name="T10" fmla="*/ 82 w 114"/>
                <a:gd name="T11" fmla="*/ 2 h 177"/>
                <a:gd name="T12" fmla="*/ 100 w 114"/>
                <a:gd name="T13" fmla="*/ 25 h 177"/>
                <a:gd name="T14" fmla="*/ 112 w 114"/>
                <a:gd name="T15" fmla="*/ 55 h 177"/>
                <a:gd name="T16" fmla="*/ 110 w 114"/>
                <a:gd name="T17" fmla="*/ 119 h 177"/>
                <a:gd name="T18" fmla="*/ 107 w 114"/>
                <a:gd name="T19" fmla="*/ 157 h 177"/>
                <a:gd name="T20" fmla="*/ 80 w 114"/>
                <a:gd name="T21" fmla="*/ 173 h 177"/>
                <a:gd name="T22" fmla="*/ 53 w 114"/>
                <a:gd name="T23" fmla="*/ 16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 h="177">
                  <a:moveTo>
                    <a:pt x="53" y="169"/>
                  </a:moveTo>
                  <a:cubicBezTo>
                    <a:pt x="49" y="161"/>
                    <a:pt x="56" y="143"/>
                    <a:pt x="55" y="127"/>
                  </a:cubicBezTo>
                  <a:cubicBezTo>
                    <a:pt x="54" y="111"/>
                    <a:pt x="58" y="90"/>
                    <a:pt x="49" y="74"/>
                  </a:cubicBezTo>
                  <a:cubicBezTo>
                    <a:pt x="40" y="58"/>
                    <a:pt x="0" y="39"/>
                    <a:pt x="2" y="29"/>
                  </a:cubicBezTo>
                  <a:cubicBezTo>
                    <a:pt x="4" y="19"/>
                    <a:pt x="48" y="19"/>
                    <a:pt x="61" y="14"/>
                  </a:cubicBezTo>
                  <a:cubicBezTo>
                    <a:pt x="74" y="9"/>
                    <a:pt x="76" y="0"/>
                    <a:pt x="82" y="2"/>
                  </a:cubicBezTo>
                  <a:cubicBezTo>
                    <a:pt x="88" y="4"/>
                    <a:pt x="95" y="16"/>
                    <a:pt x="100" y="25"/>
                  </a:cubicBezTo>
                  <a:cubicBezTo>
                    <a:pt x="105" y="34"/>
                    <a:pt x="110" y="39"/>
                    <a:pt x="112" y="55"/>
                  </a:cubicBezTo>
                  <a:cubicBezTo>
                    <a:pt x="114" y="71"/>
                    <a:pt x="111" y="102"/>
                    <a:pt x="110" y="119"/>
                  </a:cubicBezTo>
                  <a:cubicBezTo>
                    <a:pt x="109" y="136"/>
                    <a:pt x="112" y="148"/>
                    <a:pt x="107" y="157"/>
                  </a:cubicBezTo>
                  <a:cubicBezTo>
                    <a:pt x="102" y="166"/>
                    <a:pt x="89" y="171"/>
                    <a:pt x="80" y="173"/>
                  </a:cubicBezTo>
                  <a:cubicBezTo>
                    <a:pt x="71" y="175"/>
                    <a:pt x="61" y="177"/>
                    <a:pt x="53" y="169"/>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31" name="Freeform 31"/>
            <p:cNvSpPr>
              <a:spLocks/>
            </p:cNvSpPr>
            <p:nvPr/>
          </p:nvSpPr>
          <p:spPr bwMode="auto">
            <a:xfrm>
              <a:off x="4375" y="773"/>
              <a:ext cx="137" cy="99"/>
            </a:xfrm>
            <a:custGeom>
              <a:avLst/>
              <a:gdLst>
                <a:gd name="T0" fmla="*/ 77 w 137"/>
                <a:gd name="T1" fmla="*/ 10 h 99"/>
                <a:gd name="T2" fmla="*/ 47 w 137"/>
                <a:gd name="T3" fmla="*/ 56 h 99"/>
                <a:gd name="T4" fmla="*/ 19 w 137"/>
                <a:gd name="T5" fmla="*/ 44 h 99"/>
                <a:gd name="T6" fmla="*/ 2 w 137"/>
                <a:gd name="T7" fmla="*/ 76 h 99"/>
                <a:gd name="T8" fmla="*/ 31 w 137"/>
                <a:gd name="T9" fmla="*/ 97 h 99"/>
                <a:gd name="T10" fmla="*/ 71 w 137"/>
                <a:gd name="T11" fmla="*/ 88 h 99"/>
                <a:gd name="T12" fmla="*/ 89 w 137"/>
                <a:gd name="T13" fmla="*/ 59 h 99"/>
                <a:gd name="T14" fmla="*/ 119 w 137"/>
                <a:gd name="T15" fmla="*/ 47 h 99"/>
                <a:gd name="T16" fmla="*/ 134 w 137"/>
                <a:gd name="T17" fmla="*/ 20 h 99"/>
                <a:gd name="T18" fmla="*/ 103 w 137"/>
                <a:gd name="T19" fmla="*/ 2 h 99"/>
                <a:gd name="T20" fmla="*/ 77 w 137"/>
                <a:gd name="T21" fmla="*/ 1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99">
                  <a:moveTo>
                    <a:pt x="77" y="10"/>
                  </a:moveTo>
                  <a:cubicBezTo>
                    <a:pt x="68" y="18"/>
                    <a:pt x="57" y="50"/>
                    <a:pt x="47" y="56"/>
                  </a:cubicBezTo>
                  <a:cubicBezTo>
                    <a:pt x="37" y="62"/>
                    <a:pt x="26" y="41"/>
                    <a:pt x="19" y="44"/>
                  </a:cubicBezTo>
                  <a:cubicBezTo>
                    <a:pt x="12" y="47"/>
                    <a:pt x="0" y="67"/>
                    <a:pt x="2" y="76"/>
                  </a:cubicBezTo>
                  <a:cubicBezTo>
                    <a:pt x="4" y="85"/>
                    <a:pt x="20" y="95"/>
                    <a:pt x="31" y="97"/>
                  </a:cubicBezTo>
                  <a:cubicBezTo>
                    <a:pt x="42" y="99"/>
                    <a:pt x="61" y="94"/>
                    <a:pt x="71" y="88"/>
                  </a:cubicBezTo>
                  <a:cubicBezTo>
                    <a:pt x="81" y="82"/>
                    <a:pt x="81" y="66"/>
                    <a:pt x="89" y="59"/>
                  </a:cubicBezTo>
                  <a:cubicBezTo>
                    <a:pt x="97" y="52"/>
                    <a:pt x="112" y="53"/>
                    <a:pt x="119" y="47"/>
                  </a:cubicBezTo>
                  <a:cubicBezTo>
                    <a:pt x="126" y="41"/>
                    <a:pt x="137" y="27"/>
                    <a:pt x="134" y="20"/>
                  </a:cubicBezTo>
                  <a:cubicBezTo>
                    <a:pt x="131" y="13"/>
                    <a:pt x="112" y="4"/>
                    <a:pt x="103" y="2"/>
                  </a:cubicBezTo>
                  <a:cubicBezTo>
                    <a:pt x="94" y="0"/>
                    <a:pt x="82" y="8"/>
                    <a:pt x="77" y="10"/>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32" name="Freeform 32"/>
            <p:cNvSpPr>
              <a:spLocks/>
            </p:cNvSpPr>
            <p:nvPr/>
          </p:nvSpPr>
          <p:spPr bwMode="auto">
            <a:xfrm>
              <a:off x="4274" y="1057"/>
              <a:ext cx="55" cy="63"/>
            </a:xfrm>
            <a:custGeom>
              <a:avLst/>
              <a:gdLst>
                <a:gd name="T0" fmla="*/ 55 w 55"/>
                <a:gd name="T1" fmla="*/ 14 h 63"/>
                <a:gd name="T2" fmla="*/ 42 w 55"/>
                <a:gd name="T3" fmla="*/ 0 h 63"/>
                <a:gd name="T4" fmla="*/ 10 w 55"/>
                <a:gd name="T5" fmla="*/ 17 h 63"/>
                <a:gd name="T6" fmla="*/ 0 w 55"/>
                <a:gd name="T7" fmla="*/ 48 h 63"/>
                <a:gd name="T8" fmla="*/ 10 w 55"/>
                <a:gd name="T9" fmla="*/ 63 h 63"/>
                <a:gd name="T10" fmla="*/ 39 w 55"/>
                <a:gd name="T11" fmla="*/ 47 h 63"/>
                <a:gd name="T12" fmla="*/ 55 w 55"/>
                <a:gd name="T13" fmla="*/ 14 h 63"/>
              </a:gdLst>
              <a:ahLst/>
              <a:cxnLst>
                <a:cxn ang="0">
                  <a:pos x="T0" y="T1"/>
                </a:cxn>
                <a:cxn ang="0">
                  <a:pos x="T2" y="T3"/>
                </a:cxn>
                <a:cxn ang="0">
                  <a:pos x="T4" y="T5"/>
                </a:cxn>
                <a:cxn ang="0">
                  <a:pos x="T6" y="T7"/>
                </a:cxn>
                <a:cxn ang="0">
                  <a:pos x="T8" y="T9"/>
                </a:cxn>
                <a:cxn ang="0">
                  <a:pos x="T10" y="T11"/>
                </a:cxn>
                <a:cxn ang="0">
                  <a:pos x="T12" y="T13"/>
                </a:cxn>
              </a:cxnLst>
              <a:rect l="0" t="0" r="r" b="b"/>
              <a:pathLst>
                <a:path w="55" h="63">
                  <a:moveTo>
                    <a:pt x="55" y="14"/>
                  </a:moveTo>
                  <a:cubicBezTo>
                    <a:pt x="54" y="6"/>
                    <a:pt x="49" y="0"/>
                    <a:pt x="42" y="0"/>
                  </a:cubicBezTo>
                  <a:cubicBezTo>
                    <a:pt x="35" y="0"/>
                    <a:pt x="17" y="9"/>
                    <a:pt x="10" y="17"/>
                  </a:cubicBezTo>
                  <a:cubicBezTo>
                    <a:pt x="3" y="25"/>
                    <a:pt x="0" y="40"/>
                    <a:pt x="0" y="48"/>
                  </a:cubicBezTo>
                  <a:cubicBezTo>
                    <a:pt x="0" y="56"/>
                    <a:pt x="4" y="63"/>
                    <a:pt x="10" y="63"/>
                  </a:cubicBezTo>
                  <a:cubicBezTo>
                    <a:pt x="16" y="63"/>
                    <a:pt x="32" y="55"/>
                    <a:pt x="39" y="47"/>
                  </a:cubicBezTo>
                  <a:cubicBezTo>
                    <a:pt x="46" y="39"/>
                    <a:pt x="52" y="21"/>
                    <a:pt x="55" y="14"/>
                  </a:cubicBezTo>
                  <a:close/>
                </a:path>
              </a:pathLst>
            </a:custGeom>
            <a:solidFill>
              <a:srgbClr val="993300">
                <a:alpha val="66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33" name="Freeform 33"/>
            <p:cNvSpPr>
              <a:spLocks/>
            </p:cNvSpPr>
            <p:nvPr/>
          </p:nvSpPr>
          <p:spPr bwMode="auto">
            <a:xfrm>
              <a:off x="3264" y="2032"/>
              <a:ext cx="84" cy="60"/>
            </a:xfrm>
            <a:custGeom>
              <a:avLst/>
              <a:gdLst>
                <a:gd name="T0" fmla="*/ 67 w 84"/>
                <a:gd name="T1" fmla="*/ 6 h 60"/>
                <a:gd name="T2" fmla="*/ 7 w 84"/>
                <a:gd name="T3" fmla="*/ 10 h 60"/>
                <a:gd name="T4" fmla="*/ 11 w 84"/>
                <a:gd name="T5" fmla="*/ 54 h 60"/>
                <a:gd name="T6" fmla="*/ 75 w 84"/>
                <a:gd name="T7" fmla="*/ 45 h 60"/>
                <a:gd name="T8" fmla="*/ 67 w 84"/>
                <a:gd name="T9" fmla="*/ 6 h 60"/>
              </a:gdLst>
              <a:ahLst/>
              <a:cxnLst>
                <a:cxn ang="0">
                  <a:pos x="T0" y="T1"/>
                </a:cxn>
                <a:cxn ang="0">
                  <a:pos x="T2" y="T3"/>
                </a:cxn>
                <a:cxn ang="0">
                  <a:pos x="T4" y="T5"/>
                </a:cxn>
                <a:cxn ang="0">
                  <a:pos x="T6" y="T7"/>
                </a:cxn>
                <a:cxn ang="0">
                  <a:pos x="T8" y="T9"/>
                </a:cxn>
              </a:cxnLst>
              <a:rect l="0" t="0" r="r" b="b"/>
              <a:pathLst>
                <a:path w="84" h="60">
                  <a:moveTo>
                    <a:pt x="67" y="6"/>
                  </a:moveTo>
                  <a:cubicBezTo>
                    <a:pt x="60" y="0"/>
                    <a:pt x="16" y="2"/>
                    <a:pt x="7" y="10"/>
                  </a:cubicBezTo>
                  <a:cubicBezTo>
                    <a:pt x="0" y="23"/>
                    <a:pt x="0" y="48"/>
                    <a:pt x="11" y="54"/>
                  </a:cubicBezTo>
                  <a:cubicBezTo>
                    <a:pt x="22" y="60"/>
                    <a:pt x="66" y="53"/>
                    <a:pt x="75" y="45"/>
                  </a:cubicBezTo>
                  <a:cubicBezTo>
                    <a:pt x="84" y="37"/>
                    <a:pt x="69" y="14"/>
                    <a:pt x="67" y="6"/>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34" name="Freeform 34"/>
            <p:cNvSpPr>
              <a:spLocks/>
            </p:cNvSpPr>
            <p:nvPr/>
          </p:nvSpPr>
          <p:spPr bwMode="auto">
            <a:xfrm>
              <a:off x="4487" y="2389"/>
              <a:ext cx="78" cy="30"/>
            </a:xfrm>
            <a:custGeom>
              <a:avLst/>
              <a:gdLst>
                <a:gd name="T0" fmla="*/ 76 w 78"/>
                <a:gd name="T1" fmla="*/ 12 h 30"/>
                <a:gd name="T2" fmla="*/ 40 w 78"/>
                <a:gd name="T3" fmla="*/ 0 h 30"/>
                <a:gd name="T4" fmla="*/ 6 w 78"/>
                <a:gd name="T5" fmla="*/ 11 h 30"/>
                <a:gd name="T6" fmla="*/ 12 w 78"/>
                <a:gd name="T7" fmla="*/ 30 h 30"/>
                <a:gd name="T8" fmla="*/ 76 w 78"/>
                <a:gd name="T9" fmla="*/ 12 h 30"/>
              </a:gdLst>
              <a:ahLst/>
              <a:cxnLst>
                <a:cxn ang="0">
                  <a:pos x="T0" y="T1"/>
                </a:cxn>
                <a:cxn ang="0">
                  <a:pos x="T2" y="T3"/>
                </a:cxn>
                <a:cxn ang="0">
                  <a:pos x="T4" y="T5"/>
                </a:cxn>
                <a:cxn ang="0">
                  <a:pos x="T6" y="T7"/>
                </a:cxn>
                <a:cxn ang="0">
                  <a:pos x="T8" y="T9"/>
                </a:cxn>
              </a:cxnLst>
              <a:rect l="0" t="0" r="r" b="b"/>
              <a:pathLst>
                <a:path w="78" h="30">
                  <a:moveTo>
                    <a:pt x="76" y="12"/>
                  </a:moveTo>
                  <a:cubicBezTo>
                    <a:pt x="78" y="8"/>
                    <a:pt x="52" y="0"/>
                    <a:pt x="40" y="0"/>
                  </a:cubicBezTo>
                  <a:cubicBezTo>
                    <a:pt x="28" y="0"/>
                    <a:pt x="11" y="6"/>
                    <a:pt x="6" y="11"/>
                  </a:cubicBezTo>
                  <a:cubicBezTo>
                    <a:pt x="1" y="16"/>
                    <a:pt x="0" y="30"/>
                    <a:pt x="12" y="30"/>
                  </a:cubicBezTo>
                  <a:cubicBezTo>
                    <a:pt x="24" y="30"/>
                    <a:pt x="63" y="16"/>
                    <a:pt x="76" y="12"/>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35" name="Freeform 35"/>
            <p:cNvSpPr>
              <a:spLocks/>
            </p:cNvSpPr>
            <p:nvPr/>
          </p:nvSpPr>
          <p:spPr bwMode="auto">
            <a:xfrm>
              <a:off x="3725" y="2942"/>
              <a:ext cx="163" cy="95"/>
            </a:xfrm>
            <a:custGeom>
              <a:avLst/>
              <a:gdLst>
                <a:gd name="T0" fmla="*/ 1 w 163"/>
                <a:gd name="T1" fmla="*/ 41 h 95"/>
                <a:gd name="T2" fmla="*/ 28 w 163"/>
                <a:gd name="T3" fmla="*/ 23 h 95"/>
                <a:gd name="T4" fmla="*/ 55 w 163"/>
                <a:gd name="T5" fmla="*/ 1 h 95"/>
                <a:gd name="T6" fmla="*/ 87 w 163"/>
                <a:gd name="T7" fmla="*/ 17 h 95"/>
                <a:gd name="T8" fmla="*/ 120 w 163"/>
                <a:gd name="T9" fmla="*/ 5 h 95"/>
                <a:gd name="T10" fmla="*/ 159 w 163"/>
                <a:gd name="T11" fmla="*/ 7 h 95"/>
                <a:gd name="T12" fmla="*/ 145 w 163"/>
                <a:gd name="T13" fmla="*/ 41 h 95"/>
                <a:gd name="T14" fmla="*/ 112 w 163"/>
                <a:gd name="T15" fmla="*/ 55 h 95"/>
                <a:gd name="T16" fmla="*/ 76 w 163"/>
                <a:gd name="T17" fmla="*/ 68 h 95"/>
                <a:gd name="T18" fmla="*/ 43 w 163"/>
                <a:gd name="T19" fmla="*/ 95 h 95"/>
                <a:gd name="T20" fmla="*/ 25 w 163"/>
                <a:gd name="T21" fmla="*/ 65 h 95"/>
                <a:gd name="T22" fmla="*/ 1 w 163"/>
                <a:gd name="T23" fmla="*/ 4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95">
                  <a:moveTo>
                    <a:pt x="1" y="41"/>
                  </a:moveTo>
                  <a:cubicBezTo>
                    <a:pt x="1" y="34"/>
                    <a:pt x="19" y="30"/>
                    <a:pt x="28" y="23"/>
                  </a:cubicBezTo>
                  <a:cubicBezTo>
                    <a:pt x="37" y="16"/>
                    <a:pt x="45" y="2"/>
                    <a:pt x="55" y="1"/>
                  </a:cubicBezTo>
                  <a:cubicBezTo>
                    <a:pt x="65" y="0"/>
                    <a:pt x="76" y="16"/>
                    <a:pt x="87" y="17"/>
                  </a:cubicBezTo>
                  <a:cubicBezTo>
                    <a:pt x="98" y="18"/>
                    <a:pt x="108" y="7"/>
                    <a:pt x="120" y="5"/>
                  </a:cubicBezTo>
                  <a:cubicBezTo>
                    <a:pt x="132" y="3"/>
                    <a:pt x="155" y="1"/>
                    <a:pt x="159" y="7"/>
                  </a:cubicBezTo>
                  <a:cubicBezTo>
                    <a:pt x="163" y="13"/>
                    <a:pt x="153" y="33"/>
                    <a:pt x="145" y="41"/>
                  </a:cubicBezTo>
                  <a:cubicBezTo>
                    <a:pt x="137" y="49"/>
                    <a:pt x="123" y="51"/>
                    <a:pt x="112" y="55"/>
                  </a:cubicBezTo>
                  <a:cubicBezTo>
                    <a:pt x="101" y="59"/>
                    <a:pt x="87" y="61"/>
                    <a:pt x="76" y="68"/>
                  </a:cubicBezTo>
                  <a:cubicBezTo>
                    <a:pt x="65" y="75"/>
                    <a:pt x="51" y="95"/>
                    <a:pt x="43" y="95"/>
                  </a:cubicBezTo>
                  <a:cubicBezTo>
                    <a:pt x="35" y="95"/>
                    <a:pt x="32" y="74"/>
                    <a:pt x="25" y="65"/>
                  </a:cubicBezTo>
                  <a:cubicBezTo>
                    <a:pt x="18" y="56"/>
                    <a:pt x="0" y="50"/>
                    <a:pt x="1" y="41"/>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36" name="Freeform 36"/>
            <p:cNvSpPr>
              <a:spLocks/>
            </p:cNvSpPr>
            <p:nvPr/>
          </p:nvSpPr>
          <p:spPr bwMode="auto">
            <a:xfrm>
              <a:off x="4070" y="2756"/>
              <a:ext cx="131" cy="158"/>
            </a:xfrm>
            <a:custGeom>
              <a:avLst/>
              <a:gdLst>
                <a:gd name="T0" fmla="*/ 1 w 131"/>
                <a:gd name="T1" fmla="*/ 113 h 158"/>
                <a:gd name="T2" fmla="*/ 25 w 131"/>
                <a:gd name="T3" fmla="*/ 71 h 158"/>
                <a:gd name="T4" fmla="*/ 64 w 131"/>
                <a:gd name="T5" fmla="*/ 20 h 158"/>
                <a:gd name="T6" fmla="*/ 122 w 131"/>
                <a:gd name="T7" fmla="*/ 4 h 158"/>
                <a:gd name="T8" fmla="*/ 118 w 131"/>
                <a:gd name="T9" fmla="*/ 41 h 158"/>
                <a:gd name="T10" fmla="*/ 85 w 131"/>
                <a:gd name="T11" fmla="*/ 86 h 158"/>
                <a:gd name="T12" fmla="*/ 94 w 131"/>
                <a:gd name="T13" fmla="*/ 113 h 158"/>
                <a:gd name="T14" fmla="*/ 34 w 131"/>
                <a:gd name="T15" fmla="*/ 158 h 158"/>
                <a:gd name="T16" fmla="*/ 1 w 131"/>
                <a:gd name="T17" fmla="*/ 11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58">
                  <a:moveTo>
                    <a:pt x="1" y="113"/>
                  </a:moveTo>
                  <a:cubicBezTo>
                    <a:pt x="0" y="99"/>
                    <a:pt x="15" y="86"/>
                    <a:pt x="25" y="71"/>
                  </a:cubicBezTo>
                  <a:cubicBezTo>
                    <a:pt x="35" y="56"/>
                    <a:pt x="48" y="31"/>
                    <a:pt x="64" y="20"/>
                  </a:cubicBezTo>
                  <a:cubicBezTo>
                    <a:pt x="80" y="9"/>
                    <a:pt x="113" y="0"/>
                    <a:pt x="122" y="4"/>
                  </a:cubicBezTo>
                  <a:cubicBezTo>
                    <a:pt x="131" y="8"/>
                    <a:pt x="124" y="27"/>
                    <a:pt x="118" y="41"/>
                  </a:cubicBezTo>
                  <a:cubicBezTo>
                    <a:pt x="112" y="55"/>
                    <a:pt x="89" y="74"/>
                    <a:pt x="85" y="86"/>
                  </a:cubicBezTo>
                  <a:cubicBezTo>
                    <a:pt x="81" y="98"/>
                    <a:pt x="102" y="101"/>
                    <a:pt x="94" y="113"/>
                  </a:cubicBezTo>
                  <a:cubicBezTo>
                    <a:pt x="86" y="125"/>
                    <a:pt x="49" y="158"/>
                    <a:pt x="34" y="158"/>
                  </a:cubicBezTo>
                  <a:cubicBezTo>
                    <a:pt x="19" y="158"/>
                    <a:pt x="2" y="127"/>
                    <a:pt x="1" y="113"/>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37" name="Freeform 37"/>
            <p:cNvSpPr>
              <a:spLocks/>
            </p:cNvSpPr>
            <p:nvPr/>
          </p:nvSpPr>
          <p:spPr bwMode="auto">
            <a:xfrm>
              <a:off x="4396" y="66"/>
              <a:ext cx="42" cy="215"/>
            </a:xfrm>
            <a:custGeom>
              <a:avLst/>
              <a:gdLst>
                <a:gd name="T0" fmla="*/ 31 w 42"/>
                <a:gd name="T1" fmla="*/ 0 h 215"/>
                <a:gd name="T2" fmla="*/ 41 w 42"/>
                <a:gd name="T3" fmla="*/ 100 h 215"/>
                <a:gd name="T4" fmla="*/ 35 w 42"/>
                <a:gd name="T5" fmla="*/ 168 h 215"/>
                <a:gd name="T6" fmla="*/ 38 w 42"/>
                <a:gd name="T7" fmla="*/ 211 h 215"/>
                <a:gd name="T8" fmla="*/ 20 w 42"/>
                <a:gd name="T9" fmla="*/ 193 h 215"/>
                <a:gd name="T10" fmla="*/ 16 w 42"/>
                <a:gd name="T11" fmla="*/ 138 h 215"/>
                <a:gd name="T12" fmla="*/ 8 w 42"/>
                <a:gd name="T13" fmla="*/ 46 h 215"/>
                <a:gd name="T14" fmla="*/ 4 w 42"/>
                <a:gd name="T15" fmla="*/ 0 h 215"/>
                <a:gd name="T16" fmla="*/ 31 w 42"/>
                <a:gd name="T17"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215">
                  <a:moveTo>
                    <a:pt x="31" y="0"/>
                  </a:moveTo>
                  <a:cubicBezTo>
                    <a:pt x="37" y="16"/>
                    <a:pt x="40" y="72"/>
                    <a:pt x="41" y="100"/>
                  </a:cubicBezTo>
                  <a:cubicBezTo>
                    <a:pt x="42" y="128"/>
                    <a:pt x="35" y="150"/>
                    <a:pt x="35" y="168"/>
                  </a:cubicBezTo>
                  <a:cubicBezTo>
                    <a:pt x="35" y="186"/>
                    <a:pt x="41" y="207"/>
                    <a:pt x="38" y="211"/>
                  </a:cubicBezTo>
                  <a:cubicBezTo>
                    <a:pt x="35" y="215"/>
                    <a:pt x="24" y="205"/>
                    <a:pt x="20" y="193"/>
                  </a:cubicBezTo>
                  <a:cubicBezTo>
                    <a:pt x="16" y="181"/>
                    <a:pt x="18" y="162"/>
                    <a:pt x="16" y="138"/>
                  </a:cubicBezTo>
                  <a:cubicBezTo>
                    <a:pt x="14" y="114"/>
                    <a:pt x="10" y="69"/>
                    <a:pt x="8" y="46"/>
                  </a:cubicBezTo>
                  <a:cubicBezTo>
                    <a:pt x="6" y="23"/>
                    <a:pt x="0" y="8"/>
                    <a:pt x="4" y="0"/>
                  </a:cubicBezTo>
                  <a:lnTo>
                    <a:pt x="31" y="0"/>
                  </a:lnTo>
                  <a:close/>
                </a:path>
              </a:pathLst>
            </a:custGeom>
            <a:solidFill>
              <a:srgbClr val="993300">
                <a:alpha val="70000"/>
              </a:srgbClr>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38" name="Oval 38"/>
            <p:cNvSpPr>
              <a:spLocks noChangeArrowheads="1"/>
            </p:cNvSpPr>
            <p:nvPr/>
          </p:nvSpPr>
          <p:spPr bwMode="auto">
            <a:xfrm>
              <a:off x="4176" y="136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39" name="Oval 39"/>
            <p:cNvSpPr>
              <a:spLocks noChangeArrowheads="1"/>
            </p:cNvSpPr>
            <p:nvPr/>
          </p:nvSpPr>
          <p:spPr bwMode="auto">
            <a:xfrm>
              <a:off x="4180" y="187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40" name="Oval 40"/>
            <p:cNvSpPr>
              <a:spLocks noChangeArrowheads="1"/>
            </p:cNvSpPr>
            <p:nvPr/>
          </p:nvSpPr>
          <p:spPr bwMode="auto">
            <a:xfrm>
              <a:off x="2640" y="1408"/>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41" name="Oval 41"/>
            <p:cNvSpPr>
              <a:spLocks noChangeArrowheads="1"/>
            </p:cNvSpPr>
            <p:nvPr/>
          </p:nvSpPr>
          <p:spPr bwMode="auto">
            <a:xfrm>
              <a:off x="2496" y="112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42" name="Oval 42"/>
            <p:cNvSpPr>
              <a:spLocks noChangeArrowheads="1"/>
            </p:cNvSpPr>
            <p:nvPr/>
          </p:nvSpPr>
          <p:spPr bwMode="auto">
            <a:xfrm>
              <a:off x="2952" y="1532"/>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43" name="Oval 43"/>
            <p:cNvSpPr>
              <a:spLocks noChangeArrowheads="1"/>
            </p:cNvSpPr>
            <p:nvPr/>
          </p:nvSpPr>
          <p:spPr bwMode="auto">
            <a:xfrm>
              <a:off x="1776" y="160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44" name="Freeform 44"/>
            <p:cNvSpPr>
              <a:spLocks/>
            </p:cNvSpPr>
            <p:nvPr/>
          </p:nvSpPr>
          <p:spPr bwMode="auto">
            <a:xfrm>
              <a:off x="4531" y="2332"/>
              <a:ext cx="49" cy="32"/>
            </a:xfrm>
            <a:custGeom>
              <a:avLst/>
              <a:gdLst>
                <a:gd name="T0" fmla="*/ 47 w 49"/>
                <a:gd name="T1" fmla="*/ 3 h 32"/>
                <a:gd name="T2" fmla="*/ 25 w 49"/>
                <a:gd name="T3" fmla="*/ 2 h 32"/>
                <a:gd name="T4" fmla="*/ 7 w 49"/>
                <a:gd name="T5" fmla="*/ 17 h 32"/>
                <a:gd name="T6" fmla="*/ 5 w 49"/>
                <a:gd name="T7" fmla="*/ 32 h 32"/>
                <a:gd name="T8" fmla="*/ 35 w 49"/>
                <a:gd name="T9" fmla="*/ 20 h 32"/>
                <a:gd name="T10" fmla="*/ 47 w 49"/>
                <a:gd name="T11" fmla="*/ 3 h 32"/>
              </a:gdLst>
              <a:ahLst/>
              <a:cxnLst>
                <a:cxn ang="0">
                  <a:pos x="T0" y="T1"/>
                </a:cxn>
                <a:cxn ang="0">
                  <a:pos x="T2" y="T3"/>
                </a:cxn>
                <a:cxn ang="0">
                  <a:pos x="T4" y="T5"/>
                </a:cxn>
                <a:cxn ang="0">
                  <a:pos x="T6" y="T7"/>
                </a:cxn>
                <a:cxn ang="0">
                  <a:pos x="T8" y="T9"/>
                </a:cxn>
                <a:cxn ang="0">
                  <a:pos x="T10" y="T11"/>
                </a:cxn>
              </a:cxnLst>
              <a:rect l="0" t="0" r="r" b="b"/>
              <a:pathLst>
                <a:path w="49" h="32">
                  <a:moveTo>
                    <a:pt x="47" y="3"/>
                  </a:moveTo>
                  <a:cubicBezTo>
                    <a:pt x="45" y="0"/>
                    <a:pt x="32" y="0"/>
                    <a:pt x="25" y="2"/>
                  </a:cubicBezTo>
                  <a:cubicBezTo>
                    <a:pt x="18" y="4"/>
                    <a:pt x="10" y="12"/>
                    <a:pt x="7" y="17"/>
                  </a:cubicBezTo>
                  <a:cubicBezTo>
                    <a:pt x="4" y="22"/>
                    <a:pt x="0" y="32"/>
                    <a:pt x="5" y="32"/>
                  </a:cubicBezTo>
                  <a:cubicBezTo>
                    <a:pt x="10" y="32"/>
                    <a:pt x="28" y="25"/>
                    <a:pt x="35" y="20"/>
                  </a:cubicBezTo>
                  <a:cubicBezTo>
                    <a:pt x="42" y="15"/>
                    <a:pt x="49" y="6"/>
                    <a:pt x="47" y="3"/>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45" name="Freeform 45"/>
            <p:cNvSpPr>
              <a:spLocks/>
            </p:cNvSpPr>
            <p:nvPr/>
          </p:nvSpPr>
          <p:spPr bwMode="auto">
            <a:xfrm>
              <a:off x="4415" y="2448"/>
              <a:ext cx="42" cy="35"/>
            </a:xfrm>
            <a:custGeom>
              <a:avLst/>
              <a:gdLst>
                <a:gd name="T0" fmla="*/ 40 w 42"/>
                <a:gd name="T1" fmla="*/ 2 h 35"/>
                <a:gd name="T2" fmla="*/ 18 w 42"/>
                <a:gd name="T3" fmla="*/ 7 h 35"/>
                <a:gd name="T4" fmla="*/ 1 w 42"/>
                <a:gd name="T5" fmla="*/ 22 h 35"/>
                <a:gd name="T6" fmla="*/ 9 w 42"/>
                <a:gd name="T7" fmla="*/ 35 h 35"/>
                <a:gd name="T8" fmla="*/ 28 w 42"/>
                <a:gd name="T9" fmla="*/ 19 h 35"/>
                <a:gd name="T10" fmla="*/ 40 w 42"/>
                <a:gd name="T11" fmla="*/ 2 h 35"/>
              </a:gdLst>
              <a:ahLst/>
              <a:cxnLst>
                <a:cxn ang="0">
                  <a:pos x="T0" y="T1"/>
                </a:cxn>
                <a:cxn ang="0">
                  <a:pos x="T2" y="T3"/>
                </a:cxn>
                <a:cxn ang="0">
                  <a:pos x="T4" y="T5"/>
                </a:cxn>
                <a:cxn ang="0">
                  <a:pos x="T6" y="T7"/>
                </a:cxn>
                <a:cxn ang="0">
                  <a:pos x="T8" y="T9"/>
                </a:cxn>
                <a:cxn ang="0">
                  <a:pos x="T10" y="T11"/>
                </a:cxn>
              </a:cxnLst>
              <a:rect l="0" t="0" r="r" b="b"/>
              <a:pathLst>
                <a:path w="42" h="35">
                  <a:moveTo>
                    <a:pt x="40" y="2"/>
                  </a:moveTo>
                  <a:cubicBezTo>
                    <a:pt x="38" y="0"/>
                    <a:pt x="24" y="4"/>
                    <a:pt x="18" y="7"/>
                  </a:cubicBezTo>
                  <a:cubicBezTo>
                    <a:pt x="12" y="10"/>
                    <a:pt x="2" y="17"/>
                    <a:pt x="1" y="22"/>
                  </a:cubicBezTo>
                  <a:cubicBezTo>
                    <a:pt x="0" y="27"/>
                    <a:pt x="5" y="35"/>
                    <a:pt x="9" y="35"/>
                  </a:cubicBezTo>
                  <a:cubicBezTo>
                    <a:pt x="13" y="35"/>
                    <a:pt x="23" y="25"/>
                    <a:pt x="28" y="19"/>
                  </a:cubicBezTo>
                  <a:cubicBezTo>
                    <a:pt x="33" y="13"/>
                    <a:pt x="42" y="5"/>
                    <a:pt x="40" y="2"/>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46" name="Freeform 46"/>
            <p:cNvSpPr>
              <a:spLocks/>
            </p:cNvSpPr>
            <p:nvPr/>
          </p:nvSpPr>
          <p:spPr bwMode="auto">
            <a:xfrm>
              <a:off x="4367" y="2476"/>
              <a:ext cx="31" cy="46"/>
            </a:xfrm>
            <a:custGeom>
              <a:avLst/>
              <a:gdLst>
                <a:gd name="T0" fmla="*/ 28 w 31"/>
                <a:gd name="T1" fmla="*/ 2 h 46"/>
                <a:gd name="T2" fmla="*/ 13 w 31"/>
                <a:gd name="T3" fmla="*/ 17 h 46"/>
                <a:gd name="T4" fmla="*/ 1 w 31"/>
                <a:gd name="T5" fmla="*/ 32 h 46"/>
                <a:gd name="T6" fmla="*/ 9 w 31"/>
                <a:gd name="T7" fmla="*/ 46 h 46"/>
                <a:gd name="T8" fmla="*/ 28 w 31"/>
                <a:gd name="T9" fmla="*/ 30 h 46"/>
                <a:gd name="T10" fmla="*/ 28 w 31"/>
                <a:gd name="T11" fmla="*/ 2 h 46"/>
              </a:gdLst>
              <a:ahLst/>
              <a:cxnLst>
                <a:cxn ang="0">
                  <a:pos x="T0" y="T1"/>
                </a:cxn>
                <a:cxn ang="0">
                  <a:pos x="T2" y="T3"/>
                </a:cxn>
                <a:cxn ang="0">
                  <a:pos x="T4" y="T5"/>
                </a:cxn>
                <a:cxn ang="0">
                  <a:pos x="T6" y="T7"/>
                </a:cxn>
                <a:cxn ang="0">
                  <a:pos x="T8" y="T9"/>
                </a:cxn>
                <a:cxn ang="0">
                  <a:pos x="T10" y="T11"/>
                </a:cxn>
              </a:cxnLst>
              <a:rect l="0" t="0" r="r" b="b"/>
              <a:pathLst>
                <a:path w="31" h="46">
                  <a:moveTo>
                    <a:pt x="28" y="2"/>
                  </a:moveTo>
                  <a:cubicBezTo>
                    <a:pt x="26" y="0"/>
                    <a:pt x="17" y="12"/>
                    <a:pt x="13" y="17"/>
                  </a:cubicBezTo>
                  <a:cubicBezTo>
                    <a:pt x="9" y="22"/>
                    <a:pt x="2" y="27"/>
                    <a:pt x="1" y="32"/>
                  </a:cubicBezTo>
                  <a:cubicBezTo>
                    <a:pt x="0" y="37"/>
                    <a:pt x="5" y="46"/>
                    <a:pt x="9" y="46"/>
                  </a:cubicBezTo>
                  <a:cubicBezTo>
                    <a:pt x="13" y="46"/>
                    <a:pt x="25" y="37"/>
                    <a:pt x="28" y="30"/>
                  </a:cubicBezTo>
                  <a:cubicBezTo>
                    <a:pt x="31" y="23"/>
                    <a:pt x="30" y="5"/>
                    <a:pt x="28" y="2"/>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47" name="Freeform 47"/>
            <p:cNvSpPr>
              <a:spLocks/>
            </p:cNvSpPr>
            <p:nvPr/>
          </p:nvSpPr>
          <p:spPr bwMode="auto">
            <a:xfrm>
              <a:off x="4250" y="1449"/>
              <a:ext cx="35" cy="71"/>
            </a:xfrm>
            <a:custGeom>
              <a:avLst/>
              <a:gdLst>
                <a:gd name="T0" fmla="*/ 18 w 35"/>
                <a:gd name="T1" fmla="*/ 6 h 71"/>
                <a:gd name="T2" fmla="*/ 0 w 35"/>
                <a:gd name="T3" fmla="*/ 37 h 71"/>
                <a:gd name="T4" fmla="*/ 20 w 35"/>
                <a:gd name="T5" fmla="*/ 68 h 71"/>
                <a:gd name="T6" fmla="*/ 30 w 35"/>
                <a:gd name="T7" fmla="*/ 53 h 71"/>
                <a:gd name="T8" fmla="*/ 26 w 35"/>
                <a:gd name="T9" fmla="*/ 29 h 71"/>
                <a:gd name="T10" fmla="*/ 34 w 35"/>
                <a:gd name="T11" fmla="*/ 4 h 71"/>
                <a:gd name="T12" fmla="*/ 18 w 35"/>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35" h="71">
                  <a:moveTo>
                    <a:pt x="18" y="6"/>
                  </a:moveTo>
                  <a:cubicBezTo>
                    <a:pt x="12" y="11"/>
                    <a:pt x="0" y="27"/>
                    <a:pt x="0" y="37"/>
                  </a:cubicBezTo>
                  <a:cubicBezTo>
                    <a:pt x="0" y="47"/>
                    <a:pt x="15" y="65"/>
                    <a:pt x="20" y="68"/>
                  </a:cubicBezTo>
                  <a:cubicBezTo>
                    <a:pt x="25" y="71"/>
                    <a:pt x="29" y="59"/>
                    <a:pt x="30" y="53"/>
                  </a:cubicBezTo>
                  <a:cubicBezTo>
                    <a:pt x="31" y="47"/>
                    <a:pt x="25" y="37"/>
                    <a:pt x="26" y="29"/>
                  </a:cubicBezTo>
                  <a:cubicBezTo>
                    <a:pt x="27" y="21"/>
                    <a:pt x="35" y="8"/>
                    <a:pt x="34" y="4"/>
                  </a:cubicBezTo>
                  <a:cubicBezTo>
                    <a:pt x="33" y="0"/>
                    <a:pt x="21" y="6"/>
                    <a:pt x="18" y="6"/>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48" name="Freeform 48"/>
            <p:cNvSpPr>
              <a:spLocks/>
            </p:cNvSpPr>
            <p:nvPr/>
          </p:nvSpPr>
          <p:spPr bwMode="auto">
            <a:xfrm>
              <a:off x="1014" y="124"/>
              <a:ext cx="3154" cy="1244"/>
            </a:xfrm>
            <a:custGeom>
              <a:avLst/>
              <a:gdLst>
                <a:gd name="T0" fmla="*/ 0 w 3154"/>
                <a:gd name="T1" fmla="*/ 0 h 1244"/>
                <a:gd name="T2" fmla="*/ 1014 w 3154"/>
                <a:gd name="T3" fmla="*/ 464 h 1244"/>
                <a:gd name="T4" fmla="*/ 1620 w 3154"/>
                <a:gd name="T5" fmla="*/ 684 h 1244"/>
                <a:gd name="T6" fmla="*/ 1888 w 3154"/>
                <a:gd name="T7" fmla="*/ 744 h 1244"/>
                <a:gd name="T8" fmla="*/ 2320 w 3154"/>
                <a:gd name="T9" fmla="*/ 890 h 1244"/>
                <a:gd name="T10" fmla="*/ 3154 w 3154"/>
                <a:gd name="T11" fmla="*/ 1244 h 1244"/>
              </a:gdLst>
              <a:ahLst/>
              <a:cxnLst>
                <a:cxn ang="0">
                  <a:pos x="T0" y="T1"/>
                </a:cxn>
                <a:cxn ang="0">
                  <a:pos x="T2" y="T3"/>
                </a:cxn>
                <a:cxn ang="0">
                  <a:pos x="T4" y="T5"/>
                </a:cxn>
                <a:cxn ang="0">
                  <a:pos x="T6" y="T7"/>
                </a:cxn>
                <a:cxn ang="0">
                  <a:pos x="T8" y="T9"/>
                </a:cxn>
                <a:cxn ang="0">
                  <a:pos x="T10" y="T11"/>
                </a:cxn>
              </a:cxnLst>
              <a:rect l="0" t="0" r="r" b="b"/>
              <a:pathLst>
                <a:path w="3154" h="1244">
                  <a:moveTo>
                    <a:pt x="0" y="0"/>
                  </a:moveTo>
                  <a:lnTo>
                    <a:pt x="1014" y="464"/>
                  </a:lnTo>
                  <a:lnTo>
                    <a:pt x="1620" y="684"/>
                  </a:lnTo>
                  <a:lnTo>
                    <a:pt x="1888" y="744"/>
                  </a:lnTo>
                  <a:lnTo>
                    <a:pt x="2320" y="890"/>
                  </a:lnTo>
                  <a:lnTo>
                    <a:pt x="3154" y="1244"/>
                  </a:lnTo>
                </a:path>
              </a:pathLst>
            </a:custGeom>
            <a:noFill/>
            <a:ln w="38100" cmpd="dbl">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49" name="Freeform 49"/>
            <p:cNvSpPr>
              <a:spLocks/>
            </p:cNvSpPr>
            <p:nvPr/>
          </p:nvSpPr>
          <p:spPr bwMode="auto">
            <a:xfrm>
              <a:off x="3086" y="1626"/>
              <a:ext cx="1184" cy="242"/>
            </a:xfrm>
            <a:custGeom>
              <a:avLst/>
              <a:gdLst>
                <a:gd name="T0" fmla="*/ 0 w 1184"/>
                <a:gd name="T1" fmla="*/ 0 h 242"/>
                <a:gd name="T2" fmla="*/ 326 w 1184"/>
                <a:gd name="T3" fmla="*/ 98 h 242"/>
                <a:gd name="T4" fmla="*/ 548 w 1184"/>
                <a:gd name="T5" fmla="*/ 108 h 242"/>
                <a:gd name="T6" fmla="*/ 1184 w 1184"/>
                <a:gd name="T7" fmla="*/ 242 h 242"/>
              </a:gdLst>
              <a:ahLst/>
              <a:cxnLst>
                <a:cxn ang="0">
                  <a:pos x="T0" y="T1"/>
                </a:cxn>
                <a:cxn ang="0">
                  <a:pos x="T2" y="T3"/>
                </a:cxn>
                <a:cxn ang="0">
                  <a:pos x="T4" y="T5"/>
                </a:cxn>
                <a:cxn ang="0">
                  <a:pos x="T6" y="T7"/>
                </a:cxn>
              </a:cxnLst>
              <a:rect l="0" t="0" r="r" b="b"/>
              <a:pathLst>
                <a:path w="1184" h="242">
                  <a:moveTo>
                    <a:pt x="0" y="0"/>
                  </a:moveTo>
                  <a:lnTo>
                    <a:pt x="326" y="98"/>
                  </a:lnTo>
                  <a:lnTo>
                    <a:pt x="548" y="108"/>
                  </a:lnTo>
                  <a:lnTo>
                    <a:pt x="1184" y="242"/>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50" name="Freeform 50"/>
            <p:cNvSpPr>
              <a:spLocks/>
            </p:cNvSpPr>
            <p:nvPr/>
          </p:nvSpPr>
          <p:spPr bwMode="auto">
            <a:xfrm>
              <a:off x="4336" y="1272"/>
              <a:ext cx="414" cy="136"/>
            </a:xfrm>
            <a:custGeom>
              <a:avLst/>
              <a:gdLst>
                <a:gd name="T0" fmla="*/ 0 w 414"/>
                <a:gd name="T1" fmla="*/ 0 h 136"/>
                <a:gd name="T2" fmla="*/ 186 w 414"/>
                <a:gd name="T3" fmla="*/ 110 h 136"/>
                <a:gd name="T4" fmla="*/ 414 w 414"/>
                <a:gd name="T5" fmla="*/ 136 h 136"/>
              </a:gdLst>
              <a:ahLst/>
              <a:cxnLst>
                <a:cxn ang="0">
                  <a:pos x="T0" y="T1"/>
                </a:cxn>
                <a:cxn ang="0">
                  <a:pos x="T2" y="T3"/>
                </a:cxn>
                <a:cxn ang="0">
                  <a:pos x="T4" y="T5"/>
                </a:cxn>
              </a:cxnLst>
              <a:rect l="0" t="0" r="r" b="b"/>
              <a:pathLst>
                <a:path w="414" h="136">
                  <a:moveTo>
                    <a:pt x="0" y="0"/>
                  </a:moveTo>
                  <a:lnTo>
                    <a:pt x="186" y="110"/>
                  </a:lnTo>
                  <a:lnTo>
                    <a:pt x="414" y="136"/>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51" name="Freeform 51"/>
            <p:cNvSpPr>
              <a:spLocks/>
            </p:cNvSpPr>
            <p:nvPr/>
          </p:nvSpPr>
          <p:spPr bwMode="auto">
            <a:xfrm>
              <a:off x="4456" y="928"/>
              <a:ext cx="280" cy="294"/>
            </a:xfrm>
            <a:custGeom>
              <a:avLst/>
              <a:gdLst>
                <a:gd name="T0" fmla="*/ 0 w 280"/>
                <a:gd name="T1" fmla="*/ 294 h 294"/>
                <a:gd name="T2" fmla="*/ 280 w 280"/>
                <a:gd name="T3" fmla="*/ 0 h 294"/>
              </a:gdLst>
              <a:ahLst/>
              <a:cxnLst>
                <a:cxn ang="0">
                  <a:pos x="T0" y="T1"/>
                </a:cxn>
                <a:cxn ang="0">
                  <a:pos x="T2" y="T3"/>
                </a:cxn>
              </a:cxnLst>
              <a:rect l="0" t="0" r="r" b="b"/>
              <a:pathLst>
                <a:path w="280" h="294">
                  <a:moveTo>
                    <a:pt x="0" y="294"/>
                  </a:moveTo>
                  <a:lnTo>
                    <a:pt x="280" y="0"/>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52" name="Freeform 52"/>
            <p:cNvSpPr>
              <a:spLocks/>
            </p:cNvSpPr>
            <p:nvPr/>
          </p:nvSpPr>
          <p:spPr bwMode="auto">
            <a:xfrm>
              <a:off x="4282" y="1424"/>
              <a:ext cx="398" cy="442"/>
            </a:xfrm>
            <a:custGeom>
              <a:avLst/>
              <a:gdLst>
                <a:gd name="T0" fmla="*/ 0 w 398"/>
                <a:gd name="T1" fmla="*/ 442 h 442"/>
                <a:gd name="T2" fmla="*/ 84 w 398"/>
                <a:gd name="T3" fmla="*/ 432 h 442"/>
                <a:gd name="T4" fmla="*/ 148 w 398"/>
                <a:gd name="T5" fmla="*/ 350 h 442"/>
                <a:gd name="T6" fmla="*/ 276 w 398"/>
                <a:gd name="T7" fmla="*/ 128 h 442"/>
                <a:gd name="T8" fmla="*/ 398 w 398"/>
                <a:gd name="T9" fmla="*/ 0 h 442"/>
              </a:gdLst>
              <a:ahLst/>
              <a:cxnLst>
                <a:cxn ang="0">
                  <a:pos x="T0" y="T1"/>
                </a:cxn>
                <a:cxn ang="0">
                  <a:pos x="T2" y="T3"/>
                </a:cxn>
                <a:cxn ang="0">
                  <a:pos x="T4" y="T5"/>
                </a:cxn>
                <a:cxn ang="0">
                  <a:pos x="T6" y="T7"/>
                </a:cxn>
                <a:cxn ang="0">
                  <a:pos x="T8" y="T9"/>
                </a:cxn>
              </a:cxnLst>
              <a:rect l="0" t="0" r="r" b="b"/>
              <a:pathLst>
                <a:path w="398" h="442">
                  <a:moveTo>
                    <a:pt x="0" y="442"/>
                  </a:moveTo>
                  <a:lnTo>
                    <a:pt x="84" y="432"/>
                  </a:lnTo>
                  <a:lnTo>
                    <a:pt x="148" y="350"/>
                  </a:lnTo>
                  <a:lnTo>
                    <a:pt x="276" y="128"/>
                  </a:lnTo>
                  <a:lnTo>
                    <a:pt x="398" y="0"/>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53" name="Freeform 53"/>
            <p:cNvSpPr>
              <a:spLocks/>
            </p:cNvSpPr>
            <p:nvPr/>
          </p:nvSpPr>
          <p:spPr bwMode="auto">
            <a:xfrm>
              <a:off x="774" y="1572"/>
              <a:ext cx="2170" cy="952"/>
            </a:xfrm>
            <a:custGeom>
              <a:avLst/>
              <a:gdLst>
                <a:gd name="T0" fmla="*/ 2170 w 2170"/>
                <a:gd name="T1" fmla="*/ 0 h 952"/>
                <a:gd name="T2" fmla="*/ 1870 w 2170"/>
                <a:gd name="T3" fmla="*/ 112 h 952"/>
                <a:gd name="T4" fmla="*/ 1296 w 2170"/>
                <a:gd name="T5" fmla="*/ 386 h 952"/>
                <a:gd name="T6" fmla="*/ 478 w 2170"/>
                <a:gd name="T7" fmla="*/ 778 h 952"/>
                <a:gd name="T8" fmla="*/ 126 w 2170"/>
                <a:gd name="T9" fmla="*/ 918 h 952"/>
                <a:gd name="T10" fmla="*/ 42 w 2170"/>
                <a:gd name="T11" fmla="*/ 918 h 952"/>
                <a:gd name="T12" fmla="*/ 0 w 2170"/>
                <a:gd name="T13" fmla="*/ 952 h 952"/>
              </a:gdLst>
              <a:ahLst/>
              <a:cxnLst>
                <a:cxn ang="0">
                  <a:pos x="T0" y="T1"/>
                </a:cxn>
                <a:cxn ang="0">
                  <a:pos x="T2" y="T3"/>
                </a:cxn>
                <a:cxn ang="0">
                  <a:pos x="T4" y="T5"/>
                </a:cxn>
                <a:cxn ang="0">
                  <a:pos x="T6" y="T7"/>
                </a:cxn>
                <a:cxn ang="0">
                  <a:pos x="T8" y="T9"/>
                </a:cxn>
                <a:cxn ang="0">
                  <a:pos x="T10" y="T11"/>
                </a:cxn>
                <a:cxn ang="0">
                  <a:pos x="T12" y="T13"/>
                </a:cxn>
              </a:cxnLst>
              <a:rect l="0" t="0" r="r" b="b"/>
              <a:pathLst>
                <a:path w="2170" h="952">
                  <a:moveTo>
                    <a:pt x="2170" y="0"/>
                  </a:moveTo>
                  <a:lnTo>
                    <a:pt x="1870" y="112"/>
                  </a:lnTo>
                  <a:lnTo>
                    <a:pt x="1296" y="386"/>
                  </a:lnTo>
                  <a:lnTo>
                    <a:pt x="478" y="778"/>
                  </a:lnTo>
                  <a:lnTo>
                    <a:pt x="126" y="918"/>
                  </a:lnTo>
                  <a:lnTo>
                    <a:pt x="42" y="918"/>
                  </a:lnTo>
                  <a:lnTo>
                    <a:pt x="0" y="952"/>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54" name="Oval 54"/>
            <p:cNvSpPr>
              <a:spLocks noChangeArrowheads="1"/>
            </p:cNvSpPr>
            <p:nvPr/>
          </p:nvSpPr>
          <p:spPr bwMode="auto">
            <a:xfrm>
              <a:off x="720" y="252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55" name="Freeform 55"/>
            <p:cNvSpPr>
              <a:spLocks/>
            </p:cNvSpPr>
            <p:nvPr/>
          </p:nvSpPr>
          <p:spPr bwMode="auto">
            <a:xfrm>
              <a:off x="914" y="86"/>
              <a:ext cx="1206" cy="2374"/>
            </a:xfrm>
            <a:custGeom>
              <a:avLst/>
              <a:gdLst>
                <a:gd name="T0" fmla="*/ 1206 w 1206"/>
                <a:gd name="T1" fmla="*/ 0 h 2374"/>
                <a:gd name="T2" fmla="*/ 1180 w 1206"/>
                <a:gd name="T3" fmla="*/ 228 h 2374"/>
                <a:gd name="T4" fmla="*/ 1122 w 1206"/>
                <a:gd name="T5" fmla="*/ 422 h 2374"/>
                <a:gd name="T6" fmla="*/ 1100 w 1206"/>
                <a:gd name="T7" fmla="*/ 620 h 2374"/>
                <a:gd name="T8" fmla="*/ 1050 w 1206"/>
                <a:gd name="T9" fmla="*/ 766 h 2374"/>
                <a:gd name="T10" fmla="*/ 986 w 1206"/>
                <a:gd name="T11" fmla="*/ 856 h 2374"/>
                <a:gd name="T12" fmla="*/ 838 w 1206"/>
                <a:gd name="T13" fmla="*/ 1002 h 2374"/>
                <a:gd name="T14" fmla="*/ 742 w 1206"/>
                <a:gd name="T15" fmla="*/ 1122 h 2374"/>
                <a:gd name="T16" fmla="*/ 0 w 1206"/>
                <a:gd name="T17" fmla="*/ 2374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6" h="2374">
                  <a:moveTo>
                    <a:pt x="1206" y="0"/>
                  </a:moveTo>
                  <a:lnTo>
                    <a:pt x="1180" y="228"/>
                  </a:lnTo>
                  <a:lnTo>
                    <a:pt x="1122" y="422"/>
                  </a:lnTo>
                  <a:lnTo>
                    <a:pt x="1100" y="620"/>
                  </a:lnTo>
                  <a:lnTo>
                    <a:pt x="1050" y="766"/>
                  </a:lnTo>
                  <a:lnTo>
                    <a:pt x="986" y="856"/>
                  </a:lnTo>
                  <a:lnTo>
                    <a:pt x="838" y="1002"/>
                  </a:lnTo>
                  <a:lnTo>
                    <a:pt x="742" y="1122"/>
                  </a:lnTo>
                  <a:lnTo>
                    <a:pt x="0" y="2374"/>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56" name="Freeform 56"/>
            <p:cNvSpPr>
              <a:spLocks/>
            </p:cNvSpPr>
            <p:nvPr/>
          </p:nvSpPr>
          <p:spPr bwMode="auto">
            <a:xfrm>
              <a:off x="2030" y="672"/>
              <a:ext cx="856" cy="902"/>
            </a:xfrm>
            <a:custGeom>
              <a:avLst/>
              <a:gdLst>
                <a:gd name="T0" fmla="*/ 0 w 856"/>
                <a:gd name="T1" fmla="*/ 0 h 902"/>
                <a:gd name="T2" fmla="*/ 60 w 856"/>
                <a:gd name="T3" fmla="*/ 12 h 902"/>
                <a:gd name="T4" fmla="*/ 444 w 856"/>
                <a:gd name="T5" fmla="*/ 404 h 902"/>
                <a:gd name="T6" fmla="*/ 448 w 856"/>
                <a:gd name="T7" fmla="*/ 450 h 902"/>
                <a:gd name="T8" fmla="*/ 426 w 856"/>
                <a:gd name="T9" fmla="*/ 514 h 902"/>
                <a:gd name="T10" fmla="*/ 344 w 856"/>
                <a:gd name="T11" fmla="*/ 626 h 902"/>
                <a:gd name="T12" fmla="*/ 332 w 856"/>
                <a:gd name="T13" fmla="*/ 734 h 902"/>
                <a:gd name="T14" fmla="*/ 362 w 856"/>
                <a:gd name="T15" fmla="*/ 788 h 902"/>
                <a:gd name="T16" fmla="*/ 414 w 856"/>
                <a:gd name="T17" fmla="*/ 838 h 902"/>
                <a:gd name="T18" fmla="*/ 768 w 856"/>
                <a:gd name="T19" fmla="*/ 860 h 902"/>
                <a:gd name="T20" fmla="*/ 856 w 856"/>
                <a:gd name="T21" fmla="*/ 902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6" h="902">
                  <a:moveTo>
                    <a:pt x="0" y="0"/>
                  </a:moveTo>
                  <a:lnTo>
                    <a:pt x="60" y="12"/>
                  </a:lnTo>
                  <a:lnTo>
                    <a:pt x="444" y="404"/>
                  </a:lnTo>
                  <a:lnTo>
                    <a:pt x="448" y="450"/>
                  </a:lnTo>
                  <a:lnTo>
                    <a:pt x="426" y="514"/>
                  </a:lnTo>
                  <a:lnTo>
                    <a:pt x="344" y="626"/>
                  </a:lnTo>
                  <a:lnTo>
                    <a:pt x="332" y="734"/>
                  </a:lnTo>
                  <a:lnTo>
                    <a:pt x="362" y="788"/>
                  </a:lnTo>
                  <a:lnTo>
                    <a:pt x="414" y="838"/>
                  </a:lnTo>
                  <a:lnTo>
                    <a:pt x="768" y="860"/>
                  </a:lnTo>
                  <a:lnTo>
                    <a:pt x="856" y="902"/>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57" name="Freeform 57"/>
            <p:cNvSpPr>
              <a:spLocks/>
            </p:cNvSpPr>
            <p:nvPr/>
          </p:nvSpPr>
          <p:spPr bwMode="auto">
            <a:xfrm>
              <a:off x="1512" y="1496"/>
              <a:ext cx="256" cy="112"/>
            </a:xfrm>
            <a:custGeom>
              <a:avLst/>
              <a:gdLst>
                <a:gd name="T0" fmla="*/ 0 w 256"/>
                <a:gd name="T1" fmla="*/ 0 h 112"/>
                <a:gd name="T2" fmla="*/ 128 w 256"/>
                <a:gd name="T3" fmla="*/ 66 h 112"/>
                <a:gd name="T4" fmla="*/ 256 w 256"/>
                <a:gd name="T5" fmla="*/ 112 h 112"/>
              </a:gdLst>
              <a:ahLst/>
              <a:cxnLst>
                <a:cxn ang="0">
                  <a:pos x="T0" y="T1"/>
                </a:cxn>
                <a:cxn ang="0">
                  <a:pos x="T2" y="T3"/>
                </a:cxn>
                <a:cxn ang="0">
                  <a:pos x="T4" y="T5"/>
                </a:cxn>
              </a:cxnLst>
              <a:rect l="0" t="0" r="r" b="b"/>
              <a:pathLst>
                <a:path w="256" h="112">
                  <a:moveTo>
                    <a:pt x="0" y="0"/>
                  </a:moveTo>
                  <a:lnTo>
                    <a:pt x="128" y="66"/>
                  </a:lnTo>
                  <a:lnTo>
                    <a:pt x="256" y="112"/>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58" name="Line 58"/>
            <p:cNvSpPr>
              <a:spLocks noChangeShapeType="1"/>
            </p:cNvSpPr>
            <p:nvPr/>
          </p:nvSpPr>
          <p:spPr bwMode="auto">
            <a:xfrm>
              <a:off x="1824" y="1648"/>
              <a:ext cx="216" cy="256"/>
            </a:xfrm>
            <a:prstGeom prst="line">
              <a:avLst/>
            </a:prstGeom>
            <a:noFill/>
            <a:ln w="38100" cmpd="dbl">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59" name="Freeform 59"/>
            <p:cNvSpPr>
              <a:spLocks/>
            </p:cNvSpPr>
            <p:nvPr/>
          </p:nvSpPr>
          <p:spPr bwMode="auto">
            <a:xfrm>
              <a:off x="1952" y="1621"/>
              <a:ext cx="680" cy="163"/>
            </a:xfrm>
            <a:custGeom>
              <a:avLst/>
              <a:gdLst>
                <a:gd name="T0" fmla="*/ 0 w 680"/>
                <a:gd name="T1" fmla="*/ 163 h 163"/>
                <a:gd name="T2" fmla="*/ 334 w 680"/>
                <a:gd name="T3" fmla="*/ 19 h 163"/>
                <a:gd name="T4" fmla="*/ 680 w 680"/>
                <a:gd name="T5" fmla="*/ 51 h 163"/>
              </a:gdLst>
              <a:ahLst/>
              <a:cxnLst>
                <a:cxn ang="0">
                  <a:pos x="T0" y="T1"/>
                </a:cxn>
                <a:cxn ang="0">
                  <a:pos x="T2" y="T3"/>
                </a:cxn>
                <a:cxn ang="0">
                  <a:pos x="T4" y="T5"/>
                </a:cxn>
              </a:cxnLst>
              <a:rect l="0" t="0" r="r" b="b"/>
              <a:pathLst>
                <a:path w="680" h="163">
                  <a:moveTo>
                    <a:pt x="0" y="163"/>
                  </a:moveTo>
                  <a:cubicBezTo>
                    <a:pt x="56" y="139"/>
                    <a:pt x="221" y="38"/>
                    <a:pt x="334" y="19"/>
                  </a:cubicBezTo>
                  <a:cubicBezTo>
                    <a:pt x="447" y="0"/>
                    <a:pt x="608" y="44"/>
                    <a:pt x="680" y="51"/>
                  </a:cubicBez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60" name="Freeform 60"/>
            <p:cNvSpPr>
              <a:spLocks/>
            </p:cNvSpPr>
            <p:nvPr/>
          </p:nvSpPr>
          <p:spPr bwMode="auto">
            <a:xfrm>
              <a:off x="2724" y="832"/>
              <a:ext cx="252" cy="696"/>
            </a:xfrm>
            <a:custGeom>
              <a:avLst/>
              <a:gdLst>
                <a:gd name="T0" fmla="*/ 4 w 252"/>
                <a:gd name="T1" fmla="*/ 0 h 696"/>
                <a:gd name="T2" fmla="*/ 0 w 252"/>
                <a:gd name="T3" fmla="*/ 88 h 696"/>
                <a:gd name="T4" fmla="*/ 74 w 252"/>
                <a:gd name="T5" fmla="*/ 352 h 696"/>
                <a:gd name="T6" fmla="*/ 252 w 252"/>
                <a:gd name="T7" fmla="*/ 696 h 696"/>
              </a:gdLst>
              <a:ahLst/>
              <a:cxnLst>
                <a:cxn ang="0">
                  <a:pos x="T0" y="T1"/>
                </a:cxn>
                <a:cxn ang="0">
                  <a:pos x="T2" y="T3"/>
                </a:cxn>
                <a:cxn ang="0">
                  <a:pos x="T4" y="T5"/>
                </a:cxn>
                <a:cxn ang="0">
                  <a:pos x="T6" y="T7"/>
                </a:cxn>
              </a:cxnLst>
              <a:rect l="0" t="0" r="r" b="b"/>
              <a:pathLst>
                <a:path w="252" h="696">
                  <a:moveTo>
                    <a:pt x="4" y="0"/>
                  </a:moveTo>
                  <a:lnTo>
                    <a:pt x="0" y="88"/>
                  </a:lnTo>
                  <a:lnTo>
                    <a:pt x="74" y="352"/>
                  </a:lnTo>
                  <a:lnTo>
                    <a:pt x="252" y="696"/>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61" name="Freeform 61"/>
            <p:cNvSpPr>
              <a:spLocks/>
            </p:cNvSpPr>
            <p:nvPr/>
          </p:nvSpPr>
          <p:spPr bwMode="auto">
            <a:xfrm>
              <a:off x="3002" y="1014"/>
              <a:ext cx="302" cy="526"/>
            </a:xfrm>
            <a:custGeom>
              <a:avLst/>
              <a:gdLst>
                <a:gd name="T0" fmla="*/ 302 w 302"/>
                <a:gd name="T1" fmla="*/ 0 h 526"/>
                <a:gd name="T2" fmla="*/ 40 w 302"/>
                <a:gd name="T3" fmla="*/ 498 h 526"/>
                <a:gd name="T4" fmla="*/ 0 w 302"/>
                <a:gd name="T5" fmla="*/ 526 h 526"/>
              </a:gdLst>
              <a:ahLst/>
              <a:cxnLst>
                <a:cxn ang="0">
                  <a:pos x="T0" y="T1"/>
                </a:cxn>
                <a:cxn ang="0">
                  <a:pos x="T2" y="T3"/>
                </a:cxn>
                <a:cxn ang="0">
                  <a:pos x="T4" y="T5"/>
                </a:cxn>
              </a:cxnLst>
              <a:rect l="0" t="0" r="r" b="b"/>
              <a:pathLst>
                <a:path w="302" h="526">
                  <a:moveTo>
                    <a:pt x="302" y="0"/>
                  </a:moveTo>
                  <a:lnTo>
                    <a:pt x="40" y="498"/>
                  </a:lnTo>
                  <a:lnTo>
                    <a:pt x="0" y="526"/>
                  </a:lnTo>
                </a:path>
              </a:pathLst>
            </a:custGeom>
            <a:noFill/>
            <a:ln w="38100" cmpd="dbl">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62" name="Freeform 62"/>
            <p:cNvSpPr>
              <a:spLocks/>
            </p:cNvSpPr>
            <p:nvPr/>
          </p:nvSpPr>
          <p:spPr bwMode="auto">
            <a:xfrm>
              <a:off x="3008" y="1572"/>
              <a:ext cx="673" cy="2688"/>
            </a:xfrm>
            <a:custGeom>
              <a:avLst/>
              <a:gdLst>
                <a:gd name="T0" fmla="*/ 664 w 673"/>
                <a:gd name="T1" fmla="*/ 2688 h 2688"/>
                <a:gd name="T2" fmla="*/ 670 w 673"/>
                <a:gd name="T3" fmla="*/ 2602 h 2688"/>
                <a:gd name="T4" fmla="*/ 648 w 673"/>
                <a:gd name="T5" fmla="*/ 2514 h 2688"/>
                <a:gd name="T6" fmla="*/ 586 w 673"/>
                <a:gd name="T7" fmla="*/ 2368 h 2688"/>
                <a:gd name="T8" fmla="*/ 412 w 673"/>
                <a:gd name="T9" fmla="*/ 2186 h 2688"/>
                <a:gd name="T10" fmla="*/ 286 w 673"/>
                <a:gd name="T11" fmla="*/ 1920 h 2688"/>
                <a:gd name="T12" fmla="*/ 238 w 673"/>
                <a:gd name="T13" fmla="*/ 1700 h 2688"/>
                <a:gd name="T14" fmla="*/ 232 w 673"/>
                <a:gd name="T15" fmla="*/ 1510 h 2688"/>
                <a:gd name="T16" fmla="*/ 258 w 673"/>
                <a:gd name="T17" fmla="*/ 1354 h 2688"/>
                <a:gd name="T18" fmla="*/ 350 w 673"/>
                <a:gd name="T19" fmla="*/ 1168 h 2688"/>
                <a:gd name="T20" fmla="*/ 452 w 673"/>
                <a:gd name="T21" fmla="*/ 1046 h 2688"/>
                <a:gd name="T22" fmla="*/ 500 w 673"/>
                <a:gd name="T23" fmla="*/ 914 h 2688"/>
                <a:gd name="T24" fmla="*/ 542 w 673"/>
                <a:gd name="T25" fmla="*/ 764 h 2688"/>
                <a:gd name="T26" fmla="*/ 540 w 673"/>
                <a:gd name="T27" fmla="*/ 640 h 2688"/>
                <a:gd name="T28" fmla="*/ 518 w 673"/>
                <a:gd name="T29" fmla="*/ 516 h 2688"/>
                <a:gd name="T30" fmla="*/ 492 w 673"/>
                <a:gd name="T31" fmla="*/ 456 h 2688"/>
                <a:gd name="T32" fmla="*/ 448 w 673"/>
                <a:gd name="T33" fmla="*/ 396 h 2688"/>
                <a:gd name="T34" fmla="*/ 0 w 673"/>
                <a:gd name="T35" fmla="*/ 0 h 2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3" h="2688">
                  <a:moveTo>
                    <a:pt x="664" y="2688"/>
                  </a:moveTo>
                  <a:cubicBezTo>
                    <a:pt x="665" y="2674"/>
                    <a:pt x="673" y="2631"/>
                    <a:pt x="670" y="2602"/>
                  </a:cubicBezTo>
                  <a:cubicBezTo>
                    <a:pt x="667" y="2573"/>
                    <a:pt x="662" y="2553"/>
                    <a:pt x="648" y="2514"/>
                  </a:cubicBezTo>
                  <a:cubicBezTo>
                    <a:pt x="634" y="2475"/>
                    <a:pt x="625" y="2423"/>
                    <a:pt x="586" y="2368"/>
                  </a:cubicBezTo>
                  <a:cubicBezTo>
                    <a:pt x="547" y="2313"/>
                    <a:pt x="462" y="2261"/>
                    <a:pt x="412" y="2186"/>
                  </a:cubicBezTo>
                  <a:cubicBezTo>
                    <a:pt x="362" y="2111"/>
                    <a:pt x="315" y="2001"/>
                    <a:pt x="286" y="1920"/>
                  </a:cubicBezTo>
                  <a:cubicBezTo>
                    <a:pt x="257" y="1839"/>
                    <a:pt x="247" y="1768"/>
                    <a:pt x="238" y="1700"/>
                  </a:cubicBezTo>
                  <a:cubicBezTo>
                    <a:pt x="229" y="1632"/>
                    <a:pt x="229" y="1568"/>
                    <a:pt x="232" y="1510"/>
                  </a:cubicBezTo>
                  <a:cubicBezTo>
                    <a:pt x="235" y="1452"/>
                    <a:pt x="238" y="1411"/>
                    <a:pt x="258" y="1354"/>
                  </a:cubicBezTo>
                  <a:cubicBezTo>
                    <a:pt x="278" y="1297"/>
                    <a:pt x="318" y="1219"/>
                    <a:pt x="350" y="1168"/>
                  </a:cubicBezTo>
                  <a:cubicBezTo>
                    <a:pt x="382" y="1117"/>
                    <a:pt x="427" y="1088"/>
                    <a:pt x="452" y="1046"/>
                  </a:cubicBezTo>
                  <a:lnTo>
                    <a:pt x="500" y="914"/>
                  </a:lnTo>
                  <a:lnTo>
                    <a:pt x="542" y="764"/>
                  </a:lnTo>
                  <a:cubicBezTo>
                    <a:pt x="549" y="718"/>
                    <a:pt x="544" y="681"/>
                    <a:pt x="540" y="640"/>
                  </a:cubicBezTo>
                  <a:lnTo>
                    <a:pt x="518" y="516"/>
                  </a:lnTo>
                  <a:lnTo>
                    <a:pt x="492" y="456"/>
                  </a:lnTo>
                  <a:lnTo>
                    <a:pt x="448" y="396"/>
                  </a:lnTo>
                  <a:lnTo>
                    <a:pt x="0" y="0"/>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63" name="Freeform 63"/>
            <p:cNvSpPr>
              <a:spLocks/>
            </p:cNvSpPr>
            <p:nvPr/>
          </p:nvSpPr>
          <p:spPr bwMode="auto">
            <a:xfrm>
              <a:off x="4232" y="1228"/>
              <a:ext cx="538" cy="132"/>
            </a:xfrm>
            <a:custGeom>
              <a:avLst/>
              <a:gdLst>
                <a:gd name="T0" fmla="*/ 0 w 538"/>
                <a:gd name="T1" fmla="*/ 132 h 132"/>
                <a:gd name="T2" fmla="*/ 106 w 538"/>
                <a:gd name="T3" fmla="*/ 48 h 132"/>
                <a:gd name="T4" fmla="*/ 222 w 538"/>
                <a:gd name="T5" fmla="*/ 2 h 132"/>
                <a:gd name="T6" fmla="*/ 538 w 538"/>
                <a:gd name="T7" fmla="*/ 0 h 132"/>
              </a:gdLst>
              <a:ahLst/>
              <a:cxnLst>
                <a:cxn ang="0">
                  <a:pos x="T0" y="T1"/>
                </a:cxn>
                <a:cxn ang="0">
                  <a:pos x="T2" y="T3"/>
                </a:cxn>
                <a:cxn ang="0">
                  <a:pos x="T4" y="T5"/>
                </a:cxn>
                <a:cxn ang="0">
                  <a:pos x="T6" y="T7"/>
                </a:cxn>
              </a:cxnLst>
              <a:rect l="0" t="0" r="r" b="b"/>
              <a:pathLst>
                <a:path w="538" h="132">
                  <a:moveTo>
                    <a:pt x="0" y="132"/>
                  </a:moveTo>
                  <a:lnTo>
                    <a:pt x="106" y="48"/>
                  </a:lnTo>
                  <a:cubicBezTo>
                    <a:pt x="143" y="26"/>
                    <a:pt x="150" y="10"/>
                    <a:pt x="222" y="2"/>
                  </a:cubicBezTo>
                  <a:lnTo>
                    <a:pt x="538" y="0"/>
                  </a:lnTo>
                </a:path>
              </a:pathLst>
            </a:custGeom>
            <a:noFill/>
            <a:ln w="38100" cmpd="dbl">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64" name="Oval 64"/>
            <p:cNvSpPr>
              <a:spLocks noChangeArrowheads="1"/>
            </p:cNvSpPr>
            <p:nvPr/>
          </p:nvSpPr>
          <p:spPr bwMode="auto">
            <a:xfrm>
              <a:off x="3284" y="984"/>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65" name="Freeform 65"/>
            <p:cNvSpPr>
              <a:spLocks/>
            </p:cNvSpPr>
            <p:nvPr/>
          </p:nvSpPr>
          <p:spPr bwMode="auto">
            <a:xfrm>
              <a:off x="3252" y="182"/>
              <a:ext cx="72" cy="125"/>
            </a:xfrm>
            <a:custGeom>
              <a:avLst/>
              <a:gdLst>
                <a:gd name="T0" fmla="*/ 50 w 72"/>
                <a:gd name="T1" fmla="*/ 2 h 125"/>
                <a:gd name="T2" fmla="*/ 29 w 72"/>
                <a:gd name="T3" fmla="*/ 23 h 125"/>
                <a:gd name="T4" fmla="*/ 27 w 72"/>
                <a:gd name="T5" fmla="*/ 61 h 125"/>
                <a:gd name="T6" fmla="*/ 0 w 72"/>
                <a:gd name="T7" fmla="*/ 73 h 125"/>
                <a:gd name="T8" fmla="*/ 30 w 72"/>
                <a:gd name="T9" fmla="*/ 119 h 125"/>
                <a:gd name="T10" fmla="*/ 53 w 72"/>
                <a:gd name="T11" fmla="*/ 109 h 125"/>
                <a:gd name="T12" fmla="*/ 69 w 72"/>
                <a:gd name="T13" fmla="*/ 67 h 125"/>
                <a:gd name="T14" fmla="*/ 69 w 72"/>
                <a:gd name="T15" fmla="*/ 20 h 125"/>
                <a:gd name="T16" fmla="*/ 50 w 72"/>
                <a:gd name="T17" fmla="*/ 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25">
                  <a:moveTo>
                    <a:pt x="50" y="2"/>
                  </a:moveTo>
                  <a:cubicBezTo>
                    <a:pt x="43" y="2"/>
                    <a:pt x="33" y="13"/>
                    <a:pt x="29" y="23"/>
                  </a:cubicBezTo>
                  <a:cubicBezTo>
                    <a:pt x="25" y="33"/>
                    <a:pt x="32" y="53"/>
                    <a:pt x="27" y="61"/>
                  </a:cubicBezTo>
                  <a:cubicBezTo>
                    <a:pt x="22" y="69"/>
                    <a:pt x="0" y="63"/>
                    <a:pt x="0" y="73"/>
                  </a:cubicBezTo>
                  <a:cubicBezTo>
                    <a:pt x="0" y="83"/>
                    <a:pt x="21" y="113"/>
                    <a:pt x="30" y="119"/>
                  </a:cubicBezTo>
                  <a:cubicBezTo>
                    <a:pt x="39" y="125"/>
                    <a:pt x="47" y="118"/>
                    <a:pt x="53" y="109"/>
                  </a:cubicBezTo>
                  <a:cubicBezTo>
                    <a:pt x="59" y="100"/>
                    <a:pt x="66" y="82"/>
                    <a:pt x="69" y="67"/>
                  </a:cubicBezTo>
                  <a:cubicBezTo>
                    <a:pt x="72" y="52"/>
                    <a:pt x="72" y="31"/>
                    <a:pt x="69" y="20"/>
                  </a:cubicBezTo>
                  <a:cubicBezTo>
                    <a:pt x="66" y="9"/>
                    <a:pt x="55" y="0"/>
                    <a:pt x="50" y="2"/>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66" name="Freeform 66"/>
            <p:cNvSpPr>
              <a:spLocks/>
            </p:cNvSpPr>
            <p:nvPr/>
          </p:nvSpPr>
          <p:spPr bwMode="auto">
            <a:xfrm>
              <a:off x="4615" y="2182"/>
              <a:ext cx="137" cy="161"/>
            </a:xfrm>
            <a:custGeom>
              <a:avLst/>
              <a:gdLst>
                <a:gd name="T0" fmla="*/ 137 w 137"/>
                <a:gd name="T1" fmla="*/ 0 h 161"/>
                <a:gd name="T2" fmla="*/ 19 w 137"/>
                <a:gd name="T3" fmla="*/ 110 h 161"/>
                <a:gd name="T4" fmla="*/ 23 w 137"/>
                <a:gd name="T5" fmla="*/ 156 h 161"/>
                <a:gd name="T6" fmla="*/ 47 w 137"/>
                <a:gd name="T7" fmla="*/ 141 h 161"/>
                <a:gd name="T8" fmla="*/ 68 w 137"/>
                <a:gd name="T9" fmla="*/ 147 h 161"/>
                <a:gd name="T10" fmla="*/ 78 w 137"/>
                <a:gd name="T11" fmla="*/ 116 h 161"/>
                <a:gd name="T12" fmla="*/ 82 w 137"/>
                <a:gd name="T13" fmla="*/ 80 h 161"/>
                <a:gd name="T14" fmla="*/ 112 w 137"/>
                <a:gd name="T15" fmla="*/ 77 h 161"/>
                <a:gd name="T16" fmla="*/ 134 w 137"/>
                <a:gd name="T17" fmla="*/ 89 h 161"/>
                <a:gd name="T18" fmla="*/ 137 w 137"/>
                <a:gd name="T1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61">
                  <a:moveTo>
                    <a:pt x="137" y="0"/>
                  </a:moveTo>
                  <a:cubicBezTo>
                    <a:pt x="126" y="7"/>
                    <a:pt x="38" y="84"/>
                    <a:pt x="19" y="110"/>
                  </a:cubicBezTo>
                  <a:cubicBezTo>
                    <a:pt x="0" y="136"/>
                    <a:pt x="18" y="151"/>
                    <a:pt x="23" y="156"/>
                  </a:cubicBezTo>
                  <a:cubicBezTo>
                    <a:pt x="28" y="161"/>
                    <a:pt x="40" y="142"/>
                    <a:pt x="47" y="141"/>
                  </a:cubicBezTo>
                  <a:cubicBezTo>
                    <a:pt x="54" y="140"/>
                    <a:pt x="63" y="151"/>
                    <a:pt x="68" y="147"/>
                  </a:cubicBezTo>
                  <a:cubicBezTo>
                    <a:pt x="73" y="143"/>
                    <a:pt x="76" y="127"/>
                    <a:pt x="78" y="116"/>
                  </a:cubicBezTo>
                  <a:cubicBezTo>
                    <a:pt x="80" y="105"/>
                    <a:pt x="76" y="86"/>
                    <a:pt x="82" y="80"/>
                  </a:cubicBezTo>
                  <a:cubicBezTo>
                    <a:pt x="88" y="74"/>
                    <a:pt x="103" y="76"/>
                    <a:pt x="112" y="77"/>
                  </a:cubicBezTo>
                  <a:cubicBezTo>
                    <a:pt x="121" y="78"/>
                    <a:pt x="130" y="102"/>
                    <a:pt x="134" y="89"/>
                  </a:cubicBezTo>
                  <a:lnTo>
                    <a:pt x="137" y="0"/>
                  </a:ln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67" name="Freeform 67"/>
            <p:cNvSpPr>
              <a:spLocks/>
            </p:cNvSpPr>
            <p:nvPr/>
          </p:nvSpPr>
          <p:spPr bwMode="auto">
            <a:xfrm>
              <a:off x="672" y="70"/>
              <a:ext cx="2416" cy="1762"/>
            </a:xfrm>
            <a:custGeom>
              <a:avLst/>
              <a:gdLst>
                <a:gd name="T0" fmla="*/ 2244 w 2416"/>
                <a:gd name="T1" fmla="*/ 0 h 1762"/>
                <a:gd name="T2" fmla="*/ 2187 w 2416"/>
                <a:gd name="T3" fmla="*/ 249 h 1762"/>
                <a:gd name="T4" fmla="*/ 2184 w 2416"/>
                <a:gd name="T5" fmla="*/ 426 h 1762"/>
                <a:gd name="T6" fmla="*/ 2199 w 2416"/>
                <a:gd name="T7" fmla="*/ 600 h 1762"/>
                <a:gd name="T8" fmla="*/ 2208 w 2416"/>
                <a:gd name="T9" fmla="*/ 705 h 1762"/>
                <a:gd name="T10" fmla="*/ 2310 w 2416"/>
                <a:gd name="T11" fmla="*/ 900 h 1762"/>
                <a:gd name="T12" fmla="*/ 2406 w 2416"/>
                <a:gd name="T13" fmla="*/ 1113 h 1762"/>
                <a:gd name="T14" fmla="*/ 2367 w 2416"/>
                <a:gd name="T15" fmla="*/ 1182 h 1762"/>
                <a:gd name="T16" fmla="*/ 2268 w 2416"/>
                <a:gd name="T17" fmla="*/ 1200 h 1762"/>
                <a:gd name="T18" fmla="*/ 2259 w 2416"/>
                <a:gd name="T19" fmla="*/ 1296 h 1762"/>
                <a:gd name="T20" fmla="*/ 2166 w 2416"/>
                <a:gd name="T21" fmla="*/ 1332 h 1762"/>
                <a:gd name="T22" fmla="*/ 2007 w 2416"/>
                <a:gd name="T23" fmla="*/ 1341 h 1762"/>
                <a:gd name="T24" fmla="*/ 1974 w 2416"/>
                <a:gd name="T25" fmla="*/ 1353 h 1762"/>
                <a:gd name="T26" fmla="*/ 1857 w 2416"/>
                <a:gd name="T27" fmla="*/ 1338 h 1762"/>
                <a:gd name="T28" fmla="*/ 1806 w 2416"/>
                <a:gd name="T29" fmla="*/ 1386 h 1762"/>
                <a:gd name="T30" fmla="*/ 1719 w 2416"/>
                <a:gd name="T31" fmla="*/ 1446 h 1762"/>
                <a:gd name="T32" fmla="*/ 1599 w 2416"/>
                <a:gd name="T33" fmla="*/ 1437 h 1762"/>
                <a:gd name="T34" fmla="*/ 1524 w 2416"/>
                <a:gd name="T35" fmla="*/ 1497 h 1762"/>
                <a:gd name="T36" fmla="*/ 1365 w 2416"/>
                <a:gd name="T37" fmla="*/ 1617 h 1762"/>
                <a:gd name="T38" fmla="*/ 1182 w 2416"/>
                <a:gd name="T39" fmla="*/ 1593 h 1762"/>
                <a:gd name="T40" fmla="*/ 1002 w 2416"/>
                <a:gd name="T41" fmla="*/ 1668 h 1762"/>
                <a:gd name="T42" fmla="*/ 879 w 2416"/>
                <a:gd name="T43" fmla="*/ 1680 h 1762"/>
                <a:gd name="T44" fmla="*/ 798 w 2416"/>
                <a:gd name="T45" fmla="*/ 1695 h 1762"/>
                <a:gd name="T46" fmla="*/ 687 w 2416"/>
                <a:gd name="T47" fmla="*/ 1665 h 1762"/>
                <a:gd name="T48" fmla="*/ 588 w 2416"/>
                <a:gd name="T49" fmla="*/ 1656 h 1762"/>
                <a:gd name="T50" fmla="*/ 465 w 2416"/>
                <a:gd name="T51" fmla="*/ 1659 h 1762"/>
                <a:gd name="T52" fmla="*/ 399 w 2416"/>
                <a:gd name="T53" fmla="*/ 1677 h 1762"/>
                <a:gd name="T54" fmla="*/ 312 w 2416"/>
                <a:gd name="T55" fmla="*/ 1695 h 1762"/>
                <a:gd name="T56" fmla="*/ 270 w 2416"/>
                <a:gd name="T57" fmla="*/ 1719 h 1762"/>
                <a:gd name="T58" fmla="*/ 198 w 2416"/>
                <a:gd name="T59" fmla="*/ 1761 h 1762"/>
                <a:gd name="T60" fmla="*/ 102 w 2416"/>
                <a:gd name="T61" fmla="*/ 1728 h 1762"/>
                <a:gd name="T62" fmla="*/ 0 w 2416"/>
                <a:gd name="T63" fmla="*/ 1728 h 1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6" h="1762">
                  <a:moveTo>
                    <a:pt x="2244" y="0"/>
                  </a:moveTo>
                  <a:cubicBezTo>
                    <a:pt x="2235" y="41"/>
                    <a:pt x="2197" y="178"/>
                    <a:pt x="2187" y="249"/>
                  </a:cubicBezTo>
                  <a:cubicBezTo>
                    <a:pt x="2177" y="320"/>
                    <a:pt x="2182" y="368"/>
                    <a:pt x="2184" y="426"/>
                  </a:cubicBezTo>
                  <a:cubicBezTo>
                    <a:pt x="2186" y="484"/>
                    <a:pt x="2195" y="554"/>
                    <a:pt x="2199" y="600"/>
                  </a:cubicBezTo>
                  <a:cubicBezTo>
                    <a:pt x="2203" y="646"/>
                    <a:pt x="2190" y="655"/>
                    <a:pt x="2208" y="705"/>
                  </a:cubicBezTo>
                  <a:cubicBezTo>
                    <a:pt x="2226" y="755"/>
                    <a:pt x="2277" y="832"/>
                    <a:pt x="2310" y="900"/>
                  </a:cubicBezTo>
                  <a:cubicBezTo>
                    <a:pt x="2343" y="968"/>
                    <a:pt x="2396" y="1066"/>
                    <a:pt x="2406" y="1113"/>
                  </a:cubicBezTo>
                  <a:cubicBezTo>
                    <a:pt x="2416" y="1160"/>
                    <a:pt x="2390" y="1168"/>
                    <a:pt x="2367" y="1182"/>
                  </a:cubicBezTo>
                  <a:cubicBezTo>
                    <a:pt x="2344" y="1196"/>
                    <a:pt x="2286" y="1181"/>
                    <a:pt x="2268" y="1200"/>
                  </a:cubicBezTo>
                  <a:cubicBezTo>
                    <a:pt x="2250" y="1219"/>
                    <a:pt x="2276" y="1274"/>
                    <a:pt x="2259" y="1296"/>
                  </a:cubicBezTo>
                  <a:cubicBezTo>
                    <a:pt x="2242" y="1318"/>
                    <a:pt x="2208" y="1324"/>
                    <a:pt x="2166" y="1332"/>
                  </a:cubicBezTo>
                  <a:cubicBezTo>
                    <a:pt x="2124" y="1340"/>
                    <a:pt x="2039" y="1338"/>
                    <a:pt x="2007" y="1341"/>
                  </a:cubicBezTo>
                  <a:cubicBezTo>
                    <a:pt x="1975" y="1344"/>
                    <a:pt x="1999" y="1354"/>
                    <a:pt x="1974" y="1353"/>
                  </a:cubicBezTo>
                  <a:cubicBezTo>
                    <a:pt x="1949" y="1352"/>
                    <a:pt x="1885" y="1333"/>
                    <a:pt x="1857" y="1338"/>
                  </a:cubicBezTo>
                  <a:cubicBezTo>
                    <a:pt x="1829" y="1343"/>
                    <a:pt x="1829" y="1368"/>
                    <a:pt x="1806" y="1386"/>
                  </a:cubicBezTo>
                  <a:cubicBezTo>
                    <a:pt x="1783" y="1404"/>
                    <a:pt x="1753" y="1438"/>
                    <a:pt x="1719" y="1446"/>
                  </a:cubicBezTo>
                  <a:cubicBezTo>
                    <a:pt x="1685" y="1454"/>
                    <a:pt x="1631" y="1429"/>
                    <a:pt x="1599" y="1437"/>
                  </a:cubicBezTo>
                  <a:cubicBezTo>
                    <a:pt x="1567" y="1445"/>
                    <a:pt x="1563" y="1467"/>
                    <a:pt x="1524" y="1497"/>
                  </a:cubicBezTo>
                  <a:cubicBezTo>
                    <a:pt x="1485" y="1527"/>
                    <a:pt x="1422" y="1601"/>
                    <a:pt x="1365" y="1617"/>
                  </a:cubicBezTo>
                  <a:cubicBezTo>
                    <a:pt x="1308" y="1633"/>
                    <a:pt x="1242" y="1585"/>
                    <a:pt x="1182" y="1593"/>
                  </a:cubicBezTo>
                  <a:cubicBezTo>
                    <a:pt x="1122" y="1601"/>
                    <a:pt x="1052" y="1654"/>
                    <a:pt x="1002" y="1668"/>
                  </a:cubicBezTo>
                  <a:cubicBezTo>
                    <a:pt x="952" y="1682"/>
                    <a:pt x="913" y="1675"/>
                    <a:pt x="879" y="1680"/>
                  </a:cubicBezTo>
                  <a:cubicBezTo>
                    <a:pt x="845" y="1685"/>
                    <a:pt x="830" y="1698"/>
                    <a:pt x="798" y="1695"/>
                  </a:cubicBezTo>
                  <a:cubicBezTo>
                    <a:pt x="766" y="1692"/>
                    <a:pt x="722" y="1671"/>
                    <a:pt x="687" y="1665"/>
                  </a:cubicBezTo>
                  <a:cubicBezTo>
                    <a:pt x="652" y="1659"/>
                    <a:pt x="625" y="1657"/>
                    <a:pt x="588" y="1656"/>
                  </a:cubicBezTo>
                  <a:cubicBezTo>
                    <a:pt x="551" y="1655"/>
                    <a:pt x="496" y="1656"/>
                    <a:pt x="465" y="1659"/>
                  </a:cubicBezTo>
                  <a:cubicBezTo>
                    <a:pt x="434" y="1662"/>
                    <a:pt x="424" y="1671"/>
                    <a:pt x="399" y="1677"/>
                  </a:cubicBezTo>
                  <a:cubicBezTo>
                    <a:pt x="374" y="1683"/>
                    <a:pt x="333" y="1688"/>
                    <a:pt x="312" y="1695"/>
                  </a:cubicBezTo>
                  <a:cubicBezTo>
                    <a:pt x="291" y="1702"/>
                    <a:pt x="289" y="1708"/>
                    <a:pt x="270" y="1719"/>
                  </a:cubicBezTo>
                  <a:cubicBezTo>
                    <a:pt x="251" y="1730"/>
                    <a:pt x="226" y="1760"/>
                    <a:pt x="198" y="1761"/>
                  </a:cubicBezTo>
                  <a:cubicBezTo>
                    <a:pt x="170" y="1762"/>
                    <a:pt x="135" y="1733"/>
                    <a:pt x="102" y="1728"/>
                  </a:cubicBezTo>
                  <a:cubicBezTo>
                    <a:pt x="69" y="1723"/>
                    <a:pt x="21" y="1728"/>
                    <a:pt x="0" y="1728"/>
                  </a:cubicBezTo>
                </a:path>
              </a:pathLst>
            </a:custGeom>
            <a:noFill/>
            <a:ln w="9525" cap="flat">
              <a:solidFill>
                <a:srgbClr val="000080"/>
              </a:solidFill>
              <a:prstDash val="lgDashDot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68" name="Freeform 68"/>
            <p:cNvSpPr>
              <a:spLocks/>
            </p:cNvSpPr>
            <p:nvPr/>
          </p:nvSpPr>
          <p:spPr bwMode="auto">
            <a:xfrm>
              <a:off x="2100" y="346"/>
              <a:ext cx="750" cy="750"/>
            </a:xfrm>
            <a:custGeom>
              <a:avLst/>
              <a:gdLst>
                <a:gd name="T0" fmla="*/ 750 w 750"/>
                <a:gd name="T1" fmla="*/ 0 h 750"/>
                <a:gd name="T2" fmla="*/ 639 w 750"/>
                <a:gd name="T3" fmla="*/ 54 h 750"/>
                <a:gd name="T4" fmla="*/ 558 w 750"/>
                <a:gd name="T5" fmla="*/ 141 h 750"/>
                <a:gd name="T6" fmla="*/ 513 w 750"/>
                <a:gd name="T7" fmla="*/ 264 h 750"/>
                <a:gd name="T8" fmla="*/ 525 w 750"/>
                <a:gd name="T9" fmla="*/ 453 h 750"/>
                <a:gd name="T10" fmla="*/ 495 w 750"/>
                <a:gd name="T11" fmla="*/ 492 h 750"/>
                <a:gd name="T12" fmla="*/ 432 w 750"/>
                <a:gd name="T13" fmla="*/ 564 h 750"/>
                <a:gd name="T14" fmla="*/ 357 w 750"/>
                <a:gd name="T15" fmla="*/ 609 h 750"/>
                <a:gd name="T16" fmla="*/ 288 w 750"/>
                <a:gd name="T17" fmla="*/ 657 h 750"/>
                <a:gd name="T18" fmla="*/ 183 w 750"/>
                <a:gd name="T19" fmla="*/ 696 h 750"/>
                <a:gd name="T20" fmla="*/ 0 w 750"/>
                <a:gd name="T21" fmla="*/ 75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0" h="750">
                  <a:moveTo>
                    <a:pt x="750" y="0"/>
                  </a:moveTo>
                  <a:cubicBezTo>
                    <a:pt x="732" y="9"/>
                    <a:pt x="671" y="31"/>
                    <a:pt x="639" y="54"/>
                  </a:cubicBezTo>
                  <a:cubicBezTo>
                    <a:pt x="607" y="77"/>
                    <a:pt x="579" y="106"/>
                    <a:pt x="558" y="141"/>
                  </a:cubicBezTo>
                  <a:cubicBezTo>
                    <a:pt x="537" y="176"/>
                    <a:pt x="518" y="212"/>
                    <a:pt x="513" y="264"/>
                  </a:cubicBezTo>
                  <a:cubicBezTo>
                    <a:pt x="508" y="316"/>
                    <a:pt x="528" y="415"/>
                    <a:pt x="525" y="453"/>
                  </a:cubicBezTo>
                  <a:cubicBezTo>
                    <a:pt x="522" y="491"/>
                    <a:pt x="510" y="474"/>
                    <a:pt x="495" y="492"/>
                  </a:cubicBezTo>
                  <a:cubicBezTo>
                    <a:pt x="480" y="510"/>
                    <a:pt x="455" y="545"/>
                    <a:pt x="432" y="564"/>
                  </a:cubicBezTo>
                  <a:cubicBezTo>
                    <a:pt x="409" y="583"/>
                    <a:pt x="381" y="594"/>
                    <a:pt x="357" y="609"/>
                  </a:cubicBezTo>
                  <a:cubicBezTo>
                    <a:pt x="333" y="624"/>
                    <a:pt x="317" y="642"/>
                    <a:pt x="288" y="657"/>
                  </a:cubicBezTo>
                  <a:cubicBezTo>
                    <a:pt x="259" y="672"/>
                    <a:pt x="231" y="680"/>
                    <a:pt x="183" y="696"/>
                  </a:cubicBezTo>
                  <a:cubicBezTo>
                    <a:pt x="135" y="712"/>
                    <a:pt x="38" y="739"/>
                    <a:pt x="0" y="750"/>
                  </a:cubicBezTo>
                </a:path>
              </a:pathLst>
            </a:custGeom>
            <a:noFill/>
            <a:ln w="9525" cap="flat">
              <a:solidFill>
                <a:srgbClr val="000080"/>
              </a:solidFill>
              <a:prstDash val="lgDashDot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69" name="Freeform 69"/>
            <p:cNvSpPr>
              <a:spLocks/>
            </p:cNvSpPr>
            <p:nvPr/>
          </p:nvSpPr>
          <p:spPr bwMode="auto">
            <a:xfrm>
              <a:off x="2154" y="370"/>
              <a:ext cx="675" cy="1065"/>
            </a:xfrm>
            <a:custGeom>
              <a:avLst/>
              <a:gdLst>
                <a:gd name="T0" fmla="*/ 675 w 675"/>
                <a:gd name="T1" fmla="*/ 0 h 1065"/>
                <a:gd name="T2" fmla="*/ 570 w 675"/>
                <a:gd name="T3" fmla="*/ 111 h 1065"/>
                <a:gd name="T4" fmla="*/ 480 w 675"/>
                <a:gd name="T5" fmla="*/ 285 h 1065"/>
                <a:gd name="T6" fmla="*/ 498 w 675"/>
                <a:gd name="T7" fmla="*/ 432 h 1065"/>
                <a:gd name="T8" fmla="*/ 522 w 675"/>
                <a:gd name="T9" fmla="*/ 546 h 1065"/>
                <a:gd name="T10" fmla="*/ 477 w 675"/>
                <a:gd name="T11" fmla="*/ 594 h 1065"/>
                <a:gd name="T12" fmla="*/ 420 w 675"/>
                <a:gd name="T13" fmla="*/ 675 h 1065"/>
                <a:gd name="T14" fmla="*/ 405 w 675"/>
                <a:gd name="T15" fmla="*/ 741 h 1065"/>
                <a:gd name="T16" fmla="*/ 294 w 675"/>
                <a:gd name="T17" fmla="*/ 885 h 1065"/>
                <a:gd name="T18" fmla="*/ 168 w 675"/>
                <a:gd name="T19" fmla="*/ 939 h 1065"/>
                <a:gd name="T20" fmla="*/ 0 w 675"/>
                <a:gd name="T21" fmla="*/ 1065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5" h="1065">
                  <a:moveTo>
                    <a:pt x="675" y="0"/>
                  </a:moveTo>
                  <a:cubicBezTo>
                    <a:pt x="658" y="18"/>
                    <a:pt x="602" y="64"/>
                    <a:pt x="570" y="111"/>
                  </a:cubicBezTo>
                  <a:cubicBezTo>
                    <a:pt x="538" y="158"/>
                    <a:pt x="492" y="232"/>
                    <a:pt x="480" y="285"/>
                  </a:cubicBezTo>
                  <a:cubicBezTo>
                    <a:pt x="468" y="338"/>
                    <a:pt x="491" y="389"/>
                    <a:pt x="498" y="432"/>
                  </a:cubicBezTo>
                  <a:cubicBezTo>
                    <a:pt x="505" y="475"/>
                    <a:pt x="525" y="519"/>
                    <a:pt x="522" y="546"/>
                  </a:cubicBezTo>
                  <a:cubicBezTo>
                    <a:pt x="519" y="573"/>
                    <a:pt x="494" y="572"/>
                    <a:pt x="477" y="594"/>
                  </a:cubicBezTo>
                  <a:cubicBezTo>
                    <a:pt x="460" y="616"/>
                    <a:pt x="432" y="650"/>
                    <a:pt x="420" y="675"/>
                  </a:cubicBezTo>
                  <a:cubicBezTo>
                    <a:pt x="408" y="700"/>
                    <a:pt x="426" y="706"/>
                    <a:pt x="405" y="741"/>
                  </a:cubicBezTo>
                  <a:cubicBezTo>
                    <a:pt x="384" y="776"/>
                    <a:pt x="333" y="852"/>
                    <a:pt x="294" y="885"/>
                  </a:cubicBezTo>
                  <a:cubicBezTo>
                    <a:pt x="255" y="918"/>
                    <a:pt x="217" y="909"/>
                    <a:pt x="168" y="939"/>
                  </a:cubicBezTo>
                  <a:cubicBezTo>
                    <a:pt x="119" y="969"/>
                    <a:pt x="35" y="1039"/>
                    <a:pt x="0" y="1065"/>
                  </a:cubicBezTo>
                </a:path>
              </a:pathLst>
            </a:custGeom>
            <a:noFill/>
            <a:ln w="9525" cap="flat">
              <a:solidFill>
                <a:srgbClr val="000080"/>
              </a:solidFill>
              <a:prstDash val="lgDashDot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70" name="Freeform 70"/>
            <p:cNvSpPr>
              <a:spLocks/>
            </p:cNvSpPr>
            <p:nvPr/>
          </p:nvSpPr>
          <p:spPr bwMode="auto">
            <a:xfrm>
              <a:off x="2538" y="814"/>
              <a:ext cx="111" cy="228"/>
            </a:xfrm>
            <a:custGeom>
              <a:avLst/>
              <a:gdLst>
                <a:gd name="T0" fmla="*/ 90 w 111"/>
                <a:gd name="T1" fmla="*/ 0 h 228"/>
                <a:gd name="T2" fmla="*/ 111 w 111"/>
                <a:gd name="T3" fmla="*/ 69 h 228"/>
                <a:gd name="T4" fmla="*/ 72 w 111"/>
                <a:gd name="T5" fmla="*/ 132 h 228"/>
                <a:gd name="T6" fmla="*/ 15 w 111"/>
                <a:gd name="T7" fmla="*/ 171 h 228"/>
                <a:gd name="T8" fmla="*/ 0 w 111"/>
                <a:gd name="T9" fmla="*/ 228 h 228"/>
              </a:gdLst>
              <a:ahLst/>
              <a:cxnLst>
                <a:cxn ang="0">
                  <a:pos x="T0" y="T1"/>
                </a:cxn>
                <a:cxn ang="0">
                  <a:pos x="T2" y="T3"/>
                </a:cxn>
                <a:cxn ang="0">
                  <a:pos x="T4" y="T5"/>
                </a:cxn>
                <a:cxn ang="0">
                  <a:pos x="T6" y="T7"/>
                </a:cxn>
                <a:cxn ang="0">
                  <a:pos x="T8" y="T9"/>
                </a:cxn>
              </a:cxnLst>
              <a:rect l="0" t="0" r="r" b="b"/>
              <a:pathLst>
                <a:path w="111" h="228">
                  <a:moveTo>
                    <a:pt x="90" y="0"/>
                  </a:moveTo>
                  <a:lnTo>
                    <a:pt x="111" y="69"/>
                  </a:lnTo>
                  <a:lnTo>
                    <a:pt x="72" y="132"/>
                  </a:lnTo>
                  <a:lnTo>
                    <a:pt x="15" y="171"/>
                  </a:lnTo>
                  <a:lnTo>
                    <a:pt x="0" y="228"/>
                  </a:lnTo>
                </a:path>
              </a:pathLst>
            </a:custGeom>
            <a:noFill/>
            <a:ln w="9525" cap="flat">
              <a:solidFill>
                <a:srgbClr val="000080"/>
              </a:solidFill>
              <a:prstDash val="lgDashDot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71" name="Freeform 71"/>
            <p:cNvSpPr>
              <a:spLocks/>
            </p:cNvSpPr>
            <p:nvPr/>
          </p:nvSpPr>
          <p:spPr bwMode="auto">
            <a:xfrm>
              <a:off x="2398" y="1396"/>
              <a:ext cx="123" cy="54"/>
            </a:xfrm>
            <a:custGeom>
              <a:avLst/>
              <a:gdLst>
                <a:gd name="T0" fmla="*/ 123 w 123"/>
                <a:gd name="T1" fmla="*/ 15 h 54"/>
                <a:gd name="T2" fmla="*/ 80 w 123"/>
                <a:gd name="T3" fmla="*/ 0 h 54"/>
                <a:gd name="T4" fmla="*/ 0 w 123"/>
                <a:gd name="T5" fmla="*/ 54 h 54"/>
              </a:gdLst>
              <a:ahLst/>
              <a:cxnLst>
                <a:cxn ang="0">
                  <a:pos x="T0" y="T1"/>
                </a:cxn>
                <a:cxn ang="0">
                  <a:pos x="T2" y="T3"/>
                </a:cxn>
                <a:cxn ang="0">
                  <a:pos x="T4" y="T5"/>
                </a:cxn>
              </a:cxnLst>
              <a:rect l="0" t="0" r="r" b="b"/>
              <a:pathLst>
                <a:path w="123" h="54">
                  <a:moveTo>
                    <a:pt x="123" y="15"/>
                  </a:moveTo>
                  <a:lnTo>
                    <a:pt x="80" y="0"/>
                  </a:lnTo>
                  <a:lnTo>
                    <a:pt x="0" y="54"/>
                  </a:lnTo>
                </a:path>
              </a:pathLst>
            </a:custGeom>
            <a:noFill/>
            <a:ln w="9525" cap="flat">
              <a:solidFill>
                <a:srgbClr val="000080"/>
              </a:solidFill>
              <a:prstDash val="lgDashDot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8072" name="Text Box 72"/>
          <p:cNvSpPr txBox="1">
            <a:spLocks noChangeArrowheads="1"/>
          </p:cNvSpPr>
          <p:nvPr/>
        </p:nvSpPr>
        <p:spPr bwMode="auto">
          <a:xfrm rot="-500779">
            <a:off x="2201863" y="2735263"/>
            <a:ext cx="715962"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latin typeface="Times New Roman" panose="02020603050405020304" pitchFamily="18" charset="0"/>
              </a:rPr>
              <a:t>El Fekka  R.</a:t>
            </a:r>
          </a:p>
        </p:txBody>
      </p:sp>
      <p:grpSp>
        <p:nvGrpSpPr>
          <p:cNvPr id="128073" name="Group 73"/>
          <p:cNvGrpSpPr>
            <a:grpSpLocks/>
          </p:cNvGrpSpPr>
          <p:nvPr/>
        </p:nvGrpSpPr>
        <p:grpSpPr bwMode="auto">
          <a:xfrm>
            <a:off x="6545263" y="5810250"/>
            <a:ext cx="868362" cy="800100"/>
            <a:chOff x="4643" y="2828"/>
            <a:chExt cx="547" cy="504"/>
          </a:xfrm>
        </p:grpSpPr>
        <p:grpSp>
          <p:nvGrpSpPr>
            <p:cNvPr id="128074" name="Group 74"/>
            <p:cNvGrpSpPr>
              <a:grpSpLocks/>
            </p:cNvGrpSpPr>
            <p:nvPr/>
          </p:nvGrpSpPr>
          <p:grpSpPr bwMode="auto">
            <a:xfrm>
              <a:off x="4767" y="2828"/>
              <a:ext cx="267" cy="376"/>
              <a:chOff x="4767" y="2828"/>
              <a:chExt cx="267" cy="376"/>
            </a:xfrm>
          </p:grpSpPr>
          <p:sp>
            <p:nvSpPr>
              <p:cNvPr id="128075" name="Rectangle 75"/>
              <p:cNvSpPr>
                <a:spLocks noChangeArrowheads="1"/>
              </p:cNvSpPr>
              <p:nvPr/>
            </p:nvSpPr>
            <p:spPr bwMode="auto">
              <a:xfrm>
                <a:off x="4767" y="3000"/>
                <a:ext cx="267" cy="204"/>
              </a:xfrm>
              <a:prstGeom prst="rect">
                <a:avLst/>
              </a:prstGeom>
              <a:solidFill>
                <a:srgbClr val="FF99CC"/>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76" name="Text Box 76"/>
              <p:cNvSpPr txBox="1">
                <a:spLocks noChangeArrowheads="1"/>
              </p:cNvSpPr>
              <p:nvPr/>
            </p:nvSpPr>
            <p:spPr bwMode="auto">
              <a:xfrm>
                <a:off x="4808" y="2828"/>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0000"/>
                    </a:solidFill>
                  </a:rPr>
                  <a:t>x</a:t>
                </a:r>
              </a:p>
            </p:txBody>
          </p:sp>
          <p:sp>
            <p:nvSpPr>
              <p:cNvPr id="128077" name="Line 77"/>
              <p:cNvSpPr>
                <a:spLocks noChangeShapeType="1"/>
              </p:cNvSpPr>
              <p:nvPr/>
            </p:nvSpPr>
            <p:spPr bwMode="auto">
              <a:xfrm>
                <a:off x="4777" y="3014"/>
                <a:ext cx="257" cy="188"/>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78" name="Line 78"/>
              <p:cNvSpPr>
                <a:spLocks noChangeShapeType="1"/>
              </p:cNvSpPr>
              <p:nvPr/>
            </p:nvSpPr>
            <p:spPr bwMode="auto">
              <a:xfrm flipV="1">
                <a:off x="4773" y="3010"/>
                <a:ext cx="258" cy="182"/>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79" name="Oval 79"/>
              <p:cNvSpPr>
                <a:spLocks noChangeArrowheads="1"/>
              </p:cNvSpPr>
              <p:nvPr/>
            </p:nvSpPr>
            <p:spPr bwMode="auto">
              <a:xfrm>
                <a:off x="4786" y="3059"/>
                <a:ext cx="227" cy="8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8080" name="Text Box 80"/>
            <p:cNvSpPr txBox="1">
              <a:spLocks noChangeArrowheads="1"/>
            </p:cNvSpPr>
            <p:nvPr/>
          </p:nvSpPr>
          <p:spPr bwMode="auto">
            <a:xfrm>
              <a:off x="4643" y="3178"/>
              <a:ext cx="54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rgbClr val="FF0000"/>
                  </a:solidFill>
                </a:rPr>
                <a:t>SCHUETTE</a:t>
              </a:r>
            </a:p>
          </p:txBody>
        </p:sp>
      </p:grpSp>
      <p:grpSp>
        <p:nvGrpSpPr>
          <p:cNvPr id="128081" name="Group 81"/>
          <p:cNvGrpSpPr>
            <a:grpSpLocks/>
          </p:cNvGrpSpPr>
          <p:nvPr/>
        </p:nvGrpSpPr>
        <p:grpSpPr bwMode="auto">
          <a:xfrm>
            <a:off x="7391400" y="2619375"/>
            <a:ext cx="777875" cy="809625"/>
            <a:chOff x="5192" y="2852"/>
            <a:chExt cx="490" cy="510"/>
          </a:xfrm>
        </p:grpSpPr>
        <p:grpSp>
          <p:nvGrpSpPr>
            <p:cNvPr id="128082" name="Group 82"/>
            <p:cNvGrpSpPr>
              <a:grpSpLocks/>
            </p:cNvGrpSpPr>
            <p:nvPr/>
          </p:nvGrpSpPr>
          <p:grpSpPr bwMode="auto">
            <a:xfrm>
              <a:off x="5304" y="2852"/>
              <a:ext cx="267" cy="376"/>
              <a:chOff x="4767" y="2828"/>
              <a:chExt cx="267" cy="376"/>
            </a:xfrm>
          </p:grpSpPr>
          <p:sp>
            <p:nvSpPr>
              <p:cNvPr id="128083" name="Rectangle 83"/>
              <p:cNvSpPr>
                <a:spLocks noChangeArrowheads="1"/>
              </p:cNvSpPr>
              <p:nvPr/>
            </p:nvSpPr>
            <p:spPr bwMode="auto">
              <a:xfrm>
                <a:off x="4767" y="3000"/>
                <a:ext cx="267" cy="204"/>
              </a:xfrm>
              <a:prstGeom prst="rect">
                <a:avLst/>
              </a:prstGeom>
              <a:solidFill>
                <a:srgbClr val="FF99CC"/>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84" name="Text Box 84"/>
              <p:cNvSpPr txBox="1">
                <a:spLocks noChangeArrowheads="1"/>
              </p:cNvSpPr>
              <p:nvPr/>
            </p:nvSpPr>
            <p:spPr bwMode="auto">
              <a:xfrm>
                <a:off x="4808" y="2828"/>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0000"/>
                    </a:solidFill>
                  </a:rPr>
                  <a:t>x</a:t>
                </a:r>
              </a:p>
            </p:txBody>
          </p:sp>
          <p:sp>
            <p:nvSpPr>
              <p:cNvPr id="128085" name="Line 85"/>
              <p:cNvSpPr>
                <a:spLocks noChangeShapeType="1"/>
              </p:cNvSpPr>
              <p:nvPr/>
            </p:nvSpPr>
            <p:spPr bwMode="auto">
              <a:xfrm>
                <a:off x="4777" y="3014"/>
                <a:ext cx="257" cy="188"/>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86" name="Line 86"/>
              <p:cNvSpPr>
                <a:spLocks noChangeShapeType="1"/>
              </p:cNvSpPr>
              <p:nvPr/>
            </p:nvSpPr>
            <p:spPr bwMode="auto">
              <a:xfrm flipV="1">
                <a:off x="4773" y="3010"/>
                <a:ext cx="258" cy="182"/>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87" name="Oval 87"/>
              <p:cNvSpPr>
                <a:spLocks noChangeArrowheads="1"/>
              </p:cNvSpPr>
              <p:nvPr/>
            </p:nvSpPr>
            <p:spPr bwMode="auto">
              <a:xfrm>
                <a:off x="4786" y="3059"/>
                <a:ext cx="227" cy="8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8088" name="Text Box 88"/>
            <p:cNvSpPr txBox="1">
              <a:spLocks noChangeArrowheads="1"/>
            </p:cNvSpPr>
            <p:nvPr/>
          </p:nvSpPr>
          <p:spPr bwMode="auto">
            <a:xfrm>
              <a:off x="5192" y="3208"/>
              <a:ext cx="49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rgbClr val="FF0000"/>
                  </a:solidFill>
                </a:rPr>
                <a:t>REIMANN</a:t>
              </a:r>
            </a:p>
          </p:txBody>
        </p:sp>
      </p:grpSp>
      <p:grpSp>
        <p:nvGrpSpPr>
          <p:cNvPr id="128089" name="Group 89"/>
          <p:cNvGrpSpPr>
            <a:grpSpLocks/>
          </p:cNvGrpSpPr>
          <p:nvPr/>
        </p:nvGrpSpPr>
        <p:grpSpPr bwMode="auto">
          <a:xfrm>
            <a:off x="6975475" y="1906588"/>
            <a:ext cx="904875" cy="795337"/>
            <a:chOff x="4586" y="3305"/>
            <a:chExt cx="570" cy="501"/>
          </a:xfrm>
        </p:grpSpPr>
        <p:grpSp>
          <p:nvGrpSpPr>
            <p:cNvPr id="128090" name="Group 90"/>
            <p:cNvGrpSpPr>
              <a:grpSpLocks/>
            </p:cNvGrpSpPr>
            <p:nvPr/>
          </p:nvGrpSpPr>
          <p:grpSpPr bwMode="auto">
            <a:xfrm>
              <a:off x="4743" y="3305"/>
              <a:ext cx="267" cy="376"/>
              <a:chOff x="4743" y="3305"/>
              <a:chExt cx="267" cy="376"/>
            </a:xfrm>
          </p:grpSpPr>
          <p:sp>
            <p:nvSpPr>
              <p:cNvPr id="128091" name="Rectangle 91"/>
              <p:cNvSpPr>
                <a:spLocks noChangeArrowheads="1"/>
              </p:cNvSpPr>
              <p:nvPr/>
            </p:nvSpPr>
            <p:spPr bwMode="auto">
              <a:xfrm>
                <a:off x="4743" y="3477"/>
                <a:ext cx="267" cy="204"/>
              </a:xfrm>
              <a:prstGeom prst="rect">
                <a:avLst/>
              </a:prstGeom>
              <a:solidFill>
                <a:srgbClr val="FF99CC"/>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92" name="Text Box 92"/>
              <p:cNvSpPr txBox="1">
                <a:spLocks noChangeArrowheads="1"/>
              </p:cNvSpPr>
              <p:nvPr/>
            </p:nvSpPr>
            <p:spPr bwMode="auto">
              <a:xfrm>
                <a:off x="4784" y="3305"/>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0000"/>
                    </a:solidFill>
                  </a:rPr>
                  <a:t>x</a:t>
                </a:r>
              </a:p>
            </p:txBody>
          </p:sp>
          <p:sp>
            <p:nvSpPr>
              <p:cNvPr id="128093" name="Oval 93"/>
              <p:cNvSpPr>
                <a:spLocks noChangeArrowheads="1"/>
              </p:cNvSpPr>
              <p:nvPr/>
            </p:nvSpPr>
            <p:spPr bwMode="auto">
              <a:xfrm>
                <a:off x="4765" y="3533"/>
                <a:ext cx="227" cy="8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8094" name="Text Box 94"/>
            <p:cNvSpPr txBox="1">
              <a:spLocks noChangeArrowheads="1"/>
            </p:cNvSpPr>
            <p:nvPr/>
          </p:nvSpPr>
          <p:spPr bwMode="auto">
            <a:xfrm>
              <a:off x="4586" y="3652"/>
              <a:ext cx="57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rgbClr val="FF0000"/>
                  </a:solidFill>
                </a:rPr>
                <a:t>GERHARDT</a:t>
              </a:r>
            </a:p>
          </p:txBody>
        </p:sp>
      </p:grpSp>
      <p:grpSp>
        <p:nvGrpSpPr>
          <p:cNvPr id="128095" name="Group 95"/>
          <p:cNvGrpSpPr>
            <a:grpSpLocks/>
          </p:cNvGrpSpPr>
          <p:nvPr/>
        </p:nvGrpSpPr>
        <p:grpSpPr bwMode="auto">
          <a:xfrm>
            <a:off x="7366000" y="6057900"/>
            <a:ext cx="960438" cy="800100"/>
            <a:chOff x="5096" y="3404"/>
            <a:chExt cx="605" cy="504"/>
          </a:xfrm>
        </p:grpSpPr>
        <p:grpSp>
          <p:nvGrpSpPr>
            <p:cNvPr id="128096" name="Group 96"/>
            <p:cNvGrpSpPr>
              <a:grpSpLocks/>
            </p:cNvGrpSpPr>
            <p:nvPr/>
          </p:nvGrpSpPr>
          <p:grpSpPr bwMode="auto">
            <a:xfrm>
              <a:off x="5256" y="3404"/>
              <a:ext cx="267" cy="376"/>
              <a:chOff x="4743" y="3305"/>
              <a:chExt cx="267" cy="376"/>
            </a:xfrm>
          </p:grpSpPr>
          <p:sp>
            <p:nvSpPr>
              <p:cNvPr id="128097" name="Rectangle 97"/>
              <p:cNvSpPr>
                <a:spLocks noChangeArrowheads="1"/>
              </p:cNvSpPr>
              <p:nvPr/>
            </p:nvSpPr>
            <p:spPr bwMode="auto">
              <a:xfrm>
                <a:off x="4743" y="3477"/>
                <a:ext cx="267" cy="204"/>
              </a:xfrm>
              <a:prstGeom prst="rect">
                <a:avLst/>
              </a:prstGeom>
              <a:solidFill>
                <a:srgbClr val="FF99CC"/>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98" name="Text Box 98"/>
              <p:cNvSpPr txBox="1">
                <a:spLocks noChangeArrowheads="1"/>
              </p:cNvSpPr>
              <p:nvPr/>
            </p:nvSpPr>
            <p:spPr bwMode="auto">
              <a:xfrm>
                <a:off x="4784" y="3305"/>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0000"/>
                    </a:solidFill>
                  </a:rPr>
                  <a:t>x</a:t>
                </a:r>
              </a:p>
            </p:txBody>
          </p:sp>
          <p:sp>
            <p:nvSpPr>
              <p:cNvPr id="128099" name="Oval 99"/>
              <p:cNvSpPr>
                <a:spLocks noChangeArrowheads="1"/>
              </p:cNvSpPr>
              <p:nvPr/>
            </p:nvSpPr>
            <p:spPr bwMode="auto">
              <a:xfrm>
                <a:off x="4765" y="3533"/>
                <a:ext cx="227" cy="8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8100" name="Text Box 100"/>
            <p:cNvSpPr txBox="1">
              <a:spLocks noChangeArrowheads="1"/>
            </p:cNvSpPr>
            <p:nvPr/>
          </p:nvSpPr>
          <p:spPr bwMode="auto">
            <a:xfrm>
              <a:off x="5096" y="3754"/>
              <a:ext cx="60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rgbClr val="FF0000"/>
                  </a:solidFill>
                </a:rPr>
                <a:t>STENKHOFF</a:t>
              </a:r>
            </a:p>
          </p:txBody>
        </p:sp>
      </p:grpSp>
      <p:grpSp>
        <p:nvGrpSpPr>
          <p:cNvPr id="128110" name="Group 110"/>
          <p:cNvGrpSpPr>
            <a:grpSpLocks/>
          </p:cNvGrpSpPr>
          <p:nvPr/>
        </p:nvGrpSpPr>
        <p:grpSpPr bwMode="auto">
          <a:xfrm>
            <a:off x="5037138" y="949325"/>
            <a:ext cx="912812" cy="354013"/>
            <a:chOff x="4859" y="748"/>
            <a:chExt cx="575" cy="223"/>
          </a:xfrm>
        </p:grpSpPr>
        <p:grpSp>
          <p:nvGrpSpPr>
            <p:cNvPr id="128111" name="Group 111"/>
            <p:cNvGrpSpPr>
              <a:grpSpLocks/>
            </p:cNvGrpSpPr>
            <p:nvPr/>
          </p:nvGrpSpPr>
          <p:grpSpPr bwMode="auto">
            <a:xfrm>
              <a:off x="4995" y="748"/>
              <a:ext cx="210" cy="213"/>
              <a:chOff x="4995" y="748"/>
              <a:chExt cx="210" cy="213"/>
            </a:xfrm>
          </p:grpSpPr>
          <p:sp>
            <p:nvSpPr>
              <p:cNvPr id="128112" name="Rectangle 112"/>
              <p:cNvSpPr>
                <a:spLocks noChangeArrowheads="1"/>
              </p:cNvSpPr>
              <p:nvPr/>
            </p:nvSpPr>
            <p:spPr bwMode="auto">
              <a:xfrm>
                <a:off x="4995" y="801"/>
                <a:ext cx="210" cy="160"/>
              </a:xfrm>
              <a:prstGeom prst="rect">
                <a:avLst/>
              </a:prstGeom>
              <a:solidFill>
                <a:srgbClr val="CCFFFF"/>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113" name="Line 113"/>
              <p:cNvSpPr>
                <a:spLocks noChangeShapeType="1"/>
              </p:cNvSpPr>
              <p:nvPr/>
            </p:nvSpPr>
            <p:spPr bwMode="auto">
              <a:xfrm>
                <a:off x="5003" y="808"/>
                <a:ext cx="202" cy="148"/>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114" name="Line 114"/>
              <p:cNvSpPr>
                <a:spLocks noChangeShapeType="1"/>
              </p:cNvSpPr>
              <p:nvPr/>
            </p:nvSpPr>
            <p:spPr bwMode="auto">
              <a:xfrm flipV="1">
                <a:off x="5000" y="806"/>
                <a:ext cx="203" cy="142"/>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115" name="Line 115"/>
              <p:cNvSpPr>
                <a:spLocks noChangeShapeType="1"/>
              </p:cNvSpPr>
              <p:nvPr/>
            </p:nvSpPr>
            <p:spPr bwMode="auto">
              <a:xfrm>
                <a:off x="5075" y="748"/>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116" name="Line 116"/>
              <p:cNvSpPr>
                <a:spLocks noChangeShapeType="1"/>
              </p:cNvSpPr>
              <p:nvPr/>
            </p:nvSpPr>
            <p:spPr bwMode="auto">
              <a:xfrm>
                <a:off x="5120" y="748"/>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8117" name="Text Box 117"/>
            <p:cNvSpPr txBox="1">
              <a:spLocks noChangeArrowheads="1"/>
            </p:cNvSpPr>
            <p:nvPr/>
          </p:nvSpPr>
          <p:spPr bwMode="auto">
            <a:xfrm>
              <a:off x="4859" y="798"/>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2</a:t>
              </a:r>
            </a:p>
          </p:txBody>
        </p:sp>
        <p:sp>
          <p:nvSpPr>
            <p:cNvPr id="128118" name="Text Box 118"/>
            <p:cNvSpPr txBox="1">
              <a:spLocks noChangeArrowheads="1"/>
            </p:cNvSpPr>
            <p:nvPr/>
          </p:nvSpPr>
          <p:spPr bwMode="auto">
            <a:xfrm>
              <a:off x="5159" y="792"/>
              <a:ext cx="27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168</a:t>
              </a:r>
            </a:p>
          </p:txBody>
        </p:sp>
      </p:grpSp>
      <p:grpSp>
        <p:nvGrpSpPr>
          <p:cNvPr id="128119" name="Group 119"/>
          <p:cNvGrpSpPr>
            <a:grpSpLocks/>
          </p:cNvGrpSpPr>
          <p:nvPr/>
        </p:nvGrpSpPr>
        <p:grpSpPr bwMode="auto">
          <a:xfrm>
            <a:off x="5756275" y="2901950"/>
            <a:ext cx="912813" cy="354013"/>
            <a:chOff x="4943" y="307"/>
            <a:chExt cx="575" cy="223"/>
          </a:xfrm>
        </p:grpSpPr>
        <p:grpSp>
          <p:nvGrpSpPr>
            <p:cNvPr id="128120" name="Group 120"/>
            <p:cNvGrpSpPr>
              <a:grpSpLocks/>
            </p:cNvGrpSpPr>
            <p:nvPr/>
          </p:nvGrpSpPr>
          <p:grpSpPr bwMode="auto">
            <a:xfrm>
              <a:off x="5079" y="307"/>
              <a:ext cx="210" cy="213"/>
              <a:chOff x="4995" y="748"/>
              <a:chExt cx="210" cy="213"/>
            </a:xfrm>
          </p:grpSpPr>
          <p:sp>
            <p:nvSpPr>
              <p:cNvPr id="128121" name="Rectangle 121"/>
              <p:cNvSpPr>
                <a:spLocks noChangeArrowheads="1"/>
              </p:cNvSpPr>
              <p:nvPr/>
            </p:nvSpPr>
            <p:spPr bwMode="auto">
              <a:xfrm>
                <a:off x="4995" y="801"/>
                <a:ext cx="210" cy="160"/>
              </a:xfrm>
              <a:prstGeom prst="rect">
                <a:avLst/>
              </a:prstGeom>
              <a:solidFill>
                <a:srgbClr val="CCFFFF"/>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122" name="Line 122"/>
              <p:cNvSpPr>
                <a:spLocks noChangeShapeType="1"/>
              </p:cNvSpPr>
              <p:nvPr/>
            </p:nvSpPr>
            <p:spPr bwMode="auto">
              <a:xfrm>
                <a:off x="5003" y="808"/>
                <a:ext cx="202" cy="148"/>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123" name="Line 123"/>
              <p:cNvSpPr>
                <a:spLocks noChangeShapeType="1"/>
              </p:cNvSpPr>
              <p:nvPr/>
            </p:nvSpPr>
            <p:spPr bwMode="auto">
              <a:xfrm flipV="1">
                <a:off x="5000" y="806"/>
                <a:ext cx="203" cy="142"/>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124" name="Line 124"/>
              <p:cNvSpPr>
                <a:spLocks noChangeShapeType="1"/>
              </p:cNvSpPr>
              <p:nvPr/>
            </p:nvSpPr>
            <p:spPr bwMode="auto">
              <a:xfrm>
                <a:off x="5075" y="748"/>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125" name="Line 125"/>
              <p:cNvSpPr>
                <a:spLocks noChangeShapeType="1"/>
              </p:cNvSpPr>
              <p:nvPr/>
            </p:nvSpPr>
            <p:spPr bwMode="auto">
              <a:xfrm>
                <a:off x="5120" y="748"/>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8126" name="Text Box 126"/>
            <p:cNvSpPr txBox="1">
              <a:spLocks noChangeArrowheads="1"/>
            </p:cNvSpPr>
            <p:nvPr/>
          </p:nvSpPr>
          <p:spPr bwMode="auto">
            <a:xfrm>
              <a:off x="4943" y="357"/>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3</a:t>
              </a:r>
            </a:p>
          </p:txBody>
        </p:sp>
        <p:sp>
          <p:nvSpPr>
            <p:cNvPr id="128127" name="Text Box 127"/>
            <p:cNvSpPr txBox="1">
              <a:spLocks noChangeArrowheads="1"/>
            </p:cNvSpPr>
            <p:nvPr/>
          </p:nvSpPr>
          <p:spPr bwMode="auto">
            <a:xfrm>
              <a:off x="5243" y="351"/>
              <a:ext cx="27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168</a:t>
              </a:r>
            </a:p>
          </p:txBody>
        </p:sp>
      </p:grpSp>
      <p:grpSp>
        <p:nvGrpSpPr>
          <p:cNvPr id="128128" name="Group 128"/>
          <p:cNvGrpSpPr>
            <a:grpSpLocks/>
          </p:cNvGrpSpPr>
          <p:nvPr/>
        </p:nvGrpSpPr>
        <p:grpSpPr bwMode="auto">
          <a:xfrm>
            <a:off x="4902200" y="1154113"/>
            <a:ext cx="266700" cy="274637"/>
            <a:chOff x="4876" y="694"/>
            <a:chExt cx="168" cy="173"/>
          </a:xfrm>
        </p:grpSpPr>
        <p:sp>
          <p:nvSpPr>
            <p:cNvPr id="128129" name="Rectangle 129"/>
            <p:cNvSpPr>
              <a:spLocks noChangeArrowheads="1"/>
            </p:cNvSpPr>
            <p:nvPr/>
          </p:nvSpPr>
          <p:spPr bwMode="auto">
            <a:xfrm>
              <a:off x="4876" y="739"/>
              <a:ext cx="168" cy="128"/>
            </a:xfrm>
            <a:prstGeom prst="rect">
              <a:avLst/>
            </a:prstGeom>
            <a:solidFill>
              <a:srgbClr val="CCFFFF"/>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130" name="Oval 130"/>
            <p:cNvSpPr>
              <a:spLocks noChangeArrowheads="1"/>
            </p:cNvSpPr>
            <p:nvPr/>
          </p:nvSpPr>
          <p:spPr bwMode="auto">
            <a:xfrm>
              <a:off x="4900" y="773"/>
              <a:ext cx="122" cy="56"/>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131" name="Line 131"/>
            <p:cNvSpPr>
              <a:spLocks noChangeShapeType="1"/>
            </p:cNvSpPr>
            <p:nvPr/>
          </p:nvSpPr>
          <p:spPr bwMode="auto">
            <a:xfrm>
              <a:off x="4958" y="694"/>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8132" name="Group 132"/>
          <p:cNvGrpSpPr>
            <a:grpSpLocks/>
          </p:cNvGrpSpPr>
          <p:nvPr/>
        </p:nvGrpSpPr>
        <p:grpSpPr bwMode="auto">
          <a:xfrm>
            <a:off x="4718050" y="906463"/>
            <a:ext cx="266700" cy="279400"/>
            <a:chOff x="5348" y="1552"/>
            <a:chExt cx="168" cy="176"/>
          </a:xfrm>
        </p:grpSpPr>
        <p:sp>
          <p:nvSpPr>
            <p:cNvPr id="128133" name="Rectangle 133"/>
            <p:cNvSpPr>
              <a:spLocks noChangeArrowheads="1"/>
            </p:cNvSpPr>
            <p:nvPr/>
          </p:nvSpPr>
          <p:spPr bwMode="auto">
            <a:xfrm>
              <a:off x="5348" y="1600"/>
              <a:ext cx="168" cy="128"/>
            </a:xfrm>
            <a:prstGeom prst="rect">
              <a:avLst/>
            </a:prstGeom>
            <a:solidFill>
              <a:srgbClr val="CCFFFF"/>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134" name="Oval 134"/>
            <p:cNvSpPr>
              <a:spLocks noChangeArrowheads="1"/>
            </p:cNvSpPr>
            <p:nvPr/>
          </p:nvSpPr>
          <p:spPr bwMode="auto">
            <a:xfrm>
              <a:off x="5414" y="1646"/>
              <a:ext cx="36" cy="36"/>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135" name="Oval 135"/>
            <p:cNvSpPr>
              <a:spLocks noChangeArrowheads="1"/>
            </p:cNvSpPr>
            <p:nvPr/>
          </p:nvSpPr>
          <p:spPr bwMode="auto">
            <a:xfrm>
              <a:off x="5371" y="1636"/>
              <a:ext cx="122" cy="56"/>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136" name="Line 136"/>
            <p:cNvSpPr>
              <a:spLocks noChangeShapeType="1"/>
            </p:cNvSpPr>
            <p:nvPr/>
          </p:nvSpPr>
          <p:spPr bwMode="auto">
            <a:xfrm>
              <a:off x="5429" y="1552"/>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8137" name="Group 137"/>
          <p:cNvGrpSpPr>
            <a:grpSpLocks/>
          </p:cNvGrpSpPr>
          <p:nvPr/>
        </p:nvGrpSpPr>
        <p:grpSpPr bwMode="auto">
          <a:xfrm>
            <a:off x="4089400" y="2368550"/>
            <a:ext cx="744538" cy="334963"/>
            <a:chOff x="4961" y="577"/>
            <a:chExt cx="469" cy="211"/>
          </a:xfrm>
        </p:grpSpPr>
        <p:sp>
          <p:nvSpPr>
            <p:cNvPr id="128138" name="Rectangle 138"/>
            <p:cNvSpPr>
              <a:spLocks noChangeArrowheads="1"/>
            </p:cNvSpPr>
            <p:nvPr/>
          </p:nvSpPr>
          <p:spPr bwMode="auto">
            <a:xfrm>
              <a:off x="5094" y="626"/>
              <a:ext cx="210" cy="160"/>
            </a:xfrm>
            <a:prstGeom prst="rect">
              <a:avLst/>
            </a:prstGeom>
            <a:solidFill>
              <a:srgbClr val="CCFFFF"/>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139" name="Line 139"/>
            <p:cNvSpPr>
              <a:spLocks noChangeShapeType="1"/>
            </p:cNvSpPr>
            <p:nvPr/>
          </p:nvSpPr>
          <p:spPr bwMode="auto">
            <a:xfrm>
              <a:off x="5174" y="577"/>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140" name="Line 140"/>
            <p:cNvSpPr>
              <a:spLocks noChangeShapeType="1"/>
            </p:cNvSpPr>
            <p:nvPr/>
          </p:nvSpPr>
          <p:spPr bwMode="auto">
            <a:xfrm>
              <a:off x="5219" y="577"/>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141" name="Oval 141"/>
            <p:cNvSpPr>
              <a:spLocks noChangeArrowheads="1"/>
            </p:cNvSpPr>
            <p:nvPr/>
          </p:nvSpPr>
          <p:spPr bwMode="auto">
            <a:xfrm>
              <a:off x="5116" y="668"/>
              <a:ext cx="167" cy="80"/>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142" name="Text Box 142"/>
            <p:cNvSpPr txBox="1">
              <a:spLocks noChangeArrowheads="1"/>
            </p:cNvSpPr>
            <p:nvPr/>
          </p:nvSpPr>
          <p:spPr bwMode="auto">
            <a:xfrm>
              <a:off x="4961" y="615"/>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3</a:t>
              </a:r>
            </a:p>
          </p:txBody>
        </p:sp>
        <p:sp>
          <p:nvSpPr>
            <p:cNvPr id="128143" name="Text Box 143"/>
            <p:cNvSpPr txBox="1">
              <a:spLocks noChangeArrowheads="1"/>
            </p:cNvSpPr>
            <p:nvPr/>
          </p:nvSpPr>
          <p:spPr bwMode="auto">
            <a:xfrm>
              <a:off x="5261" y="609"/>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1</a:t>
              </a:r>
            </a:p>
          </p:txBody>
        </p:sp>
      </p:grpSp>
      <p:grpSp>
        <p:nvGrpSpPr>
          <p:cNvPr id="128144" name="Group 144"/>
          <p:cNvGrpSpPr>
            <a:grpSpLocks/>
          </p:cNvGrpSpPr>
          <p:nvPr/>
        </p:nvGrpSpPr>
        <p:grpSpPr bwMode="auto">
          <a:xfrm>
            <a:off x="3946525" y="2706688"/>
            <a:ext cx="611188" cy="349250"/>
            <a:chOff x="4961" y="541"/>
            <a:chExt cx="385" cy="220"/>
          </a:xfrm>
        </p:grpSpPr>
        <p:grpSp>
          <p:nvGrpSpPr>
            <p:cNvPr id="128145" name="Group 145"/>
            <p:cNvGrpSpPr>
              <a:grpSpLocks/>
            </p:cNvGrpSpPr>
            <p:nvPr/>
          </p:nvGrpSpPr>
          <p:grpSpPr bwMode="auto">
            <a:xfrm>
              <a:off x="5136" y="541"/>
              <a:ext cx="210" cy="213"/>
              <a:chOff x="5133" y="541"/>
              <a:chExt cx="210" cy="213"/>
            </a:xfrm>
          </p:grpSpPr>
          <p:sp>
            <p:nvSpPr>
              <p:cNvPr id="128146" name="Rectangle 146"/>
              <p:cNvSpPr>
                <a:spLocks noChangeArrowheads="1"/>
              </p:cNvSpPr>
              <p:nvPr/>
            </p:nvSpPr>
            <p:spPr bwMode="auto">
              <a:xfrm>
                <a:off x="5133" y="594"/>
                <a:ext cx="210" cy="160"/>
              </a:xfrm>
              <a:prstGeom prst="rect">
                <a:avLst/>
              </a:prstGeom>
              <a:solidFill>
                <a:srgbClr val="CCFFFF"/>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147" name="Line 147"/>
              <p:cNvSpPr>
                <a:spLocks noChangeShapeType="1"/>
              </p:cNvSpPr>
              <p:nvPr/>
            </p:nvSpPr>
            <p:spPr bwMode="auto">
              <a:xfrm>
                <a:off x="5213" y="541"/>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148" name="Line 148"/>
              <p:cNvSpPr>
                <a:spLocks noChangeShapeType="1"/>
              </p:cNvSpPr>
              <p:nvPr/>
            </p:nvSpPr>
            <p:spPr bwMode="auto">
              <a:xfrm>
                <a:off x="5258" y="541"/>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149" name="Oval 149"/>
              <p:cNvSpPr>
                <a:spLocks noChangeArrowheads="1"/>
              </p:cNvSpPr>
              <p:nvPr/>
            </p:nvSpPr>
            <p:spPr bwMode="auto">
              <a:xfrm>
                <a:off x="5222" y="656"/>
                <a:ext cx="36" cy="36"/>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150" name="Oval 150"/>
              <p:cNvSpPr>
                <a:spLocks noChangeArrowheads="1"/>
              </p:cNvSpPr>
              <p:nvPr/>
            </p:nvSpPr>
            <p:spPr bwMode="auto">
              <a:xfrm>
                <a:off x="5146" y="643"/>
                <a:ext cx="185" cy="62"/>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8151" name="Text Box 151"/>
            <p:cNvSpPr txBox="1">
              <a:spLocks noChangeArrowheads="1"/>
            </p:cNvSpPr>
            <p:nvPr/>
          </p:nvSpPr>
          <p:spPr bwMode="auto">
            <a:xfrm>
              <a:off x="4961" y="588"/>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91</a:t>
              </a:r>
            </a:p>
          </p:txBody>
        </p:sp>
      </p:grpSp>
      <p:grpSp>
        <p:nvGrpSpPr>
          <p:cNvPr id="128152" name="Group 152"/>
          <p:cNvGrpSpPr>
            <a:grpSpLocks/>
          </p:cNvGrpSpPr>
          <p:nvPr/>
        </p:nvGrpSpPr>
        <p:grpSpPr bwMode="auto">
          <a:xfrm>
            <a:off x="4779963" y="2587625"/>
            <a:ext cx="828675" cy="358775"/>
            <a:chOff x="5324" y="457"/>
            <a:chExt cx="522" cy="226"/>
          </a:xfrm>
        </p:grpSpPr>
        <p:grpSp>
          <p:nvGrpSpPr>
            <p:cNvPr id="128153" name="Group 153"/>
            <p:cNvGrpSpPr>
              <a:grpSpLocks/>
            </p:cNvGrpSpPr>
            <p:nvPr/>
          </p:nvGrpSpPr>
          <p:grpSpPr bwMode="auto">
            <a:xfrm>
              <a:off x="5457" y="457"/>
              <a:ext cx="210" cy="213"/>
              <a:chOff x="5457" y="457"/>
              <a:chExt cx="210" cy="213"/>
            </a:xfrm>
          </p:grpSpPr>
          <p:sp>
            <p:nvSpPr>
              <p:cNvPr id="128154" name="Rectangle 154"/>
              <p:cNvSpPr>
                <a:spLocks noChangeArrowheads="1"/>
              </p:cNvSpPr>
              <p:nvPr/>
            </p:nvSpPr>
            <p:spPr bwMode="auto">
              <a:xfrm>
                <a:off x="5457" y="510"/>
                <a:ext cx="210" cy="160"/>
              </a:xfrm>
              <a:prstGeom prst="rect">
                <a:avLst/>
              </a:prstGeom>
              <a:solidFill>
                <a:srgbClr val="CCFFFF"/>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155" name="Line 155"/>
              <p:cNvSpPr>
                <a:spLocks noChangeShapeType="1"/>
              </p:cNvSpPr>
              <p:nvPr/>
            </p:nvSpPr>
            <p:spPr bwMode="auto">
              <a:xfrm>
                <a:off x="5537" y="457"/>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156" name="Line 156"/>
              <p:cNvSpPr>
                <a:spLocks noChangeShapeType="1"/>
              </p:cNvSpPr>
              <p:nvPr/>
            </p:nvSpPr>
            <p:spPr bwMode="auto">
              <a:xfrm>
                <a:off x="5582" y="457"/>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157" name="Oval 157"/>
              <p:cNvSpPr>
                <a:spLocks noChangeArrowheads="1"/>
              </p:cNvSpPr>
              <p:nvPr/>
            </p:nvSpPr>
            <p:spPr bwMode="auto">
              <a:xfrm>
                <a:off x="5546" y="572"/>
                <a:ext cx="36" cy="36"/>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8158" name="Text Box 158"/>
            <p:cNvSpPr txBox="1">
              <a:spLocks noChangeArrowheads="1"/>
            </p:cNvSpPr>
            <p:nvPr/>
          </p:nvSpPr>
          <p:spPr bwMode="auto">
            <a:xfrm>
              <a:off x="5324" y="510"/>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2</a:t>
              </a:r>
            </a:p>
          </p:txBody>
        </p:sp>
        <p:sp>
          <p:nvSpPr>
            <p:cNvPr id="128159" name="Text Box 159"/>
            <p:cNvSpPr txBox="1">
              <a:spLocks noChangeArrowheads="1"/>
            </p:cNvSpPr>
            <p:nvPr/>
          </p:nvSpPr>
          <p:spPr bwMode="auto">
            <a:xfrm>
              <a:off x="5624" y="504"/>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17</a:t>
              </a:r>
            </a:p>
          </p:txBody>
        </p:sp>
      </p:grpSp>
      <p:grpSp>
        <p:nvGrpSpPr>
          <p:cNvPr id="128160" name="Group 160"/>
          <p:cNvGrpSpPr>
            <a:grpSpLocks/>
          </p:cNvGrpSpPr>
          <p:nvPr/>
        </p:nvGrpSpPr>
        <p:grpSpPr bwMode="auto">
          <a:xfrm>
            <a:off x="1539875" y="166688"/>
            <a:ext cx="744538" cy="338137"/>
            <a:chOff x="5018" y="433"/>
            <a:chExt cx="469" cy="213"/>
          </a:xfrm>
        </p:grpSpPr>
        <p:grpSp>
          <p:nvGrpSpPr>
            <p:cNvPr id="128161" name="Group 161"/>
            <p:cNvGrpSpPr>
              <a:grpSpLocks/>
            </p:cNvGrpSpPr>
            <p:nvPr/>
          </p:nvGrpSpPr>
          <p:grpSpPr bwMode="auto">
            <a:xfrm>
              <a:off x="5152" y="433"/>
              <a:ext cx="210" cy="213"/>
              <a:chOff x="5448" y="1213"/>
              <a:chExt cx="210" cy="213"/>
            </a:xfrm>
          </p:grpSpPr>
          <p:sp>
            <p:nvSpPr>
              <p:cNvPr id="128162" name="Rectangle 162"/>
              <p:cNvSpPr>
                <a:spLocks noChangeArrowheads="1"/>
              </p:cNvSpPr>
              <p:nvPr/>
            </p:nvSpPr>
            <p:spPr bwMode="auto">
              <a:xfrm>
                <a:off x="5448" y="1266"/>
                <a:ext cx="210" cy="160"/>
              </a:xfrm>
              <a:prstGeom prst="rect">
                <a:avLst/>
              </a:prstGeom>
              <a:solidFill>
                <a:srgbClr val="CCFFFF"/>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163" name="Line 163"/>
              <p:cNvSpPr>
                <a:spLocks noChangeShapeType="1"/>
              </p:cNvSpPr>
              <p:nvPr/>
            </p:nvSpPr>
            <p:spPr bwMode="auto">
              <a:xfrm>
                <a:off x="5456" y="1273"/>
                <a:ext cx="202" cy="148"/>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164" name="Line 164"/>
              <p:cNvSpPr>
                <a:spLocks noChangeShapeType="1"/>
              </p:cNvSpPr>
              <p:nvPr/>
            </p:nvSpPr>
            <p:spPr bwMode="auto">
              <a:xfrm flipV="1">
                <a:off x="5453" y="1271"/>
                <a:ext cx="203" cy="142"/>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165" name="Line 165"/>
              <p:cNvSpPr>
                <a:spLocks noChangeShapeType="1"/>
              </p:cNvSpPr>
              <p:nvPr/>
            </p:nvSpPr>
            <p:spPr bwMode="auto">
              <a:xfrm>
                <a:off x="5528" y="1213"/>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166" name="Line 166"/>
              <p:cNvSpPr>
                <a:spLocks noChangeShapeType="1"/>
              </p:cNvSpPr>
              <p:nvPr/>
            </p:nvSpPr>
            <p:spPr bwMode="auto">
              <a:xfrm>
                <a:off x="5573" y="1213"/>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167" name="Oval 167"/>
              <p:cNvSpPr>
                <a:spLocks noChangeArrowheads="1"/>
              </p:cNvSpPr>
              <p:nvPr/>
            </p:nvSpPr>
            <p:spPr bwMode="auto">
              <a:xfrm>
                <a:off x="5469" y="1301"/>
                <a:ext cx="167" cy="80"/>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8168" name="Text Box 168"/>
            <p:cNvSpPr txBox="1">
              <a:spLocks noChangeArrowheads="1"/>
            </p:cNvSpPr>
            <p:nvPr/>
          </p:nvSpPr>
          <p:spPr bwMode="auto">
            <a:xfrm>
              <a:off x="5018" y="468"/>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1</a:t>
              </a:r>
            </a:p>
          </p:txBody>
        </p:sp>
        <p:sp>
          <p:nvSpPr>
            <p:cNvPr id="128169" name="Text Box 169"/>
            <p:cNvSpPr txBox="1">
              <a:spLocks noChangeArrowheads="1"/>
            </p:cNvSpPr>
            <p:nvPr/>
          </p:nvSpPr>
          <p:spPr bwMode="auto">
            <a:xfrm>
              <a:off x="5318" y="462"/>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6</a:t>
              </a:r>
            </a:p>
          </p:txBody>
        </p:sp>
      </p:grpSp>
      <p:sp>
        <p:nvSpPr>
          <p:cNvPr id="128170" name="Text Box 170"/>
          <p:cNvSpPr txBox="1">
            <a:spLocks noChangeArrowheads="1"/>
          </p:cNvSpPr>
          <p:nvPr/>
        </p:nvSpPr>
        <p:spPr bwMode="auto">
          <a:xfrm>
            <a:off x="7005638" y="239713"/>
            <a:ext cx="1933575" cy="406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14 FEBRUARY</a:t>
            </a:r>
          </a:p>
        </p:txBody>
      </p:sp>
      <p:sp>
        <p:nvSpPr>
          <p:cNvPr id="128172" name="Freeform 172"/>
          <p:cNvSpPr>
            <a:spLocks/>
          </p:cNvSpPr>
          <p:nvPr/>
        </p:nvSpPr>
        <p:spPr bwMode="auto">
          <a:xfrm>
            <a:off x="6197600" y="1993900"/>
            <a:ext cx="825500" cy="360363"/>
          </a:xfrm>
          <a:custGeom>
            <a:avLst/>
            <a:gdLst>
              <a:gd name="T0" fmla="*/ 520 w 520"/>
              <a:gd name="T1" fmla="*/ 208 h 227"/>
              <a:gd name="T2" fmla="*/ 240 w 520"/>
              <a:gd name="T3" fmla="*/ 216 h 227"/>
              <a:gd name="T4" fmla="*/ 128 w 520"/>
              <a:gd name="T5" fmla="*/ 144 h 227"/>
              <a:gd name="T6" fmla="*/ 0 w 520"/>
              <a:gd name="T7" fmla="*/ 0 h 227"/>
            </a:gdLst>
            <a:ahLst/>
            <a:cxnLst>
              <a:cxn ang="0">
                <a:pos x="T0" y="T1"/>
              </a:cxn>
              <a:cxn ang="0">
                <a:pos x="T2" y="T3"/>
              </a:cxn>
              <a:cxn ang="0">
                <a:pos x="T4" y="T5"/>
              </a:cxn>
              <a:cxn ang="0">
                <a:pos x="T6" y="T7"/>
              </a:cxn>
            </a:cxnLst>
            <a:rect l="0" t="0" r="r" b="b"/>
            <a:pathLst>
              <a:path w="520" h="227">
                <a:moveTo>
                  <a:pt x="520" y="208"/>
                </a:moveTo>
                <a:cubicBezTo>
                  <a:pt x="473" y="209"/>
                  <a:pt x="305" y="227"/>
                  <a:pt x="240" y="216"/>
                </a:cubicBezTo>
                <a:cubicBezTo>
                  <a:pt x="175" y="205"/>
                  <a:pt x="168" y="180"/>
                  <a:pt x="128" y="144"/>
                </a:cubicBezTo>
                <a:lnTo>
                  <a:pt x="0" y="0"/>
                </a:lnTo>
              </a:path>
            </a:pathLst>
          </a:custGeom>
          <a:noFill/>
          <a:ln w="76200" cap="flat" cmpd="tri">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28173" name="Group 173"/>
          <p:cNvGrpSpPr>
            <a:grpSpLocks/>
          </p:cNvGrpSpPr>
          <p:nvPr/>
        </p:nvGrpSpPr>
        <p:grpSpPr bwMode="auto">
          <a:xfrm>
            <a:off x="5692775" y="1246188"/>
            <a:ext cx="904875" cy="795337"/>
            <a:chOff x="4586" y="3305"/>
            <a:chExt cx="570" cy="501"/>
          </a:xfrm>
        </p:grpSpPr>
        <p:grpSp>
          <p:nvGrpSpPr>
            <p:cNvPr id="128174" name="Group 174"/>
            <p:cNvGrpSpPr>
              <a:grpSpLocks/>
            </p:cNvGrpSpPr>
            <p:nvPr/>
          </p:nvGrpSpPr>
          <p:grpSpPr bwMode="auto">
            <a:xfrm>
              <a:off x="4743" y="3305"/>
              <a:ext cx="267" cy="376"/>
              <a:chOff x="4743" y="3305"/>
              <a:chExt cx="267" cy="376"/>
            </a:xfrm>
          </p:grpSpPr>
          <p:sp>
            <p:nvSpPr>
              <p:cNvPr id="128175" name="Rectangle 175"/>
              <p:cNvSpPr>
                <a:spLocks noChangeArrowheads="1"/>
              </p:cNvSpPr>
              <p:nvPr/>
            </p:nvSpPr>
            <p:spPr bwMode="auto">
              <a:xfrm>
                <a:off x="4743" y="3477"/>
                <a:ext cx="267" cy="204"/>
              </a:xfrm>
              <a:prstGeom prst="rect">
                <a:avLst/>
              </a:prstGeom>
              <a:solidFill>
                <a:srgbClr val="FF99CC"/>
              </a:solidFill>
              <a:ln w="25400">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176" name="Text Box 176"/>
              <p:cNvSpPr txBox="1">
                <a:spLocks noChangeArrowheads="1"/>
              </p:cNvSpPr>
              <p:nvPr/>
            </p:nvSpPr>
            <p:spPr bwMode="auto">
              <a:xfrm>
                <a:off x="4784" y="3305"/>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0000"/>
                    </a:solidFill>
                  </a:rPr>
                  <a:t>x</a:t>
                </a:r>
              </a:p>
            </p:txBody>
          </p:sp>
          <p:sp>
            <p:nvSpPr>
              <p:cNvPr id="128177" name="Oval 177"/>
              <p:cNvSpPr>
                <a:spLocks noChangeArrowheads="1"/>
              </p:cNvSpPr>
              <p:nvPr/>
            </p:nvSpPr>
            <p:spPr bwMode="auto">
              <a:xfrm>
                <a:off x="4765" y="3533"/>
                <a:ext cx="227" cy="8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8178" name="Text Box 178"/>
            <p:cNvSpPr txBox="1">
              <a:spLocks noChangeArrowheads="1"/>
            </p:cNvSpPr>
            <p:nvPr/>
          </p:nvSpPr>
          <p:spPr bwMode="auto">
            <a:xfrm>
              <a:off x="4586" y="3652"/>
              <a:ext cx="57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rgbClr val="FF0000"/>
                  </a:solidFill>
                </a:rPr>
                <a:t>GERHARDT</a:t>
              </a:r>
            </a:p>
          </p:txBody>
        </p:sp>
      </p:grpSp>
      <p:grpSp>
        <p:nvGrpSpPr>
          <p:cNvPr id="128179" name="Group 179"/>
          <p:cNvGrpSpPr>
            <a:grpSpLocks/>
          </p:cNvGrpSpPr>
          <p:nvPr/>
        </p:nvGrpSpPr>
        <p:grpSpPr bwMode="auto">
          <a:xfrm>
            <a:off x="5346700" y="1730375"/>
            <a:ext cx="777875" cy="809625"/>
            <a:chOff x="5192" y="2852"/>
            <a:chExt cx="490" cy="510"/>
          </a:xfrm>
        </p:grpSpPr>
        <p:grpSp>
          <p:nvGrpSpPr>
            <p:cNvPr id="128180" name="Group 180"/>
            <p:cNvGrpSpPr>
              <a:grpSpLocks/>
            </p:cNvGrpSpPr>
            <p:nvPr/>
          </p:nvGrpSpPr>
          <p:grpSpPr bwMode="auto">
            <a:xfrm>
              <a:off x="5304" y="2852"/>
              <a:ext cx="267" cy="376"/>
              <a:chOff x="4767" y="2828"/>
              <a:chExt cx="267" cy="376"/>
            </a:xfrm>
          </p:grpSpPr>
          <p:sp>
            <p:nvSpPr>
              <p:cNvPr id="128181" name="Rectangle 181"/>
              <p:cNvSpPr>
                <a:spLocks noChangeArrowheads="1"/>
              </p:cNvSpPr>
              <p:nvPr/>
            </p:nvSpPr>
            <p:spPr bwMode="auto">
              <a:xfrm>
                <a:off x="4767" y="3000"/>
                <a:ext cx="267" cy="204"/>
              </a:xfrm>
              <a:prstGeom prst="rect">
                <a:avLst/>
              </a:prstGeom>
              <a:solidFill>
                <a:srgbClr val="FF99CC"/>
              </a:solidFill>
              <a:ln w="25400">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182" name="Text Box 182"/>
              <p:cNvSpPr txBox="1">
                <a:spLocks noChangeArrowheads="1"/>
              </p:cNvSpPr>
              <p:nvPr/>
            </p:nvSpPr>
            <p:spPr bwMode="auto">
              <a:xfrm>
                <a:off x="4808" y="2828"/>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0000"/>
                    </a:solidFill>
                  </a:rPr>
                  <a:t>x</a:t>
                </a:r>
              </a:p>
            </p:txBody>
          </p:sp>
          <p:sp>
            <p:nvSpPr>
              <p:cNvPr id="128183" name="Line 183"/>
              <p:cNvSpPr>
                <a:spLocks noChangeShapeType="1"/>
              </p:cNvSpPr>
              <p:nvPr/>
            </p:nvSpPr>
            <p:spPr bwMode="auto">
              <a:xfrm>
                <a:off x="4777" y="3014"/>
                <a:ext cx="257" cy="188"/>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184" name="Line 184"/>
              <p:cNvSpPr>
                <a:spLocks noChangeShapeType="1"/>
              </p:cNvSpPr>
              <p:nvPr/>
            </p:nvSpPr>
            <p:spPr bwMode="auto">
              <a:xfrm flipV="1">
                <a:off x="4773" y="3010"/>
                <a:ext cx="258" cy="182"/>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185" name="Oval 185"/>
              <p:cNvSpPr>
                <a:spLocks noChangeArrowheads="1"/>
              </p:cNvSpPr>
              <p:nvPr/>
            </p:nvSpPr>
            <p:spPr bwMode="auto">
              <a:xfrm>
                <a:off x="4786" y="3059"/>
                <a:ext cx="227" cy="8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8186" name="Text Box 186"/>
            <p:cNvSpPr txBox="1">
              <a:spLocks noChangeArrowheads="1"/>
            </p:cNvSpPr>
            <p:nvPr/>
          </p:nvSpPr>
          <p:spPr bwMode="auto">
            <a:xfrm>
              <a:off x="5192" y="3208"/>
              <a:ext cx="49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rgbClr val="FF0000"/>
                  </a:solidFill>
                </a:rPr>
                <a:t>REIMANN</a:t>
              </a:r>
            </a:p>
          </p:txBody>
        </p:sp>
      </p:grpSp>
      <p:sp>
        <p:nvSpPr>
          <p:cNvPr id="128187" name="Freeform 187"/>
          <p:cNvSpPr>
            <a:spLocks/>
          </p:cNvSpPr>
          <p:nvPr/>
        </p:nvSpPr>
        <p:spPr bwMode="auto">
          <a:xfrm>
            <a:off x="5033963" y="1473200"/>
            <a:ext cx="401637" cy="469900"/>
          </a:xfrm>
          <a:custGeom>
            <a:avLst/>
            <a:gdLst>
              <a:gd name="T0" fmla="*/ 29 w 253"/>
              <a:gd name="T1" fmla="*/ 0 h 296"/>
              <a:gd name="T2" fmla="*/ 37 w 253"/>
              <a:gd name="T3" fmla="*/ 144 h 296"/>
              <a:gd name="T4" fmla="*/ 253 w 253"/>
              <a:gd name="T5" fmla="*/ 296 h 296"/>
            </a:gdLst>
            <a:ahLst/>
            <a:cxnLst>
              <a:cxn ang="0">
                <a:pos x="T0" y="T1"/>
              </a:cxn>
              <a:cxn ang="0">
                <a:pos x="T2" y="T3"/>
              </a:cxn>
              <a:cxn ang="0">
                <a:pos x="T4" y="T5"/>
              </a:cxn>
            </a:cxnLst>
            <a:rect l="0" t="0" r="r" b="b"/>
            <a:pathLst>
              <a:path w="253" h="296">
                <a:moveTo>
                  <a:pt x="29" y="0"/>
                </a:moveTo>
                <a:cubicBezTo>
                  <a:pt x="30" y="24"/>
                  <a:pt x="0" y="95"/>
                  <a:pt x="37" y="144"/>
                </a:cubicBezTo>
                <a:cubicBezTo>
                  <a:pt x="74" y="193"/>
                  <a:pt x="208" y="264"/>
                  <a:pt x="253" y="296"/>
                </a:cubicBezTo>
              </a:path>
            </a:pathLst>
          </a:custGeom>
          <a:noFill/>
          <a:ln w="76200" cap="flat" cmpd="tri">
            <a:solidFill>
              <a:srgbClr val="0000FF"/>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188" name="Freeform 188"/>
          <p:cNvSpPr>
            <a:spLocks/>
          </p:cNvSpPr>
          <p:nvPr/>
        </p:nvSpPr>
        <p:spPr bwMode="auto">
          <a:xfrm>
            <a:off x="6057900" y="2298700"/>
            <a:ext cx="1422400" cy="749300"/>
          </a:xfrm>
          <a:custGeom>
            <a:avLst/>
            <a:gdLst>
              <a:gd name="T0" fmla="*/ 896 w 896"/>
              <a:gd name="T1" fmla="*/ 472 h 472"/>
              <a:gd name="T2" fmla="*/ 672 w 896"/>
              <a:gd name="T3" fmla="*/ 352 h 472"/>
              <a:gd name="T4" fmla="*/ 472 w 896"/>
              <a:gd name="T5" fmla="*/ 136 h 472"/>
              <a:gd name="T6" fmla="*/ 0 w 896"/>
              <a:gd name="T7" fmla="*/ 0 h 472"/>
            </a:gdLst>
            <a:ahLst/>
            <a:cxnLst>
              <a:cxn ang="0">
                <a:pos x="T0" y="T1"/>
              </a:cxn>
              <a:cxn ang="0">
                <a:pos x="T2" y="T3"/>
              </a:cxn>
              <a:cxn ang="0">
                <a:pos x="T4" y="T5"/>
              </a:cxn>
              <a:cxn ang="0">
                <a:pos x="T6" y="T7"/>
              </a:cxn>
            </a:cxnLst>
            <a:rect l="0" t="0" r="r" b="b"/>
            <a:pathLst>
              <a:path w="896" h="472">
                <a:moveTo>
                  <a:pt x="896" y="472"/>
                </a:moveTo>
                <a:cubicBezTo>
                  <a:pt x="859" y="452"/>
                  <a:pt x="743" y="408"/>
                  <a:pt x="672" y="352"/>
                </a:cubicBezTo>
                <a:cubicBezTo>
                  <a:pt x="601" y="296"/>
                  <a:pt x="584" y="195"/>
                  <a:pt x="472" y="136"/>
                </a:cubicBezTo>
                <a:lnTo>
                  <a:pt x="0" y="0"/>
                </a:lnTo>
              </a:path>
            </a:pathLst>
          </a:custGeom>
          <a:noFill/>
          <a:ln w="76200" cap="flat" cmpd="tri">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189" name="Freeform 189"/>
          <p:cNvSpPr>
            <a:spLocks/>
          </p:cNvSpPr>
          <p:nvPr/>
        </p:nvSpPr>
        <p:spPr bwMode="auto">
          <a:xfrm>
            <a:off x="4978400" y="419100"/>
            <a:ext cx="1155700" cy="863600"/>
          </a:xfrm>
          <a:custGeom>
            <a:avLst/>
            <a:gdLst>
              <a:gd name="T0" fmla="*/ 728 w 728"/>
              <a:gd name="T1" fmla="*/ 544 h 544"/>
              <a:gd name="T2" fmla="*/ 536 w 728"/>
              <a:gd name="T3" fmla="*/ 112 h 544"/>
              <a:gd name="T4" fmla="*/ 168 w 728"/>
              <a:gd name="T5" fmla="*/ 0 h 544"/>
              <a:gd name="T6" fmla="*/ 0 w 728"/>
              <a:gd name="T7" fmla="*/ 88 h 544"/>
            </a:gdLst>
            <a:ahLst/>
            <a:cxnLst>
              <a:cxn ang="0">
                <a:pos x="T0" y="T1"/>
              </a:cxn>
              <a:cxn ang="0">
                <a:pos x="T2" y="T3"/>
              </a:cxn>
              <a:cxn ang="0">
                <a:pos x="T4" y="T5"/>
              </a:cxn>
              <a:cxn ang="0">
                <a:pos x="T6" y="T7"/>
              </a:cxn>
            </a:cxnLst>
            <a:rect l="0" t="0" r="r" b="b"/>
            <a:pathLst>
              <a:path w="728" h="544">
                <a:moveTo>
                  <a:pt x="728" y="544"/>
                </a:moveTo>
                <a:cubicBezTo>
                  <a:pt x="696" y="472"/>
                  <a:pt x="629" y="203"/>
                  <a:pt x="536" y="112"/>
                </a:cubicBezTo>
                <a:cubicBezTo>
                  <a:pt x="443" y="21"/>
                  <a:pt x="257" y="4"/>
                  <a:pt x="168" y="0"/>
                </a:cubicBezTo>
                <a:lnTo>
                  <a:pt x="0" y="88"/>
                </a:lnTo>
              </a:path>
            </a:pathLst>
          </a:custGeom>
          <a:noFill/>
          <a:ln w="76200" cap="flat" cmpd="tri">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190" name="Freeform 190"/>
          <p:cNvSpPr>
            <a:spLocks/>
          </p:cNvSpPr>
          <p:nvPr/>
        </p:nvSpPr>
        <p:spPr bwMode="auto">
          <a:xfrm>
            <a:off x="4597400" y="2120900"/>
            <a:ext cx="685800" cy="292100"/>
          </a:xfrm>
          <a:custGeom>
            <a:avLst/>
            <a:gdLst>
              <a:gd name="T0" fmla="*/ 0 w 432"/>
              <a:gd name="T1" fmla="*/ 184 h 184"/>
              <a:gd name="T2" fmla="*/ 136 w 432"/>
              <a:gd name="T3" fmla="*/ 120 h 184"/>
              <a:gd name="T4" fmla="*/ 432 w 432"/>
              <a:gd name="T5" fmla="*/ 0 h 184"/>
            </a:gdLst>
            <a:ahLst/>
            <a:cxnLst>
              <a:cxn ang="0">
                <a:pos x="T0" y="T1"/>
              </a:cxn>
              <a:cxn ang="0">
                <a:pos x="T2" y="T3"/>
              </a:cxn>
              <a:cxn ang="0">
                <a:pos x="T4" y="T5"/>
              </a:cxn>
            </a:cxnLst>
            <a:rect l="0" t="0" r="r" b="b"/>
            <a:pathLst>
              <a:path w="432" h="184">
                <a:moveTo>
                  <a:pt x="0" y="184"/>
                </a:moveTo>
                <a:cubicBezTo>
                  <a:pt x="24" y="173"/>
                  <a:pt x="64" y="151"/>
                  <a:pt x="136" y="120"/>
                </a:cubicBezTo>
                <a:cubicBezTo>
                  <a:pt x="208" y="89"/>
                  <a:pt x="370" y="25"/>
                  <a:pt x="432" y="0"/>
                </a:cubicBezTo>
              </a:path>
            </a:pathLst>
          </a:custGeom>
          <a:noFill/>
          <a:ln w="76200" cap="flat" cmpd="tri">
            <a:solidFill>
              <a:srgbClr val="0000FF"/>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28191" name="Group 191"/>
          <p:cNvGrpSpPr>
            <a:grpSpLocks/>
          </p:cNvGrpSpPr>
          <p:nvPr/>
        </p:nvGrpSpPr>
        <p:grpSpPr bwMode="auto">
          <a:xfrm>
            <a:off x="3978275" y="1720850"/>
            <a:ext cx="744538" cy="334963"/>
            <a:chOff x="4961" y="577"/>
            <a:chExt cx="469" cy="211"/>
          </a:xfrm>
        </p:grpSpPr>
        <p:sp>
          <p:nvSpPr>
            <p:cNvPr id="128192" name="Rectangle 192"/>
            <p:cNvSpPr>
              <a:spLocks noChangeArrowheads="1"/>
            </p:cNvSpPr>
            <p:nvPr/>
          </p:nvSpPr>
          <p:spPr bwMode="auto">
            <a:xfrm>
              <a:off x="5094" y="626"/>
              <a:ext cx="210" cy="160"/>
            </a:xfrm>
            <a:prstGeom prst="rect">
              <a:avLst/>
            </a:prstGeom>
            <a:solidFill>
              <a:srgbClr val="CCFFFF"/>
            </a:solidFill>
            <a:ln w="25400">
              <a:solidFill>
                <a:srgbClr val="0000FF"/>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193" name="Line 193"/>
            <p:cNvSpPr>
              <a:spLocks noChangeShapeType="1"/>
            </p:cNvSpPr>
            <p:nvPr/>
          </p:nvSpPr>
          <p:spPr bwMode="auto">
            <a:xfrm>
              <a:off x="5174" y="577"/>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194" name="Line 194"/>
            <p:cNvSpPr>
              <a:spLocks noChangeShapeType="1"/>
            </p:cNvSpPr>
            <p:nvPr/>
          </p:nvSpPr>
          <p:spPr bwMode="auto">
            <a:xfrm>
              <a:off x="5219" y="577"/>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195" name="Oval 195"/>
            <p:cNvSpPr>
              <a:spLocks noChangeArrowheads="1"/>
            </p:cNvSpPr>
            <p:nvPr/>
          </p:nvSpPr>
          <p:spPr bwMode="auto">
            <a:xfrm>
              <a:off x="5116" y="668"/>
              <a:ext cx="167" cy="80"/>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196" name="Text Box 196"/>
            <p:cNvSpPr txBox="1">
              <a:spLocks noChangeArrowheads="1"/>
            </p:cNvSpPr>
            <p:nvPr/>
          </p:nvSpPr>
          <p:spPr bwMode="auto">
            <a:xfrm>
              <a:off x="4961" y="615"/>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3</a:t>
              </a:r>
            </a:p>
          </p:txBody>
        </p:sp>
        <p:sp>
          <p:nvSpPr>
            <p:cNvPr id="128197" name="Text Box 197"/>
            <p:cNvSpPr txBox="1">
              <a:spLocks noChangeArrowheads="1"/>
            </p:cNvSpPr>
            <p:nvPr/>
          </p:nvSpPr>
          <p:spPr bwMode="auto">
            <a:xfrm>
              <a:off x="5261" y="609"/>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1</a:t>
              </a:r>
            </a:p>
          </p:txBody>
        </p:sp>
      </p:grpSp>
      <p:sp>
        <p:nvSpPr>
          <p:cNvPr id="128198" name="Freeform 198"/>
          <p:cNvSpPr>
            <a:spLocks/>
          </p:cNvSpPr>
          <p:nvPr/>
        </p:nvSpPr>
        <p:spPr bwMode="auto">
          <a:xfrm>
            <a:off x="4664075" y="1914525"/>
            <a:ext cx="606425" cy="130175"/>
          </a:xfrm>
          <a:custGeom>
            <a:avLst/>
            <a:gdLst>
              <a:gd name="T0" fmla="*/ 382 w 382"/>
              <a:gd name="T1" fmla="*/ 82 h 82"/>
              <a:gd name="T2" fmla="*/ 166 w 382"/>
              <a:gd name="T3" fmla="*/ 10 h 82"/>
              <a:gd name="T4" fmla="*/ 0 w 382"/>
              <a:gd name="T5" fmla="*/ 24 h 82"/>
            </a:gdLst>
            <a:ahLst/>
            <a:cxnLst>
              <a:cxn ang="0">
                <a:pos x="T0" y="T1"/>
              </a:cxn>
              <a:cxn ang="0">
                <a:pos x="T2" y="T3"/>
              </a:cxn>
              <a:cxn ang="0">
                <a:pos x="T4" y="T5"/>
              </a:cxn>
            </a:cxnLst>
            <a:rect l="0" t="0" r="r" b="b"/>
            <a:pathLst>
              <a:path w="382" h="82">
                <a:moveTo>
                  <a:pt x="382" y="82"/>
                </a:moveTo>
                <a:cubicBezTo>
                  <a:pt x="346" y="71"/>
                  <a:pt x="230" y="20"/>
                  <a:pt x="166" y="10"/>
                </a:cubicBezTo>
                <a:cubicBezTo>
                  <a:pt x="102" y="0"/>
                  <a:pt x="35" y="21"/>
                  <a:pt x="0" y="24"/>
                </a:cubicBezTo>
              </a:path>
            </a:pathLst>
          </a:custGeom>
          <a:noFill/>
          <a:ln w="76200" cap="flat" cmpd="tri">
            <a:solidFill>
              <a:srgbClr val="0000FF"/>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199" name="Freeform 199"/>
          <p:cNvSpPr>
            <a:spLocks/>
          </p:cNvSpPr>
          <p:nvPr/>
        </p:nvSpPr>
        <p:spPr bwMode="auto">
          <a:xfrm>
            <a:off x="3111500" y="190500"/>
            <a:ext cx="1004888" cy="1466850"/>
          </a:xfrm>
          <a:custGeom>
            <a:avLst/>
            <a:gdLst>
              <a:gd name="T0" fmla="*/ 633 w 633"/>
              <a:gd name="T1" fmla="*/ 924 h 924"/>
              <a:gd name="T2" fmla="*/ 312 w 633"/>
              <a:gd name="T3" fmla="*/ 472 h 924"/>
              <a:gd name="T4" fmla="*/ 0 w 633"/>
              <a:gd name="T5" fmla="*/ 0 h 924"/>
            </a:gdLst>
            <a:ahLst/>
            <a:cxnLst>
              <a:cxn ang="0">
                <a:pos x="T0" y="T1"/>
              </a:cxn>
              <a:cxn ang="0">
                <a:pos x="T2" y="T3"/>
              </a:cxn>
              <a:cxn ang="0">
                <a:pos x="T4" y="T5"/>
              </a:cxn>
            </a:cxnLst>
            <a:rect l="0" t="0" r="r" b="b"/>
            <a:pathLst>
              <a:path w="633" h="924">
                <a:moveTo>
                  <a:pt x="633" y="924"/>
                </a:moveTo>
                <a:cubicBezTo>
                  <a:pt x="580" y="849"/>
                  <a:pt x="417" y="626"/>
                  <a:pt x="312" y="472"/>
                </a:cubicBezTo>
                <a:cubicBezTo>
                  <a:pt x="207" y="318"/>
                  <a:pt x="65" y="98"/>
                  <a:pt x="0" y="0"/>
                </a:cubicBezTo>
              </a:path>
            </a:pathLst>
          </a:custGeom>
          <a:noFill/>
          <a:ln w="76200" cap="flat" cmpd="tri">
            <a:solidFill>
              <a:srgbClr val="0000FF"/>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28200" name="Group 200"/>
          <p:cNvGrpSpPr>
            <a:grpSpLocks/>
          </p:cNvGrpSpPr>
          <p:nvPr/>
        </p:nvGrpSpPr>
        <p:grpSpPr bwMode="auto">
          <a:xfrm>
            <a:off x="2809875" y="852488"/>
            <a:ext cx="744538" cy="338137"/>
            <a:chOff x="5018" y="433"/>
            <a:chExt cx="469" cy="213"/>
          </a:xfrm>
        </p:grpSpPr>
        <p:grpSp>
          <p:nvGrpSpPr>
            <p:cNvPr id="128201" name="Group 201"/>
            <p:cNvGrpSpPr>
              <a:grpSpLocks/>
            </p:cNvGrpSpPr>
            <p:nvPr/>
          </p:nvGrpSpPr>
          <p:grpSpPr bwMode="auto">
            <a:xfrm>
              <a:off x="5152" y="433"/>
              <a:ext cx="210" cy="213"/>
              <a:chOff x="5448" y="1213"/>
              <a:chExt cx="210" cy="213"/>
            </a:xfrm>
          </p:grpSpPr>
          <p:sp>
            <p:nvSpPr>
              <p:cNvPr id="128202" name="Rectangle 202"/>
              <p:cNvSpPr>
                <a:spLocks noChangeArrowheads="1"/>
              </p:cNvSpPr>
              <p:nvPr/>
            </p:nvSpPr>
            <p:spPr bwMode="auto">
              <a:xfrm>
                <a:off x="5448" y="1266"/>
                <a:ext cx="210" cy="160"/>
              </a:xfrm>
              <a:prstGeom prst="rect">
                <a:avLst/>
              </a:prstGeom>
              <a:solidFill>
                <a:srgbClr val="CCFFFF"/>
              </a:solidFill>
              <a:ln w="25400">
                <a:solidFill>
                  <a:srgbClr val="0000FF"/>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203" name="Line 203"/>
              <p:cNvSpPr>
                <a:spLocks noChangeShapeType="1"/>
              </p:cNvSpPr>
              <p:nvPr/>
            </p:nvSpPr>
            <p:spPr bwMode="auto">
              <a:xfrm>
                <a:off x="5456" y="1273"/>
                <a:ext cx="202" cy="148"/>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204" name="Line 204"/>
              <p:cNvSpPr>
                <a:spLocks noChangeShapeType="1"/>
              </p:cNvSpPr>
              <p:nvPr/>
            </p:nvSpPr>
            <p:spPr bwMode="auto">
              <a:xfrm flipV="1">
                <a:off x="5453" y="1271"/>
                <a:ext cx="203" cy="142"/>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205" name="Line 205"/>
              <p:cNvSpPr>
                <a:spLocks noChangeShapeType="1"/>
              </p:cNvSpPr>
              <p:nvPr/>
            </p:nvSpPr>
            <p:spPr bwMode="auto">
              <a:xfrm>
                <a:off x="5528" y="1213"/>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206" name="Line 206"/>
              <p:cNvSpPr>
                <a:spLocks noChangeShapeType="1"/>
              </p:cNvSpPr>
              <p:nvPr/>
            </p:nvSpPr>
            <p:spPr bwMode="auto">
              <a:xfrm>
                <a:off x="5573" y="1213"/>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207" name="Oval 207"/>
              <p:cNvSpPr>
                <a:spLocks noChangeArrowheads="1"/>
              </p:cNvSpPr>
              <p:nvPr/>
            </p:nvSpPr>
            <p:spPr bwMode="auto">
              <a:xfrm>
                <a:off x="5469" y="1301"/>
                <a:ext cx="167" cy="80"/>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8208" name="Text Box 208"/>
            <p:cNvSpPr txBox="1">
              <a:spLocks noChangeArrowheads="1"/>
            </p:cNvSpPr>
            <p:nvPr/>
          </p:nvSpPr>
          <p:spPr bwMode="auto">
            <a:xfrm>
              <a:off x="5018" y="468"/>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1</a:t>
              </a:r>
            </a:p>
          </p:txBody>
        </p:sp>
        <p:sp>
          <p:nvSpPr>
            <p:cNvPr id="128209" name="Text Box 209"/>
            <p:cNvSpPr txBox="1">
              <a:spLocks noChangeArrowheads="1"/>
            </p:cNvSpPr>
            <p:nvPr/>
          </p:nvSpPr>
          <p:spPr bwMode="auto">
            <a:xfrm>
              <a:off x="5318" y="462"/>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6</a:t>
              </a:r>
            </a:p>
          </p:txBody>
        </p:sp>
      </p:grpSp>
      <p:sp>
        <p:nvSpPr>
          <p:cNvPr id="128210" name="Freeform 210"/>
          <p:cNvSpPr>
            <a:spLocks/>
          </p:cNvSpPr>
          <p:nvPr/>
        </p:nvSpPr>
        <p:spPr bwMode="auto">
          <a:xfrm>
            <a:off x="5106988" y="4191000"/>
            <a:ext cx="1535112" cy="2116138"/>
          </a:xfrm>
          <a:custGeom>
            <a:avLst/>
            <a:gdLst>
              <a:gd name="T0" fmla="*/ 967 w 967"/>
              <a:gd name="T1" fmla="*/ 1320 h 1333"/>
              <a:gd name="T2" fmla="*/ 679 w 967"/>
              <a:gd name="T3" fmla="*/ 1296 h 1333"/>
              <a:gd name="T4" fmla="*/ 271 w 967"/>
              <a:gd name="T5" fmla="*/ 1096 h 1333"/>
              <a:gd name="T6" fmla="*/ 15 w 967"/>
              <a:gd name="T7" fmla="*/ 392 h 1333"/>
              <a:gd name="T8" fmla="*/ 183 w 967"/>
              <a:gd name="T9" fmla="*/ 0 h 1333"/>
            </a:gdLst>
            <a:ahLst/>
            <a:cxnLst>
              <a:cxn ang="0">
                <a:pos x="T0" y="T1"/>
              </a:cxn>
              <a:cxn ang="0">
                <a:pos x="T2" y="T3"/>
              </a:cxn>
              <a:cxn ang="0">
                <a:pos x="T4" y="T5"/>
              </a:cxn>
              <a:cxn ang="0">
                <a:pos x="T6" y="T7"/>
              </a:cxn>
              <a:cxn ang="0">
                <a:pos x="T8" y="T9"/>
              </a:cxn>
            </a:cxnLst>
            <a:rect l="0" t="0" r="r" b="b"/>
            <a:pathLst>
              <a:path w="967" h="1333">
                <a:moveTo>
                  <a:pt x="967" y="1320"/>
                </a:moveTo>
                <a:cubicBezTo>
                  <a:pt x="919" y="1317"/>
                  <a:pt x="795" y="1333"/>
                  <a:pt x="679" y="1296"/>
                </a:cubicBezTo>
                <a:cubicBezTo>
                  <a:pt x="563" y="1259"/>
                  <a:pt x="382" y="1247"/>
                  <a:pt x="271" y="1096"/>
                </a:cubicBezTo>
                <a:cubicBezTo>
                  <a:pt x="160" y="945"/>
                  <a:pt x="30" y="575"/>
                  <a:pt x="15" y="392"/>
                </a:cubicBezTo>
                <a:cubicBezTo>
                  <a:pt x="0" y="209"/>
                  <a:pt x="148" y="82"/>
                  <a:pt x="183" y="0"/>
                </a:cubicBezTo>
              </a:path>
            </a:pathLst>
          </a:custGeom>
          <a:noFill/>
          <a:ln w="76200" cap="flat" cmpd="tri">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211" name="Freeform 211"/>
          <p:cNvSpPr>
            <a:spLocks/>
          </p:cNvSpPr>
          <p:nvPr/>
        </p:nvSpPr>
        <p:spPr bwMode="auto">
          <a:xfrm>
            <a:off x="1365250" y="3136900"/>
            <a:ext cx="6127750" cy="3449638"/>
          </a:xfrm>
          <a:custGeom>
            <a:avLst/>
            <a:gdLst>
              <a:gd name="T0" fmla="*/ 3860 w 3860"/>
              <a:gd name="T1" fmla="*/ 2152 h 2173"/>
              <a:gd name="T2" fmla="*/ 2940 w 3860"/>
              <a:gd name="T3" fmla="*/ 2128 h 2173"/>
              <a:gd name="T4" fmla="*/ 2652 w 3860"/>
              <a:gd name="T5" fmla="*/ 1880 h 2173"/>
              <a:gd name="T6" fmla="*/ 1412 w 3860"/>
              <a:gd name="T7" fmla="*/ 1352 h 2173"/>
              <a:gd name="T8" fmla="*/ 204 w 3860"/>
              <a:gd name="T9" fmla="*/ 784 h 2173"/>
              <a:gd name="T10" fmla="*/ 188 w 3860"/>
              <a:gd name="T11" fmla="*/ 400 h 2173"/>
              <a:gd name="T12" fmla="*/ 1028 w 3860"/>
              <a:gd name="T13" fmla="*/ 0 h 2173"/>
            </a:gdLst>
            <a:ahLst/>
            <a:cxnLst>
              <a:cxn ang="0">
                <a:pos x="T0" y="T1"/>
              </a:cxn>
              <a:cxn ang="0">
                <a:pos x="T2" y="T3"/>
              </a:cxn>
              <a:cxn ang="0">
                <a:pos x="T4" y="T5"/>
              </a:cxn>
              <a:cxn ang="0">
                <a:pos x="T6" y="T7"/>
              </a:cxn>
              <a:cxn ang="0">
                <a:pos x="T8" y="T9"/>
              </a:cxn>
              <a:cxn ang="0">
                <a:pos x="T10" y="T11"/>
              </a:cxn>
              <a:cxn ang="0">
                <a:pos x="T12" y="T13"/>
              </a:cxn>
            </a:cxnLst>
            <a:rect l="0" t="0" r="r" b="b"/>
            <a:pathLst>
              <a:path w="3860" h="2173">
                <a:moveTo>
                  <a:pt x="3860" y="2152"/>
                </a:moveTo>
                <a:cubicBezTo>
                  <a:pt x="3707" y="2148"/>
                  <a:pt x="3141" y="2173"/>
                  <a:pt x="2940" y="2128"/>
                </a:cubicBezTo>
                <a:cubicBezTo>
                  <a:pt x="2739" y="2083"/>
                  <a:pt x="2906" y="2009"/>
                  <a:pt x="2652" y="1880"/>
                </a:cubicBezTo>
                <a:cubicBezTo>
                  <a:pt x="2398" y="1751"/>
                  <a:pt x="1820" y="1535"/>
                  <a:pt x="1412" y="1352"/>
                </a:cubicBezTo>
                <a:cubicBezTo>
                  <a:pt x="1004" y="1169"/>
                  <a:pt x="408" y="943"/>
                  <a:pt x="204" y="784"/>
                </a:cubicBezTo>
                <a:cubicBezTo>
                  <a:pt x="0" y="625"/>
                  <a:pt x="51" y="530"/>
                  <a:pt x="188" y="400"/>
                </a:cubicBezTo>
                <a:lnTo>
                  <a:pt x="1028" y="0"/>
                </a:lnTo>
              </a:path>
            </a:pathLst>
          </a:custGeom>
          <a:noFill/>
          <a:ln w="76200" cap="flat" cmpd="tri">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28212" name="Group 212"/>
          <p:cNvGrpSpPr>
            <a:grpSpLocks/>
          </p:cNvGrpSpPr>
          <p:nvPr/>
        </p:nvGrpSpPr>
        <p:grpSpPr bwMode="auto">
          <a:xfrm>
            <a:off x="2794000" y="2628900"/>
            <a:ext cx="960438" cy="800100"/>
            <a:chOff x="5096" y="3404"/>
            <a:chExt cx="605" cy="504"/>
          </a:xfrm>
        </p:grpSpPr>
        <p:grpSp>
          <p:nvGrpSpPr>
            <p:cNvPr id="128213" name="Group 213"/>
            <p:cNvGrpSpPr>
              <a:grpSpLocks/>
            </p:cNvGrpSpPr>
            <p:nvPr/>
          </p:nvGrpSpPr>
          <p:grpSpPr bwMode="auto">
            <a:xfrm>
              <a:off x="5256" y="3404"/>
              <a:ext cx="267" cy="376"/>
              <a:chOff x="4743" y="3305"/>
              <a:chExt cx="267" cy="376"/>
            </a:xfrm>
          </p:grpSpPr>
          <p:sp>
            <p:nvSpPr>
              <p:cNvPr id="128214" name="Rectangle 214"/>
              <p:cNvSpPr>
                <a:spLocks noChangeArrowheads="1"/>
              </p:cNvSpPr>
              <p:nvPr/>
            </p:nvSpPr>
            <p:spPr bwMode="auto">
              <a:xfrm>
                <a:off x="4743" y="3477"/>
                <a:ext cx="267" cy="204"/>
              </a:xfrm>
              <a:prstGeom prst="rect">
                <a:avLst/>
              </a:prstGeom>
              <a:solidFill>
                <a:srgbClr val="FF99CC"/>
              </a:solidFill>
              <a:ln w="25400">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215" name="Text Box 215"/>
              <p:cNvSpPr txBox="1">
                <a:spLocks noChangeArrowheads="1"/>
              </p:cNvSpPr>
              <p:nvPr/>
            </p:nvSpPr>
            <p:spPr bwMode="auto">
              <a:xfrm>
                <a:off x="4784" y="3305"/>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0000"/>
                    </a:solidFill>
                  </a:rPr>
                  <a:t>x</a:t>
                </a:r>
              </a:p>
            </p:txBody>
          </p:sp>
          <p:sp>
            <p:nvSpPr>
              <p:cNvPr id="128216" name="Oval 216"/>
              <p:cNvSpPr>
                <a:spLocks noChangeArrowheads="1"/>
              </p:cNvSpPr>
              <p:nvPr/>
            </p:nvSpPr>
            <p:spPr bwMode="auto">
              <a:xfrm>
                <a:off x="4765" y="3533"/>
                <a:ext cx="227" cy="8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8217" name="Text Box 217"/>
            <p:cNvSpPr txBox="1">
              <a:spLocks noChangeArrowheads="1"/>
            </p:cNvSpPr>
            <p:nvPr/>
          </p:nvSpPr>
          <p:spPr bwMode="auto">
            <a:xfrm>
              <a:off x="5096" y="3754"/>
              <a:ext cx="60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rgbClr val="FF0000"/>
                  </a:solidFill>
                </a:rPr>
                <a:t>STENKHOFF</a:t>
              </a:r>
            </a:p>
          </p:txBody>
        </p:sp>
      </p:grpSp>
      <p:grpSp>
        <p:nvGrpSpPr>
          <p:cNvPr id="128218" name="Group 218"/>
          <p:cNvGrpSpPr>
            <a:grpSpLocks/>
          </p:cNvGrpSpPr>
          <p:nvPr/>
        </p:nvGrpSpPr>
        <p:grpSpPr bwMode="auto">
          <a:xfrm>
            <a:off x="5211763" y="3289300"/>
            <a:ext cx="868362" cy="800100"/>
            <a:chOff x="4643" y="2828"/>
            <a:chExt cx="547" cy="504"/>
          </a:xfrm>
        </p:grpSpPr>
        <p:grpSp>
          <p:nvGrpSpPr>
            <p:cNvPr id="128219" name="Group 219"/>
            <p:cNvGrpSpPr>
              <a:grpSpLocks/>
            </p:cNvGrpSpPr>
            <p:nvPr/>
          </p:nvGrpSpPr>
          <p:grpSpPr bwMode="auto">
            <a:xfrm>
              <a:off x="4767" y="2828"/>
              <a:ext cx="267" cy="376"/>
              <a:chOff x="4767" y="2828"/>
              <a:chExt cx="267" cy="376"/>
            </a:xfrm>
          </p:grpSpPr>
          <p:sp>
            <p:nvSpPr>
              <p:cNvPr id="128220" name="Rectangle 220"/>
              <p:cNvSpPr>
                <a:spLocks noChangeArrowheads="1"/>
              </p:cNvSpPr>
              <p:nvPr/>
            </p:nvSpPr>
            <p:spPr bwMode="auto">
              <a:xfrm>
                <a:off x="4767" y="3000"/>
                <a:ext cx="267" cy="204"/>
              </a:xfrm>
              <a:prstGeom prst="rect">
                <a:avLst/>
              </a:prstGeom>
              <a:solidFill>
                <a:srgbClr val="FF99CC"/>
              </a:solidFill>
              <a:ln w="25400">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221" name="Text Box 221"/>
              <p:cNvSpPr txBox="1">
                <a:spLocks noChangeArrowheads="1"/>
              </p:cNvSpPr>
              <p:nvPr/>
            </p:nvSpPr>
            <p:spPr bwMode="auto">
              <a:xfrm>
                <a:off x="4808" y="2828"/>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0000"/>
                    </a:solidFill>
                  </a:rPr>
                  <a:t>x</a:t>
                </a:r>
              </a:p>
            </p:txBody>
          </p:sp>
          <p:sp>
            <p:nvSpPr>
              <p:cNvPr id="128222" name="Line 222"/>
              <p:cNvSpPr>
                <a:spLocks noChangeShapeType="1"/>
              </p:cNvSpPr>
              <p:nvPr/>
            </p:nvSpPr>
            <p:spPr bwMode="auto">
              <a:xfrm>
                <a:off x="4777" y="3014"/>
                <a:ext cx="257" cy="188"/>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223" name="Line 223"/>
              <p:cNvSpPr>
                <a:spLocks noChangeShapeType="1"/>
              </p:cNvSpPr>
              <p:nvPr/>
            </p:nvSpPr>
            <p:spPr bwMode="auto">
              <a:xfrm flipV="1">
                <a:off x="4773" y="3010"/>
                <a:ext cx="258" cy="182"/>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224" name="Oval 224"/>
              <p:cNvSpPr>
                <a:spLocks noChangeArrowheads="1"/>
              </p:cNvSpPr>
              <p:nvPr/>
            </p:nvSpPr>
            <p:spPr bwMode="auto">
              <a:xfrm>
                <a:off x="4786" y="3059"/>
                <a:ext cx="227" cy="8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8225" name="Text Box 225"/>
            <p:cNvSpPr txBox="1">
              <a:spLocks noChangeArrowheads="1"/>
            </p:cNvSpPr>
            <p:nvPr/>
          </p:nvSpPr>
          <p:spPr bwMode="auto">
            <a:xfrm>
              <a:off x="4643" y="3178"/>
              <a:ext cx="54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rgbClr val="FF0000"/>
                  </a:solidFill>
                </a:rPr>
                <a:t>SCHUETTE</a:t>
              </a:r>
            </a:p>
          </p:txBody>
        </p:sp>
      </p:grpSp>
      <p:grpSp>
        <p:nvGrpSpPr>
          <p:cNvPr id="128226" name="Group 226"/>
          <p:cNvGrpSpPr>
            <a:grpSpLocks/>
          </p:cNvGrpSpPr>
          <p:nvPr/>
        </p:nvGrpSpPr>
        <p:grpSpPr bwMode="auto">
          <a:xfrm>
            <a:off x="4105275" y="319088"/>
            <a:ext cx="904875" cy="795337"/>
            <a:chOff x="4586" y="3305"/>
            <a:chExt cx="570" cy="501"/>
          </a:xfrm>
        </p:grpSpPr>
        <p:grpSp>
          <p:nvGrpSpPr>
            <p:cNvPr id="128227" name="Group 227"/>
            <p:cNvGrpSpPr>
              <a:grpSpLocks/>
            </p:cNvGrpSpPr>
            <p:nvPr/>
          </p:nvGrpSpPr>
          <p:grpSpPr bwMode="auto">
            <a:xfrm>
              <a:off x="4743" y="3305"/>
              <a:ext cx="267" cy="376"/>
              <a:chOff x="4743" y="3305"/>
              <a:chExt cx="267" cy="376"/>
            </a:xfrm>
          </p:grpSpPr>
          <p:sp>
            <p:nvSpPr>
              <p:cNvPr id="128228" name="Rectangle 228"/>
              <p:cNvSpPr>
                <a:spLocks noChangeArrowheads="1"/>
              </p:cNvSpPr>
              <p:nvPr/>
            </p:nvSpPr>
            <p:spPr bwMode="auto">
              <a:xfrm>
                <a:off x="4743" y="3477"/>
                <a:ext cx="267" cy="204"/>
              </a:xfrm>
              <a:prstGeom prst="rect">
                <a:avLst/>
              </a:prstGeom>
              <a:solidFill>
                <a:srgbClr val="FF99CC"/>
              </a:solidFill>
              <a:ln w="25400">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229" name="Text Box 229"/>
              <p:cNvSpPr txBox="1">
                <a:spLocks noChangeArrowheads="1"/>
              </p:cNvSpPr>
              <p:nvPr/>
            </p:nvSpPr>
            <p:spPr bwMode="auto">
              <a:xfrm>
                <a:off x="4784" y="3305"/>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0000"/>
                    </a:solidFill>
                  </a:rPr>
                  <a:t>x</a:t>
                </a:r>
              </a:p>
            </p:txBody>
          </p:sp>
          <p:sp>
            <p:nvSpPr>
              <p:cNvPr id="128230" name="Oval 230"/>
              <p:cNvSpPr>
                <a:spLocks noChangeArrowheads="1"/>
              </p:cNvSpPr>
              <p:nvPr/>
            </p:nvSpPr>
            <p:spPr bwMode="auto">
              <a:xfrm>
                <a:off x="4765" y="3533"/>
                <a:ext cx="227" cy="8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8231" name="Text Box 231"/>
            <p:cNvSpPr txBox="1">
              <a:spLocks noChangeArrowheads="1"/>
            </p:cNvSpPr>
            <p:nvPr/>
          </p:nvSpPr>
          <p:spPr bwMode="auto">
            <a:xfrm>
              <a:off x="4586" y="3652"/>
              <a:ext cx="57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rgbClr val="FF0000"/>
                  </a:solidFill>
                </a:rPr>
                <a:t>GERHARDT</a:t>
              </a:r>
            </a:p>
          </p:txBody>
        </p:sp>
      </p:grpSp>
      <p:sp>
        <p:nvSpPr>
          <p:cNvPr id="128232" name="Freeform 232"/>
          <p:cNvSpPr>
            <a:spLocks/>
          </p:cNvSpPr>
          <p:nvPr/>
        </p:nvSpPr>
        <p:spPr bwMode="auto">
          <a:xfrm>
            <a:off x="2222500" y="482600"/>
            <a:ext cx="698500" cy="419100"/>
          </a:xfrm>
          <a:custGeom>
            <a:avLst/>
            <a:gdLst>
              <a:gd name="T0" fmla="*/ 0 w 440"/>
              <a:gd name="T1" fmla="*/ 0 h 264"/>
              <a:gd name="T2" fmla="*/ 128 w 440"/>
              <a:gd name="T3" fmla="*/ 88 h 264"/>
              <a:gd name="T4" fmla="*/ 440 w 440"/>
              <a:gd name="T5" fmla="*/ 264 h 264"/>
            </a:gdLst>
            <a:ahLst/>
            <a:cxnLst>
              <a:cxn ang="0">
                <a:pos x="T0" y="T1"/>
              </a:cxn>
              <a:cxn ang="0">
                <a:pos x="T2" y="T3"/>
              </a:cxn>
              <a:cxn ang="0">
                <a:pos x="T4" y="T5"/>
              </a:cxn>
            </a:cxnLst>
            <a:rect l="0" t="0" r="r" b="b"/>
            <a:pathLst>
              <a:path w="440" h="264">
                <a:moveTo>
                  <a:pt x="0" y="0"/>
                </a:moveTo>
                <a:cubicBezTo>
                  <a:pt x="23" y="15"/>
                  <a:pt x="55" y="44"/>
                  <a:pt x="128" y="88"/>
                </a:cubicBezTo>
                <a:cubicBezTo>
                  <a:pt x="201" y="132"/>
                  <a:pt x="375" y="227"/>
                  <a:pt x="440" y="264"/>
                </a:cubicBezTo>
              </a:path>
            </a:pathLst>
          </a:custGeom>
          <a:noFill/>
          <a:ln w="76200" cap="flat" cmpd="tri">
            <a:solidFill>
              <a:srgbClr val="0000FF"/>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28233" name="Group 233"/>
          <p:cNvGrpSpPr>
            <a:grpSpLocks/>
          </p:cNvGrpSpPr>
          <p:nvPr/>
        </p:nvGrpSpPr>
        <p:grpSpPr bwMode="auto">
          <a:xfrm>
            <a:off x="5122863" y="3036888"/>
            <a:ext cx="615950" cy="503237"/>
            <a:chOff x="4763" y="1822"/>
            <a:chExt cx="388" cy="317"/>
          </a:xfrm>
        </p:grpSpPr>
        <p:sp>
          <p:nvSpPr>
            <p:cNvPr id="128234" name="Rectangle 234"/>
            <p:cNvSpPr>
              <a:spLocks noChangeArrowheads="1"/>
            </p:cNvSpPr>
            <p:nvPr/>
          </p:nvSpPr>
          <p:spPr bwMode="auto">
            <a:xfrm>
              <a:off x="4763" y="1853"/>
              <a:ext cx="186" cy="142"/>
            </a:xfrm>
            <a:prstGeom prst="rect">
              <a:avLst/>
            </a:prstGeom>
            <a:solidFill>
              <a:srgbClr val="CCFFFF"/>
            </a:solidFill>
            <a:ln w="190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235" name="Line 235"/>
            <p:cNvSpPr>
              <a:spLocks noChangeShapeType="1"/>
            </p:cNvSpPr>
            <p:nvPr/>
          </p:nvSpPr>
          <p:spPr bwMode="auto">
            <a:xfrm>
              <a:off x="4770" y="1860"/>
              <a:ext cx="179" cy="131"/>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236" name="Line 236"/>
            <p:cNvSpPr>
              <a:spLocks noChangeShapeType="1"/>
            </p:cNvSpPr>
            <p:nvPr/>
          </p:nvSpPr>
          <p:spPr bwMode="auto">
            <a:xfrm flipV="1">
              <a:off x="4767" y="1857"/>
              <a:ext cx="180" cy="127"/>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237" name="Line 237"/>
            <p:cNvSpPr>
              <a:spLocks noChangeShapeType="1"/>
            </p:cNvSpPr>
            <p:nvPr/>
          </p:nvSpPr>
          <p:spPr bwMode="auto">
            <a:xfrm>
              <a:off x="4823" y="1822"/>
              <a:ext cx="0" cy="31"/>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238" name="Line 238"/>
            <p:cNvSpPr>
              <a:spLocks noChangeShapeType="1"/>
            </p:cNvSpPr>
            <p:nvPr/>
          </p:nvSpPr>
          <p:spPr bwMode="auto">
            <a:xfrm>
              <a:off x="4851" y="1822"/>
              <a:ext cx="0" cy="31"/>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239" name="Line 239"/>
            <p:cNvSpPr>
              <a:spLocks noChangeShapeType="1"/>
            </p:cNvSpPr>
            <p:nvPr/>
          </p:nvSpPr>
          <p:spPr bwMode="auto">
            <a:xfrm>
              <a:off x="4879" y="1822"/>
              <a:ext cx="0" cy="31"/>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240" name="Text Box 240"/>
            <p:cNvSpPr txBox="1">
              <a:spLocks noChangeArrowheads="1"/>
            </p:cNvSpPr>
            <p:nvPr/>
          </p:nvSpPr>
          <p:spPr bwMode="auto">
            <a:xfrm>
              <a:off x="4903" y="1845"/>
              <a:ext cx="24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rgbClr val="0000FF"/>
                  </a:solidFill>
                </a:rPr>
                <a:t>168</a:t>
              </a:r>
            </a:p>
          </p:txBody>
        </p:sp>
        <p:sp>
          <p:nvSpPr>
            <p:cNvPr id="128241" name="Line 241"/>
            <p:cNvSpPr>
              <a:spLocks noChangeShapeType="1"/>
            </p:cNvSpPr>
            <p:nvPr/>
          </p:nvSpPr>
          <p:spPr bwMode="auto">
            <a:xfrm>
              <a:off x="4764" y="1998"/>
              <a:ext cx="0" cy="141"/>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lide Number Placeholder 2"/>
          <p:cNvSpPr>
            <a:spLocks noGrp="1"/>
          </p:cNvSpPr>
          <p:nvPr>
            <p:ph type="sldNum" sz="quarter" idx="11"/>
          </p:nvPr>
        </p:nvSpPr>
        <p:spPr/>
        <p:txBody>
          <a:bodyPr/>
          <a:lstStyle/>
          <a:p>
            <a:fld id="{5EF7CA89-EE53-4504-BF64-6BC412DBF93B}" type="slidenum">
              <a:rPr lang="en-US" altLang="en-US"/>
              <a:pPr/>
              <a:t>59</a:t>
            </a:fld>
            <a:endParaRPr lang="en-US" altLang="en-US"/>
          </a:p>
        </p:txBody>
      </p:sp>
      <p:sp>
        <p:nvSpPr>
          <p:cNvPr id="133122" name="Text Box 2"/>
          <p:cNvSpPr txBox="1">
            <a:spLocks noChangeArrowheads="1"/>
          </p:cNvSpPr>
          <p:nvPr/>
        </p:nvSpPr>
        <p:spPr bwMode="auto">
          <a:xfrm>
            <a:off x="342900" y="4046538"/>
            <a:ext cx="6889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Bir el Hafa</a:t>
            </a:r>
          </a:p>
        </p:txBody>
      </p:sp>
      <p:sp>
        <p:nvSpPr>
          <p:cNvPr id="133123" name="Text Box 3"/>
          <p:cNvSpPr txBox="1">
            <a:spLocks noChangeArrowheads="1"/>
          </p:cNvSpPr>
          <p:nvPr/>
        </p:nvSpPr>
        <p:spPr bwMode="auto">
          <a:xfrm>
            <a:off x="1743075" y="2535238"/>
            <a:ext cx="519113"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Zaafria</a:t>
            </a:r>
          </a:p>
        </p:txBody>
      </p:sp>
      <p:sp>
        <p:nvSpPr>
          <p:cNvPr id="133124" name="Text Box 4"/>
          <p:cNvSpPr txBox="1">
            <a:spLocks noChangeArrowheads="1"/>
          </p:cNvSpPr>
          <p:nvPr/>
        </p:nvSpPr>
        <p:spPr bwMode="auto">
          <a:xfrm>
            <a:off x="3251200" y="2268538"/>
            <a:ext cx="7016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Sidi Salam</a:t>
            </a:r>
          </a:p>
        </p:txBody>
      </p:sp>
      <p:sp>
        <p:nvSpPr>
          <p:cNvPr id="133125" name="Text Box 5"/>
          <p:cNvSpPr txBox="1">
            <a:spLocks noChangeArrowheads="1"/>
          </p:cNvSpPr>
          <p:nvPr/>
        </p:nvSpPr>
        <p:spPr bwMode="auto">
          <a:xfrm>
            <a:off x="4048125" y="2360613"/>
            <a:ext cx="7778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Sidi Bou Zid</a:t>
            </a:r>
          </a:p>
        </p:txBody>
      </p:sp>
      <p:sp>
        <p:nvSpPr>
          <p:cNvPr id="133126" name="Text Box 6"/>
          <p:cNvSpPr txBox="1">
            <a:spLocks noChangeArrowheads="1"/>
          </p:cNvSpPr>
          <p:nvPr/>
        </p:nvSpPr>
        <p:spPr bwMode="auto">
          <a:xfrm>
            <a:off x="4384675" y="1370013"/>
            <a:ext cx="111442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Poste de Lessouda</a:t>
            </a:r>
          </a:p>
        </p:txBody>
      </p:sp>
      <p:sp>
        <p:nvSpPr>
          <p:cNvPr id="133127" name="Text Box 7"/>
          <p:cNvSpPr txBox="1">
            <a:spLocks noChangeArrowheads="1"/>
          </p:cNvSpPr>
          <p:nvPr/>
        </p:nvSpPr>
        <p:spPr bwMode="auto">
          <a:xfrm>
            <a:off x="3168650" y="1579563"/>
            <a:ext cx="6381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Sadaguia</a:t>
            </a:r>
          </a:p>
        </p:txBody>
      </p:sp>
      <p:sp>
        <p:nvSpPr>
          <p:cNvPr id="133128" name="Text Box 8"/>
          <p:cNvSpPr txBox="1">
            <a:spLocks noChangeArrowheads="1"/>
          </p:cNvSpPr>
          <p:nvPr/>
        </p:nvSpPr>
        <p:spPr bwMode="auto">
          <a:xfrm>
            <a:off x="5607050" y="2728913"/>
            <a:ext cx="7493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Ain Rebaou</a:t>
            </a:r>
          </a:p>
        </p:txBody>
      </p:sp>
      <p:sp>
        <p:nvSpPr>
          <p:cNvPr id="133129" name="Text Box 9"/>
          <p:cNvSpPr txBox="1">
            <a:spLocks noChangeArrowheads="1"/>
          </p:cNvSpPr>
          <p:nvPr/>
        </p:nvSpPr>
        <p:spPr bwMode="auto">
          <a:xfrm>
            <a:off x="5746750" y="2160588"/>
            <a:ext cx="3937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Faid</a:t>
            </a:r>
          </a:p>
        </p:txBody>
      </p:sp>
      <p:sp>
        <p:nvSpPr>
          <p:cNvPr id="133130" name="Text Box 10"/>
          <p:cNvSpPr txBox="1">
            <a:spLocks noChangeArrowheads="1"/>
          </p:cNvSpPr>
          <p:nvPr/>
        </p:nvSpPr>
        <p:spPr bwMode="auto">
          <a:xfrm>
            <a:off x="1311275" y="1023938"/>
            <a:ext cx="5016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t>Djebel</a:t>
            </a:r>
          </a:p>
          <a:p>
            <a:r>
              <a:rPr lang="en-US" altLang="en-US" sz="800" b="1" i="1"/>
              <a:t>Hamra</a:t>
            </a:r>
          </a:p>
        </p:txBody>
      </p:sp>
      <p:sp>
        <p:nvSpPr>
          <p:cNvPr id="133131" name="Text Box 11"/>
          <p:cNvSpPr txBox="1">
            <a:spLocks noChangeArrowheads="1"/>
          </p:cNvSpPr>
          <p:nvPr/>
        </p:nvSpPr>
        <p:spPr bwMode="auto">
          <a:xfrm>
            <a:off x="4694238" y="601663"/>
            <a:ext cx="660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t>Djebel</a:t>
            </a:r>
          </a:p>
          <a:p>
            <a:r>
              <a:rPr lang="en-US" altLang="en-US" sz="800" b="1" i="1"/>
              <a:t>Lessouda</a:t>
            </a:r>
          </a:p>
        </p:txBody>
      </p:sp>
      <p:sp>
        <p:nvSpPr>
          <p:cNvPr id="133132" name="Text Box 12"/>
          <p:cNvSpPr txBox="1">
            <a:spLocks noChangeArrowheads="1"/>
          </p:cNvSpPr>
          <p:nvPr/>
        </p:nvSpPr>
        <p:spPr bwMode="auto">
          <a:xfrm>
            <a:off x="5400675" y="3246438"/>
            <a:ext cx="4968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t>Djebel</a:t>
            </a:r>
          </a:p>
          <a:p>
            <a:r>
              <a:rPr lang="en-US" altLang="en-US" sz="800" b="1" i="1"/>
              <a:t>Ksaira</a:t>
            </a:r>
          </a:p>
        </p:txBody>
      </p:sp>
      <p:sp>
        <p:nvSpPr>
          <p:cNvPr id="133133" name="Text Box 13"/>
          <p:cNvSpPr txBox="1">
            <a:spLocks noChangeArrowheads="1"/>
          </p:cNvSpPr>
          <p:nvPr/>
        </p:nvSpPr>
        <p:spPr bwMode="auto">
          <a:xfrm>
            <a:off x="4029075" y="3259138"/>
            <a:ext cx="479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t>Garet </a:t>
            </a:r>
          </a:p>
          <a:p>
            <a:r>
              <a:rPr lang="en-US" altLang="en-US" sz="800" b="1" i="1"/>
              <a:t>Hadid</a:t>
            </a:r>
          </a:p>
        </p:txBody>
      </p:sp>
      <p:sp>
        <p:nvSpPr>
          <p:cNvPr id="133134" name="Text Box 14"/>
          <p:cNvSpPr txBox="1">
            <a:spLocks noChangeArrowheads="1"/>
          </p:cNvSpPr>
          <p:nvPr/>
        </p:nvSpPr>
        <p:spPr bwMode="auto">
          <a:xfrm>
            <a:off x="5224463" y="6264275"/>
            <a:ext cx="7874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t>Maizila Pass</a:t>
            </a:r>
          </a:p>
        </p:txBody>
      </p:sp>
      <p:grpSp>
        <p:nvGrpSpPr>
          <p:cNvPr id="133135" name="Group 15"/>
          <p:cNvGrpSpPr>
            <a:grpSpLocks/>
          </p:cNvGrpSpPr>
          <p:nvPr/>
        </p:nvGrpSpPr>
        <p:grpSpPr bwMode="auto">
          <a:xfrm>
            <a:off x="133350" y="104775"/>
            <a:ext cx="6638925" cy="6657975"/>
            <a:chOff x="588" y="66"/>
            <a:chExt cx="4182" cy="4194"/>
          </a:xfrm>
        </p:grpSpPr>
        <p:sp>
          <p:nvSpPr>
            <p:cNvPr id="133136" name="Freeform 16"/>
            <p:cNvSpPr>
              <a:spLocks/>
            </p:cNvSpPr>
            <p:nvPr/>
          </p:nvSpPr>
          <p:spPr bwMode="auto">
            <a:xfrm>
              <a:off x="588" y="66"/>
              <a:ext cx="2953" cy="4030"/>
            </a:xfrm>
            <a:custGeom>
              <a:avLst/>
              <a:gdLst>
                <a:gd name="T0" fmla="*/ 957 w 2953"/>
                <a:gd name="T1" fmla="*/ 0 h 4030"/>
                <a:gd name="T2" fmla="*/ 848 w 2953"/>
                <a:gd name="T3" fmla="*/ 134 h 4030"/>
                <a:gd name="T4" fmla="*/ 714 w 2953"/>
                <a:gd name="T5" fmla="*/ 457 h 4030"/>
                <a:gd name="T6" fmla="*/ 846 w 2953"/>
                <a:gd name="T7" fmla="*/ 517 h 4030"/>
                <a:gd name="T8" fmla="*/ 1305 w 2953"/>
                <a:gd name="T9" fmla="*/ 616 h 4030"/>
                <a:gd name="T10" fmla="*/ 1080 w 2953"/>
                <a:gd name="T11" fmla="*/ 907 h 4030"/>
                <a:gd name="T12" fmla="*/ 735 w 2953"/>
                <a:gd name="T13" fmla="*/ 1444 h 4030"/>
                <a:gd name="T14" fmla="*/ 735 w 2953"/>
                <a:gd name="T15" fmla="*/ 1627 h 4030"/>
                <a:gd name="T16" fmla="*/ 708 w 2953"/>
                <a:gd name="T17" fmla="*/ 1792 h 4030"/>
                <a:gd name="T18" fmla="*/ 741 w 2953"/>
                <a:gd name="T19" fmla="*/ 2074 h 4030"/>
                <a:gd name="T20" fmla="*/ 666 w 2953"/>
                <a:gd name="T21" fmla="*/ 2245 h 4030"/>
                <a:gd name="T22" fmla="*/ 444 w 2953"/>
                <a:gd name="T23" fmla="*/ 2398 h 4030"/>
                <a:gd name="T24" fmla="*/ 510 w 2953"/>
                <a:gd name="T25" fmla="*/ 2530 h 4030"/>
                <a:gd name="T26" fmla="*/ 687 w 2953"/>
                <a:gd name="T27" fmla="*/ 2671 h 4030"/>
                <a:gd name="T28" fmla="*/ 822 w 2953"/>
                <a:gd name="T29" fmla="*/ 2500 h 4030"/>
                <a:gd name="T30" fmla="*/ 909 w 2953"/>
                <a:gd name="T31" fmla="*/ 2533 h 4030"/>
                <a:gd name="T32" fmla="*/ 996 w 2953"/>
                <a:gd name="T33" fmla="*/ 2350 h 4030"/>
                <a:gd name="T34" fmla="*/ 1239 w 2953"/>
                <a:gd name="T35" fmla="*/ 2143 h 4030"/>
                <a:gd name="T36" fmla="*/ 1503 w 2953"/>
                <a:gd name="T37" fmla="*/ 1984 h 4030"/>
                <a:gd name="T38" fmla="*/ 1887 w 2953"/>
                <a:gd name="T39" fmla="*/ 1942 h 4030"/>
                <a:gd name="T40" fmla="*/ 2346 w 2953"/>
                <a:gd name="T41" fmla="*/ 1930 h 4030"/>
                <a:gd name="T42" fmla="*/ 2694 w 2953"/>
                <a:gd name="T43" fmla="*/ 1906 h 4030"/>
                <a:gd name="T44" fmla="*/ 2808 w 2953"/>
                <a:gd name="T45" fmla="*/ 1987 h 4030"/>
                <a:gd name="T46" fmla="*/ 2679 w 2953"/>
                <a:gd name="T47" fmla="*/ 2200 h 4030"/>
                <a:gd name="T48" fmla="*/ 2496 w 2953"/>
                <a:gd name="T49" fmla="*/ 2275 h 4030"/>
                <a:gd name="T50" fmla="*/ 2295 w 2953"/>
                <a:gd name="T51" fmla="*/ 2338 h 4030"/>
                <a:gd name="T52" fmla="*/ 2103 w 2953"/>
                <a:gd name="T53" fmla="*/ 2341 h 4030"/>
                <a:gd name="T54" fmla="*/ 2007 w 2953"/>
                <a:gd name="T55" fmla="*/ 2437 h 4030"/>
                <a:gd name="T56" fmla="*/ 1887 w 2953"/>
                <a:gd name="T57" fmla="*/ 2494 h 4030"/>
                <a:gd name="T58" fmla="*/ 1704 w 2953"/>
                <a:gd name="T59" fmla="*/ 2602 h 4030"/>
                <a:gd name="T60" fmla="*/ 1377 w 2953"/>
                <a:gd name="T61" fmla="*/ 2788 h 4030"/>
                <a:gd name="T62" fmla="*/ 1032 w 2953"/>
                <a:gd name="T63" fmla="*/ 2923 h 4030"/>
                <a:gd name="T64" fmla="*/ 792 w 2953"/>
                <a:gd name="T65" fmla="*/ 2881 h 4030"/>
                <a:gd name="T66" fmla="*/ 819 w 2953"/>
                <a:gd name="T67" fmla="*/ 3085 h 4030"/>
                <a:gd name="T68" fmla="*/ 639 w 2953"/>
                <a:gd name="T69" fmla="*/ 3037 h 4030"/>
                <a:gd name="T70" fmla="*/ 708 w 2953"/>
                <a:gd name="T71" fmla="*/ 3226 h 4030"/>
                <a:gd name="T72" fmla="*/ 936 w 2953"/>
                <a:gd name="T73" fmla="*/ 3328 h 4030"/>
                <a:gd name="T74" fmla="*/ 1107 w 2953"/>
                <a:gd name="T75" fmla="*/ 3487 h 4030"/>
                <a:gd name="T76" fmla="*/ 1122 w 2953"/>
                <a:gd name="T77" fmla="*/ 3607 h 4030"/>
                <a:gd name="T78" fmla="*/ 1092 w 2953"/>
                <a:gd name="T79" fmla="*/ 3682 h 4030"/>
                <a:gd name="T80" fmla="*/ 1140 w 2953"/>
                <a:gd name="T81" fmla="*/ 3724 h 4030"/>
                <a:gd name="T82" fmla="*/ 1206 w 2953"/>
                <a:gd name="T83" fmla="*/ 3812 h 4030"/>
                <a:gd name="T84" fmla="*/ 1354 w 2953"/>
                <a:gd name="T85" fmla="*/ 3796 h 4030"/>
                <a:gd name="T86" fmla="*/ 1518 w 2953"/>
                <a:gd name="T87" fmla="*/ 3686 h 4030"/>
                <a:gd name="T88" fmla="*/ 1560 w 2953"/>
                <a:gd name="T89" fmla="*/ 3614 h 4030"/>
                <a:gd name="T90" fmla="*/ 1712 w 2953"/>
                <a:gd name="T91" fmla="*/ 3642 h 4030"/>
                <a:gd name="T92" fmla="*/ 1872 w 2953"/>
                <a:gd name="T93" fmla="*/ 3636 h 4030"/>
                <a:gd name="T94" fmla="*/ 1922 w 2953"/>
                <a:gd name="T95" fmla="*/ 3710 h 4030"/>
                <a:gd name="T96" fmla="*/ 2108 w 2953"/>
                <a:gd name="T97" fmla="*/ 3738 h 4030"/>
                <a:gd name="T98" fmla="*/ 2336 w 2953"/>
                <a:gd name="T99" fmla="*/ 3752 h 4030"/>
                <a:gd name="T100" fmla="*/ 2618 w 2953"/>
                <a:gd name="T101" fmla="*/ 3922 h 4030"/>
                <a:gd name="T102" fmla="*/ 2898 w 2953"/>
                <a:gd name="T103" fmla="*/ 3828 h 4030"/>
                <a:gd name="T104" fmla="*/ 2906 w 2953"/>
                <a:gd name="T105" fmla="*/ 3916 h 4030"/>
                <a:gd name="T106" fmla="*/ 2542 w 2953"/>
                <a:gd name="T107" fmla="*/ 3936 h 4030"/>
                <a:gd name="T108" fmla="*/ 2292 w 2953"/>
                <a:gd name="T109" fmla="*/ 3944 h 4030"/>
                <a:gd name="T110" fmla="*/ 2100 w 2953"/>
                <a:gd name="T111" fmla="*/ 3892 h 4030"/>
                <a:gd name="T112" fmla="*/ 2151 w 2953"/>
                <a:gd name="T113" fmla="*/ 3957 h 4030"/>
                <a:gd name="T114" fmla="*/ 1998 w 2953"/>
                <a:gd name="T115" fmla="*/ 3960 h 4030"/>
                <a:gd name="T116" fmla="*/ 2016 w 2953"/>
                <a:gd name="T117" fmla="*/ 3882 h 4030"/>
                <a:gd name="T118" fmla="*/ 1914 w 2953"/>
                <a:gd name="T119" fmla="*/ 3916 h 4030"/>
                <a:gd name="T120" fmla="*/ 1734 w 2953"/>
                <a:gd name="T121" fmla="*/ 3976 h 4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53" h="4030">
                  <a:moveTo>
                    <a:pt x="1508" y="4030"/>
                  </a:moveTo>
                  <a:lnTo>
                    <a:pt x="20" y="4022"/>
                  </a:lnTo>
                  <a:lnTo>
                    <a:pt x="0" y="9"/>
                  </a:lnTo>
                  <a:lnTo>
                    <a:pt x="957" y="0"/>
                  </a:lnTo>
                  <a:lnTo>
                    <a:pt x="941" y="15"/>
                  </a:lnTo>
                  <a:cubicBezTo>
                    <a:pt x="934" y="24"/>
                    <a:pt x="930" y="37"/>
                    <a:pt x="915" y="52"/>
                  </a:cubicBezTo>
                  <a:cubicBezTo>
                    <a:pt x="900" y="67"/>
                    <a:pt x="860" y="94"/>
                    <a:pt x="849" y="108"/>
                  </a:cubicBezTo>
                  <a:cubicBezTo>
                    <a:pt x="838" y="122"/>
                    <a:pt x="866" y="104"/>
                    <a:pt x="848" y="134"/>
                  </a:cubicBezTo>
                  <a:cubicBezTo>
                    <a:pt x="830" y="164"/>
                    <a:pt x="768" y="251"/>
                    <a:pt x="740" y="290"/>
                  </a:cubicBezTo>
                  <a:cubicBezTo>
                    <a:pt x="712" y="329"/>
                    <a:pt x="685" y="343"/>
                    <a:pt x="680" y="366"/>
                  </a:cubicBezTo>
                  <a:cubicBezTo>
                    <a:pt x="675" y="389"/>
                    <a:pt x="702" y="415"/>
                    <a:pt x="708" y="430"/>
                  </a:cubicBezTo>
                  <a:cubicBezTo>
                    <a:pt x="714" y="445"/>
                    <a:pt x="714" y="449"/>
                    <a:pt x="714" y="457"/>
                  </a:cubicBezTo>
                  <a:cubicBezTo>
                    <a:pt x="714" y="465"/>
                    <a:pt x="703" y="473"/>
                    <a:pt x="708" y="481"/>
                  </a:cubicBezTo>
                  <a:cubicBezTo>
                    <a:pt x="713" y="489"/>
                    <a:pt x="740" y="494"/>
                    <a:pt x="747" y="505"/>
                  </a:cubicBezTo>
                  <a:cubicBezTo>
                    <a:pt x="754" y="516"/>
                    <a:pt x="737" y="542"/>
                    <a:pt x="753" y="544"/>
                  </a:cubicBezTo>
                  <a:cubicBezTo>
                    <a:pt x="769" y="546"/>
                    <a:pt x="814" y="518"/>
                    <a:pt x="846" y="517"/>
                  </a:cubicBezTo>
                  <a:cubicBezTo>
                    <a:pt x="878" y="516"/>
                    <a:pt x="891" y="536"/>
                    <a:pt x="948" y="538"/>
                  </a:cubicBezTo>
                  <a:cubicBezTo>
                    <a:pt x="1005" y="540"/>
                    <a:pt x="1139" y="518"/>
                    <a:pt x="1188" y="526"/>
                  </a:cubicBezTo>
                  <a:cubicBezTo>
                    <a:pt x="1237" y="534"/>
                    <a:pt x="1226" y="571"/>
                    <a:pt x="1245" y="586"/>
                  </a:cubicBezTo>
                  <a:cubicBezTo>
                    <a:pt x="1264" y="601"/>
                    <a:pt x="1303" y="606"/>
                    <a:pt x="1305" y="616"/>
                  </a:cubicBezTo>
                  <a:cubicBezTo>
                    <a:pt x="1307" y="626"/>
                    <a:pt x="1275" y="634"/>
                    <a:pt x="1257" y="646"/>
                  </a:cubicBezTo>
                  <a:cubicBezTo>
                    <a:pt x="1239" y="658"/>
                    <a:pt x="1214" y="660"/>
                    <a:pt x="1194" y="688"/>
                  </a:cubicBezTo>
                  <a:cubicBezTo>
                    <a:pt x="1174" y="716"/>
                    <a:pt x="1159" y="778"/>
                    <a:pt x="1140" y="814"/>
                  </a:cubicBezTo>
                  <a:cubicBezTo>
                    <a:pt x="1121" y="850"/>
                    <a:pt x="1106" y="877"/>
                    <a:pt x="1080" y="907"/>
                  </a:cubicBezTo>
                  <a:cubicBezTo>
                    <a:pt x="1054" y="937"/>
                    <a:pt x="1013" y="958"/>
                    <a:pt x="987" y="994"/>
                  </a:cubicBezTo>
                  <a:cubicBezTo>
                    <a:pt x="961" y="1030"/>
                    <a:pt x="951" y="1091"/>
                    <a:pt x="924" y="1123"/>
                  </a:cubicBezTo>
                  <a:cubicBezTo>
                    <a:pt x="897" y="1155"/>
                    <a:pt x="856" y="1136"/>
                    <a:pt x="825" y="1189"/>
                  </a:cubicBezTo>
                  <a:cubicBezTo>
                    <a:pt x="794" y="1242"/>
                    <a:pt x="770" y="1390"/>
                    <a:pt x="735" y="1444"/>
                  </a:cubicBezTo>
                  <a:cubicBezTo>
                    <a:pt x="700" y="1498"/>
                    <a:pt x="632" y="1494"/>
                    <a:pt x="612" y="1510"/>
                  </a:cubicBezTo>
                  <a:cubicBezTo>
                    <a:pt x="592" y="1526"/>
                    <a:pt x="601" y="1531"/>
                    <a:pt x="612" y="1540"/>
                  </a:cubicBezTo>
                  <a:cubicBezTo>
                    <a:pt x="623" y="1549"/>
                    <a:pt x="658" y="1550"/>
                    <a:pt x="678" y="1564"/>
                  </a:cubicBezTo>
                  <a:cubicBezTo>
                    <a:pt x="698" y="1578"/>
                    <a:pt x="730" y="1612"/>
                    <a:pt x="735" y="1627"/>
                  </a:cubicBezTo>
                  <a:cubicBezTo>
                    <a:pt x="740" y="1642"/>
                    <a:pt x="715" y="1646"/>
                    <a:pt x="711" y="1654"/>
                  </a:cubicBezTo>
                  <a:cubicBezTo>
                    <a:pt x="707" y="1662"/>
                    <a:pt x="717" y="1667"/>
                    <a:pt x="711" y="1678"/>
                  </a:cubicBezTo>
                  <a:cubicBezTo>
                    <a:pt x="705" y="1689"/>
                    <a:pt x="676" y="1701"/>
                    <a:pt x="675" y="1720"/>
                  </a:cubicBezTo>
                  <a:cubicBezTo>
                    <a:pt x="674" y="1739"/>
                    <a:pt x="706" y="1774"/>
                    <a:pt x="708" y="1792"/>
                  </a:cubicBezTo>
                  <a:cubicBezTo>
                    <a:pt x="710" y="1810"/>
                    <a:pt x="683" y="1799"/>
                    <a:pt x="684" y="1828"/>
                  </a:cubicBezTo>
                  <a:cubicBezTo>
                    <a:pt x="685" y="1857"/>
                    <a:pt x="704" y="1938"/>
                    <a:pt x="714" y="1966"/>
                  </a:cubicBezTo>
                  <a:cubicBezTo>
                    <a:pt x="724" y="1994"/>
                    <a:pt x="740" y="1981"/>
                    <a:pt x="744" y="1999"/>
                  </a:cubicBezTo>
                  <a:cubicBezTo>
                    <a:pt x="748" y="2017"/>
                    <a:pt x="732" y="2050"/>
                    <a:pt x="741" y="2074"/>
                  </a:cubicBezTo>
                  <a:cubicBezTo>
                    <a:pt x="750" y="2098"/>
                    <a:pt x="800" y="2133"/>
                    <a:pt x="798" y="2143"/>
                  </a:cubicBezTo>
                  <a:cubicBezTo>
                    <a:pt x="796" y="2153"/>
                    <a:pt x="745" y="2135"/>
                    <a:pt x="729" y="2137"/>
                  </a:cubicBezTo>
                  <a:cubicBezTo>
                    <a:pt x="713" y="2139"/>
                    <a:pt x="713" y="2137"/>
                    <a:pt x="702" y="2155"/>
                  </a:cubicBezTo>
                  <a:cubicBezTo>
                    <a:pt x="691" y="2173"/>
                    <a:pt x="680" y="2224"/>
                    <a:pt x="666" y="2245"/>
                  </a:cubicBezTo>
                  <a:cubicBezTo>
                    <a:pt x="652" y="2266"/>
                    <a:pt x="638" y="2275"/>
                    <a:pt x="615" y="2281"/>
                  </a:cubicBezTo>
                  <a:cubicBezTo>
                    <a:pt x="592" y="2287"/>
                    <a:pt x="552" y="2270"/>
                    <a:pt x="528" y="2284"/>
                  </a:cubicBezTo>
                  <a:cubicBezTo>
                    <a:pt x="504" y="2298"/>
                    <a:pt x="482" y="2349"/>
                    <a:pt x="468" y="2368"/>
                  </a:cubicBezTo>
                  <a:cubicBezTo>
                    <a:pt x="454" y="2387"/>
                    <a:pt x="446" y="2386"/>
                    <a:pt x="444" y="2398"/>
                  </a:cubicBezTo>
                  <a:cubicBezTo>
                    <a:pt x="442" y="2410"/>
                    <a:pt x="452" y="2427"/>
                    <a:pt x="456" y="2443"/>
                  </a:cubicBezTo>
                  <a:cubicBezTo>
                    <a:pt x="460" y="2459"/>
                    <a:pt x="468" y="2476"/>
                    <a:pt x="468" y="2494"/>
                  </a:cubicBezTo>
                  <a:cubicBezTo>
                    <a:pt x="468" y="2512"/>
                    <a:pt x="446" y="2548"/>
                    <a:pt x="453" y="2554"/>
                  </a:cubicBezTo>
                  <a:cubicBezTo>
                    <a:pt x="460" y="2560"/>
                    <a:pt x="502" y="2525"/>
                    <a:pt x="510" y="2530"/>
                  </a:cubicBezTo>
                  <a:cubicBezTo>
                    <a:pt x="518" y="2535"/>
                    <a:pt x="492" y="2566"/>
                    <a:pt x="501" y="2584"/>
                  </a:cubicBezTo>
                  <a:cubicBezTo>
                    <a:pt x="510" y="2602"/>
                    <a:pt x="546" y="2632"/>
                    <a:pt x="564" y="2641"/>
                  </a:cubicBezTo>
                  <a:cubicBezTo>
                    <a:pt x="582" y="2650"/>
                    <a:pt x="592" y="2633"/>
                    <a:pt x="612" y="2638"/>
                  </a:cubicBezTo>
                  <a:cubicBezTo>
                    <a:pt x="632" y="2643"/>
                    <a:pt x="660" y="2674"/>
                    <a:pt x="687" y="2671"/>
                  </a:cubicBezTo>
                  <a:cubicBezTo>
                    <a:pt x="714" y="2668"/>
                    <a:pt x="745" y="2630"/>
                    <a:pt x="774" y="2617"/>
                  </a:cubicBezTo>
                  <a:cubicBezTo>
                    <a:pt x="803" y="2604"/>
                    <a:pt x="852" y="2607"/>
                    <a:pt x="861" y="2593"/>
                  </a:cubicBezTo>
                  <a:cubicBezTo>
                    <a:pt x="870" y="2579"/>
                    <a:pt x="837" y="2548"/>
                    <a:pt x="831" y="2533"/>
                  </a:cubicBezTo>
                  <a:cubicBezTo>
                    <a:pt x="825" y="2518"/>
                    <a:pt x="827" y="2510"/>
                    <a:pt x="822" y="2500"/>
                  </a:cubicBezTo>
                  <a:cubicBezTo>
                    <a:pt x="817" y="2490"/>
                    <a:pt x="795" y="2476"/>
                    <a:pt x="801" y="2470"/>
                  </a:cubicBezTo>
                  <a:cubicBezTo>
                    <a:pt x="807" y="2464"/>
                    <a:pt x="846" y="2456"/>
                    <a:pt x="858" y="2464"/>
                  </a:cubicBezTo>
                  <a:cubicBezTo>
                    <a:pt x="870" y="2472"/>
                    <a:pt x="864" y="2510"/>
                    <a:pt x="873" y="2521"/>
                  </a:cubicBezTo>
                  <a:cubicBezTo>
                    <a:pt x="882" y="2532"/>
                    <a:pt x="898" y="2538"/>
                    <a:pt x="909" y="2533"/>
                  </a:cubicBezTo>
                  <a:cubicBezTo>
                    <a:pt x="920" y="2528"/>
                    <a:pt x="932" y="2502"/>
                    <a:pt x="939" y="2488"/>
                  </a:cubicBezTo>
                  <a:cubicBezTo>
                    <a:pt x="946" y="2474"/>
                    <a:pt x="946" y="2464"/>
                    <a:pt x="948" y="2446"/>
                  </a:cubicBezTo>
                  <a:cubicBezTo>
                    <a:pt x="950" y="2428"/>
                    <a:pt x="946" y="2396"/>
                    <a:pt x="954" y="2380"/>
                  </a:cubicBezTo>
                  <a:cubicBezTo>
                    <a:pt x="962" y="2364"/>
                    <a:pt x="978" y="2364"/>
                    <a:pt x="996" y="2350"/>
                  </a:cubicBezTo>
                  <a:cubicBezTo>
                    <a:pt x="1014" y="2336"/>
                    <a:pt x="1039" y="2307"/>
                    <a:pt x="1059" y="2296"/>
                  </a:cubicBezTo>
                  <a:cubicBezTo>
                    <a:pt x="1079" y="2285"/>
                    <a:pt x="1095" y="2299"/>
                    <a:pt x="1116" y="2284"/>
                  </a:cubicBezTo>
                  <a:cubicBezTo>
                    <a:pt x="1137" y="2269"/>
                    <a:pt x="1168" y="2229"/>
                    <a:pt x="1188" y="2206"/>
                  </a:cubicBezTo>
                  <a:cubicBezTo>
                    <a:pt x="1208" y="2183"/>
                    <a:pt x="1228" y="2161"/>
                    <a:pt x="1239" y="2143"/>
                  </a:cubicBezTo>
                  <a:cubicBezTo>
                    <a:pt x="1250" y="2125"/>
                    <a:pt x="1238" y="2113"/>
                    <a:pt x="1257" y="2095"/>
                  </a:cubicBezTo>
                  <a:cubicBezTo>
                    <a:pt x="1276" y="2077"/>
                    <a:pt x="1320" y="2046"/>
                    <a:pt x="1350" y="2035"/>
                  </a:cubicBezTo>
                  <a:cubicBezTo>
                    <a:pt x="1380" y="2024"/>
                    <a:pt x="1415" y="2037"/>
                    <a:pt x="1440" y="2029"/>
                  </a:cubicBezTo>
                  <a:cubicBezTo>
                    <a:pt x="1465" y="2021"/>
                    <a:pt x="1481" y="1986"/>
                    <a:pt x="1503" y="1984"/>
                  </a:cubicBezTo>
                  <a:cubicBezTo>
                    <a:pt x="1525" y="1982"/>
                    <a:pt x="1545" y="2017"/>
                    <a:pt x="1572" y="2014"/>
                  </a:cubicBezTo>
                  <a:cubicBezTo>
                    <a:pt x="1599" y="2011"/>
                    <a:pt x="1639" y="1977"/>
                    <a:pt x="1668" y="1966"/>
                  </a:cubicBezTo>
                  <a:cubicBezTo>
                    <a:pt x="1697" y="1955"/>
                    <a:pt x="1710" y="1952"/>
                    <a:pt x="1746" y="1948"/>
                  </a:cubicBezTo>
                  <a:cubicBezTo>
                    <a:pt x="1782" y="1944"/>
                    <a:pt x="1841" y="1943"/>
                    <a:pt x="1887" y="1942"/>
                  </a:cubicBezTo>
                  <a:cubicBezTo>
                    <a:pt x="1933" y="1941"/>
                    <a:pt x="1977" y="1942"/>
                    <a:pt x="2022" y="1942"/>
                  </a:cubicBezTo>
                  <a:cubicBezTo>
                    <a:pt x="2067" y="1942"/>
                    <a:pt x="2123" y="1941"/>
                    <a:pt x="2160" y="1945"/>
                  </a:cubicBezTo>
                  <a:cubicBezTo>
                    <a:pt x="2197" y="1949"/>
                    <a:pt x="2213" y="1968"/>
                    <a:pt x="2244" y="1966"/>
                  </a:cubicBezTo>
                  <a:cubicBezTo>
                    <a:pt x="2275" y="1964"/>
                    <a:pt x="2314" y="1937"/>
                    <a:pt x="2346" y="1930"/>
                  </a:cubicBezTo>
                  <a:cubicBezTo>
                    <a:pt x="2378" y="1923"/>
                    <a:pt x="2411" y="1924"/>
                    <a:pt x="2436" y="1924"/>
                  </a:cubicBezTo>
                  <a:cubicBezTo>
                    <a:pt x="2461" y="1924"/>
                    <a:pt x="2471" y="1936"/>
                    <a:pt x="2496" y="1933"/>
                  </a:cubicBezTo>
                  <a:cubicBezTo>
                    <a:pt x="2521" y="1930"/>
                    <a:pt x="2553" y="1908"/>
                    <a:pt x="2586" y="1903"/>
                  </a:cubicBezTo>
                  <a:cubicBezTo>
                    <a:pt x="2619" y="1898"/>
                    <a:pt x="2671" y="1904"/>
                    <a:pt x="2694" y="1906"/>
                  </a:cubicBezTo>
                  <a:cubicBezTo>
                    <a:pt x="2717" y="1908"/>
                    <a:pt x="2713" y="1911"/>
                    <a:pt x="2724" y="1915"/>
                  </a:cubicBezTo>
                  <a:cubicBezTo>
                    <a:pt x="2735" y="1919"/>
                    <a:pt x="2746" y="1928"/>
                    <a:pt x="2760" y="1930"/>
                  </a:cubicBezTo>
                  <a:cubicBezTo>
                    <a:pt x="2774" y="1932"/>
                    <a:pt x="2803" y="1921"/>
                    <a:pt x="2811" y="1930"/>
                  </a:cubicBezTo>
                  <a:cubicBezTo>
                    <a:pt x="2819" y="1939"/>
                    <a:pt x="2806" y="1970"/>
                    <a:pt x="2808" y="1987"/>
                  </a:cubicBezTo>
                  <a:cubicBezTo>
                    <a:pt x="2810" y="2004"/>
                    <a:pt x="2822" y="2018"/>
                    <a:pt x="2826" y="2035"/>
                  </a:cubicBezTo>
                  <a:cubicBezTo>
                    <a:pt x="2830" y="2052"/>
                    <a:pt x="2845" y="2072"/>
                    <a:pt x="2832" y="2092"/>
                  </a:cubicBezTo>
                  <a:cubicBezTo>
                    <a:pt x="2819" y="2112"/>
                    <a:pt x="2773" y="2137"/>
                    <a:pt x="2748" y="2155"/>
                  </a:cubicBezTo>
                  <a:cubicBezTo>
                    <a:pt x="2723" y="2173"/>
                    <a:pt x="2697" y="2185"/>
                    <a:pt x="2679" y="2200"/>
                  </a:cubicBezTo>
                  <a:cubicBezTo>
                    <a:pt x="2661" y="2215"/>
                    <a:pt x="2660" y="2232"/>
                    <a:pt x="2640" y="2245"/>
                  </a:cubicBezTo>
                  <a:cubicBezTo>
                    <a:pt x="2620" y="2258"/>
                    <a:pt x="2582" y="2268"/>
                    <a:pt x="2562" y="2275"/>
                  </a:cubicBezTo>
                  <a:cubicBezTo>
                    <a:pt x="2542" y="2282"/>
                    <a:pt x="2534" y="2290"/>
                    <a:pt x="2523" y="2290"/>
                  </a:cubicBezTo>
                  <a:cubicBezTo>
                    <a:pt x="2512" y="2290"/>
                    <a:pt x="2505" y="2276"/>
                    <a:pt x="2496" y="2275"/>
                  </a:cubicBezTo>
                  <a:cubicBezTo>
                    <a:pt x="2487" y="2274"/>
                    <a:pt x="2476" y="2274"/>
                    <a:pt x="2469" y="2281"/>
                  </a:cubicBezTo>
                  <a:cubicBezTo>
                    <a:pt x="2462" y="2288"/>
                    <a:pt x="2472" y="2303"/>
                    <a:pt x="2454" y="2317"/>
                  </a:cubicBezTo>
                  <a:cubicBezTo>
                    <a:pt x="2436" y="2331"/>
                    <a:pt x="2390" y="2362"/>
                    <a:pt x="2364" y="2365"/>
                  </a:cubicBezTo>
                  <a:cubicBezTo>
                    <a:pt x="2338" y="2368"/>
                    <a:pt x="2312" y="2342"/>
                    <a:pt x="2295" y="2338"/>
                  </a:cubicBezTo>
                  <a:cubicBezTo>
                    <a:pt x="2278" y="2334"/>
                    <a:pt x="2274" y="2335"/>
                    <a:pt x="2259" y="2341"/>
                  </a:cubicBezTo>
                  <a:cubicBezTo>
                    <a:pt x="2244" y="2347"/>
                    <a:pt x="2225" y="2368"/>
                    <a:pt x="2205" y="2374"/>
                  </a:cubicBezTo>
                  <a:cubicBezTo>
                    <a:pt x="2185" y="2380"/>
                    <a:pt x="2156" y="2379"/>
                    <a:pt x="2139" y="2374"/>
                  </a:cubicBezTo>
                  <a:cubicBezTo>
                    <a:pt x="2122" y="2369"/>
                    <a:pt x="2113" y="2343"/>
                    <a:pt x="2103" y="2341"/>
                  </a:cubicBezTo>
                  <a:cubicBezTo>
                    <a:pt x="2093" y="2339"/>
                    <a:pt x="2080" y="2350"/>
                    <a:pt x="2076" y="2359"/>
                  </a:cubicBezTo>
                  <a:cubicBezTo>
                    <a:pt x="2072" y="2368"/>
                    <a:pt x="2083" y="2390"/>
                    <a:pt x="2079" y="2398"/>
                  </a:cubicBezTo>
                  <a:cubicBezTo>
                    <a:pt x="2075" y="2406"/>
                    <a:pt x="2064" y="2401"/>
                    <a:pt x="2052" y="2407"/>
                  </a:cubicBezTo>
                  <a:cubicBezTo>
                    <a:pt x="2040" y="2413"/>
                    <a:pt x="2021" y="2431"/>
                    <a:pt x="2007" y="2437"/>
                  </a:cubicBezTo>
                  <a:cubicBezTo>
                    <a:pt x="1993" y="2443"/>
                    <a:pt x="1977" y="2436"/>
                    <a:pt x="1965" y="2443"/>
                  </a:cubicBezTo>
                  <a:cubicBezTo>
                    <a:pt x="1953" y="2450"/>
                    <a:pt x="1941" y="2471"/>
                    <a:pt x="1932" y="2479"/>
                  </a:cubicBezTo>
                  <a:cubicBezTo>
                    <a:pt x="1923" y="2487"/>
                    <a:pt x="1915" y="2492"/>
                    <a:pt x="1908" y="2494"/>
                  </a:cubicBezTo>
                  <a:cubicBezTo>
                    <a:pt x="1901" y="2496"/>
                    <a:pt x="1896" y="2486"/>
                    <a:pt x="1887" y="2494"/>
                  </a:cubicBezTo>
                  <a:cubicBezTo>
                    <a:pt x="1878" y="2502"/>
                    <a:pt x="1868" y="2537"/>
                    <a:pt x="1854" y="2545"/>
                  </a:cubicBezTo>
                  <a:cubicBezTo>
                    <a:pt x="1840" y="2553"/>
                    <a:pt x="1818" y="2543"/>
                    <a:pt x="1800" y="2545"/>
                  </a:cubicBezTo>
                  <a:cubicBezTo>
                    <a:pt x="1782" y="2547"/>
                    <a:pt x="1762" y="2548"/>
                    <a:pt x="1746" y="2557"/>
                  </a:cubicBezTo>
                  <a:cubicBezTo>
                    <a:pt x="1730" y="2566"/>
                    <a:pt x="1720" y="2594"/>
                    <a:pt x="1704" y="2602"/>
                  </a:cubicBezTo>
                  <a:cubicBezTo>
                    <a:pt x="1688" y="2610"/>
                    <a:pt x="1669" y="2600"/>
                    <a:pt x="1653" y="2608"/>
                  </a:cubicBezTo>
                  <a:cubicBezTo>
                    <a:pt x="1637" y="2616"/>
                    <a:pt x="1618" y="2634"/>
                    <a:pt x="1605" y="2650"/>
                  </a:cubicBezTo>
                  <a:cubicBezTo>
                    <a:pt x="1592" y="2666"/>
                    <a:pt x="1610" y="2678"/>
                    <a:pt x="1572" y="2701"/>
                  </a:cubicBezTo>
                  <a:cubicBezTo>
                    <a:pt x="1534" y="2724"/>
                    <a:pt x="1442" y="2754"/>
                    <a:pt x="1377" y="2788"/>
                  </a:cubicBezTo>
                  <a:cubicBezTo>
                    <a:pt x="1312" y="2822"/>
                    <a:pt x="1234" y="2882"/>
                    <a:pt x="1185" y="2902"/>
                  </a:cubicBezTo>
                  <a:cubicBezTo>
                    <a:pt x="1136" y="2922"/>
                    <a:pt x="1117" y="2904"/>
                    <a:pt x="1086" y="2908"/>
                  </a:cubicBezTo>
                  <a:cubicBezTo>
                    <a:pt x="1055" y="2912"/>
                    <a:pt x="1005" y="2924"/>
                    <a:pt x="996" y="2926"/>
                  </a:cubicBezTo>
                  <a:cubicBezTo>
                    <a:pt x="987" y="2928"/>
                    <a:pt x="1039" y="2926"/>
                    <a:pt x="1032" y="2923"/>
                  </a:cubicBezTo>
                  <a:cubicBezTo>
                    <a:pt x="1025" y="2920"/>
                    <a:pt x="971" y="2911"/>
                    <a:pt x="954" y="2911"/>
                  </a:cubicBezTo>
                  <a:cubicBezTo>
                    <a:pt x="937" y="2911"/>
                    <a:pt x="934" y="2915"/>
                    <a:pt x="930" y="2923"/>
                  </a:cubicBezTo>
                  <a:cubicBezTo>
                    <a:pt x="926" y="2931"/>
                    <a:pt x="950" y="2966"/>
                    <a:pt x="927" y="2959"/>
                  </a:cubicBezTo>
                  <a:cubicBezTo>
                    <a:pt x="904" y="2952"/>
                    <a:pt x="822" y="2895"/>
                    <a:pt x="792" y="2881"/>
                  </a:cubicBezTo>
                  <a:cubicBezTo>
                    <a:pt x="762" y="2867"/>
                    <a:pt x="756" y="2866"/>
                    <a:pt x="747" y="2872"/>
                  </a:cubicBezTo>
                  <a:cubicBezTo>
                    <a:pt x="738" y="2878"/>
                    <a:pt x="724" y="2890"/>
                    <a:pt x="738" y="2920"/>
                  </a:cubicBezTo>
                  <a:cubicBezTo>
                    <a:pt x="752" y="2950"/>
                    <a:pt x="820" y="3024"/>
                    <a:pt x="834" y="3052"/>
                  </a:cubicBezTo>
                  <a:cubicBezTo>
                    <a:pt x="848" y="3080"/>
                    <a:pt x="826" y="3076"/>
                    <a:pt x="819" y="3085"/>
                  </a:cubicBezTo>
                  <a:cubicBezTo>
                    <a:pt x="812" y="3094"/>
                    <a:pt x="810" y="3107"/>
                    <a:pt x="792" y="3109"/>
                  </a:cubicBezTo>
                  <a:cubicBezTo>
                    <a:pt x="774" y="3111"/>
                    <a:pt x="732" y="3105"/>
                    <a:pt x="711" y="3100"/>
                  </a:cubicBezTo>
                  <a:cubicBezTo>
                    <a:pt x="690" y="3095"/>
                    <a:pt x="675" y="3086"/>
                    <a:pt x="663" y="3076"/>
                  </a:cubicBezTo>
                  <a:cubicBezTo>
                    <a:pt x="651" y="3066"/>
                    <a:pt x="647" y="3046"/>
                    <a:pt x="639" y="3037"/>
                  </a:cubicBezTo>
                  <a:cubicBezTo>
                    <a:pt x="631" y="3028"/>
                    <a:pt x="619" y="3016"/>
                    <a:pt x="612" y="3022"/>
                  </a:cubicBezTo>
                  <a:cubicBezTo>
                    <a:pt x="605" y="3028"/>
                    <a:pt x="592" y="3049"/>
                    <a:pt x="600" y="3073"/>
                  </a:cubicBezTo>
                  <a:cubicBezTo>
                    <a:pt x="608" y="3097"/>
                    <a:pt x="642" y="3141"/>
                    <a:pt x="660" y="3166"/>
                  </a:cubicBezTo>
                  <a:cubicBezTo>
                    <a:pt x="678" y="3191"/>
                    <a:pt x="689" y="3207"/>
                    <a:pt x="708" y="3226"/>
                  </a:cubicBezTo>
                  <a:cubicBezTo>
                    <a:pt x="727" y="3245"/>
                    <a:pt x="746" y="3276"/>
                    <a:pt x="777" y="3283"/>
                  </a:cubicBezTo>
                  <a:cubicBezTo>
                    <a:pt x="808" y="3290"/>
                    <a:pt x="872" y="3270"/>
                    <a:pt x="897" y="3268"/>
                  </a:cubicBezTo>
                  <a:cubicBezTo>
                    <a:pt x="922" y="3266"/>
                    <a:pt x="920" y="3264"/>
                    <a:pt x="927" y="3274"/>
                  </a:cubicBezTo>
                  <a:cubicBezTo>
                    <a:pt x="934" y="3284"/>
                    <a:pt x="931" y="3314"/>
                    <a:pt x="936" y="3328"/>
                  </a:cubicBezTo>
                  <a:cubicBezTo>
                    <a:pt x="941" y="3342"/>
                    <a:pt x="947" y="3353"/>
                    <a:pt x="957" y="3358"/>
                  </a:cubicBezTo>
                  <a:cubicBezTo>
                    <a:pt x="967" y="3363"/>
                    <a:pt x="974" y="3350"/>
                    <a:pt x="996" y="3358"/>
                  </a:cubicBezTo>
                  <a:cubicBezTo>
                    <a:pt x="1018" y="3366"/>
                    <a:pt x="1070" y="3384"/>
                    <a:pt x="1089" y="3406"/>
                  </a:cubicBezTo>
                  <a:cubicBezTo>
                    <a:pt x="1108" y="3428"/>
                    <a:pt x="1099" y="3471"/>
                    <a:pt x="1107" y="3487"/>
                  </a:cubicBezTo>
                  <a:cubicBezTo>
                    <a:pt x="1115" y="3503"/>
                    <a:pt x="1130" y="3491"/>
                    <a:pt x="1140" y="3502"/>
                  </a:cubicBezTo>
                  <a:cubicBezTo>
                    <a:pt x="1150" y="3513"/>
                    <a:pt x="1172" y="3537"/>
                    <a:pt x="1164" y="3553"/>
                  </a:cubicBezTo>
                  <a:cubicBezTo>
                    <a:pt x="1156" y="3569"/>
                    <a:pt x="1099" y="3589"/>
                    <a:pt x="1092" y="3598"/>
                  </a:cubicBezTo>
                  <a:cubicBezTo>
                    <a:pt x="1085" y="3607"/>
                    <a:pt x="1108" y="3605"/>
                    <a:pt x="1122" y="3607"/>
                  </a:cubicBezTo>
                  <a:cubicBezTo>
                    <a:pt x="1136" y="3609"/>
                    <a:pt x="1171" y="3608"/>
                    <a:pt x="1178" y="3612"/>
                  </a:cubicBezTo>
                  <a:cubicBezTo>
                    <a:pt x="1185" y="3616"/>
                    <a:pt x="1176" y="3629"/>
                    <a:pt x="1164" y="3634"/>
                  </a:cubicBezTo>
                  <a:cubicBezTo>
                    <a:pt x="1152" y="3639"/>
                    <a:pt x="1116" y="3635"/>
                    <a:pt x="1104" y="3643"/>
                  </a:cubicBezTo>
                  <a:cubicBezTo>
                    <a:pt x="1092" y="3651"/>
                    <a:pt x="1097" y="3671"/>
                    <a:pt x="1092" y="3682"/>
                  </a:cubicBezTo>
                  <a:cubicBezTo>
                    <a:pt x="1087" y="3693"/>
                    <a:pt x="1077" y="3699"/>
                    <a:pt x="1074" y="3710"/>
                  </a:cubicBezTo>
                  <a:cubicBezTo>
                    <a:pt x="1071" y="3721"/>
                    <a:pt x="1068" y="3737"/>
                    <a:pt x="1074" y="3746"/>
                  </a:cubicBezTo>
                  <a:cubicBezTo>
                    <a:pt x="1080" y="3755"/>
                    <a:pt x="1099" y="3766"/>
                    <a:pt x="1110" y="3762"/>
                  </a:cubicBezTo>
                  <a:cubicBezTo>
                    <a:pt x="1121" y="3758"/>
                    <a:pt x="1130" y="3739"/>
                    <a:pt x="1140" y="3724"/>
                  </a:cubicBezTo>
                  <a:cubicBezTo>
                    <a:pt x="1150" y="3709"/>
                    <a:pt x="1152" y="3679"/>
                    <a:pt x="1170" y="3674"/>
                  </a:cubicBezTo>
                  <a:cubicBezTo>
                    <a:pt x="1188" y="3669"/>
                    <a:pt x="1244" y="3675"/>
                    <a:pt x="1250" y="3692"/>
                  </a:cubicBezTo>
                  <a:cubicBezTo>
                    <a:pt x="1256" y="3709"/>
                    <a:pt x="1211" y="3754"/>
                    <a:pt x="1204" y="3774"/>
                  </a:cubicBezTo>
                  <a:cubicBezTo>
                    <a:pt x="1197" y="3794"/>
                    <a:pt x="1200" y="3807"/>
                    <a:pt x="1206" y="3812"/>
                  </a:cubicBezTo>
                  <a:cubicBezTo>
                    <a:pt x="1212" y="3817"/>
                    <a:pt x="1228" y="3815"/>
                    <a:pt x="1242" y="3804"/>
                  </a:cubicBezTo>
                  <a:cubicBezTo>
                    <a:pt x="1256" y="3793"/>
                    <a:pt x="1276" y="3754"/>
                    <a:pt x="1290" y="3746"/>
                  </a:cubicBezTo>
                  <a:cubicBezTo>
                    <a:pt x="1304" y="3738"/>
                    <a:pt x="1313" y="3750"/>
                    <a:pt x="1324" y="3758"/>
                  </a:cubicBezTo>
                  <a:cubicBezTo>
                    <a:pt x="1335" y="3766"/>
                    <a:pt x="1340" y="3793"/>
                    <a:pt x="1354" y="3796"/>
                  </a:cubicBezTo>
                  <a:cubicBezTo>
                    <a:pt x="1368" y="3799"/>
                    <a:pt x="1395" y="3780"/>
                    <a:pt x="1408" y="3776"/>
                  </a:cubicBezTo>
                  <a:cubicBezTo>
                    <a:pt x="1421" y="3772"/>
                    <a:pt x="1420" y="3777"/>
                    <a:pt x="1432" y="3774"/>
                  </a:cubicBezTo>
                  <a:cubicBezTo>
                    <a:pt x="1444" y="3771"/>
                    <a:pt x="1464" y="3773"/>
                    <a:pt x="1478" y="3758"/>
                  </a:cubicBezTo>
                  <a:cubicBezTo>
                    <a:pt x="1492" y="3743"/>
                    <a:pt x="1518" y="3705"/>
                    <a:pt x="1518" y="3686"/>
                  </a:cubicBezTo>
                  <a:cubicBezTo>
                    <a:pt x="1518" y="3667"/>
                    <a:pt x="1480" y="3656"/>
                    <a:pt x="1476" y="3646"/>
                  </a:cubicBezTo>
                  <a:cubicBezTo>
                    <a:pt x="1472" y="3636"/>
                    <a:pt x="1486" y="3628"/>
                    <a:pt x="1494" y="3624"/>
                  </a:cubicBezTo>
                  <a:cubicBezTo>
                    <a:pt x="1502" y="3620"/>
                    <a:pt x="1515" y="3624"/>
                    <a:pt x="1526" y="3622"/>
                  </a:cubicBezTo>
                  <a:cubicBezTo>
                    <a:pt x="1537" y="3620"/>
                    <a:pt x="1548" y="3613"/>
                    <a:pt x="1560" y="3614"/>
                  </a:cubicBezTo>
                  <a:cubicBezTo>
                    <a:pt x="1572" y="3615"/>
                    <a:pt x="1587" y="3627"/>
                    <a:pt x="1598" y="3630"/>
                  </a:cubicBezTo>
                  <a:cubicBezTo>
                    <a:pt x="1609" y="3633"/>
                    <a:pt x="1614" y="3629"/>
                    <a:pt x="1626" y="3632"/>
                  </a:cubicBezTo>
                  <a:cubicBezTo>
                    <a:pt x="1638" y="3635"/>
                    <a:pt x="1654" y="3644"/>
                    <a:pt x="1668" y="3646"/>
                  </a:cubicBezTo>
                  <a:cubicBezTo>
                    <a:pt x="1682" y="3648"/>
                    <a:pt x="1699" y="3649"/>
                    <a:pt x="1712" y="3642"/>
                  </a:cubicBezTo>
                  <a:cubicBezTo>
                    <a:pt x="1725" y="3635"/>
                    <a:pt x="1735" y="3609"/>
                    <a:pt x="1748" y="3602"/>
                  </a:cubicBezTo>
                  <a:cubicBezTo>
                    <a:pt x="1761" y="3595"/>
                    <a:pt x="1777" y="3593"/>
                    <a:pt x="1790" y="3600"/>
                  </a:cubicBezTo>
                  <a:cubicBezTo>
                    <a:pt x="1803" y="3607"/>
                    <a:pt x="1810" y="3636"/>
                    <a:pt x="1824" y="3642"/>
                  </a:cubicBezTo>
                  <a:cubicBezTo>
                    <a:pt x="1838" y="3648"/>
                    <a:pt x="1853" y="3635"/>
                    <a:pt x="1872" y="3636"/>
                  </a:cubicBezTo>
                  <a:cubicBezTo>
                    <a:pt x="1891" y="3637"/>
                    <a:pt x="1916" y="3644"/>
                    <a:pt x="1938" y="3646"/>
                  </a:cubicBezTo>
                  <a:cubicBezTo>
                    <a:pt x="1960" y="3648"/>
                    <a:pt x="1995" y="3642"/>
                    <a:pt x="2004" y="3646"/>
                  </a:cubicBezTo>
                  <a:cubicBezTo>
                    <a:pt x="2013" y="3650"/>
                    <a:pt x="2006" y="3657"/>
                    <a:pt x="1992" y="3668"/>
                  </a:cubicBezTo>
                  <a:cubicBezTo>
                    <a:pt x="1978" y="3679"/>
                    <a:pt x="1935" y="3697"/>
                    <a:pt x="1922" y="3710"/>
                  </a:cubicBezTo>
                  <a:cubicBezTo>
                    <a:pt x="1909" y="3723"/>
                    <a:pt x="1901" y="3737"/>
                    <a:pt x="1914" y="3744"/>
                  </a:cubicBezTo>
                  <a:cubicBezTo>
                    <a:pt x="1927" y="3751"/>
                    <a:pt x="1977" y="3752"/>
                    <a:pt x="1998" y="3752"/>
                  </a:cubicBezTo>
                  <a:cubicBezTo>
                    <a:pt x="2019" y="3752"/>
                    <a:pt x="2022" y="3744"/>
                    <a:pt x="2040" y="3742"/>
                  </a:cubicBezTo>
                  <a:cubicBezTo>
                    <a:pt x="2058" y="3740"/>
                    <a:pt x="2090" y="3734"/>
                    <a:pt x="2108" y="3738"/>
                  </a:cubicBezTo>
                  <a:cubicBezTo>
                    <a:pt x="2126" y="3742"/>
                    <a:pt x="2128" y="3763"/>
                    <a:pt x="2148" y="3768"/>
                  </a:cubicBezTo>
                  <a:cubicBezTo>
                    <a:pt x="2168" y="3773"/>
                    <a:pt x="2204" y="3766"/>
                    <a:pt x="2228" y="3770"/>
                  </a:cubicBezTo>
                  <a:cubicBezTo>
                    <a:pt x="2252" y="3774"/>
                    <a:pt x="2274" y="3793"/>
                    <a:pt x="2292" y="3790"/>
                  </a:cubicBezTo>
                  <a:cubicBezTo>
                    <a:pt x="2310" y="3787"/>
                    <a:pt x="2326" y="3750"/>
                    <a:pt x="2336" y="3752"/>
                  </a:cubicBezTo>
                  <a:cubicBezTo>
                    <a:pt x="2346" y="3754"/>
                    <a:pt x="2342" y="3791"/>
                    <a:pt x="2352" y="3804"/>
                  </a:cubicBezTo>
                  <a:cubicBezTo>
                    <a:pt x="2362" y="3817"/>
                    <a:pt x="2366" y="3817"/>
                    <a:pt x="2394" y="3828"/>
                  </a:cubicBezTo>
                  <a:cubicBezTo>
                    <a:pt x="2422" y="3839"/>
                    <a:pt x="2481" y="3856"/>
                    <a:pt x="2518" y="3872"/>
                  </a:cubicBezTo>
                  <a:cubicBezTo>
                    <a:pt x="2555" y="3888"/>
                    <a:pt x="2583" y="3919"/>
                    <a:pt x="2618" y="3922"/>
                  </a:cubicBezTo>
                  <a:cubicBezTo>
                    <a:pt x="2653" y="3925"/>
                    <a:pt x="2694" y="3904"/>
                    <a:pt x="2728" y="3890"/>
                  </a:cubicBezTo>
                  <a:cubicBezTo>
                    <a:pt x="2762" y="3876"/>
                    <a:pt x="2794" y="3849"/>
                    <a:pt x="2820" y="3838"/>
                  </a:cubicBezTo>
                  <a:cubicBezTo>
                    <a:pt x="2846" y="3827"/>
                    <a:pt x="2869" y="3824"/>
                    <a:pt x="2882" y="3822"/>
                  </a:cubicBezTo>
                  <a:cubicBezTo>
                    <a:pt x="2895" y="3820"/>
                    <a:pt x="2897" y="3822"/>
                    <a:pt x="2898" y="3828"/>
                  </a:cubicBezTo>
                  <a:cubicBezTo>
                    <a:pt x="2899" y="3834"/>
                    <a:pt x="2884" y="3851"/>
                    <a:pt x="2890" y="3856"/>
                  </a:cubicBezTo>
                  <a:cubicBezTo>
                    <a:pt x="2896" y="3861"/>
                    <a:pt x="2924" y="3855"/>
                    <a:pt x="2934" y="3858"/>
                  </a:cubicBezTo>
                  <a:cubicBezTo>
                    <a:pt x="2944" y="3861"/>
                    <a:pt x="2953" y="3862"/>
                    <a:pt x="2948" y="3872"/>
                  </a:cubicBezTo>
                  <a:cubicBezTo>
                    <a:pt x="2943" y="3882"/>
                    <a:pt x="2927" y="3906"/>
                    <a:pt x="2906" y="3916"/>
                  </a:cubicBezTo>
                  <a:cubicBezTo>
                    <a:pt x="2885" y="3926"/>
                    <a:pt x="2856" y="3925"/>
                    <a:pt x="2820" y="3934"/>
                  </a:cubicBezTo>
                  <a:cubicBezTo>
                    <a:pt x="2784" y="3943"/>
                    <a:pt x="2730" y="3969"/>
                    <a:pt x="2690" y="3972"/>
                  </a:cubicBezTo>
                  <a:cubicBezTo>
                    <a:pt x="2650" y="3975"/>
                    <a:pt x="2605" y="3960"/>
                    <a:pt x="2580" y="3954"/>
                  </a:cubicBezTo>
                  <a:cubicBezTo>
                    <a:pt x="2555" y="3948"/>
                    <a:pt x="2557" y="3939"/>
                    <a:pt x="2542" y="3936"/>
                  </a:cubicBezTo>
                  <a:cubicBezTo>
                    <a:pt x="2527" y="3933"/>
                    <a:pt x="2509" y="3941"/>
                    <a:pt x="2490" y="3938"/>
                  </a:cubicBezTo>
                  <a:cubicBezTo>
                    <a:pt x="2471" y="3935"/>
                    <a:pt x="2449" y="3924"/>
                    <a:pt x="2430" y="3920"/>
                  </a:cubicBezTo>
                  <a:cubicBezTo>
                    <a:pt x="2411" y="3916"/>
                    <a:pt x="2397" y="3908"/>
                    <a:pt x="2374" y="3912"/>
                  </a:cubicBezTo>
                  <a:cubicBezTo>
                    <a:pt x="2351" y="3916"/>
                    <a:pt x="2316" y="3939"/>
                    <a:pt x="2292" y="3944"/>
                  </a:cubicBezTo>
                  <a:cubicBezTo>
                    <a:pt x="2268" y="3949"/>
                    <a:pt x="2251" y="3945"/>
                    <a:pt x="2228" y="3940"/>
                  </a:cubicBezTo>
                  <a:cubicBezTo>
                    <a:pt x="2205" y="3935"/>
                    <a:pt x="2173" y="3919"/>
                    <a:pt x="2156" y="3914"/>
                  </a:cubicBezTo>
                  <a:cubicBezTo>
                    <a:pt x="2139" y="3909"/>
                    <a:pt x="2133" y="3912"/>
                    <a:pt x="2124" y="3908"/>
                  </a:cubicBezTo>
                  <a:cubicBezTo>
                    <a:pt x="2115" y="3904"/>
                    <a:pt x="2109" y="3892"/>
                    <a:pt x="2100" y="3892"/>
                  </a:cubicBezTo>
                  <a:cubicBezTo>
                    <a:pt x="2091" y="3892"/>
                    <a:pt x="2078" y="3900"/>
                    <a:pt x="2068" y="3908"/>
                  </a:cubicBezTo>
                  <a:cubicBezTo>
                    <a:pt x="2058" y="3916"/>
                    <a:pt x="2035" y="3936"/>
                    <a:pt x="2042" y="3942"/>
                  </a:cubicBezTo>
                  <a:cubicBezTo>
                    <a:pt x="2049" y="3948"/>
                    <a:pt x="2094" y="3943"/>
                    <a:pt x="2112" y="3945"/>
                  </a:cubicBezTo>
                  <a:cubicBezTo>
                    <a:pt x="2130" y="3947"/>
                    <a:pt x="2147" y="3952"/>
                    <a:pt x="2151" y="3957"/>
                  </a:cubicBezTo>
                  <a:cubicBezTo>
                    <a:pt x="2155" y="3962"/>
                    <a:pt x="2146" y="3973"/>
                    <a:pt x="2135" y="3975"/>
                  </a:cubicBezTo>
                  <a:cubicBezTo>
                    <a:pt x="2124" y="3977"/>
                    <a:pt x="2102" y="3965"/>
                    <a:pt x="2082" y="3967"/>
                  </a:cubicBezTo>
                  <a:cubicBezTo>
                    <a:pt x="2062" y="3969"/>
                    <a:pt x="2026" y="3986"/>
                    <a:pt x="2012" y="3985"/>
                  </a:cubicBezTo>
                  <a:cubicBezTo>
                    <a:pt x="1998" y="3984"/>
                    <a:pt x="1999" y="3967"/>
                    <a:pt x="1998" y="3960"/>
                  </a:cubicBezTo>
                  <a:cubicBezTo>
                    <a:pt x="1997" y="3953"/>
                    <a:pt x="2005" y="3947"/>
                    <a:pt x="2006" y="3940"/>
                  </a:cubicBezTo>
                  <a:cubicBezTo>
                    <a:pt x="2007" y="3933"/>
                    <a:pt x="2007" y="3925"/>
                    <a:pt x="2006" y="3920"/>
                  </a:cubicBezTo>
                  <a:cubicBezTo>
                    <a:pt x="2005" y="3915"/>
                    <a:pt x="1999" y="3915"/>
                    <a:pt x="2001" y="3909"/>
                  </a:cubicBezTo>
                  <a:cubicBezTo>
                    <a:pt x="2003" y="3903"/>
                    <a:pt x="2017" y="3886"/>
                    <a:pt x="2016" y="3882"/>
                  </a:cubicBezTo>
                  <a:cubicBezTo>
                    <a:pt x="2015" y="3878"/>
                    <a:pt x="2002" y="3883"/>
                    <a:pt x="1995" y="3886"/>
                  </a:cubicBezTo>
                  <a:cubicBezTo>
                    <a:pt x="1988" y="3889"/>
                    <a:pt x="1982" y="3897"/>
                    <a:pt x="1974" y="3903"/>
                  </a:cubicBezTo>
                  <a:cubicBezTo>
                    <a:pt x="1966" y="3909"/>
                    <a:pt x="1956" y="3920"/>
                    <a:pt x="1946" y="3922"/>
                  </a:cubicBezTo>
                  <a:cubicBezTo>
                    <a:pt x="1936" y="3924"/>
                    <a:pt x="1924" y="3916"/>
                    <a:pt x="1914" y="3916"/>
                  </a:cubicBezTo>
                  <a:cubicBezTo>
                    <a:pt x="1904" y="3916"/>
                    <a:pt x="1897" y="3921"/>
                    <a:pt x="1887" y="3922"/>
                  </a:cubicBezTo>
                  <a:cubicBezTo>
                    <a:pt x="1877" y="3923"/>
                    <a:pt x="1867" y="3918"/>
                    <a:pt x="1851" y="3922"/>
                  </a:cubicBezTo>
                  <a:cubicBezTo>
                    <a:pt x="1835" y="3926"/>
                    <a:pt x="1808" y="3939"/>
                    <a:pt x="1788" y="3948"/>
                  </a:cubicBezTo>
                  <a:cubicBezTo>
                    <a:pt x="1768" y="3957"/>
                    <a:pt x="1778" y="3962"/>
                    <a:pt x="1734" y="3976"/>
                  </a:cubicBezTo>
                  <a:cubicBezTo>
                    <a:pt x="1690" y="3990"/>
                    <a:pt x="1568" y="4019"/>
                    <a:pt x="1524" y="4030"/>
                  </a:cubicBezTo>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37" name="Freeform 17"/>
            <p:cNvSpPr>
              <a:spLocks/>
            </p:cNvSpPr>
            <p:nvPr/>
          </p:nvSpPr>
          <p:spPr bwMode="auto">
            <a:xfrm>
              <a:off x="1542" y="705"/>
              <a:ext cx="98" cy="91"/>
            </a:xfrm>
            <a:custGeom>
              <a:avLst/>
              <a:gdLst>
                <a:gd name="T0" fmla="*/ 80 w 98"/>
                <a:gd name="T1" fmla="*/ 6 h 91"/>
                <a:gd name="T2" fmla="*/ 12 w 98"/>
                <a:gd name="T3" fmla="*/ 27 h 91"/>
                <a:gd name="T4" fmla="*/ 26 w 98"/>
                <a:gd name="T5" fmla="*/ 84 h 91"/>
                <a:gd name="T6" fmla="*/ 89 w 98"/>
                <a:gd name="T7" fmla="*/ 69 h 91"/>
                <a:gd name="T8" fmla="*/ 80 w 98"/>
                <a:gd name="T9" fmla="*/ 6 h 91"/>
              </a:gdLst>
              <a:ahLst/>
              <a:cxnLst>
                <a:cxn ang="0">
                  <a:pos x="T0" y="T1"/>
                </a:cxn>
                <a:cxn ang="0">
                  <a:pos x="T2" y="T3"/>
                </a:cxn>
                <a:cxn ang="0">
                  <a:pos x="T4" y="T5"/>
                </a:cxn>
                <a:cxn ang="0">
                  <a:pos x="T6" y="T7"/>
                </a:cxn>
                <a:cxn ang="0">
                  <a:pos x="T8" y="T9"/>
                </a:cxn>
              </a:cxnLst>
              <a:rect l="0" t="0" r="r" b="b"/>
              <a:pathLst>
                <a:path w="98" h="91">
                  <a:moveTo>
                    <a:pt x="80" y="6"/>
                  </a:moveTo>
                  <a:cubicBezTo>
                    <a:pt x="62" y="0"/>
                    <a:pt x="21" y="14"/>
                    <a:pt x="12" y="27"/>
                  </a:cubicBezTo>
                  <a:cubicBezTo>
                    <a:pt x="0" y="41"/>
                    <a:pt x="13" y="77"/>
                    <a:pt x="26" y="84"/>
                  </a:cubicBezTo>
                  <a:cubicBezTo>
                    <a:pt x="39" y="91"/>
                    <a:pt x="80" y="82"/>
                    <a:pt x="89" y="69"/>
                  </a:cubicBezTo>
                  <a:cubicBezTo>
                    <a:pt x="98" y="56"/>
                    <a:pt x="82" y="19"/>
                    <a:pt x="80" y="6"/>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38" name="Freeform 18"/>
            <p:cNvSpPr>
              <a:spLocks/>
            </p:cNvSpPr>
            <p:nvPr/>
          </p:nvSpPr>
          <p:spPr bwMode="auto">
            <a:xfrm>
              <a:off x="1148" y="840"/>
              <a:ext cx="131" cy="118"/>
            </a:xfrm>
            <a:custGeom>
              <a:avLst/>
              <a:gdLst>
                <a:gd name="T0" fmla="*/ 28 w 131"/>
                <a:gd name="T1" fmla="*/ 15 h 118"/>
                <a:gd name="T2" fmla="*/ 6 w 131"/>
                <a:gd name="T3" fmla="*/ 6 h 118"/>
                <a:gd name="T4" fmla="*/ 12 w 131"/>
                <a:gd name="T5" fmla="*/ 49 h 118"/>
                <a:gd name="T6" fmla="*/ 76 w 131"/>
                <a:gd name="T7" fmla="*/ 111 h 118"/>
                <a:gd name="T8" fmla="*/ 124 w 131"/>
                <a:gd name="T9" fmla="*/ 91 h 118"/>
                <a:gd name="T10" fmla="*/ 120 w 131"/>
                <a:gd name="T11" fmla="*/ 72 h 118"/>
                <a:gd name="T12" fmla="*/ 100 w 131"/>
                <a:gd name="T13" fmla="*/ 58 h 118"/>
                <a:gd name="T14" fmla="*/ 73 w 131"/>
                <a:gd name="T15" fmla="*/ 55 h 118"/>
                <a:gd name="T16" fmla="*/ 28 w 131"/>
                <a:gd name="T17" fmla="*/ 1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18">
                  <a:moveTo>
                    <a:pt x="28" y="15"/>
                  </a:moveTo>
                  <a:cubicBezTo>
                    <a:pt x="17" y="7"/>
                    <a:pt x="9" y="0"/>
                    <a:pt x="6" y="6"/>
                  </a:cubicBezTo>
                  <a:cubicBezTo>
                    <a:pt x="3" y="12"/>
                    <a:pt x="0" y="32"/>
                    <a:pt x="12" y="49"/>
                  </a:cubicBezTo>
                  <a:cubicBezTo>
                    <a:pt x="24" y="66"/>
                    <a:pt x="57" y="104"/>
                    <a:pt x="76" y="111"/>
                  </a:cubicBezTo>
                  <a:cubicBezTo>
                    <a:pt x="95" y="118"/>
                    <a:pt x="117" y="97"/>
                    <a:pt x="124" y="91"/>
                  </a:cubicBezTo>
                  <a:cubicBezTo>
                    <a:pt x="131" y="85"/>
                    <a:pt x="124" y="77"/>
                    <a:pt x="120" y="72"/>
                  </a:cubicBezTo>
                  <a:cubicBezTo>
                    <a:pt x="116" y="67"/>
                    <a:pt x="108" y="61"/>
                    <a:pt x="100" y="58"/>
                  </a:cubicBezTo>
                  <a:cubicBezTo>
                    <a:pt x="92" y="55"/>
                    <a:pt x="85" y="62"/>
                    <a:pt x="73" y="55"/>
                  </a:cubicBezTo>
                  <a:cubicBezTo>
                    <a:pt x="61" y="48"/>
                    <a:pt x="48" y="23"/>
                    <a:pt x="28" y="15"/>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39" name="Freeform 19"/>
            <p:cNvSpPr>
              <a:spLocks/>
            </p:cNvSpPr>
            <p:nvPr/>
          </p:nvSpPr>
          <p:spPr bwMode="auto">
            <a:xfrm>
              <a:off x="3051" y="460"/>
              <a:ext cx="510" cy="350"/>
            </a:xfrm>
            <a:custGeom>
              <a:avLst/>
              <a:gdLst>
                <a:gd name="T0" fmla="*/ 312 w 510"/>
                <a:gd name="T1" fmla="*/ 14 h 350"/>
                <a:gd name="T2" fmla="*/ 284 w 510"/>
                <a:gd name="T3" fmla="*/ 84 h 350"/>
                <a:gd name="T4" fmla="*/ 332 w 510"/>
                <a:gd name="T5" fmla="*/ 113 h 350"/>
                <a:gd name="T6" fmla="*/ 317 w 510"/>
                <a:gd name="T7" fmla="*/ 140 h 350"/>
                <a:gd name="T8" fmla="*/ 270 w 510"/>
                <a:gd name="T9" fmla="*/ 105 h 350"/>
                <a:gd name="T10" fmla="*/ 263 w 510"/>
                <a:gd name="T11" fmla="*/ 131 h 350"/>
                <a:gd name="T12" fmla="*/ 252 w 510"/>
                <a:gd name="T13" fmla="*/ 135 h 350"/>
                <a:gd name="T14" fmla="*/ 236 w 510"/>
                <a:gd name="T15" fmla="*/ 129 h 350"/>
                <a:gd name="T16" fmla="*/ 225 w 510"/>
                <a:gd name="T17" fmla="*/ 101 h 350"/>
                <a:gd name="T18" fmla="*/ 206 w 510"/>
                <a:gd name="T19" fmla="*/ 92 h 350"/>
                <a:gd name="T20" fmla="*/ 194 w 510"/>
                <a:gd name="T21" fmla="*/ 101 h 350"/>
                <a:gd name="T22" fmla="*/ 197 w 510"/>
                <a:gd name="T23" fmla="*/ 137 h 350"/>
                <a:gd name="T24" fmla="*/ 185 w 510"/>
                <a:gd name="T25" fmla="*/ 146 h 350"/>
                <a:gd name="T26" fmla="*/ 168 w 510"/>
                <a:gd name="T27" fmla="*/ 135 h 350"/>
                <a:gd name="T28" fmla="*/ 161 w 510"/>
                <a:gd name="T29" fmla="*/ 98 h 350"/>
                <a:gd name="T30" fmla="*/ 126 w 510"/>
                <a:gd name="T31" fmla="*/ 102 h 350"/>
                <a:gd name="T32" fmla="*/ 81 w 510"/>
                <a:gd name="T33" fmla="*/ 198 h 350"/>
                <a:gd name="T34" fmla="*/ 48 w 510"/>
                <a:gd name="T35" fmla="*/ 326 h 350"/>
                <a:gd name="T36" fmla="*/ 368 w 510"/>
                <a:gd name="T37" fmla="*/ 342 h 350"/>
                <a:gd name="T38" fmla="*/ 441 w 510"/>
                <a:gd name="T39" fmla="*/ 281 h 350"/>
                <a:gd name="T40" fmla="*/ 503 w 510"/>
                <a:gd name="T41" fmla="*/ 188 h 350"/>
                <a:gd name="T42" fmla="*/ 483 w 510"/>
                <a:gd name="T43" fmla="*/ 134 h 350"/>
                <a:gd name="T44" fmla="*/ 426 w 510"/>
                <a:gd name="T45" fmla="*/ 39 h 350"/>
                <a:gd name="T46" fmla="*/ 389 w 510"/>
                <a:gd name="T47" fmla="*/ 5 h 350"/>
                <a:gd name="T48" fmla="*/ 354 w 510"/>
                <a:gd name="T49" fmla="*/ 11 h 350"/>
                <a:gd name="T50" fmla="*/ 312 w 510"/>
                <a:gd name="T51" fmla="*/ 1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0" h="350">
                  <a:moveTo>
                    <a:pt x="312" y="14"/>
                  </a:moveTo>
                  <a:cubicBezTo>
                    <a:pt x="301" y="22"/>
                    <a:pt x="281" y="68"/>
                    <a:pt x="284" y="84"/>
                  </a:cubicBezTo>
                  <a:cubicBezTo>
                    <a:pt x="287" y="100"/>
                    <a:pt x="327" y="104"/>
                    <a:pt x="332" y="113"/>
                  </a:cubicBezTo>
                  <a:cubicBezTo>
                    <a:pt x="337" y="122"/>
                    <a:pt x="327" y="141"/>
                    <a:pt x="317" y="140"/>
                  </a:cubicBezTo>
                  <a:cubicBezTo>
                    <a:pt x="307" y="139"/>
                    <a:pt x="279" y="106"/>
                    <a:pt x="270" y="105"/>
                  </a:cubicBezTo>
                  <a:cubicBezTo>
                    <a:pt x="261" y="104"/>
                    <a:pt x="266" y="126"/>
                    <a:pt x="263" y="131"/>
                  </a:cubicBezTo>
                  <a:cubicBezTo>
                    <a:pt x="260" y="136"/>
                    <a:pt x="256" y="135"/>
                    <a:pt x="252" y="135"/>
                  </a:cubicBezTo>
                  <a:cubicBezTo>
                    <a:pt x="248" y="135"/>
                    <a:pt x="241" y="135"/>
                    <a:pt x="236" y="129"/>
                  </a:cubicBezTo>
                  <a:cubicBezTo>
                    <a:pt x="231" y="123"/>
                    <a:pt x="230" y="107"/>
                    <a:pt x="225" y="101"/>
                  </a:cubicBezTo>
                  <a:cubicBezTo>
                    <a:pt x="220" y="95"/>
                    <a:pt x="211" y="92"/>
                    <a:pt x="206" y="92"/>
                  </a:cubicBezTo>
                  <a:cubicBezTo>
                    <a:pt x="201" y="92"/>
                    <a:pt x="195" y="94"/>
                    <a:pt x="194" y="101"/>
                  </a:cubicBezTo>
                  <a:cubicBezTo>
                    <a:pt x="193" y="108"/>
                    <a:pt x="198" y="130"/>
                    <a:pt x="197" y="137"/>
                  </a:cubicBezTo>
                  <a:cubicBezTo>
                    <a:pt x="196" y="144"/>
                    <a:pt x="190" y="146"/>
                    <a:pt x="185" y="146"/>
                  </a:cubicBezTo>
                  <a:cubicBezTo>
                    <a:pt x="180" y="146"/>
                    <a:pt x="172" y="143"/>
                    <a:pt x="168" y="135"/>
                  </a:cubicBezTo>
                  <a:cubicBezTo>
                    <a:pt x="164" y="127"/>
                    <a:pt x="168" y="103"/>
                    <a:pt x="161" y="98"/>
                  </a:cubicBezTo>
                  <a:cubicBezTo>
                    <a:pt x="154" y="93"/>
                    <a:pt x="139" y="85"/>
                    <a:pt x="126" y="102"/>
                  </a:cubicBezTo>
                  <a:cubicBezTo>
                    <a:pt x="113" y="119"/>
                    <a:pt x="94" y="161"/>
                    <a:pt x="81" y="198"/>
                  </a:cubicBezTo>
                  <a:cubicBezTo>
                    <a:pt x="68" y="235"/>
                    <a:pt x="0" y="302"/>
                    <a:pt x="48" y="326"/>
                  </a:cubicBezTo>
                  <a:cubicBezTo>
                    <a:pt x="96" y="350"/>
                    <a:pt x="303" y="349"/>
                    <a:pt x="368" y="342"/>
                  </a:cubicBezTo>
                  <a:cubicBezTo>
                    <a:pt x="433" y="335"/>
                    <a:pt x="419" y="307"/>
                    <a:pt x="441" y="281"/>
                  </a:cubicBezTo>
                  <a:cubicBezTo>
                    <a:pt x="463" y="255"/>
                    <a:pt x="496" y="212"/>
                    <a:pt x="503" y="188"/>
                  </a:cubicBezTo>
                  <a:cubicBezTo>
                    <a:pt x="510" y="164"/>
                    <a:pt x="496" y="159"/>
                    <a:pt x="483" y="134"/>
                  </a:cubicBezTo>
                  <a:cubicBezTo>
                    <a:pt x="470" y="109"/>
                    <a:pt x="442" y="60"/>
                    <a:pt x="426" y="39"/>
                  </a:cubicBezTo>
                  <a:cubicBezTo>
                    <a:pt x="410" y="18"/>
                    <a:pt x="401" y="10"/>
                    <a:pt x="389" y="5"/>
                  </a:cubicBezTo>
                  <a:cubicBezTo>
                    <a:pt x="377" y="0"/>
                    <a:pt x="367" y="10"/>
                    <a:pt x="354" y="11"/>
                  </a:cubicBezTo>
                  <a:cubicBezTo>
                    <a:pt x="341" y="12"/>
                    <a:pt x="321" y="14"/>
                    <a:pt x="312" y="14"/>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40" name="Freeform 20"/>
            <p:cNvSpPr>
              <a:spLocks/>
            </p:cNvSpPr>
            <p:nvPr/>
          </p:nvSpPr>
          <p:spPr bwMode="auto">
            <a:xfrm>
              <a:off x="3179" y="642"/>
              <a:ext cx="91" cy="48"/>
            </a:xfrm>
            <a:custGeom>
              <a:avLst/>
              <a:gdLst>
                <a:gd name="T0" fmla="*/ 34 w 91"/>
                <a:gd name="T1" fmla="*/ 3 h 48"/>
                <a:gd name="T2" fmla="*/ 4 w 91"/>
                <a:gd name="T3" fmla="*/ 24 h 48"/>
                <a:gd name="T4" fmla="*/ 9 w 91"/>
                <a:gd name="T5" fmla="*/ 46 h 48"/>
                <a:gd name="T6" fmla="*/ 39 w 91"/>
                <a:gd name="T7" fmla="*/ 34 h 48"/>
                <a:gd name="T8" fmla="*/ 76 w 91"/>
                <a:gd name="T9" fmla="*/ 33 h 48"/>
                <a:gd name="T10" fmla="*/ 84 w 91"/>
                <a:gd name="T11" fmla="*/ 7 h 48"/>
                <a:gd name="T12" fmla="*/ 34 w 91"/>
                <a:gd name="T13" fmla="*/ 3 h 48"/>
              </a:gdLst>
              <a:ahLst/>
              <a:cxnLst>
                <a:cxn ang="0">
                  <a:pos x="T0" y="T1"/>
                </a:cxn>
                <a:cxn ang="0">
                  <a:pos x="T2" y="T3"/>
                </a:cxn>
                <a:cxn ang="0">
                  <a:pos x="T4" y="T5"/>
                </a:cxn>
                <a:cxn ang="0">
                  <a:pos x="T6" y="T7"/>
                </a:cxn>
                <a:cxn ang="0">
                  <a:pos x="T8" y="T9"/>
                </a:cxn>
                <a:cxn ang="0">
                  <a:pos x="T10" y="T11"/>
                </a:cxn>
                <a:cxn ang="0">
                  <a:pos x="T12" y="T13"/>
                </a:cxn>
              </a:cxnLst>
              <a:rect l="0" t="0" r="r" b="b"/>
              <a:pathLst>
                <a:path w="91" h="48">
                  <a:moveTo>
                    <a:pt x="34" y="3"/>
                  </a:moveTo>
                  <a:cubicBezTo>
                    <a:pt x="21" y="6"/>
                    <a:pt x="8" y="17"/>
                    <a:pt x="4" y="24"/>
                  </a:cubicBezTo>
                  <a:cubicBezTo>
                    <a:pt x="0" y="31"/>
                    <a:pt x="3" y="44"/>
                    <a:pt x="9" y="46"/>
                  </a:cubicBezTo>
                  <a:cubicBezTo>
                    <a:pt x="15" y="48"/>
                    <a:pt x="28" y="36"/>
                    <a:pt x="39" y="34"/>
                  </a:cubicBezTo>
                  <a:cubicBezTo>
                    <a:pt x="50" y="32"/>
                    <a:pt x="69" y="37"/>
                    <a:pt x="76" y="33"/>
                  </a:cubicBezTo>
                  <a:cubicBezTo>
                    <a:pt x="83" y="29"/>
                    <a:pt x="91" y="12"/>
                    <a:pt x="84" y="7"/>
                  </a:cubicBezTo>
                  <a:cubicBezTo>
                    <a:pt x="77" y="2"/>
                    <a:pt x="45" y="0"/>
                    <a:pt x="34" y="3"/>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41" name="Freeform 21"/>
            <p:cNvSpPr>
              <a:spLocks/>
            </p:cNvSpPr>
            <p:nvPr/>
          </p:nvSpPr>
          <p:spPr bwMode="auto">
            <a:xfrm>
              <a:off x="4150" y="66"/>
              <a:ext cx="493" cy="1148"/>
            </a:xfrm>
            <a:custGeom>
              <a:avLst/>
              <a:gdLst>
                <a:gd name="T0" fmla="*/ 56 w 493"/>
                <a:gd name="T1" fmla="*/ 105 h 1148"/>
                <a:gd name="T2" fmla="*/ 95 w 493"/>
                <a:gd name="T3" fmla="*/ 300 h 1148"/>
                <a:gd name="T4" fmla="*/ 37 w 493"/>
                <a:gd name="T5" fmla="*/ 513 h 1148"/>
                <a:gd name="T6" fmla="*/ 41 w 493"/>
                <a:gd name="T7" fmla="*/ 678 h 1148"/>
                <a:gd name="T8" fmla="*/ 35 w 493"/>
                <a:gd name="T9" fmla="*/ 784 h 1148"/>
                <a:gd name="T10" fmla="*/ 29 w 493"/>
                <a:gd name="T11" fmla="*/ 832 h 1148"/>
                <a:gd name="T12" fmla="*/ 38 w 493"/>
                <a:gd name="T13" fmla="*/ 967 h 1148"/>
                <a:gd name="T14" fmla="*/ 62 w 493"/>
                <a:gd name="T15" fmla="*/ 1101 h 1148"/>
                <a:gd name="T16" fmla="*/ 67 w 493"/>
                <a:gd name="T17" fmla="*/ 1024 h 1148"/>
                <a:gd name="T18" fmla="*/ 101 w 493"/>
                <a:gd name="T19" fmla="*/ 1059 h 1148"/>
                <a:gd name="T20" fmla="*/ 139 w 493"/>
                <a:gd name="T21" fmla="*/ 1143 h 1148"/>
                <a:gd name="T22" fmla="*/ 161 w 493"/>
                <a:gd name="T23" fmla="*/ 1107 h 1148"/>
                <a:gd name="T24" fmla="*/ 221 w 493"/>
                <a:gd name="T25" fmla="*/ 996 h 1148"/>
                <a:gd name="T26" fmla="*/ 301 w 493"/>
                <a:gd name="T27" fmla="*/ 933 h 1148"/>
                <a:gd name="T28" fmla="*/ 218 w 493"/>
                <a:gd name="T29" fmla="*/ 910 h 1148"/>
                <a:gd name="T30" fmla="*/ 283 w 493"/>
                <a:gd name="T31" fmla="*/ 871 h 1148"/>
                <a:gd name="T32" fmla="*/ 331 w 493"/>
                <a:gd name="T33" fmla="*/ 834 h 1148"/>
                <a:gd name="T34" fmla="*/ 367 w 493"/>
                <a:gd name="T35" fmla="*/ 832 h 1148"/>
                <a:gd name="T36" fmla="*/ 359 w 493"/>
                <a:gd name="T37" fmla="*/ 885 h 1148"/>
                <a:gd name="T38" fmla="*/ 434 w 493"/>
                <a:gd name="T39" fmla="*/ 790 h 1148"/>
                <a:gd name="T40" fmla="*/ 488 w 493"/>
                <a:gd name="T41" fmla="*/ 696 h 1148"/>
                <a:gd name="T42" fmla="*/ 437 w 493"/>
                <a:gd name="T43" fmla="*/ 688 h 1148"/>
                <a:gd name="T44" fmla="*/ 338 w 493"/>
                <a:gd name="T45" fmla="*/ 652 h 1148"/>
                <a:gd name="T46" fmla="*/ 253 w 493"/>
                <a:gd name="T47" fmla="*/ 661 h 1148"/>
                <a:gd name="T48" fmla="*/ 256 w 493"/>
                <a:gd name="T49" fmla="*/ 618 h 1148"/>
                <a:gd name="T50" fmla="*/ 218 w 493"/>
                <a:gd name="T51" fmla="*/ 574 h 1148"/>
                <a:gd name="T52" fmla="*/ 266 w 493"/>
                <a:gd name="T53" fmla="*/ 526 h 1148"/>
                <a:gd name="T54" fmla="*/ 265 w 493"/>
                <a:gd name="T55" fmla="*/ 439 h 1148"/>
                <a:gd name="T56" fmla="*/ 301 w 493"/>
                <a:gd name="T57" fmla="*/ 384 h 1148"/>
                <a:gd name="T58" fmla="*/ 316 w 493"/>
                <a:gd name="T59" fmla="*/ 310 h 1148"/>
                <a:gd name="T60" fmla="*/ 352 w 493"/>
                <a:gd name="T61" fmla="*/ 315 h 1148"/>
                <a:gd name="T62" fmla="*/ 385 w 493"/>
                <a:gd name="T63" fmla="*/ 504 h 1148"/>
                <a:gd name="T64" fmla="*/ 466 w 493"/>
                <a:gd name="T65" fmla="*/ 490 h 1148"/>
                <a:gd name="T66" fmla="*/ 422 w 493"/>
                <a:gd name="T67" fmla="*/ 450 h 1148"/>
                <a:gd name="T68" fmla="*/ 437 w 493"/>
                <a:gd name="T69" fmla="*/ 333 h 1148"/>
                <a:gd name="T70" fmla="*/ 410 w 493"/>
                <a:gd name="T71" fmla="*/ 190 h 1148"/>
                <a:gd name="T72" fmla="*/ 356 w 493"/>
                <a:gd name="T73" fmla="*/ 22 h 1148"/>
                <a:gd name="T74" fmla="*/ 23 w 493"/>
                <a:gd name="T75" fmla="*/ 3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3" h="1148">
                  <a:moveTo>
                    <a:pt x="23" y="0"/>
                  </a:moveTo>
                  <a:cubicBezTo>
                    <a:pt x="28" y="17"/>
                    <a:pt x="44" y="70"/>
                    <a:pt x="56" y="105"/>
                  </a:cubicBezTo>
                  <a:cubicBezTo>
                    <a:pt x="68" y="140"/>
                    <a:pt x="89" y="178"/>
                    <a:pt x="95" y="210"/>
                  </a:cubicBezTo>
                  <a:cubicBezTo>
                    <a:pt x="101" y="242"/>
                    <a:pt x="101" y="271"/>
                    <a:pt x="95" y="300"/>
                  </a:cubicBezTo>
                  <a:cubicBezTo>
                    <a:pt x="89" y="329"/>
                    <a:pt x="68" y="350"/>
                    <a:pt x="58" y="385"/>
                  </a:cubicBezTo>
                  <a:cubicBezTo>
                    <a:pt x="48" y="420"/>
                    <a:pt x="36" y="481"/>
                    <a:pt x="37" y="513"/>
                  </a:cubicBezTo>
                  <a:cubicBezTo>
                    <a:pt x="38" y="545"/>
                    <a:pt x="63" y="550"/>
                    <a:pt x="64" y="577"/>
                  </a:cubicBezTo>
                  <a:cubicBezTo>
                    <a:pt x="65" y="604"/>
                    <a:pt x="44" y="655"/>
                    <a:pt x="41" y="678"/>
                  </a:cubicBezTo>
                  <a:cubicBezTo>
                    <a:pt x="38" y="701"/>
                    <a:pt x="45" y="699"/>
                    <a:pt x="44" y="717"/>
                  </a:cubicBezTo>
                  <a:cubicBezTo>
                    <a:pt x="43" y="735"/>
                    <a:pt x="33" y="768"/>
                    <a:pt x="35" y="784"/>
                  </a:cubicBezTo>
                  <a:cubicBezTo>
                    <a:pt x="37" y="800"/>
                    <a:pt x="60" y="806"/>
                    <a:pt x="59" y="814"/>
                  </a:cubicBezTo>
                  <a:cubicBezTo>
                    <a:pt x="58" y="822"/>
                    <a:pt x="39" y="814"/>
                    <a:pt x="29" y="832"/>
                  </a:cubicBezTo>
                  <a:cubicBezTo>
                    <a:pt x="19" y="850"/>
                    <a:pt x="0" y="902"/>
                    <a:pt x="1" y="924"/>
                  </a:cubicBezTo>
                  <a:cubicBezTo>
                    <a:pt x="2" y="946"/>
                    <a:pt x="33" y="944"/>
                    <a:pt x="38" y="967"/>
                  </a:cubicBezTo>
                  <a:cubicBezTo>
                    <a:pt x="43" y="990"/>
                    <a:pt x="25" y="1043"/>
                    <a:pt x="29" y="1065"/>
                  </a:cubicBezTo>
                  <a:cubicBezTo>
                    <a:pt x="33" y="1087"/>
                    <a:pt x="55" y="1100"/>
                    <a:pt x="62" y="1101"/>
                  </a:cubicBezTo>
                  <a:cubicBezTo>
                    <a:pt x="69" y="1102"/>
                    <a:pt x="70" y="1082"/>
                    <a:pt x="71" y="1069"/>
                  </a:cubicBezTo>
                  <a:cubicBezTo>
                    <a:pt x="72" y="1056"/>
                    <a:pt x="61" y="1036"/>
                    <a:pt x="67" y="1024"/>
                  </a:cubicBezTo>
                  <a:cubicBezTo>
                    <a:pt x="73" y="1012"/>
                    <a:pt x="103" y="991"/>
                    <a:pt x="109" y="997"/>
                  </a:cubicBezTo>
                  <a:cubicBezTo>
                    <a:pt x="115" y="1003"/>
                    <a:pt x="99" y="1042"/>
                    <a:pt x="101" y="1059"/>
                  </a:cubicBezTo>
                  <a:cubicBezTo>
                    <a:pt x="103" y="1076"/>
                    <a:pt x="116" y="1088"/>
                    <a:pt x="122" y="1102"/>
                  </a:cubicBezTo>
                  <a:cubicBezTo>
                    <a:pt x="128" y="1116"/>
                    <a:pt x="134" y="1138"/>
                    <a:pt x="139" y="1143"/>
                  </a:cubicBezTo>
                  <a:cubicBezTo>
                    <a:pt x="144" y="1148"/>
                    <a:pt x="150" y="1140"/>
                    <a:pt x="154" y="1134"/>
                  </a:cubicBezTo>
                  <a:cubicBezTo>
                    <a:pt x="158" y="1128"/>
                    <a:pt x="153" y="1113"/>
                    <a:pt x="161" y="1107"/>
                  </a:cubicBezTo>
                  <a:cubicBezTo>
                    <a:pt x="169" y="1101"/>
                    <a:pt x="192" y="1114"/>
                    <a:pt x="202" y="1096"/>
                  </a:cubicBezTo>
                  <a:cubicBezTo>
                    <a:pt x="212" y="1078"/>
                    <a:pt x="210" y="1019"/>
                    <a:pt x="221" y="996"/>
                  </a:cubicBezTo>
                  <a:cubicBezTo>
                    <a:pt x="232" y="973"/>
                    <a:pt x="253" y="968"/>
                    <a:pt x="266" y="958"/>
                  </a:cubicBezTo>
                  <a:cubicBezTo>
                    <a:pt x="279" y="948"/>
                    <a:pt x="296" y="943"/>
                    <a:pt x="301" y="933"/>
                  </a:cubicBezTo>
                  <a:cubicBezTo>
                    <a:pt x="306" y="923"/>
                    <a:pt x="310" y="899"/>
                    <a:pt x="296" y="895"/>
                  </a:cubicBezTo>
                  <a:cubicBezTo>
                    <a:pt x="282" y="891"/>
                    <a:pt x="229" y="914"/>
                    <a:pt x="218" y="910"/>
                  </a:cubicBezTo>
                  <a:cubicBezTo>
                    <a:pt x="207" y="906"/>
                    <a:pt x="218" y="876"/>
                    <a:pt x="229" y="870"/>
                  </a:cubicBezTo>
                  <a:cubicBezTo>
                    <a:pt x="240" y="864"/>
                    <a:pt x="269" y="872"/>
                    <a:pt x="283" y="871"/>
                  </a:cubicBezTo>
                  <a:cubicBezTo>
                    <a:pt x="297" y="870"/>
                    <a:pt x="306" y="868"/>
                    <a:pt x="314" y="862"/>
                  </a:cubicBezTo>
                  <a:cubicBezTo>
                    <a:pt x="322" y="856"/>
                    <a:pt x="325" y="840"/>
                    <a:pt x="331" y="834"/>
                  </a:cubicBezTo>
                  <a:cubicBezTo>
                    <a:pt x="337" y="828"/>
                    <a:pt x="347" y="825"/>
                    <a:pt x="353" y="825"/>
                  </a:cubicBezTo>
                  <a:cubicBezTo>
                    <a:pt x="359" y="825"/>
                    <a:pt x="365" y="827"/>
                    <a:pt x="367" y="832"/>
                  </a:cubicBezTo>
                  <a:cubicBezTo>
                    <a:pt x="369" y="837"/>
                    <a:pt x="365" y="844"/>
                    <a:pt x="364" y="853"/>
                  </a:cubicBezTo>
                  <a:cubicBezTo>
                    <a:pt x="363" y="862"/>
                    <a:pt x="353" y="886"/>
                    <a:pt x="359" y="885"/>
                  </a:cubicBezTo>
                  <a:cubicBezTo>
                    <a:pt x="365" y="884"/>
                    <a:pt x="391" y="865"/>
                    <a:pt x="403" y="849"/>
                  </a:cubicBezTo>
                  <a:cubicBezTo>
                    <a:pt x="415" y="833"/>
                    <a:pt x="421" y="806"/>
                    <a:pt x="434" y="790"/>
                  </a:cubicBezTo>
                  <a:cubicBezTo>
                    <a:pt x="447" y="774"/>
                    <a:pt x="475" y="769"/>
                    <a:pt x="484" y="753"/>
                  </a:cubicBezTo>
                  <a:cubicBezTo>
                    <a:pt x="493" y="737"/>
                    <a:pt x="492" y="709"/>
                    <a:pt x="488" y="696"/>
                  </a:cubicBezTo>
                  <a:cubicBezTo>
                    <a:pt x="484" y="683"/>
                    <a:pt x="469" y="677"/>
                    <a:pt x="461" y="676"/>
                  </a:cubicBezTo>
                  <a:cubicBezTo>
                    <a:pt x="453" y="675"/>
                    <a:pt x="447" y="686"/>
                    <a:pt x="437" y="688"/>
                  </a:cubicBezTo>
                  <a:cubicBezTo>
                    <a:pt x="427" y="690"/>
                    <a:pt x="419" y="697"/>
                    <a:pt x="403" y="691"/>
                  </a:cubicBezTo>
                  <a:cubicBezTo>
                    <a:pt x="387" y="685"/>
                    <a:pt x="361" y="653"/>
                    <a:pt x="338" y="652"/>
                  </a:cubicBezTo>
                  <a:cubicBezTo>
                    <a:pt x="315" y="651"/>
                    <a:pt x="276" y="683"/>
                    <a:pt x="262" y="684"/>
                  </a:cubicBezTo>
                  <a:cubicBezTo>
                    <a:pt x="248" y="685"/>
                    <a:pt x="253" y="670"/>
                    <a:pt x="253" y="661"/>
                  </a:cubicBezTo>
                  <a:cubicBezTo>
                    <a:pt x="253" y="652"/>
                    <a:pt x="263" y="635"/>
                    <a:pt x="263" y="628"/>
                  </a:cubicBezTo>
                  <a:cubicBezTo>
                    <a:pt x="263" y="621"/>
                    <a:pt x="264" y="620"/>
                    <a:pt x="256" y="618"/>
                  </a:cubicBezTo>
                  <a:cubicBezTo>
                    <a:pt x="248" y="616"/>
                    <a:pt x="218" y="625"/>
                    <a:pt x="212" y="618"/>
                  </a:cubicBezTo>
                  <a:cubicBezTo>
                    <a:pt x="206" y="611"/>
                    <a:pt x="212" y="581"/>
                    <a:pt x="218" y="574"/>
                  </a:cubicBezTo>
                  <a:cubicBezTo>
                    <a:pt x="224" y="567"/>
                    <a:pt x="240" y="582"/>
                    <a:pt x="248" y="574"/>
                  </a:cubicBezTo>
                  <a:cubicBezTo>
                    <a:pt x="256" y="566"/>
                    <a:pt x="266" y="545"/>
                    <a:pt x="266" y="526"/>
                  </a:cubicBezTo>
                  <a:cubicBezTo>
                    <a:pt x="266" y="507"/>
                    <a:pt x="251" y="474"/>
                    <a:pt x="251" y="460"/>
                  </a:cubicBezTo>
                  <a:cubicBezTo>
                    <a:pt x="251" y="446"/>
                    <a:pt x="258" y="445"/>
                    <a:pt x="265" y="439"/>
                  </a:cubicBezTo>
                  <a:cubicBezTo>
                    <a:pt x="272" y="433"/>
                    <a:pt x="289" y="432"/>
                    <a:pt x="295" y="423"/>
                  </a:cubicBezTo>
                  <a:cubicBezTo>
                    <a:pt x="301" y="414"/>
                    <a:pt x="303" y="395"/>
                    <a:pt x="301" y="384"/>
                  </a:cubicBezTo>
                  <a:cubicBezTo>
                    <a:pt x="299" y="373"/>
                    <a:pt x="281" y="366"/>
                    <a:pt x="283" y="354"/>
                  </a:cubicBezTo>
                  <a:cubicBezTo>
                    <a:pt x="285" y="342"/>
                    <a:pt x="307" y="322"/>
                    <a:pt x="316" y="310"/>
                  </a:cubicBezTo>
                  <a:cubicBezTo>
                    <a:pt x="325" y="298"/>
                    <a:pt x="329" y="279"/>
                    <a:pt x="335" y="280"/>
                  </a:cubicBezTo>
                  <a:cubicBezTo>
                    <a:pt x="341" y="281"/>
                    <a:pt x="349" y="296"/>
                    <a:pt x="352" y="315"/>
                  </a:cubicBezTo>
                  <a:cubicBezTo>
                    <a:pt x="355" y="334"/>
                    <a:pt x="350" y="362"/>
                    <a:pt x="355" y="393"/>
                  </a:cubicBezTo>
                  <a:cubicBezTo>
                    <a:pt x="360" y="424"/>
                    <a:pt x="370" y="483"/>
                    <a:pt x="385" y="504"/>
                  </a:cubicBezTo>
                  <a:cubicBezTo>
                    <a:pt x="400" y="525"/>
                    <a:pt x="429" y="519"/>
                    <a:pt x="442" y="517"/>
                  </a:cubicBezTo>
                  <a:cubicBezTo>
                    <a:pt x="455" y="515"/>
                    <a:pt x="466" y="496"/>
                    <a:pt x="466" y="490"/>
                  </a:cubicBezTo>
                  <a:cubicBezTo>
                    <a:pt x="466" y="484"/>
                    <a:pt x="447" y="485"/>
                    <a:pt x="440" y="478"/>
                  </a:cubicBezTo>
                  <a:cubicBezTo>
                    <a:pt x="433" y="471"/>
                    <a:pt x="424" y="463"/>
                    <a:pt x="422" y="450"/>
                  </a:cubicBezTo>
                  <a:cubicBezTo>
                    <a:pt x="420" y="437"/>
                    <a:pt x="423" y="421"/>
                    <a:pt x="425" y="402"/>
                  </a:cubicBezTo>
                  <a:cubicBezTo>
                    <a:pt x="427" y="383"/>
                    <a:pt x="439" y="356"/>
                    <a:pt x="437" y="333"/>
                  </a:cubicBezTo>
                  <a:cubicBezTo>
                    <a:pt x="435" y="310"/>
                    <a:pt x="419" y="285"/>
                    <a:pt x="415" y="261"/>
                  </a:cubicBezTo>
                  <a:cubicBezTo>
                    <a:pt x="411" y="237"/>
                    <a:pt x="417" y="217"/>
                    <a:pt x="410" y="190"/>
                  </a:cubicBezTo>
                  <a:cubicBezTo>
                    <a:pt x="403" y="163"/>
                    <a:pt x="383" y="128"/>
                    <a:pt x="374" y="100"/>
                  </a:cubicBezTo>
                  <a:cubicBezTo>
                    <a:pt x="365" y="72"/>
                    <a:pt x="359" y="38"/>
                    <a:pt x="356" y="22"/>
                  </a:cubicBezTo>
                  <a:lnTo>
                    <a:pt x="355" y="3"/>
                  </a:lnTo>
                  <a:lnTo>
                    <a:pt x="23" y="3"/>
                  </a:lnTo>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42" name="Freeform 22"/>
            <p:cNvSpPr>
              <a:spLocks/>
            </p:cNvSpPr>
            <p:nvPr/>
          </p:nvSpPr>
          <p:spPr bwMode="auto">
            <a:xfrm>
              <a:off x="3809" y="1939"/>
              <a:ext cx="224" cy="157"/>
            </a:xfrm>
            <a:custGeom>
              <a:avLst/>
              <a:gdLst>
                <a:gd name="T0" fmla="*/ 79 w 224"/>
                <a:gd name="T1" fmla="*/ 3 h 157"/>
                <a:gd name="T2" fmla="*/ 40 w 224"/>
                <a:gd name="T3" fmla="*/ 45 h 157"/>
                <a:gd name="T4" fmla="*/ 4 w 224"/>
                <a:gd name="T5" fmla="*/ 54 h 157"/>
                <a:gd name="T6" fmla="*/ 16 w 224"/>
                <a:gd name="T7" fmla="*/ 81 h 157"/>
                <a:gd name="T8" fmla="*/ 22 w 224"/>
                <a:gd name="T9" fmla="*/ 105 h 157"/>
                <a:gd name="T10" fmla="*/ 79 w 224"/>
                <a:gd name="T11" fmla="*/ 117 h 157"/>
                <a:gd name="T12" fmla="*/ 139 w 224"/>
                <a:gd name="T13" fmla="*/ 156 h 157"/>
                <a:gd name="T14" fmla="*/ 214 w 224"/>
                <a:gd name="T15" fmla="*/ 123 h 157"/>
                <a:gd name="T16" fmla="*/ 199 w 224"/>
                <a:gd name="T17" fmla="*/ 87 h 157"/>
                <a:gd name="T18" fmla="*/ 160 w 224"/>
                <a:gd name="T19" fmla="*/ 72 h 157"/>
                <a:gd name="T20" fmla="*/ 79 w 224"/>
                <a:gd name="T21" fmla="*/ 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157">
                  <a:moveTo>
                    <a:pt x="79" y="3"/>
                  </a:moveTo>
                  <a:cubicBezTo>
                    <a:pt x="57" y="0"/>
                    <a:pt x="52" y="37"/>
                    <a:pt x="40" y="45"/>
                  </a:cubicBezTo>
                  <a:cubicBezTo>
                    <a:pt x="28" y="53"/>
                    <a:pt x="8" y="48"/>
                    <a:pt x="4" y="54"/>
                  </a:cubicBezTo>
                  <a:cubicBezTo>
                    <a:pt x="0" y="60"/>
                    <a:pt x="13" y="73"/>
                    <a:pt x="16" y="81"/>
                  </a:cubicBezTo>
                  <a:cubicBezTo>
                    <a:pt x="19" y="89"/>
                    <a:pt x="12" y="99"/>
                    <a:pt x="22" y="105"/>
                  </a:cubicBezTo>
                  <a:cubicBezTo>
                    <a:pt x="32" y="111"/>
                    <a:pt x="60" y="109"/>
                    <a:pt x="79" y="117"/>
                  </a:cubicBezTo>
                  <a:cubicBezTo>
                    <a:pt x="98" y="125"/>
                    <a:pt x="117" y="155"/>
                    <a:pt x="139" y="156"/>
                  </a:cubicBezTo>
                  <a:cubicBezTo>
                    <a:pt x="161" y="157"/>
                    <a:pt x="204" y="134"/>
                    <a:pt x="214" y="123"/>
                  </a:cubicBezTo>
                  <a:cubicBezTo>
                    <a:pt x="224" y="112"/>
                    <a:pt x="208" y="95"/>
                    <a:pt x="199" y="87"/>
                  </a:cubicBezTo>
                  <a:cubicBezTo>
                    <a:pt x="190" y="79"/>
                    <a:pt x="180" y="86"/>
                    <a:pt x="160" y="72"/>
                  </a:cubicBezTo>
                  <a:cubicBezTo>
                    <a:pt x="140" y="58"/>
                    <a:pt x="96" y="17"/>
                    <a:pt x="79" y="3"/>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43" name="Freeform 23"/>
            <p:cNvSpPr>
              <a:spLocks/>
            </p:cNvSpPr>
            <p:nvPr/>
          </p:nvSpPr>
          <p:spPr bwMode="auto">
            <a:xfrm>
              <a:off x="2020" y="2295"/>
              <a:ext cx="551" cy="365"/>
            </a:xfrm>
            <a:custGeom>
              <a:avLst/>
              <a:gdLst>
                <a:gd name="T0" fmla="*/ 2 w 551"/>
                <a:gd name="T1" fmla="*/ 331 h 365"/>
                <a:gd name="T2" fmla="*/ 32 w 551"/>
                <a:gd name="T3" fmla="*/ 283 h 365"/>
                <a:gd name="T4" fmla="*/ 74 w 551"/>
                <a:gd name="T5" fmla="*/ 262 h 365"/>
                <a:gd name="T6" fmla="*/ 56 w 551"/>
                <a:gd name="T7" fmla="*/ 238 h 365"/>
                <a:gd name="T8" fmla="*/ 92 w 551"/>
                <a:gd name="T9" fmla="*/ 223 h 365"/>
                <a:gd name="T10" fmla="*/ 89 w 551"/>
                <a:gd name="T11" fmla="*/ 196 h 365"/>
                <a:gd name="T12" fmla="*/ 146 w 551"/>
                <a:gd name="T13" fmla="*/ 175 h 365"/>
                <a:gd name="T14" fmla="*/ 173 w 551"/>
                <a:gd name="T15" fmla="*/ 175 h 365"/>
                <a:gd name="T16" fmla="*/ 191 w 551"/>
                <a:gd name="T17" fmla="*/ 139 h 365"/>
                <a:gd name="T18" fmla="*/ 221 w 551"/>
                <a:gd name="T19" fmla="*/ 148 h 365"/>
                <a:gd name="T20" fmla="*/ 239 w 551"/>
                <a:gd name="T21" fmla="*/ 121 h 365"/>
                <a:gd name="T22" fmla="*/ 281 w 551"/>
                <a:gd name="T23" fmla="*/ 127 h 365"/>
                <a:gd name="T24" fmla="*/ 317 w 551"/>
                <a:gd name="T25" fmla="*/ 106 h 365"/>
                <a:gd name="T26" fmla="*/ 350 w 551"/>
                <a:gd name="T27" fmla="*/ 118 h 365"/>
                <a:gd name="T28" fmla="*/ 371 w 551"/>
                <a:gd name="T29" fmla="*/ 91 h 365"/>
                <a:gd name="T30" fmla="*/ 395 w 551"/>
                <a:gd name="T31" fmla="*/ 82 h 365"/>
                <a:gd name="T32" fmla="*/ 410 w 551"/>
                <a:gd name="T33" fmla="*/ 91 h 365"/>
                <a:gd name="T34" fmla="*/ 443 w 551"/>
                <a:gd name="T35" fmla="*/ 52 h 365"/>
                <a:gd name="T36" fmla="*/ 485 w 551"/>
                <a:gd name="T37" fmla="*/ 25 h 365"/>
                <a:gd name="T38" fmla="*/ 530 w 551"/>
                <a:gd name="T39" fmla="*/ 1 h 365"/>
                <a:gd name="T40" fmla="*/ 548 w 551"/>
                <a:gd name="T41" fmla="*/ 16 h 365"/>
                <a:gd name="T42" fmla="*/ 533 w 551"/>
                <a:gd name="T43" fmla="*/ 40 h 365"/>
                <a:gd name="T44" fmla="*/ 533 w 551"/>
                <a:gd name="T45" fmla="*/ 70 h 365"/>
                <a:gd name="T46" fmla="*/ 422 w 551"/>
                <a:gd name="T47" fmla="*/ 160 h 365"/>
                <a:gd name="T48" fmla="*/ 332 w 551"/>
                <a:gd name="T49" fmla="*/ 217 h 365"/>
                <a:gd name="T50" fmla="*/ 266 w 551"/>
                <a:gd name="T51" fmla="*/ 235 h 365"/>
                <a:gd name="T52" fmla="*/ 230 w 551"/>
                <a:gd name="T53" fmla="*/ 250 h 365"/>
                <a:gd name="T54" fmla="*/ 224 w 551"/>
                <a:gd name="T55" fmla="*/ 277 h 365"/>
                <a:gd name="T56" fmla="*/ 197 w 551"/>
                <a:gd name="T57" fmla="*/ 307 h 365"/>
                <a:gd name="T58" fmla="*/ 122 w 551"/>
                <a:gd name="T59" fmla="*/ 310 h 365"/>
                <a:gd name="T60" fmla="*/ 89 w 551"/>
                <a:gd name="T61" fmla="*/ 304 h 365"/>
                <a:gd name="T62" fmla="*/ 44 w 551"/>
                <a:gd name="T63" fmla="*/ 361 h 365"/>
                <a:gd name="T64" fmla="*/ 2 w 551"/>
                <a:gd name="T65" fmla="*/ 331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1" h="365">
                  <a:moveTo>
                    <a:pt x="2" y="331"/>
                  </a:moveTo>
                  <a:cubicBezTo>
                    <a:pt x="0" y="318"/>
                    <a:pt x="20" y="294"/>
                    <a:pt x="32" y="283"/>
                  </a:cubicBezTo>
                  <a:cubicBezTo>
                    <a:pt x="44" y="272"/>
                    <a:pt x="70" y="269"/>
                    <a:pt x="74" y="262"/>
                  </a:cubicBezTo>
                  <a:cubicBezTo>
                    <a:pt x="78" y="255"/>
                    <a:pt x="53" y="244"/>
                    <a:pt x="56" y="238"/>
                  </a:cubicBezTo>
                  <a:cubicBezTo>
                    <a:pt x="59" y="232"/>
                    <a:pt x="87" y="230"/>
                    <a:pt x="92" y="223"/>
                  </a:cubicBezTo>
                  <a:cubicBezTo>
                    <a:pt x="97" y="216"/>
                    <a:pt x="80" y="204"/>
                    <a:pt x="89" y="196"/>
                  </a:cubicBezTo>
                  <a:cubicBezTo>
                    <a:pt x="98" y="188"/>
                    <a:pt x="132" y="179"/>
                    <a:pt x="146" y="175"/>
                  </a:cubicBezTo>
                  <a:cubicBezTo>
                    <a:pt x="160" y="171"/>
                    <a:pt x="166" y="181"/>
                    <a:pt x="173" y="175"/>
                  </a:cubicBezTo>
                  <a:cubicBezTo>
                    <a:pt x="180" y="169"/>
                    <a:pt x="183" y="143"/>
                    <a:pt x="191" y="139"/>
                  </a:cubicBezTo>
                  <a:cubicBezTo>
                    <a:pt x="199" y="135"/>
                    <a:pt x="213" y="151"/>
                    <a:pt x="221" y="148"/>
                  </a:cubicBezTo>
                  <a:cubicBezTo>
                    <a:pt x="229" y="145"/>
                    <a:pt x="229" y="124"/>
                    <a:pt x="239" y="121"/>
                  </a:cubicBezTo>
                  <a:cubicBezTo>
                    <a:pt x="249" y="118"/>
                    <a:pt x="268" y="129"/>
                    <a:pt x="281" y="127"/>
                  </a:cubicBezTo>
                  <a:cubicBezTo>
                    <a:pt x="294" y="125"/>
                    <a:pt x="306" y="107"/>
                    <a:pt x="317" y="106"/>
                  </a:cubicBezTo>
                  <a:cubicBezTo>
                    <a:pt x="328" y="105"/>
                    <a:pt x="341" y="121"/>
                    <a:pt x="350" y="118"/>
                  </a:cubicBezTo>
                  <a:cubicBezTo>
                    <a:pt x="359" y="115"/>
                    <a:pt x="364" y="97"/>
                    <a:pt x="371" y="91"/>
                  </a:cubicBezTo>
                  <a:cubicBezTo>
                    <a:pt x="378" y="85"/>
                    <a:pt x="389" y="82"/>
                    <a:pt x="395" y="82"/>
                  </a:cubicBezTo>
                  <a:cubicBezTo>
                    <a:pt x="401" y="82"/>
                    <a:pt x="402" y="96"/>
                    <a:pt x="410" y="91"/>
                  </a:cubicBezTo>
                  <a:cubicBezTo>
                    <a:pt x="418" y="86"/>
                    <a:pt x="431" y="63"/>
                    <a:pt x="443" y="52"/>
                  </a:cubicBezTo>
                  <a:cubicBezTo>
                    <a:pt x="455" y="41"/>
                    <a:pt x="471" y="33"/>
                    <a:pt x="485" y="25"/>
                  </a:cubicBezTo>
                  <a:cubicBezTo>
                    <a:pt x="499" y="17"/>
                    <a:pt x="520" y="2"/>
                    <a:pt x="530" y="1"/>
                  </a:cubicBezTo>
                  <a:cubicBezTo>
                    <a:pt x="540" y="0"/>
                    <a:pt x="548" y="10"/>
                    <a:pt x="548" y="16"/>
                  </a:cubicBezTo>
                  <a:cubicBezTo>
                    <a:pt x="548" y="22"/>
                    <a:pt x="536" y="31"/>
                    <a:pt x="533" y="40"/>
                  </a:cubicBezTo>
                  <a:cubicBezTo>
                    <a:pt x="530" y="49"/>
                    <a:pt x="551" y="50"/>
                    <a:pt x="533" y="70"/>
                  </a:cubicBezTo>
                  <a:cubicBezTo>
                    <a:pt x="515" y="90"/>
                    <a:pt x="455" y="136"/>
                    <a:pt x="422" y="160"/>
                  </a:cubicBezTo>
                  <a:cubicBezTo>
                    <a:pt x="389" y="184"/>
                    <a:pt x="358" y="205"/>
                    <a:pt x="332" y="217"/>
                  </a:cubicBezTo>
                  <a:cubicBezTo>
                    <a:pt x="306" y="229"/>
                    <a:pt x="283" y="230"/>
                    <a:pt x="266" y="235"/>
                  </a:cubicBezTo>
                  <a:cubicBezTo>
                    <a:pt x="249" y="240"/>
                    <a:pt x="237" y="243"/>
                    <a:pt x="230" y="250"/>
                  </a:cubicBezTo>
                  <a:cubicBezTo>
                    <a:pt x="223" y="257"/>
                    <a:pt x="229" y="268"/>
                    <a:pt x="224" y="277"/>
                  </a:cubicBezTo>
                  <a:cubicBezTo>
                    <a:pt x="219" y="286"/>
                    <a:pt x="214" y="302"/>
                    <a:pt x="197" y="307"/>
                  </a:cubicBezTo>
                  <a:cubicBezTo>
                    <a:pt x="180" y="312"/>
                    <a:pt x="140" y="311"/>
                    <a:pt x="122" y="310"/>
                  </a:cubicBezTo>
                  <a:cubicBezTo>
                    <a:pt x="104" y="309"/>
                    <a:pt x="102" y="295"/>
                    <a:pt x="89" y="304"/>
                  </a:cubicBezTo>
                  <a:cubicBezTo>
                    <a:pt x="76" y="313"/>
                    <a:pt x="58" y="357"/>
                    <a:pt x="44" y="361"/>
                  </a:cubicBezTo>
                  <a:cubicBezTo>
                    <a:pt x="30" y="365"/>
                    <a:pt x="4" y="341"/>
                    <a:pt x="2" y="331"/>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44" name="Freeform 24"/>
            <p:cNvSpPr>
              <a:spLocks/>
            </p:cNvSpPr>
            <p:nvPr/>
          </p:nvSpPr>
          <p:spPr bwMode="auto">
            <a:xfrm>
              <a:off x="4261" y="1398"/>
              <a:ext cx="43" cy="31"/>
            </a:xfrm>
            <a:custGeom>
              <a:avLst/>
              <a:gdLst>
                <a:gd name="T0" fmla="*/ 38 w 43"/>
                <a:gd name="T1" fmla="*/ 1 h 31"/>
                <a:gd name="T2" fmla="*/ 4 w 43"/>
                <a:gd name="T3" fmla="*/ 22 h 31"/>
                <a:gd name="T4" fmla="*/ 32 w 43"/>
                <a:gd name="T5" fmla="*/ 28 h 31"/>
                <a:gd name="T6" fmla="*/ 38 w 43"/>
                <a:gd name="T7" fmla="*/ 1 h 31"/>
              </a:gdLst>
              <a:ahLst/>
              <a:cxnLst>
                <a:cxn ang="0">
                  <a:pos x="T0" y="T1"/>
                </a:cxn>
                <a:cxn ang="0">
                  <a:pos x="T2" y="T3"/>
                </a:cxn>
                <a:cxn ang="0">
                  <a:pos x="T4" y="T5"/>
                </a:cxn>
                <a:cxn ang="0">
                  <a:pos x="T6" y="T7"/>
                </a:cxn>
              </a:cxnLst>
              <a:rect l="0" t="0" r="r" b="b"/>
              <a:pathLst>
                <a:path w="43" h="31">
                  <a:moveTo>
                    <a:pt x="38" y="1"/>
                  </a:moveTo>
                  <a:cubicBezTo>
                    <a:pt x="33" y="0"/>
                    <a:pt x="5" y="18"/>
                    <a:pt x="4" y="22"/>
                  </a:cubicBezTo>
                  <a:cubicBezTo>
                    <a:pt x="0" y="30"/>
                    <a:pt x="26" y="31"/>
                    <a:pt x="32" y="28"/>
                  </a:cubicBezTo>
                  <a:cubicBezTo>
                    <a:pt x="38" y="25"/>
                    <a:pt x="43" y="2"/>
                    <a:pt x="38" y="1"/>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45" name="Freeform 25"/>
            <p:cNvSpPr>
              <a:spLocks/>
            </p:cNvSpPr>
            <p:nvPr/>
          </p:nvSpPr>
          <p:spPr bwMode="auto">
            <a:xfrm>
              <a:off x="4249" y="1527"/>
              <a:ext cx="52" cy="90"/>
            </a:xfrm>
            <a:custGeom>
              <a:avLst/>
              <a:gdLst>
                <a:gd name="T0" fmla="*/ 40 w 52"/>
                <a:gd name="T1" fmla="*/ 7 h 90"/>
                <a:gd name="T2" fmla="*/ 1 w 52"/>
                <a:gd name="T3" fmla="*/ 72 h 90"/>
                <a:gd name="T4" fmla="*/ 34 w 52"/>
                <a:gd name="T5" fmla="*/ 90 h 90"/>
                <a:gd name="T6" fmla="*/ 44 w 52"/>
                <a:gd name="T7" fmla="*/ 75 h 90"/>
                <a:gd name="T8" fmla="*/ 40 w 52"/>
                <a:gd name="T9" fmla="*/ 51 h 90"/>
                <a:gd name="T10" fmla="*/ 52 w 52"/>
                <a:gd name="T11" fmla="*/ 28 h 90"/>
                <a:gd name="T12" fmla="*/ 40 w 52"/>
                <a:gd name="T13" fmla="*/ 7 h 90"/>
              </a:gdLst>
              <a:ahLst/>
              <a:cxnLst>
                <a:cxn ang="0">
                  <a:pos x="T0" y="T1"/>
                </a:cxn>
                <a:cxn ang="0">
                  <a:pos x="T2" y="T3"/>
                </a:cxn>
                <a:cxn ang="0">
                  <a:pos x="T4" y="T5"/>
                </a:cxn>
                <a:cxn ang="0">
                  <a:pos x="T6" y="T7"/>
                </a:cxn>
                <a:cxn ang="0">
                  <a:pos x="T8" y="T9"/>
                </a:cxn>
                <a:cxn ang="0">
                  <a:pos x="T10" y="T11"/>
                </a:cxn>
                <a:cxn ang="0">
                  <a:pos x="T12" y="T13"/>
                </a:cxn>
              </a:cxnLst>
              <a:rect l="0" t="0" r="r" b="b"/>
              <a:pathLst>
                <a:path w="52" h="90">
                  <a:moveTo>
                    <a:pt x="40" y="7"/>
                  </a:moveTo>
                  <a:cubicBezTo>
                    <a:pt x="31" y="14"/>
                    <a:pt x="2" y="58"/>
                    <a:pt x="1" y="72"/>
                  </a:cubicBezTo>
                  <a:cubicBezTo>
                    <a:pt x="0" y="86"/>
                    <a:pt x="27" y="90"/>
                    <a:pt x="34" y="90"/>
                  </a:cubicBezTo>
                  <a:cubicBezTo>
                    <a:pt x="41" y="90"/>
                    <a:pt x="43" y="81"/>
                    <a:pt x="44" y="75"/>
                  </a:cubicBezTo>
                  <a:cubicBezTo>
                    <a:pt x="45" y="69"/>
                    <a:pt x="39" y="59"/>
                    <a:pt x="40" y="51"/>
                  </a:cubicBezTo>
                  <a:cubicBezTo>
                    <a:pt x="41" y="43"/>
                    <a:pt x="52" y="35"/>
                    <a:pt x="52" y="28"/>
                  </a:cubicBezTo>
                  <a:cubicBezTo>
                    <a:pt x="52" y="21"/>
                    <a:pt x="49" y="0"/>
                    <a:pt x="40" y="7"/>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46" name="Freeform 26"/>
            <p:cNvSpPr>
              <a:spLocks/>
            </p:cNvSpPr>
            <p:nvPr/>
          </p:nvSpPr>
          <p:spPr bwMode="auto">
            <a:xfrm>
              <a:off x="4229" y="1680"/>
              <a:ext cx="41" cy="71"/>
            </a:xfrm>
            <a:custGeom>
              <a:avLst/>
              <a:gdLst>
                <a:gd name="T0" fmla="*/ 18 w 41"/>
                <a:gd name="T1" fmla="*/ 0 h 71"/>
                <a:gd name="T2" fmla="*/ 1 w 41"/>
                <a:gd name="T3" fmla="*/ 43 h 71"/>
                <a:gd name="T4" fmla="*/ 27 w 41"/>
                <a:gd name="T5" fmla="*/ 69 h 71"/>
                <a:gd name="T6" fmla="*/ 40 w 41"/>
                <a:gd name="T7" fmla="*/ 57 h 71"/>
                <a:gd name="T8" fmla="*/ 21 w 41"/>
                <a:gd name="T9" fmla="*/ 33 h 71"/>
                <a:gd name="T10" fmla="*/ 27 w 41"/>
                <a:gd name="T11" fmla="*/ 10 h 71"/>
                <a:gd name="T12" fmla="*/ 18 w 41"/>
                <a:gd name="T13" fmla="*/ 0 h 71"/>
              </a:gdLst>
              <a:ahLst/>
              <a:cxnLst>
                <a:cxn ang="0">
                  <a:pos x="T0" y="T1"/>
                </a:cxn>
                <a:cxn ang="0">
                  <a:pos x="T2" y="T3"/>
                </a:cxn>
                <a:cxn ang="0">
                  <a:pos x="T4" y="T5"/>
                </a:cxn>
                <a:cxn ang="0">
                  <a:pos x="T6" y="T7"/>
                </a:cxn>
                <a:cxn ang="0">
                  <a:pos x="T8" y="T9"/>
                </a:cxn>
                <a:cxn ang="0">
                  <a:pos x="T10" y="T11"/>
                </a:cxn>
                <a:cxn ang="0">
                  <a:pos x="T12" y="T13"/>
                </a:cxn>
              </a:cxnLst>
              <a:rect l="0" t="0" r="r" b="b"/>
              <a:pathLst>
                <a:path w="41" h="71">
                  <a:moveTo>
                    <a:pt x="18" y="0"/>
                  </a:moveTo>
                  <a:cubicBezTo>
                    <a:pt x="15" y="5"/>
                    <a:pt x="0" y="32"/>
                    <a:pt x="1" y="43"/>
                  </a:cubicBezTo>
                  <a:cubicBezTo>
                    <a:pt x="2" y="54"/>
                    <a:pt x="21" y="67"/>
                    <a:pt x="27" y="69"/>
                  </a:cubicBezTo>
                  <a:cubicBezTo>
                    <a:pt x="33" y="71"/>
                    <a:pt x="41" y="63"/>
                    <a:pt x="40" y="57"/>
                  </a:cubicBezTo>
                  <a:cubicBezTo>
                    <a:pt x="39" y="51"/>
                    <a:pt x="23" y="41"/>
                    <a:pt x="21" y="33"/>
                  </a:cubicBezTo>
                  <a:cubicBezTo>
                    <a:pt x="19" y="25"/>
                    <a:pt x="27" y="15"/>
                    <a:pt x="27" y="10"/>
                  </a:cubicBezTo>
                  <a:cubicBezTo>
                    <a:pt x="27" y="5"/>
                    <a:pt x="20" y="2"/>
                    <a:pt x="18" y="0"/>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47" name="Freeform 27"/>
            <p:cNvSpPr>
              <a:spLocks/>
            </p:cNvSpPr>
            <p:nvPr/>
          </p:nvSpPr>
          <p:spPr bwMode="auto">
            <a:xfrm>
              <a:off x="3385" y="2049"/>
              <a:ext cx="962" cy="1381"/>
            </a:xfrm>
            <a:custGeom>
              <a:avLst/>
              <a:gdLst>
                <a:gd name="T0" fmla="*/ 227 w 962"/>
                <a:gd name="T1" fmla="*/ 889 h 1381"/>
                <a:gd name="T2" fmla="*/ 392 w 962"/>
                <a:gd name="T3" fmla="*/ 733 h 1381"/>
                <a:gd name="T4" fmla="*/ 524 w 962"/>
                <a:gd name="T5" fmla="*/ 709 h 1381"/>
                <a:gd name="T6" fmla="*/ 479 w 962"/>
                <a:gd name="T7" fmla="*/ 667 h 1381"/>
                <a:gd name="T8" fmla="*/ 578 w 962"/>
                <a:gd name="T9" fmla="*/ 535 h 1381"/>
                <a:gd name="T10" fmla="*/ 755 w 962"/>
                <a:gd name="T11" fmla="*/ 436 h 1381"/>
                <a:gd name="T12" fmla="*/ 794 w 962"/>
                <a:gd name="T13" fmla="*/ 325 h 1381"/>
                <a:gd name="T14" fmla="*/ 710 w 962"/>
                <a:gd name="T15" fmla="*/ 409 h 1381"/>
                <a:gd name="T16" fmla="*/ 716 w 962"/>
                <a:gd name="T17" fmla="*/ 286 h 1381"/>
                <a:gd name="T18" fmla="*/ 719 w 962"/>
                <a:gd name="T19" fmla="*/ 211 h 1381"/>
                <a:gd name="T20" fmla="*/ 701 w 962"/>
                <a:gd name="T21" fmla="*/ 121 h 1381"/>
                <a:gd name="T22" fmla="*/ 746 w 962"/>
                <a:gd name="T23" fmla="*/ 61 h 1381"/>
                <a:gd name="T24" fmla="*/ 791 w 962"/>
                <a:gd name="T25" fmla="*/ 127 h 1381"/>
                <a:gd name="T26" fmla="*/ 803 w 962"/>
                <a:gd name="T27" fmla="*/ 58 h 1381"/>
                <a:gd name="T28" fmla="*/ 893 w 962"/>
                <a:gd name="T29" fmla="*/ 10 h 1381"/>
                <a:gd name="T30" fmla="*/ 929 w 962"/>
                <a:gd name="T31" fmla="*/ 97 h 1381"/>
                <a:gd name="T32" fmla="*/ 905 w 962"/>
                <a:gd name="T33" fmla="*/ 175 h 1381"/>
                <a:gd name="T34" fmla="*/ 896 w 962"/>
                <a:gd name="T35" fmla="*/ 250 h 1381"/>
                <a:gd name="T36" fmla="*/ 827 w 962"/>
                <a:gd name="T37" fmla="*/ 295 h 1381"/>
                <a:gd name="T38" fmla="*/ 872 w 962"/>
                <a:gd name="T39" fmla="*/ 316 h 1381"/>
                <a:gd name="T40" fmla="*/ 863 w 962"/>
                <a:gd name="T41" fmla="*/ 379 h 1381"/>
                <a:gd name="T42" fmla="*/ 890 w 962"/>
                <a:gd name="T43" fmla="*/ 445 h 1381"/>
                <a:gd name="T44" fmla="*/ 959 w 962"/>
                <a:gd name="T45" fmla="*/ 451 h 1381"/>
                <a:gd name="T46" fmla="*/ 911 w 962"/>
                <a:gd name="T47" fmla="*/ 505 h 1381"/>
                <a:gd name="T48" fmla="*/ 902 w 962"/>
                <a:gd name="T49" fmla="*/ 628 h 1381"/>
                <a:gd name="T50" fmla="*/ 917 w 962"/>
                <a:gd name="T51" fmla="*/ 664 h 1381"/>
                <a:gd name="T52" fmla="*/ 857 w 962"/>
                <a:gd name="T53" fmla="*/ 700 h 1381"/>
                <a:gd name="T54" fmla="*/ 869 w 962"/>
                <a:gd name="T55" fmla="*/ 784 h 1381"/>
                <a:gd name="T56" fmla="*/ 815 w 962"/>
                <a:gd name="T57" fmla="*/ 883 h 1381"/>
                <a:gd name="T58" fmla="*/ 695 w 962"/>
                <a:gd name="T59" fmla="*/ 991 h 1381"/>
                <a:gd name="T60" fmla="*/ 680 w 962"/>
                <a:gd name="T61" fmla="*/ 1063 h 1381"/>
                <a:gd name="T62" fmla="*/ 560 w 962"/>
                <a:gd name="T63" fmla="*/ 1090 h 1381"/>
                <a:gd name="T64" fmla="*/ 419 w 962"/>
                <a:gd name="T65" fmla="*/ 1135 h 1381"/>
                <a:gd name="T66" fmla="*/ 473 w 962"/>
                <a:gd name="T67" fmla="*/ 1207 h 1381"/>
                <a:gd name="T68" fmla="*/ 416 w 962"/>
                <a:gd name="T69" fmla="*/ 1216 h 1381"/>
                <a:gd name="T70" fmla="*/ 344 w 962"/>
                <a:gd name="T71" fmla="*/ 1279 h 1381"/>
                <a:gd name="T72" fmla="*/ 329 w 962"/>
                <a:gd name="T73" fmla="*/ 1246 h 1381"/>
                <a:gd name="T74" fmla="*/ 290 w 962"/>
                <a:gd name="T75" fmla="*/ 1216 h 1381"/>
                <a:gd name="T76" fmla="*/ 227 w 962"/>
                <a:gd name="T77" fmla="*/ 1279 h 1381"/>
                <a:gd name="T78" fmla="*/ 221 w 962"/>
                <a:gd name="T79" fmla="*/ 1207 h 1381"/>
                <a:gd name="T80" fmla="*/ 200 w 962"/>
                <a:gd name="T81" fmla="*/ 1282 h 1381"/>
                <a:gd name="T82" fmla="*/ 170 w 962"/>
                <a:gd name="T83" fmla="*/ 1360 h 1381"/>
                <a:gd name="T84" fmla="*/ 140 w 962"/>
                <a:gd name="T85" fmla="*/ 1309 h 1381"/>
                <a:gd name="T86" fmla="*/ 65 w 962"/>
                <a:gd name="T87" fmla="*/ 1378 h 1381"/>
                <a:gd name="T88" fmla="*/ 2 w 962"/>
                <a:gd name="T89" fmla="*/ 1183 h 1381"/>
                <a:gd name="T90" fmla="*/ 47 w 962"/>
                <a:gd name="T91" fmla="*/ 1126 h 1381"/>
                <a:gd name="T92" fmla="*/ 119 w 962"/>
                <a:gd name="T93" fmla="*/ 1030 h 1381"/>
                <a:gd name="T94" fmla="*/ 160 w 962"/>
                <a:gd name="T95" fmla="*/ 994 h 1381"/>
                <a:gd name="T96" fmla="*/ 122 w 962"/>
                <a:gd name="T97" fmla="*/ 970 h 1381"/>
                <a:gd name="T98" fmla="*/ 161 w 962"/>
                <a:gd name="T99" fmla="*/ 883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62" h="1381">
                  <a:moveTo>
                    <a:pt x="161" y="883"/>
                  </a:moveTo>
                  <a:cubicBezTo>
                    <a:pt x="187" y="874"/>
                    <a:pt x="210" y="902"/>
                    <a:pt x="227" y="889"/>
                  </a:cubicBezTo>
                  <a:cubicBezTo>
                    <a:pt x="244" y="876"/>
                    <a:pt x="239" y="828"/>
                    <a:pt x="266" y="802"/>
                  </a:cubicBezTo>
                  <a:cubicBezTo>
                    <a:pt x="293" y="776"/>
                    <a:pt x="353" y="746"/>
                    <a:pt x="392" y="733"/>
                  </a:cubicBezTo>
                  <a:cubicBezTo>
                    <a:pt x="431" y="720"/>
                    <a:pt x="481" y="728"/>
                    <a:pt x="503" y="724"/>
                  </a:cubicBezTo>
                  <a:cubicBezTo>
                    <a:pt x="525" y="720"/>
                    <a:pt x="525" y="714"/>
                    <a:pt x="524" y="709"/>
                  </a:cubicBezTo>
                  <a:cubicBezTo>
                    <a:pt x="523" y="704"/>
                    <a:pt x="505" y="698"/>
                    <a:pt x="497" y="691"/>
                  </a:cubicBezTo>
                  <a:cubicBezTo>
                    <a:pt x="489" y="684"/>
                    <a:pt x="476" y="680"/>
                    <a:pt x="479" y="667"/>
                  </a:cubicBezTo>
                  <a:cubicBezTo>
                    <a:pt x="482" y="654"/>
                    <a:pt x="502" y="632"/>
                    <a:pt x="518" y="610"/>
                  </a:cubicBezTo>
                  <a:cubicBezTo>
                    <a:pt x="534" y="588"/>
                    <a:pt x="549" y="557"/>
                    <a:pt x="578" y="535"/>
                  </a:cubicBezTo>
                  <a:cubicBezTo>
                    <a:pt x="607" y="513"/>
                    <a:pt x="666" y="494"/>
                    <a:pt x="695" y="478"/>
                  </a:cubicBezTo>
                  <a:cubicBezTo>
                    <a:pt x="724" y="462"/>
                    <a:pt x="737" y="456"/>
                    <a:pt x="755" y="436"/>
                  </a:cubicBezTo>
                  <a:cubicBezTo>
                    <a:pt x="773" y="416"/>
                    <a:pt x="797" y="376"/>
                    <a:pt x="803" y="358"/>
                  </a:cubicBezTo>
                  <a:cubicBezTo>
                    <a:pt x="809" y="340"/>
                    <a:pt x="799" y="335"/>
                    <a:pt x="794" y="325"/>
                  </a:cubicBezTo>
                  <a:cubicBezTo>
                    <a:pt x="789" y="315"/>
                    <a:pt x="790" y="287"/>
                    <a:pt x="776" y="301"/>
                  </a:cubicBezTo>
                  <a:cubicBezTo>
                    <a:pt x="762" y="315"/>
                    <a:pt x="727" y="398"/>
                    <a:pt x="710" y="409"/>
                  </a:cubicBezTo>
                  <a:cubicBezTo>
                    <a:pt x="693" y="420"/>
                    <a:pt x="673" y="387"/>
                    <a:pt x="674" y="367"/>
                  </a:cubicBezTo>
                  <a:cubicBezTo>
                    <a:pt x="675" y="347"/>
                    <a:pt x="714" y="305"/>
                    <a:pt x="716" y="286"/>
                  </a:cubicBezTo>
                  <a:cubicBezTo>
                    <a:pt x="718" y="267"/>
                    <a:pt x="689" y="262"/>
                    <a:pt x="689" y="250"/>
                  </a:cubicBezTo>
                  <a:cubicBezTo>
                    <a:pt x="689" y="238"/>
                    <a:pt x="714" y="225"/>
                    <a:pt x="719" y="211"/>
                  </a:cubicBezTo>
                  <a:cubicBezTo>
                    <a:pt x="724" y="197"/>
                    <a:pt x="722" y="178"/>
                    <a:pt x="719" y="163"/>
                  </a:cubicBezTo>
                  <a:cubicBezTo>
                    <a:pt x="716" y="148"/>
                    <a:pt x="699" y="132"/>
                    <a:pt x="701" y="121"/>
                  </a:cubicBezTo>
                  <a:cubicBezTo>
                    <a:pt x="703" y="110"/>
                    <a:pt x="724" y="104"/>
                    <a:pt x="731" y="94"/>
                  </a:cubicBezTo>
                  <a:cubicBezTo>
                    <a:pt x="738" y="84"/>
                    <a:pt x="741" y="59"/>
                    <a:pt x="746" y="61"/>
                  </a:cubicBezTo>
                  <a:cubicBezTo>
                    <a:pt x="751" y="63"/>
                    <a:pt x="754" y="95"/>
                    <a:pt x="761" y="106"/>
                  </a:cubicBezTo>
                  <a:cubicBezTo>
                    <a:pt x="768" y="117"/>
                    <a:pt x="778" y="126"/>
                    <a:pt x="791" y="127"/>
                  </a:cubicBezTo>
                  <a:cubicBezTo>
                    <a:pt x="804" y="128"/>
                    <a:pt x="840" y="123"/>
                    <a:pt x="842" y="112"/>
                  </a:cubicBezTo>
                  <a:cubicBezTo>
                    <a:pt x="844" y="101"/>
                    <a:pt x="803" y="74"/>
                    <a:pt x="803" y="58"/>
                  </a:cubicBezTo>
                  <a:cubicBezTo>
                    <a:pt x="803" y="42"/>
                    <a:pt x="824" y="24"/>
                    <a:pt x="839" y="16"/>
                  </a:cubicBezTo>
                  <a:cubicBezTo>
                    <a:pt x="854" y="8"/>
                    <a:pt x="884" y="0"/>
                    <a:pt x="893" y="10"/>
                  </a:cubicBezTo>
                  <a:cubicBezTo>
                    <a:pt x="902" y="20"/>
                    <a:pt x="890" y="62"/>
                    <a:pt x="896" y="76"/>
                  </a:cubicBezTo>
                  <a:cubicBezTo>
                    <a:pt x="902" y="90"/>
                    <a:pt x="931" y="86"/>
                    <a:pt x="929" y="97"/>
                  </a:cubicBezTo>
                  <a:cubicBezTo>
                    <a:pt x="927" y="108"/>
                    <a:pt x="888" y="129"/>
                    <a:pt x="884" y="142"/>
                  </a:cubicBezTo>
                  <a:cubicBezTo>
                    <a:pt x="880" y="155"/>
                    <a:pt x="903" y="163"/>
                    <a:pt x="905" y="175"/>
                  </a:cubicBezTo>
                  <a:cubicBezTo>
                    <a:pt x="907" y="187"/>
                    <a:pt x="897" y="202"/>
                    <a:pt x="896" y="214"/>
                  </a:cubicBezTo>
                  <a:cubicBezTo>
                    <a:pt x="895" y="226"/>
                    <a:pt x="905" y="242"/>
                    <a:pt x="896" y="250"/>
                  </a:cubicBezTo>
                  <a:cubicBezTo>
                    <a:pt x="887" y="258"/>
                    <a:pt x="853" y="255"/>
                    <a:pt x="842" y="262"/>
                  </a:cubicBezTo>
                  <a:cubicBezTo>
                    <a:pt x="831" y="269"/>
                    <a:pt x="823" y="290"/>
                    <a:pt x="827" y="295"/>
                  </a:cubicBezTo>
                  <a:cubicBezTo>
                    <a:pt x="831" y="300"/>
                    <a:pt x="859" y="292"/>
                    <a:pt x="866" y="295"/>
                  </a:cubicBezTo>
                  <a:cubicBezTo>
                    <a:pt x="873" y="298"/>
                    <a:pt x="867" y="310"/>
                    <a:pt x="872" y="316"/>
                  </a:cubicBezTo>
                  <a:cubicBezTo>
                    <a:pt x="877" y="322"/>
                    <a:pt x="900" y="324"/>
                    <a:pt x="899" y="334"/>
                  </a:cubicBezTo>
                  <a:cubicBezTo>
                    <a:pt x="898" y="344"/>
                    <a:pt x="863" y="368"/>
                    <a:pt x="863" y="379"/>
                  </a:cubicBezTo>
                  <a:cubicBezTo>
                    <a:pt x="863" y="390"/>
                    <a:pt x="898" y="389"/>
                    <a:pt x="902" y="400"/>
                  </a:cubicBezTo>
                  <a:cubicBezTo>
                    <a:pt x="906" y="411"/>
                    <a:pt x="886" y="444"/>
                    <a:pt x="890" y="445"/>
                  </a:cubicBezTo>
                  <a:cubicBezTo>
                    <a:pt x="894" y="446"/>
                    <a:pt x="917" y="404"/>
                    <a:pt x="928" y="405"/>
                  </a:cubicBezTo>
                  <a:cubicBezTo>
                    <a:pt x="939" y="406"/>
                    <a:pt x="956" y="439"/>
                    <a:pt x="959" y="451"/>
                  </a:cubicBezTo>
                  <a:cubicBezTo>
                    <a:pt x="962" y="463"/>
                    <a:pt x="954" y="468"/>
                    <a:pt x="946" y="477"/>
                  </a:cubicBezTo>
                  <a:cubicBezTo>
                    <a:pt x="938" y="486"/>
                    <a:pt x="914" y="493"/>
                    <a:pt x="911" y="505"/>
                  </a:cubicBezTo>
                  <a:cubicBezTo>
                    <a:pt x="908" y="517"/>
                    <a:pt x="927" y="527"/>
                    <a:pt x="926" y="547"/>
                  </a:cubicBezTo>
                  <a:cubicBezTo>
                    <a:pt x="925" y="567"/>
                    <a:pt x="897" y="610"/>
                    <a:pt x="902" y="628"/>
                  </a:cubicBezTo>
                  <a:cubicBezTo>
                    <a:pt x="907" y="646"/>
                    <a:pt x="954" y="649"/>
                    <a:pt x="956" y="655"/>
                  </a:cubicBezTo>
                  <a:cubicBezTo>
                    <a:pt x="958" y="661"/>
                    <a:pt x="926" y="659"/>
                    <a:pt x="917" y="664"/>
                  </a:cubicBezTo>
                  <a:cubicBezTo>
                    <a:pt x="908" y="669"/>
                    <a:pt x="909" y="682"/>
                    <a:pt x="899" y="688"/>
                  </a:cubicBezTo>
                  <a:cubicBezTo>
                    <a:pt x="889" y="694"/>
                    <a:pt x="861" y="691"/>
                    <a:pt x="857" y="700"/>
                  </a:cubicBezTo>
                  <a:cubicBezTo>
                    <a:pt x="853" y="709"/>
                    <a:pt x="873" y="728"/>
                    <a:pt x="875" y="742"/>
                  </a:cubicBezTo>
                  <a:cubicBezTo>
                    <a:pt x="877" y="756"/>
                    <a:pt x="875" y="767"/>
                    <a:pt x="869" y="784"/>
                  </a:cubicBezTo>
                  <a:cubicBezTo>
                    <a:pt x="863" y="801"/>
                    <a:pt x="848" y="831"/>
                    <a:pt x="839" y="847"/>
                  </a:cubicBezTo>
                  <a:cubicBezTo>
                    <a:pt x="830" y="863"/>
                    <a:pt x="823" y="868"/>
                    <a:pt x="815" y="883"/>
                  </a:cubicBezTo>
                  <a:cubicBezTo>
                    <a:pt x="807" y="898"/>
                    <a:pt x="811" y="922"/>
                    <a:pt x="791" y="940"/>
                  </a:cubicBezTo>
                  <a:cubicBezTo>
                    <a:pt x="771" y="958"/>
                    <a:pt x="721" y="975"/>
                    <a:pt x="695" y="991"/>
                  </a:cubicBezTo>
                  <a:cubicBezTo>
                    <a:pt x="669" y="1007"/>
                    <a:pt x="640" y="1021"/>
                    <a:pt x="638" y="1033"/>
                  </a:cubicBezTo>
                  <a:cubicBezTo>
                    <a:pt x="636" y="1045"/>
                    <a:pt x="685" y="1053"/>
                    <a:pt x="680" y="1063"/>
                  </a:cubicBezTo>
                  <a:cubicBezTo>
                    <a:pt x="675" y="1073"/>
                    <a:pt x="631" y="1086"/>
                    <a:pt x="611" y="1090"/>
                  </a:cubicBezTo>
                  <a:cubicBezTo>
                    <a:pt x="591" y="1094"/>
                    <a:pt x="578" y="1088"/>
                    <a:pt x="560" y="1090"/>
                  </a:cubicBezTo>
                  <a:cubicBezTo>
                    <a:pt x="542" y="1092"/>
                    <a:pt x="526" y="1095"/>
                    <a:pt x="503" y="1102"/>
                  </a:cubicBezTo>
                  <a:cubicBezTo>
                    <a:pt x="480" y="1109"/>
                    <a:pt x="429" y="1126"/>
                    <a:pt x="419" y="1135"/>
                  </a:cubicBezTo>
                  <a:cubicBezTo>
                    <a:pt x="409" y="1144"/>
                    <a:pt x="437" y="1144"/>
                    <a:pt x="446" y="1156"/>
                  </a:cubicBezTo>
                  <a:cubicBezTo>
                    <a:pt x="455" y="1168"/>
                    <a:pt x="472" y="1195"/>
                    <a:pt x="473" y="1207"/>
                  </a:cubicBezTo>
                  <a:cubicBezTo>
                    <a:pt x="474" y="1219"/>
                    <a:pt x="464" y="1230"/>
                    <a:pt x="455" y="1231"/>
                  </a:cubicBezTo>
                  <a:cubicBezTo>
                    <a:pt x="446" y="1232"/>
                    <a:pt x="426" y="1214"/>
                    <a:pt x="416" y="1216"/>
                  </a:cubicBezTo>
                  <a:cubicBezTo>
                    <a:pt x="406" y="1218"/>
                    <a:pt x="404" y="1235"/>
                    <a:pt x="392" y="1245"/>
                  </a:cubicBezTo>
                  <a:cubicBezTo>
                    <a:pt x="380" y="1255"/>
                    <a:pt x="356" y="1274"/>
                    <a:pt x="344" y="1279"/>
                  </a:cubicBezTo>
                  <a:cubicBezTo>
                    <a:pt x="332" y="1284"/>
                    <a:pt x="322" y="1281"/>
                    <a:pt x="320" y="1276"/>
                  </a:cubicBezTo>
                  <a:cubicBezTo>
                    <a:pt x="318" y="1271"/>
                    <a:pt x="328" y="1254"/>
                    <a:pt x="329" y="1246"/>
                  </a:cubicBezTo>
                  <a:cubicBezTo>
                    <a:pt x="330" y="1238"/>
                    <a:pt x="332" y="1230"/>
                    <a:pt x="326" y="1225"/>
                  </a:cubicBezTo>
                  <a:cubicBezTo>
                    <a:pt x="320" y="1220"/>
                    <a:pt x="301" y="1207"/>
                    <a:pt x="290" y="1216"/>
                  </a:cubicBezTo>
                  <a:cubicBezTo>
                    <a:pt x="279" y="1225"/>
                    <a:pt x="273" y="1266"/>
                    <a:pt x="263" y="1276"/>
                  </a:cubicBezTo>
                  <a:cubicBezTo>
                    <a:pt x="253" y="1286"/>
                    <a:pt x="230" y="1287"/>
                    <a:pt x="227" y="1279"/>
                  </a:cubicBezTo>
                  <a:cubicBezTo>
                    <a:pt x="224" y="1271"/>
                    <a:pt x="243" y="1237"/>
                    <a:pt x="242" y="1225"/>
                  </a:cubicBezTo>
                  <a:cubicBezTo>
                    <a:pt x="241" y="1213"/>
                    <a:pt x="228" y="1205"/>
                    <a:pt x="221" y="1207"/>
                  </a:cubicBezTo>
                  <a:cubicBezTo>
                    <a:pt x="214" y="1209"/>
                    <a:pt x="203" y="1224"/>
                    <a:pt x="200" y="1236"/>
                  </a:cubicBezTo>
                  <a:cubicBezTo>
                    <a:pt x="197" y="1248"/>
                    <a:pt x="202" y="1268"/>
                    <a:pt x="200" y="1282"/>
                  </a:cubicBezTo>
                  <a:cubicBezTo>
                    <a:pt x="198" y="1296"/>
                    <a:pt x="193" y="1305"/>
                    <a:pt x="188" y="1318"/>
                  </a:cubicBezTo>
                  <a:cubicBezTo>
                    <a:pt x="183" y="1331"/>
                    <a:pt x="177" y="1351"/>
                    <a:pt x="170" y="1360"/>
                  </a:cubicBezTo>
                  <a:cubicBezTo>
                    <a:pt x="163" y="1369"/>
                    <a:pt x="148" y="1380"/>
                    <a:pt x="143" y="1372"/>
                  </a:cubicBezTo>
                  <a:cubicBezTo>
                    <a:pt x="138" y="1364"/>
                    <a:pt x="148" y="1311"/>
                    <a:pt x="140" y="1309"/>
                  </a:cubicBezTo>
                  <a:cubicBezTo>
                    <a:pt x="132" y="1307"/>
                    <a:pt x="107" y="1349"/>
                    <a:pt x="95" y="1360"/>
                  </a:cubicBezTo>
                  <a:cubicBezTo>
                    <a:pt x="83" y="1371"/>
                    <a:pt x="77" y="1381"/>
                    <a:pt x="65" y="1378"/>
                  </a:cubicBezTo>
                  <a:cubicBezTo>
                    <a:pt x="53" y="1375"/>
                    <a:pt x="33" y="1371"/>
                    <a:pt x="23" y="1339"/>
                  </a:cubicBezTo>
                  <a:cubicBezTo>
                    <a:pt x="13" y="1307"/>
                    <a:pt x="4" y="1221"/>
                    <a:pt x="2" y="1183"/>
                  </a:cubicBezTo>
                  <a:cubicBezTo>
                    <a:pt x="0" y="1145"/>
                    <a:pt x="3" y="1121"/>
                    <a:pt x="11" y="1111"/>
                  </a:cubicBezTo>
                  <a:cubicBezTo>
                    <a:pt x="19" y="1101"/>
                    <a:pt x="35" y="1135"/>
                    <a:pt x="47" y="1126"/>
                  </a:cubicBezTo>
                  <a:cubicBezTo>
                    <a:pt x="59" y="1117"/>
                    <a:pt x="71" y="1076"/>
                    <a:pt x="83" y="1060"/>
                  </a:cubicBezTo>
                  <a:cubicBezTo>
                    <a:pt x="95" y="1044"/>
                    <a:pt x="106" y="1037"/>
                    <a:pt x="119" y="1030"/>
                  </a:cubicBezTo>
                  <a:cubicBezTo>
                    <a:pt x="132" y="1023"/>
                    <a:pt x="154" y="1021"/>
                    <a:pt x="161" y="1015"/>
                  </a:cubicBezTo>
                  <a:cubicBezTo>
                    <a:pt x="168" y="1009"/>
                    <a:pt x="165" y="998"/>
                    <a:pt x="160" y="994"/>
                  </a:cubicBezTo>
                  <a:cubicBezTo>
                    <a:pt x="155" y="990"/>
                    <a:pt x="134" y="995"/>
                    <a:pt x="128" y="991"/>
                  </a:cubicBezTo>
                  <a:cubicBezTo>
                    <a:pt x="122" y="987"/>
                    <a:pt x="126" y="980"/>
                    <a:pt x="122" y="970"/>
                  </a:cubicBezTo>
                  <a:cubicBezTo>
                    <a:pt x="118" y="960"/>
                    <a:pt x="97" y="943"/>
                    <a:pt x="103" y="928"/>
                  </a:cubicBezTo>
                  <a:cubicBezTo>
                    <a:pt x="109" y="913"/>
                    <a:pt x="149" y="892"/>
                    <a:pt x="161" y="883"/>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48" name="Freeform 28"/>
            <p:cNvSpPr>
              <a:spLocks/>
            </p:cNvSpPr>
            <p:nvPr/>
          </p:nvSpPr>
          <p:spPr bwMode="auto">
            <a:xfrm>
              <a:off x="3905" y="3165"/>
              <a:ext cx="275" cy="255"/>
            </a:xfrm>
            <a:custGeom>
              <a:avLst/>
              <a:gdLst>
                <a:gd name="T0" fmla="*/ 19 w 275"/>
                <a:gd name="T1" fmla="*/ 250 h 255"/>
                <a:gd name="T2" fmla="*/ 18 w 275"/>
                <a:gd name="T3" fmla="*/ 216 h 255"/>
                <a:gd name="T4" fmla="*/ 37 w 275"/>
                <a:gd name="T5" fmla="*/ 171 h 255"/>
                <a:gd name="T6" fmla="*/ 1 w 275"/>
                <a:gd name="T7" fmla="*/ 129 h 255"/>
                <a:gd name="T8" fmla="*/ 31 w 275"/>
                <a:gd name="T9" fmla="*/ 78 h 255"/>
                <a:gd name="T10" fmla="*/ 24 w 275"/>
                <a:gd name="T11" fmla="*/ 57 h 255"/>
                <a:gd name="T12" fmla="*/ 52 w 275"/>
                <a:gd name="T13" fmla="*/ 33 h 255"/>
                <a:gd name="T14" fmla="*/ 90 w 275"/>
                <a:gd name="T15" fmla="*/ 21 h 255"/>
                <a:gd name="T16" fmla="*/ 129 w 275"/>
                <a:gd name="T17" fmla="*/ 27 h 255"/>
                <a:gd name="T18" fmla="*/ 177 w 275"/>
                <a:gd name="T19" fmla="*/ 1 h 255"/>
                <a:gd name="T20" fmla="*/ 201 w 275"/>
                <a:gd name="T21" fmla="*/ 21 h 255"/>
                <a:gd name="T22" fmla="*/ 246 w 275"/>
                <a:gd name="T23" fmla="*/ 3 h 255"/>
                <a:gd name="T24" fmla="*/ 271 w 275"/>
                <a:gd name="T25" fmla="*/ 19 h 255"/>
                <a:gd name="T26" fmla="*/ 223 w 275"/>
                <a:gd name="T27" fmla="*/ 67 h 255"/>
                <a:gd name="T28" fmla="*/ 178 w 275"/>
                <a:gd name="T29" fmla="*/ 94 h 255"/>
                <a:gd name="T30" fmla="*/ 139 w 275"/>
                <a:gd name="T31" fmla="*/ 102 h 255"/>
                <a:gd name="T32" fmla="*/ 81 w 275"/>
                <a:gd name="T33" fmla="*/ 154 h 255"/>
                <a:gd name="T34" fmla="*/ 93 w 275"/>
                <a:gd name="T35" fmla="*/ 184 h 255"/>
                <a:gd name="T36" fmla="*/ 19 w 275"/>
                <a:gd name="T37" fmla="*/ 25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5" h="255">
                  <a:moveTo>
                    <a:pt x="19" y="250"/>
                  </a:moveTo>
                  <a:cubicBezTo>
                    <a:pt x="7" y="255"/>
                    <a:pt x="15" y="229"/>
                    <a:pt x="18" y="216"/>
                  </a:cubicBezTo>
                  <a:cubicBezTo>
                    <a:pt x="21" y="203"/>
                    <a:pt x="40" y="185"/>
                    <a:pt x="37" y="171"/>
                  </a:cubicBezTo>
                  <a:cubicBezTo>
                    <a:pt x="34" y="157"/>
                    <a:pt x="2" y="144"/>
                    <a:pt x="1" y="129"/>
                  </a:cubicBezTo>
                  <a:cubicBezTo>
                    <a:pt x="0" y="114"/>
                    <a:pt x="27" y="90"/>
                    <a:pt x="31" y="78"/>
                  </a:cubicBezTo>
                  <a:cubicBezTo>
                    <a:pt x="35" y="66"/>
                    <a:pt x="21" y="64"/>
                    <a:pt x="24" y="57"/>
                  </a:cubicBezTo>
                  <a:cubicBezTo>
                    <a:pt x="27" y="50"/>
                    <a:pt x="41" y="39"/>
                    <a:pt x="52" y="33"/>
                  </a:cubicBezTo>
                  <a:cubicBezTo>
                    <a:pt x="63" y="27"/>
                    <a:pt x="77" y="22"/>
                    <a:pt x="90" y="21"/>
                  </a:cubicBezTo>
                  <a:cubicBezTo>
                    <a:pt x="103" y="20"/>
                    <a:pt x="115" y="30"/>
                    <a:pt x="129" y="27"/>
                  </a:cubicBezTo>
                  <a:cubicBezTo>
                    <a:pt x="143" y="24"/>
                    <a:pt x="165" y="2"/>
                    <a:pt x="177" y="1"/>
                  </a:cubicBezTo>
                  <a:cubicBezTo>
                    <a:pt x="189" y="0"/>
                    <a:pt x="190" y="21"/>
                    <a:pt x="201" y="21"/>
                  </a:cubicBezTo>
                  <a:cubicBezTo>
                    <a:pt x="212" y="21"/>
                    <a:pt x="234" y="3"/>
                    <a:pt x="246" y="3"/>
                  </a:cubicBezTo>
                  <a:cubicBezTo>
                    <a:pt x="258" y="3"/>
                    <a:pt x="275" y="8"/>
                    <a:pt x="271" y="19"/>
                  </a:cubicBezTo>
                  <a:cubicBezTo>
                    <a:pt x="267" y="30"/>
                    <a:pt x="239" y="55"/>
                    <a:pt x="223" y="67"/>
                  </a:cubicBezTo>
                  <a:cubicBezTo>
                    <a:pt x="207" y="79"/>
                    <a:pt x="192" y="88"/>
                    <a:pt x="178" y="94"/>
                  </a:cubicBezTo>
                  <a:cubicBezTo>
                    <a:pt x="164" y="100"/>
                    <a:pt x="155" y="92"/>
                    <a:pt x="139" y="102"/>
                  </a:cubicBezTo>
                  <a:cubicBezTo>
                    <a:pt x="123" y="112"/>
                    <a:pt x="89" y="140"/>
                    <a:pt x="81" y="154"/>
                  </a:cubicBezTo>
                  <a:cubicBezTo>
                    <a:pt x="73" y="168"/>
                    <a:pt x="103" y="168"/>
                    <a:pt x="93" y="184"/>
                  </a:cubicBezTo>
                  <a:cubicBezTo>
                    <a:pt x="83" y="200"/>
                    <a:pt x="30" y="244"/>
                    <a:pt x="19" y="250"/>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49" name="Freeform 29"/>
            <p:cNvSpPr>
              <a:spLocks/>
            </p:cNvSpPr>
            <p:nvPr/>
          </p:nvSpPr>
          <p:spPr bwMode="auto">
            <a:xfrm>
              <a:off x="3873" y="3329"/>
              <a:ext cx="257" cy="623"/>
            </a:xfrm>
            <a:custGeom>
              <a:avLst/>
              <a:gdLst>
                <a:gd name="T0" fmla="*/ 0 w 257"/>
                <a:gd name="T1" fmla="*/ 431 h 623"/>
                <a:gd name="T2" fmla="*/ 23 w 257"/>
                <a:gd name="T3" fmla="*/ 383 h 623"/>
                <a:gd name="T4" fmla="*/ 63 w 257"/>
                <a:gd name="T5" fmla="*/ 335 h 623"/>
                <a:gd name="T6" fmla="*/ 138 w 257"/>
                <a:gd name="T7" fmla="*/ 313 h 623"/>
                <a:gd name="T8" fmla="*/ 125 w 257"/>
                <a:gd name="T9" fmla="*/ 272 h 623"/>
                <a:gd name="T10" fmla="*/ 96 w 257"/>
                <a:gd name="T11" fmla="*/ 256 h 623"/>
                <a:gd name="T12" fmla="*/ 68 w 257"/>
                <a:gd name="T13" fmla="*/ 215 h 623"/>
                <a:gd name="T14" fmla="*/ 53 w 257"/>
                <a:gd name="T15" fmla="*/ 209 h 623"/>
                <a:gd name="T16" fmla="*/ 45 w 257"/>
                <a:gd name="T17" fmla="*/ 235 h 623"/>
                <a:gd name="T18" fmla="*/ 62 w 257"/>
                <a:gd name="T19" fmla="*/ 286 h 623"/>
                <a:gd name="T20" fmla="*/ 38 w 257"/>
                <a:gd name="T21" fmla="*/ 280 h 623"/>
                <a:gd name="T22" fmla="*/ 20 w 257"/>
                <a:gd name="T23" fmla="*/ 206 h 623"/>
                <a:gd name="T24" fmla="*/ 47 w 257"/>
                <a:gd name="T25" fmla="*/ 184 h 623"/>
                <a:gd name="T26" fmla="*/ 63 w 257"/>
                <a:gd name="T27" fmla="*/ 191 h 623"/>
                <a:gd name="T28" fmla="*/ 111 w 257"/>
                <a:gd name="T29" fmla="*/ 191 h 623"/>
                <a:gd name="T30" fmla="*/ 119 w 257"/>
                <a:gd name="T31" fmla="*/ 137 h 623"/>
                <a:gd name="T32" fmla="*/ 138 w 257"/>
                <a:gd name="T33" fmla="*/ 92 h 623"/>
                <a:gd name="T34" fmla="*/ 156 w 257"/>
                <a:gd name="T35" fmla="*/ 73 h 623"/>
                <a:gd name="T36" fmla="*/ 158 w 257"/>
                <a:gd name="T37" fmla="*/ 52 h 623"/>
                <a:gd name="T38" fmla="*/ 179 w 257"/>
                <a:gd name="T39" fmla="*/ 52 h 623"/>
                <a:gd name="T40" fmla="*/ 183 w 257"/>
                <a:gd name="T41" fmla="*/ 22 h 623"/>
                <a:gd name="T42" fmla="*/ 209 w 257"/>
                <a:gd name="T43" fmla="*/ 14 h 623"/>
                <a:gd name="T44" fmla="*/ 236 w 257"/>
                <a:gd name="T45" fmla="*/ 106 h 623"/>
                <a:gd name="T46" fmla="*/ 255 w 257"/>
                <a:gd name="T47" fmla="*/ 239 h 623"/>
                <a:gd name="T48" fmla="*/ 231 w 257"/>
                <a:gd name="T49" fmla="*/ 268 h 623"/>
                <a:gd name="T50" fmla="*/ 183 w 257"/>
                <a:gd name="T51" fmla="*/ 218 h 623"/>
                <a:gd name="T52" fmla="*/ 182 w 257"/>
                <a:gd name="T53" fmla="*/ 269 h 623"/>
                <a:gd name="T54" fmla="*/ 224 w 257"/>
                <a:gd name="T55" fmla="*/ 320 h 623"/>
                <a:gd name="T56" fmla="*/ 227 w 257"/>
                <a:gd name="T57" fmla="*/ 361 h 623"/>
                <a:gd name="T58" fmla="*/ 255 w 257"/>
                <a:gd name="T59" fmla="*/ 413 h 623"/>
                <a:gd name="T60" fmla="*/ 242 w 257"/>
                <a:gd name="T61" fmla="*/ 443 h 623"/>
                <a:gd name="T62" fmla="*/ 251 w 257"/>
                <a:gd name="T63" fmla="*/ 484 h 623"/>
                <a:gd name="T64" fmla="*/ 237 w 257"/>
                <a:gd name="T65" fmla="*/ 520 h 623"/>
                <a:gd name="T66" fmla="*/ 234 w 257"/>
                <a:gd name="T67" fmla="*/ 548 h 623"/>
                <a:gd name="T68" fmla="*/ 207 w 257"/>
                <a:gd name="T69" fmla="*/ 575 h 623"/>
                <a:gd name="T70" fmla="*/ 159 w 257"/>
                <a:gd name="T71" fmla="*/ 623 h 623"/>
                <a:gd name="T72" fmla="*/ 108 w 257"/>
                <a:gd name="T73" fmla="*/ 577 h 623"/>
                <a:gd name="T74" fmla="*/ 104 w 257"/>
                <a:gd name="T75" fmla="*/ 523 h 623"/>
                <a:gd name="T76" fmla="*/ 56 w 257"/>
                <a:gd name="T77" fmla="*/ 557 h 623"/>
                <a:gd name="T78" fmla="*/ 35 w 257"/>
                <a:gd name="T79" fmla="*/ 520 h 623"/>
                <a:gd name="T80" fmla="*/ 15 w 257"/>
                <a:gd name="T81" fmla="*/ 494 h 623"/>
                <a:gd name="T82" fmla="*/ 9 w 257"/>
                <a:gd name="T83" fmla="*/ 464 h 623"/>
                <a:gd name="T84" fmla="*/ 0 w 257"/>
                <a:gd name="T85" fmla="*/ 431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7" h="623">
                  <a:moveTo>
                    <a:pt x="0" y="431"/>
                  </a:moveTo>
                  <a:cubicBezTo>
                    <a:pt x="2" y="418"/>
                    <a:pt x="13" y="399"/>
                    <a:pt x="23" y="383"/>
                  </a:cubicBezTo>
                  <a:cubicBezTo>
                    <a:pt x="33" y="367"/>
                    <a:pt x="44" y="347"/>
                    <a:pt x="63" y="335"/>
                  </a:cubicBezTo>
                  <a:cubicBezTo>
                    <a:pt x="82" y="323"/>
                    <a:pt x="128" y="323"/>
                    <a:pt x="138" y="313"/>
                  </a:cubicBezTo>
                  <a:cubicBezTo>
                    <a:pt x="148" y="303"/>
                    <a:pt x="132" y="281"/>
                    <a:pt x="125" y="272"/>
                  </a:cubicBezTo>
                  <a:cubicBezTo>
                    <a:pt x="118" y="263"/>
                    <a:pt x="105" y="265"/>
                    <a:pt x="96" y="256"/>
                  </a:cubicBezTo>
                  <a:cubicBezTo>
                    <a:pt x="87" y="247"/>
                    <a:pt x="75" y="223"/>
                    <a:pt x="68" y="215"/>
                  </a:cubicBezTo>
                  <a:cubicBezTo>
                    <a:pt x="61" y="207"/>
                    <a:pt x="57" y="206"/>
                    <a:pt x="53" y="209"/>
                  </a:cubicBezTo>
                  <a:cubicBezTo>
                    <a:pt x="49" y="212"/>
                    <a:pt x="44" y="222"/>
                    <a:pt x="45" y="235"/>
                  </a:cubicBezTo>
                  <a:cubicBezTo>
                    <a:pt x="46" y="248"/>
                    <a:pt x="63" y="279"/>
                    <a:pt x="62" y="286"/>
                  </a:cubicBezTo>
                  <a:cubicBezTo>
                    <a:pt x="61" y="293"/>
                    <a:pt x="45" y="293"/>
                    <a:pt x="38" y="280"/>
                  </a:cubicBezTo>
                  <a:cubicBezTo>
                    <a:pt x="31" y="267"/>
                    <a:pt x="19" y="222"/>
                    <a:pt x="20" y="206"/>
                  </a:cubicBezTo>
                  <a:cubicBezTo>
                    <a:pt x="21" y="190"/>
                    <a:pt x="40" y="186"/>
                    <a:pt x="47" y="184"/>
                  </a:cubicBezTo>
                  <a:cubicBezTo>
                    <a:pt x="54" y="182"/>
                    <a:pt x="52" y="190"/>
                    <a:pt x="63" y="191"/>
                  </a:cubicBezTo>
                  <a:cubicBezTo>
                    <a:pt x="74" y="192"/>
                    <a:pt x="102" y="200"/>
                    <a:pt x="111" y="191"/>
                  </a:cubicBezTo>
                  <a:cubicBezTo>
                    <a:pt x="120" y="182"/>
                    <a:pt x="115" y="153"/>
                    <a:pt x="119" y="137"/>
                  </a:cubicBezTo>
                  <a:cubicBezTo>
                    <a:pt x="123" y="121"/>
                    <a:pt x="132" y="103"/>
                    <a:pt x="138" y="92"/>
                  </a:cubicBezTo>
                  <a:cubicBezTo>
                    <a:pt x="144" y="81"/>
                    <a:pt x="153" y="80"/>
                    <a:pt x="156" y="73"/>
                  </a:cubicBezTo>
                  <a:cubicBezTo>
                    <a:pt x="159" y="66"/>
                    <a:pt x="154" y="55"/>
                    <a:pt x="158" y="52"/>
                  </a:cubicBezTo>
                  <a:cubicBezTo>
                    <a:pt x="162" y="49"/>
                    <a:pt x="175" y="57"/>
                    <a:pt x="179" y="52"/>
                  </a:cubicBezTo>
                  <a:cubicBezTo>
                    <a:pt x="183" y="47"/>
                    <a:pt x="178" y="28"/>
                    <a:pt x="183" y="22"/>
                  </a:cubicBezTo>
                  <a:cubicBezTo>
                    <a:pt x="188" y="16"/>
                    <a:pt x="200" y="0"/>
                    <a:pt x="209" y="14"/>
                  </a:cubicBezTo>
                  <a:cubicBezTo>
                    <a:pt x="218" y="28"/>
                    <a:pt x="228" y="69"/>
                    <a:pt x="236" y="106"/>
                  </a:cubicBezTo>
                  <a:cubicBezTo>
                    <a:pt x="244" y="143"/>
                    <a:pt x="256" y="212"/>
                    <a:pt x="255" y="239"/>
                  </a:cubicBezTo>
                  <a:cubicBezTo>
                    <a:pt x="254" y="266"/>
                    <a:pt x="243" y="271"/>
                    <a:pt x="231" y="268"/>
                  </a:cubicBezTo>
                  <a:cubicBezTo>
                    <a:pt x="219" y="265"/>
                    <a:pt x="191" y="218"/>
                    <a:pt x="183" y="218"/>
                  </a:cubicBezTo>
                  <a:cubicBezTo>
                    <a:pt x="175" y="218"/>
                    <a:pt x="175" y="252"/>
                    <a:pt x="182" y="269"/>
                  </a:cubicBezTo>
                  <a:cubicBezTo>
                    <a:pt x="189" y="286"/>
                    <a:pt x="217" y="305"/>
                    <a:pt x="224" y="320"/>
                  </a:cubicBezTo>
                  <a:cubicBezTo>
                    <a:pt x="231" y="335"/>
                    <a:pt x="222" y="346"/>
                    <a:pt x="227" y="361"/>
                  </a:cubicBezTo>
                  <a:cubicBezTo>
                    <a:pt x="232" y="376"/>
                    <a:pt x="253" y="399"/>
                    <a:pt x="255" y="413"/>
                  </a:cubicBezTo>
                  <a:cubicBezTo>
                    <a:pt x="257" y="427"/>
                    <a:pt x="243" y="431"/>
                    <a:pt x="242" y="443"/>
                  </a:cubicBezTo>
                  <a:cubicBezTo>
                    <a:pt x="241" y="455"/>
                    <a:pt x="252" y="471"/>
                    <a:pt x="251" y="484"/>
                  </a:cubicBezTo>
                  <a:cubicBezTo>
                    <a:pt x="250" y="497"/>
                    <a:pt x="240" y="509"/>
                    <a:pt x="237" y="520"/>
                  </a:cubicBezTo>
                  <a:cubicBezTo>
                    <a:pt x="234" y="531"/>
                    <a:pt x="239" y="539"/>
                    <a:pt x="234" y="548"/>
                  </a:cubicBezTo>
                  <a:cubicBezTo>
                    <a:pt x="229" y="557"/>
                    <a:pt x="219" y="563"/>
                    <a:pt x="207" y="575"/>
                  </a:cubicBezTo>
                  <a:cubicBezTo>
                    <a:pt x="195" y="587"/>
                    <a:pt x="175" y="623"/>
                    <a:pt x="159" y="623"/>
                  </a:cubicBezTo>
                  <a:cubicBezTo>
                    <a:pt x="143" y="623"/>
                    <a:pt x="117" y="594"/>
                    <a:pt x="108" y="577"/>
                  </a:cubicBezTo>
                  <a:cubicBezTo>
                    <a:pt x="99" y="560"/>
                    <a:pt x="113" y="526"/>
                    <a:pt x="104" y="523"/>
                  </a:cubicBezTo>
                  <a:cubicBezTo>
                    <a:pt x="95" y="520"/>
                    <a:pt x="67" y="557"/>
                    <a:pt x="56" y="557"/>
                  </a:cubicBezTo>
                  <a:cubicBezTo>
                    <a:pt x="45" y="557"/>
                    <a:pt x="42" y="530"/>
                    <a:pt x="35" y="520"/>
                  </a:cubicBezTo>
                  <a:cubicBezTo>
                    <a:pt x="28" y="510"/>
                    <a:pt x="19" y="503"/>
                    <a:pt x="15" y="494"/>
                  </a:cubicBezTo>
                  <a:cubicBezTo>
                    <a:pt x="11" y="485"/>
                    <a:pt x="11" y="474"/>
                    <a:pt x="9" y="464"/>
                  </a:cubicBezTo>
                  <a:cubicBezTo>
                    <a:pt x="7" y="454"/>
                    <a:pt x="2" y="438"/>
                    <a:pt x="0" y="431"/>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50" name="Freeform 30"/>
            <p:cNvSpPr>
              <a:spLocks/>
            </p:cNvSpPr>
            <p:nvPr/>
          </p:nvSpPr>
          <p:spPr bwMode="auto">
            <a:xfrm>
              <a:off x="3952" y="3683"/>
              <a:ext cx="114" cy="177"/>
            </a:xfrm>
            <a:custGeom>
              <a:avLst/>
              <a:gdLst>
                <a:gd name="T0" fmla="*/ 53 w 114"/>
                <a:gd name="T1" fmla="*/ 169 h 177"/>
                <a:gd name="T2" fmla="*/ 55 w 114"/>
                <a:gd name="T3" fmla="*/ 127 h 177"/>
                <a:gd name="T4" fmla="*/ 49 w 114"/>
                <a:gd name="T5" fmla="*/ 74 h 177"/>
                <a:gd name="T6" fmla="*/ 2 w 114"/>
                <a:gd name="T7" fmla="*/ 29 h 177"/>
                <a:gd name="T8" fmla="*/ 61 w 114"/>
                <a:gd name="T9" fmla="*/ 14 h 177"/>
                <a:gd name="T10" fmla="*/ 82 w 114"/>
                <a:gd name="T11" fmla="*/ 2 h 177"/>
                <a:gd name="T12" fmla="*/ 100 w 114"/>
                <a:gd name="T13" fmla="*/ 25 h 177"/>
                <a:gd name="T14" fmla="*/ 112 w 114"/>
                <a:gd name="T15" fmla="*/ 55 h 177"/>
                <a:gd name="T16" fmla="*/ 110 w 114"/>
                <a:gd name="T17" fmla="*/ 119 h 177"/>
                <a:gd name="T18" fmla="*/ 107 w 114"/>
                <a:gd name="T19" fmla="*/ 157 h 177"/>
                <a:gd name="T20" fmla="*/ 80 w 114"/>
                <a:gd name="T21" fmla="*/ 173 h 177"/>
                <a:gd name="T22" fmla="*/ 53 w 114"/>
                <a:gd name="T23" fmla="*/ 16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 h="177">
                  <a:moveTo>
                    <a:pt x="53" y="169"/>
                  </a:moveTo>
                  <a:cubicBezTo>
                    <a:pt x="49" y="161"/>
                    <a:pt x="56" y="143"/>
                    <a:pt x="55" y="127"/>
                  </a:cubicBezTo>
                  <a:cubicBezTo>
                    <a:pt x="54" y="111"/>
                    <a:pt x="58" y="90"/>
                    <a:pt x="49" y="74"/>
                  </a:cubicBezTo>
                  <a:cubicBezTo>
                    <a:pt x="40" y="58"/>
                    <a:pt x="0" y="39"/>
                    <a:pt x="2" y="29"/>
                  </a:cubicBezTo>
                  <a:cubicBezTo>
                    <a:pt x="4" y="19"/>
                    <a:pt x="48" y="19"/>
                    <a:pt x="61" y="14"/>
                  </a:cubicBezTo>
                  <a:cubicBezTo>
                    <a:pt x="74" y="9"/>
                    <a:pt x="76" y="0"/>
                    <a:pt x="82" y="2"/>
                  </a:cubicBezTo>
                  <a:cubicBezTo>
                    <a:pt x="88" y="4"/>
                    <a:pt x="95" y="16"/>
                    <a:pt x="100" y="25"/>
                  </a:cubicBezTo>
                  <a:cubicBezTo>
                    <a:pt x="105" y="34"/>
                    <a:pt x="110" y="39"/>
                    <a:pt x="112" y="55"/>
                  </a:cubicBezTo>
                  <a:cubicBezTo>
                    <a:pt x="114" y="71"/>
                    <a:pt x="111" y="102"/>
                    <a:pt x="110" y="119"/>
                  </a:cubicBezTo>
                  <a:cubicBezTo>
                    <a:pt x="109" y="136"/>
                    <a:pt x="112" y="148"/>
                    <a:pt x="107" y="157"/>
                  </a:cubicBezTo>
                  <a:cubicBezTo>
                    <a:pt x="102" y="166"/>
                    <a:pt x="89" y="171"/>
                    <a:pt x="80" y="173"/>
                  </a:cubicBezTo>
                  <a:cubicBezTo>
                    <a:pt x="71" y="175"/>
                    <a:pt x="61" y="177"/>
                    <a:pt x="53" y="169"/>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51" name="Freeform 31"/>
            <p:cNvSpPr>
              <a:spLocks/>
            </p:cNvSpPr>
            <p:nvPr/>
          </p:nvSpPr>
          <p:spPr bwMode="auto">
            <a:xfrm>
              <a:off x="4375" y="773"/>
              <a:ext cx="137" cy="99"/>
            </a:xfrm>
            <a:custGeom>
              <a:avLst/>
              <a:gdLst>
                <a:gd name="T0" fmla="*/ 77 w 137"/>
                <a:gd name="T1" fmla="*/ 10 h 99"/>
                <a:gd name="T2" fmla="*/ 47 w 137"/>
                <a:gd name="T3" fmla="*/ 56 h 99"/>
                <a:gd name="T4" fmla="*/ 19 w 137"/>
                <a:gd name="T5" fmla="*/ 44 h 99"/>
                <a:gd name="T6" fmla="*/ 2 w 137"/>
                <a:gd name="T7" fmla="*/ 76 h 99"/>
                <a:gd name="T8" fmla="*/ 31 w 137"/>
                <a:gd name="T9" fmla="*/ 97 h 99"/>
                <a:gd name="T10" fmla="*/ 71 w 137"/>
                <a:gd name="T11" fmla="*/ 88 h 99"/>
                <a:gd name="T12" fmla="*/ 89 w 137"/>
                <a:gd name="T13" fmla="*/ 59 h 99"/>
                <a:gd name="T14" fmla="*/ 119 w 137"/>
                <a:gd name="T15" fmla="*/ 47 h 99"/>
                <a:gd name="T16" fmla="*/ 134 w 137"/>
                <a:gd name="T17" fmla="*/ 20 h 99"/>
                <a:gd name="T18" fmla="*/ 103 w 137"/>
                <a:gd name="T19" fmla="*/ 2 h 99"/>
                <a:gd name="T20" fmla="*/ 77 w 137"/>
                <a:gd name="T21" fmla="*/ 1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99">
                  <a:moveTo>
                    <a:pt x="77" y="10"/>
                  </a:moveTo>
                  <a:cubicBezTo>
                    <a:pt x="68" y="18"/>
                    <a:pt x="57" y="50"/>
                    <a:pt x="47" y="56"/>
                  </a:cubicBezTo>
                  <a:cubicBezTo>
                    <a:pt x="37" y="62"/>
                    <a:pt x="26" y="41"/>
                    <a:pt x="19" y="44"/>
                  </a:cubicBezTo>
                  <a:cubicBezTo>
                    <a:pt x="12" y="47"/>
                    <a:pt x="0" y="67"/>
                    <a:pt x="2" y="76"/>
                  </a:cubicBezTo>
                  <a:cubicBezTo>
                    <a:pt x="4" y="85"/>
                    <a:pt x="20" y="95"/>
                    <a:pt x="31" y="97"/>
                  </a:cubicBezTo>
                  <a:cubicBezTo>
                    <a:pt x="42" y="99"/>
                    <a:pt x="61" y="94"/>
                    <a:pt x="71" y="88"/>
                  </a:cubicBezTo>
                  <a:cubicBezTo>
                    <a:pt x="81" y="82"/>
                    <a:pt x="81" y="66"/>
                    <a:pt x="89" y="59"/>
                  </a:cubicBezTo>
                  <a:cubicBezTo>
                    <a:pt x="97" y="52"/>
                    <a:pt x="112" y="53"/>
                    <a:pt x="119" y="47"/>
                  </a:cubicBezTo>
                  <a:cubicBezTo>
                    <a:pt x="126" y="41"/>
                    <a:pt x="137" y="27"/>
                    <a:pt x="134" y="20"/>
                  </a:cubicBezTo>
                  <a:cubicBezTo>
                    <a:pt x="131" y="13"/>
                    <a:pt x="112" y="4"/>
                    <a:pt x="103" y="2"/>
                  </a:cubicBezTo>
                  <a:cubicBezTo>
                    <a:pt x="94" y="0"/>
                    <a:pt x="82" y="8"/>
                    <a:pt x="77" y="10"/>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52" name="Freeform 32"/>
            <p:cNvSpPr>
              <a:spLocks/>
            </p:cNvSpPr>
            <p:nvPr/>
          </p:nvSpPr>
          <p:spPr bwMode="auto">
            <a:xfrm>
              <a:off x="4274" y="1057"/>
              <a:ext cx="55" cy="63"/>
            </a:xfrm>
            <a:custGeom>
              <a:avLst/>
              <a:gdLst>
                <a:gd name="T0" fmla="*/ 55 w 55"/>
                <a:gd name="T1" fmla="*/ 14 h 63"/>
                <a:gd name="T2" fmla="*/ 42 w 55"/>
                <a:gd name="T3" fmla="*/ 0 h 63"/>
                <a:gd name="T4" fmla="*/ 10 w 55"/>
                <a:gd name="T5" fmla="*/ 17 h 63"/>
                <a:gd name="T6" fmla="*/ 0 w 55"/>
                <a:gd name="T7" fmla="*/ 48 h 63"/>
                <a:gd name="T8" fmla="*/ 10 w 55"/>
                <a:gd name="T9" fmla="*/ 63 h 63"/>
                <a:gd name="T10" fmla="*/ 39 w 55"/>
                <a:gd name="T11" fmla="*/ 47 h 63"/>
                <a:gd name="T12" fmla="*/ 55 w 55"/>
                <a:gd name="T13" fmla="*/ 14 h 63"/>
              </a:gdLst>
              <a:ahLst/>
              <a:cxnLst>
                <a:cxn ang="0">
                  <a:pos x="T0" y="T1"/>
                </a:cxn>
                <a:cxn ang="0">
                  <a:pos x="T2" y="T3"/>
                </a:cxn>
                <a:cxn ang="0">
                  <a:pos x="T4" y="T5"/>
                </a:cxn>
                <a:cxn ang="0">
                  <a:pos x="T6" y="T7"/>
                </a:cxn>
                <a:cxn ang="0">
                  <a:pos x="T8" y="T9"/>
                </a:cxn>
                <a:cxn ang="0">
                  <a:pos x="T10" y="T11"/>
                </a:cxn>
                <a:cxn ang="0">
                  <a:pos x="T12" y="T13"/>
                </a:cxn>
              </a:cxnLst>
              <a:rect l="0" t="0" r="r" b="b"/>
              <a:pathLst>
                <a:path w="55" h="63">
                  <a:moveTo>
                    <a:pt x="55" y="14"/>
                  </a:moveTo>
                  <a:cubicBezTo>
                    <a:pt x="54" y="6"/>
                    <a:pt x="49" y="0"/>
                    <a:pt x="42" y="0"/>
                  </a:cubicBezTo>
                  <a:cubicBezTo>
                    <a:pt x="35" y="0"/>
                    <a:pt x="17" y="9"/>
                    <a:pt x="10" y="17"/>
                  </a:cubicBezTo>
                  <a:cubicBezTo>
                    <a:pt x="3" y="25"/>
                    <a:pt x="0" y="40"/>
                    <a:pt x="0" y="48"/>
                  </a:cubicBezTo>
                  <a:cubicBezTo>
                    <a:pt x="0" y="56"/>
                    <a:pt x="4" y="63"/>
                    <a:pt x="10" y="63"/>
                  </a:cubicBezTo>
                  <a:cubicBezTo>
                    <a:pt x="16" y="63"/>
                    <a:pt x="32" y="55"/>
                    <a:pt x="39" y="47"/>
                  </a:cubicBezTo>
                  <a:cubicBezTo>
                    <a:pt x="46" y="39"/>
                    <a:pt x="52" y="21"/>
                    <a:pt x="55" y="14"/>
                  </a:cubicBezTo>
                  <a:close/>
                </a:path>
              </a:pathLst>
            </a:custGeom>
            <a:solidFill>
              <a:srgbClr val="993300">
                <a:alpha val="66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53" name="Freeform 33"/>
            <p:cNvSpPr>
              <a:spLocks/>
            </p:cNvSpPr>
            <p:nvPr/>
          </p:nvSpPr>
          <p:spPr bwMode="auto">
            <a:xfrm>
              <a:off x="3264" y="2032"/>
              <a:ext cx="84" cy="60"/>
            </a:xfrm>
            <a:custGeom>
              <a:avLst/>
              <a:gdLst>
                <a:gd name="T0" fmla="*/ 67 w 84"/>
                <a:gd name="T1" fmla="*/ 6 h 60"/>
                <a:gd name="T2" fmla="*/ 7 w 84"/>
                <a:gd name="T3" fmla="*/ 10 h 60"/>
                <a:gd name="T4" fmla="*/ 11 w 84"/>
                <a:gd name="T5" fmla="*/ 54 h 60"/>
                <a:gd name="T6" fmla="*/ 75 w 84"/>
                <a:gd name="T7" fmla="*/ 45 h 60"/>
                <a:gd name="T8" fmla="*/ 67 w 84"/>
                <a:gd name="T9" fmla="*/ 6 h 60"/>
              </a:gdLst>
              <a:ahLst/>
              <a:cxnLst>
                <a:cxn ang="0">
                  <a:pos x="T0" y="T1"/>
                </a:cxn>
                <a:cxn ang="0">
                  <a:pos x="T2" y="T3"/>
                </a:cxn>
                <a:cxn ang="0">
                  <a:pos x="T4" y="T5"/>
                </a:cxn>
                <a:cxn ang="0">
                  <a:pos x="T6" y="T7"/>
                </a:cxn>
                <a:cxn ang="0">
                  <a:pos x="T8" y="T9"/>
                </a:cxn>
              </a:cxnLst>
              <a:rect l="0" t="0" r="r" b="b"/>
              <a:pathLst>
                <a:path w="84" h="60">
                  <a:moveTo>
                    <a:pt x="67" y="6"/>
                  </a:moveTo>
                  <a:cubicBezTo>
                    <a:pt x="60" y="0"/>
                    <a:pt x="16" y="2"/>
                    <a:pt x="7" y="10"/>
                  </a:cubicBezTo>
                  <a:cubicBezTo>
                    <a:pt x="0" y="23"/>
                    <a:pt x="0" y="48"/>
                    <a:pt x="11" y="54"/>
                  </a:cubicBezTo>
                  <a:cubicBezTo>
                    <a:pt x="22" y="60"/>
                    <a:pt x="66" y="53"/>
                    <a:pt x="75" y="45"/>
                  </a:cubicBezTo>
                  <a:cubicBezTo>
                    <a:pt x="84" y="37"/>
                    <a:pt x="69" y="14"/>
                    <a:pt x="67" y="6"/>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54" name="Freeform 34"/>
            <p:cNvSpPr>
              <a:spLocks/>
            </p:cNvSpPr>
            <p:nvPr/>
          </p:nvSpPr>
          <p:spPr bwMode="auto">
            <a:xfrm>
              <a:off x="4487" y="2389"/>
              <a:ext cx="78" cy="30"/>
            </a:xfrm>
            <a:custGeom>
              <a:avLst/>
              <a:gdLst>
                <a:gd name="T0" fmla="*/ 76 w 78"/>
                <a:gd name="T1" fmla="*/ 12 h 30"/>
                <a:gd name="T2" fmla="*/ 40 w 78"/>
                <a:gd name="T3" fmla="*/ 0 h 30"/>
                <a:gd name="T4" fmla="*/ 6 w 78"/>
                <a:gd name="T5" fmla="*/ 11 h 30"/>
                <a:gd name="T6" fmla="*/ 12 w 78"/>
                <a:gd name="T7" fmla="*/ 30 h 30"/>
                <a:gd name="T8" fmla="*/ 76 w 78"/>
                <a:gd name="T9" fmla="*/ 12 h 30"/>
              </a:gdLst>
              <a:ahLst/>
              <a:cxnLst>
                <a:cxn ang="0">
                  <a:pos x="T0" y="T1"/>
                </a:cxn>
                <a:cxn ang="0">
                  <a:pos x="T2" y="T3"/>
                </a:cxn>
                <a:cxn ang="0">
                  <a:pos x="T4" y="T5"/>
                </a:cxn>
                <a:cxn ang="0">
                  <a:pos x="T6" y="T7"/>
                </a:cxn>
                <a:cxn ang="0">
                  <a:pos x="T8" y="T9"/>
                </a:cxn>
              </a:cxnLst>
              <a:rect l="0" t="0" r="r" b="b"/>
              <a:pathLst>
                <a:path w="78" h="30">
                  <a:moveTo>
                    <a:pt x="76" y="12"/>
                  </a:moveTo>
                  <a:cubicBezTo>
                    <a:pt x="78" y="8"/>
                    <a:pt x="52" y="0"/>
                    <a:pt x="40" y="0"/>
                  </a:cubicBezTo>
                  <a:cubicBezTo>
                    <a:pt x="28" y="0"/>
                    <a:pt x="11" y="6"/>
                    <a:pt x="6" y="11"/>
                  </a:cubicBezTo>
                  <a:cubicBezTo>
                    <a:pt x="1" y="16"/>
                    <a:pt x="0" y="30"/>
                    <a:pt x="12" y="30"/>
                  </a:cubicBezTo>
                  <a:cubicBezTo>
                    <a:pt x="24" y="30"/>
                    <a:pt x="63" y="16"/>
                    <a:pt x="76" y="12"/>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55" name="Freeform 35"/>
            <p:cNvSpPr>
              <a:spLocks/>
            </p:cNvSpPr>
            <p:nvPr/>
          </p:nvSpPr>
          <p:spPr bwMode="auto">
            <a:xfrm>
              <a:off x="3725" y="2942"/>
              <a:ext cx="163" cy="95"/>
            </a:xfrm>
            <a:custGeom>
              <a:avLst/>
              <a:gdLst>
                <a:gd name="T0" fmla="*/ 1 w 163"/>
                <a:gd name="T1" fmla="*/ 41 h 95"/>
                <a:gd name="T2" fmla="*/ 28 w 163"/>
                <a:gd name="T3" fmla="*/ 23 h 95"/>
                <a:gd name="T4" fmla="*/ 55 w 163"/>
                <a:gd name="T5" fmla="*/ 1 h 95"/>
                <a:gd name="T6" fmla="*/ 87 w 163"/>
                <a:gd name="T7" fmla="*/ 17 h 95"/>
                <a:gd name="T8" fmla="*/ 120 w 163"/>
                <a:gd name="T9" fmla="*/ 5 h 95"/>
                <a:gd name="T10" fmla="*/ 159 w 163"/>
                <a:gd name="T11" fmla="*/ 7 h 95"/>
                <a:gd name="T12" fmla="*/ 145 w 163"/>
                <a:gd name="T13" fmla="*/ 41 h 95"/>
                <a:gd name="T14" fmla="*/ 112 w 163"/>
                <a:gd name="T15" fmla="*/ 55 h 95"/>
                <a:gd name="T16" fmla="*/ 76 w 163"/>
                <a:gd name="T17" fmla="*/ 68 h 95"/>
                <a:gd name="T18" fmla="*/ 43 w 163"/>
                <a:gd name="T19" fmla="*/ 95 h 95"/>
                <a:gd name="T20" fmla="*/ 25 w 163"/>
                <a:gd name="T21" fmla="*/ 65 h 95"/>
                <a:gd name="T22" fmla="*/ 1 w 163"/>
                <a:gd name="T23" fmla="*/ 4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95">
                  <a:moveTo>
                    <a:pt x="1" y="41"/>
                  </a:moveTo>
                  <a:cubicBezTo>
                    <a:pt x="1" y="34"/>
                    <a:pt x="19" y="30"/>
                    <a:pt x="28" y="23"/>
                  </a:cubicBezTo>
                  <a:cubicBezTo>
                    <a:pt x="37" y="16"/>
                    <a:pt x="45" y="2"/>
                    <a:pt x="55" y="1"/>
                  </a:cubicBezTo>
                  <a:cubicBezTo>
                    <a:pt x="65" y="0"/>
                    <a:pt x="76" y="16"/>
                    <a:pt x="87" y="17"/>
                  </a:cubicBezTo>
                  <a:cubicBezTo>
                    <a:pt x="98" y="18"/>
                    <a:pt x="108" y="7"/>
                    <a:pt x="120" y="5"/>
                  </a:cubicBezTo>
                  <a:cubicBezTo>
                    <a:pt x="132" y="3"/>
                    <a:pt x="155" y="1"/>
                    <a:pt x="159" y="7"/>
                  </a:cubicBezTo>
                  <a:cubicBezTo>
                    <a:pt x="163" y="13"/>
                    <a:pt x="153" y="33"/>
                    <a:pt x="145" y="41"/>
                  </a:cubicBezTo>
                  <a:cubicBezTo>
                    <a:pt x="137" y="49"/>
                    <a:pt x="123" y="51"/>
                    <a:pt x="112" y="55"/>
                  </a:cubicBezTo>
                  <a:cubicBezTo>
                    <a:pt x="101" y="59"/>
                    <a:pt x="87" y="61"/>
                    <a:pt x="76" y="68"/>
                  </a:cubicBezTo>
                  <a:cubicBezTo>
                    <a:pt x="65" y="75"/>
                    <a:pt x="51" y="95"/>
                    <a:pt x="43" y="95"/>
                  </a:cubicBezTo>
                  <a:cubicBezTo>
                    <a:pt x="35" y="95"/>
                    <a:pt x="32" y="74"/>
                    <a:pt x="25" y="65"/>
                  </a:cubicBezTo>
                  <a:cubicBezTo>
                    <a:pt x="18" y="56"/>
                    <a:pt x="0" y="50"/>
                    <a:pt x="1" y="41"/>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56" name="Freeform 36"/>
            <p:cNvSpPr>
              <a:spLocks/>
            </p:cNvSpPr>
            <p:nvPr/>
          </p:nvSpPr>
          <p:spPr bwMode="auto">
            <a:xfrm>
              <a:off x="4070" y="2756"/>
              <a:ext cx="131" cy="158"/>
            </a:xfrm>
            <a:custGeom>
              <a:avLst/>
              <a:gdLst>
                <a:gd name="T0" fmla="*/ 1 w 131"/>
                <a:gd name="T1" fmla="*/ 113 h 158"/>
                <a:gd name="T2" fmla="*/ 25 w 131"/>
                <a:gd name="T3" fmla="*/ 71 h 158"/>
                <a:gd name="T4" fmla="*/ 64 w 131"/>
                <a:gd name="T5" fmla="*/ 20 h 158"/>
                <a:gd name="T6" fmla="*/ 122 w 131"/>
                <a:gd name="T7" fmla="*/ 4 h 158"/>
                <a:gd name="T8" fmla="*/ 118 w 131"/>
                <a:gd name="T9" fmla="*/ 41 h 158"/>
                <a:gd name="T10" fmla="*/ 85 w 131"/>
                <a:gd name="T11" fmla="*/ 86 h 158"/>
                <a:gd name="T12" fmla="*/ 94 w 131"/>
                <a:gd name="T13" fmla="*/ 113 h 158"/>
                <a:gd name="T14" fmla="*/ 34 w 131"/>
                <a:gd name="T15" fmla="*/ 158 h 158"/>
                <a:gd name="T16" fmla="*/ 1 w 131"/>
                <a:gd name="T17" fmla="*/ 11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58">
                  <a:moveTo>
                    <a:pt x="1" y="113"/>
                  </a:moveTo>
                  <a:cubicBezTo>
                    <a:pt x="0" y="99"/>
                    <a:pt x="15" y="86"/>
                    <a:pt x="25" y="71"/>
                  </a:cubicBezTo>
                  <a:cubicBezTo>
                    <a:pt x="35" y="56"/>
                    <a:pt x="48" y="31"/>
                    <a:pt x="64" y="20"/>
                  </a:cubicBezTo>
                  <a:cubicBezTo>
                    <a:pt x="80" y="9"/>
                    <a:pt x="113" y="0"/>
                    <a:pt x="122" y="4"/>
                  </a:cubicBezTo>
                  <a:cubicBezTo>
                    <a:pt x="131" y="8"/>
                    <a:pt x="124" y="27"/>
                    <a:pt x="118" y="41"/>
                  </a:cubicBezTo>
                  <a:cubicBezTo>
                    <a:pt x="112" y="55"/>
                    <a:pt x="89" y="74"/>
                    <a:pt x="85" y="86"/>
                  </a:cubicBezTo>
                  <a:cubicBezTo>
                    <a:pt x="81" y="98"/>
                    <a:pt x="102" y="101"/>
                    <a:pt x="94" y="113"/>
                  </a:cubicBezTo>
                  <a:cubicBezTo>
                    <a:pt x="86" y="125"/>
                    <a:pt x="49" y="158"/>
                    <a:pt x="34" y="158"/>
                  </a:cubicBezTo>
                  <a:cubicBezTo>
                    <a:pt x="19" y="158"/>
                    <a:pt x="2" y="127"/>
                    <a:pt x="1" y="113"/>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57" name="Freeform 37"/>
            <p:cNvSpPr>
              <a:spLocks/>
            </p:cNvSpPr>
            <p:nvPr/>
          </p:nvSpPr>
          <p:spPr bwMode="auto">
            <a:xfrm>
              <a:off x="4396" y="66"/>
              <a:ext cx="42" cy="215"/>
            </a:xfrm>
            <a:custGeom>
              <a:avLst/>
              <a:gdLst>
                <a:gd name="T0" fmla="*/ 31 w 42"/>
                <a:gd name="T1" fmla="*/ 0 h 215"/>
                <a:gd name="T2" fmla="*/ 41 w 42"/>
                <a:gd name="T3" fmla="*/ 100 h 215"/>
                <a:gd name="T4" fmla="*/ 35 w 42"/>
                <a:gd name="T5" fmla="*/ 168 h 215"/>
                <a:gd name="T6" fmla="*/ 38 w 42"/>
                <a:gd name="T7" fmla="*/ 211 h 215"/>
                <a:gd name="T8" fmla="*/ 20 w 42"/>
                <a:gd name="T9" fmla="*/ 193 h 215"/>
                <a:gd name="T10" fmla="*/ 16 w 42"/>
                <a:gd name="T11" fmla="*/ 138 h 215"/>
                <a:gd name="T12" fmla="*/ 8 w 42"/>
                <a:gd name="T13" fmla="*/ 46 h 215"/>
                <a:gd name="T14" fmla="*/ 4 w 42"/>
                <a:gd name="T15" fmla="*/ 0 h 215"/>
                <a:gd name="T16" fmla="*/ 31 w 42"/>
                <a:gd name="T17"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215">
                  <a:moveTo>
                    <a:pt x="31" y="0"/>
                  </a:moveTo>
                  <a:cubicBezTo>
                    <a:pt x="37" y="16"/>
                    <a:pt x="40" y="72"/>
                    <a:pt x="41" y="100"/>
                  </a:cubicBezTo>
                  <a:cubicBezTo>
                    <a:pt x="42" y="128"/>
                    <a:pt x="35" y="150"/>
                    <a:pt x="35" y="168"/>
                  </a:cubicBezTo>
                  <a:cubicBezTo>
                    <a:pt x="35" y="186"/>
                    <a:pt x="41" y="207"/>
                    <a:pt x="38" y="211"/>
                  </a:cubicBezTo>
                  <a:cubicBezTo>
                    <a:pt x="35" y="215"/>
                    <a:pt x="24" y="205"/>
                    <a:pt x="20" y="193"/>
                  </a:cubicBezTo>
                  <a:cubicBezTo>
                    <a:pt x="16" y="181"/>
                    <a:pt x="18" y="162"/>
                    <a:pt x="16" y="138"/>
                  </a:cubicBezTo>
                  <a:cubicBezTo>
                    <a:pt x="14" y="114"/>
                    <a:pt x="10" y="69"/>
                    <a:pt x="8" y="46"/>
                  </a:cubicBezTo>
                  <a:cubicBezTo>
                    <a:pt x="6" y="23"/>
                    <a:pt x="0" y="8"/>
                    <a:pt x="4" y="0"/>
                  </a:cubicBezTo>
                  <a:lnTo>
                    <a:pt x="31" y="0"/>
                  </a:lnTo>
                  <a:close/>
                </a:path>
              </a:pathLst>
            </a:custGeom>
            <a:solidFill>
              <a:srgbClr val="993300">
                <a:alpha val="70000"/>
              </a:srgbClr>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58" name="Oval 38"/>
            <p:cNvSpPr>
              <a:spLocks noChangeArrowheads="1"/>
            </p:cNvSpPr>
            <p:nvPr/>
          </p:nvSpPr>
          <p:spPr bwMode="auto">
            <a:xfrm>
              <a:off x="4176" y="136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59" name="Oval 39"/>
            <p:cNvSpPr>
              <a:spLocks noChangeArrowheads="1"/>
            </p:cNvSpPr>
            <p:nvPr/>
          </p:nvSpPr>
          <p:spPr bwMode="auto">
            <a:xfrm>
              <a:off x="4180" y="187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60" name="Oval 40"/>
            <p:cNvSpPr>
              <a:spLocks noChangeArrowheads="1"/>
            </p:cNvSpPr>
            <p:nvPr/>
          </p:nvSpPr>
          <p:spPr bwMode="auto">
            <a:xfrm>
              <a:off x="2640" y="1408"/>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61" name="Oval 41"/>
            <p:cNvSpPr>
              <a:spLocks noChangeArrowheads="1"/>
            </p:cNvSpPr>
            <p:nvPr/>
          </p:nvSpPr>
          <p:spPr bwMode="auto">
            <a:xfrm>
              <a:off x="2496" y="112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62" name="Oval 42"/>
            <p:cNvSpPr>
              <a:spLocks noChangeArrowheads="1"/>
            </p:cNvSpPr>
            <p:nvPr/>
          </p:nvSpPr>
          <p:spPr bwMode="auto">
            <a:xfrm>
              <a:off x="2952" y="1532"/>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63" name="Oval 43"/>
            <p:cNvSpPr>
              <a:spLocks noChangeArrowheads="1"/>
            </p:cNvSpPr>
            <p:nvPr/>
          </p:nvSpPr>
          <p:spPr bwMode="auto">
            <a:xfrm>
              <a:off x="1776" y="160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64" name="Freeform 44"/>
            <p:cNvSpPr>
              <a:spLocks/>
            </p:cNvSpPr>
            <p:nvPr/>
          </p:nvSpPr>
          <p:spPr bwMode="auto">
            <a:xfrm>
              <a:off x="4531" y="2332"/>
              <a:ext cx="49" cy="32"/>
            </a:xfrm>
            <a:custGeom>
              <a:avLst/>
              <a:gdLst>
                <a:gd name="T0" fmla="*/ 47 w 49"/>
                <a:gd name="T1" fmla="*/ 3 h 32"/>
                <a:gd name="T2" fmla="*/ 25 w 49"/>
                <a:gd name="T3" fmla="*/ 2 h 32"/>
                <a:gd name="T4" fmla="*/ 7 w 49"/>
                <a:gd name="T5" fmla="*/ 17 h 32"/>
                <a:gd name="T6" fmla="*/ 5 w 49"/>
                <a:gd name="T7" fmla="*/ 32 h 32"/>
                <a:gd name="T8" fmla="*/ 35 w 49"/>
                <a:gd name="T9" fmla="*/ 20 h 32"/>
                <a:gd name="T10" fmla="*/ 47 w 49"/>
                <a:gd name="T11" fmla="*/ 3 h 32"/>
              </a:gdLst>
              <a:ahLst/>
              <a:cxnLst>
                <a:cxn ang="0">
                  <a:pos x="T0" y="T1"/>
                </a:cxn>
                <a:cxn ang="0">
                  <a:pos x="T2" y="T3"/>
                </a:cxn>
                <a:cxn ang="0">
                  <a:pos x="T4" y="T5"/>
                </a:cxn>
                <a:cxn ang="0">
                  <a:pos x="T6" y="T7"/>
                </a:cxn>
                <a:cxn ang="0">
                  <a:pos x="T8" y="T9"/>
                </a:cxn>
                <a:cxn ang="0">
                  <a:pos x="T10" y="T11"/>
                </a:cxn>
              </a:cxnLst>
              <a:rect l="0" t="0" r="r" b="b"/>
              <a:pathLst>
                <a:path w="49" h="32">
                  <a:moveTo>
                    <a:pt x="47" y="3"/>
                  </a:moveTo>
                  <a:cubicBezTo>
                    <a:pt x="45" y="0"/>
                    <a:pt x="32" y="0"/>
                    <a:pt x="25" y="2"/>
                  </a:cubicBezTo>
                  <a:cubicBezTo>
                    <a:pt x="18" y="4"/>
                    <a:pt x="10" y="12"/>
                    <a:pt x="7" y="17"/>
                  </a:cubicBezTo>
                  <a:cubicBezTo>
                    <a:pt x="4" y="22"/>
                    <a:pt x="0" y="32"/>
                    <a:pt x="5" y="32"/>
                  </a:cubicBezTo>
                  <a:cubicBezTo>
                    <a:pt x="10" y="32"/>
                    <a:pt x="28" y="25"/>
                    <a:pt x="35" y="20"/>
                  </a:cubicBezTo>
                  <a:cubicBezTo>
                    <a:pt x="42" y="15"/>
                    <a:pt x="49" y="6"/>
                    <a:pt x="47" y="3"/>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65" name="Freeform 45"/>
            <p:cNvSpPr>
              <a:spLocks/>
            </p:cNvSpPr>
            <p:nvPr/>
          </p:nvSpPr>
          <p:spPr bwMode="auto">
            <a:xfrm>
              <a:off x="4415" y="2448"/>
              <a:ext cx="42" cy="35"/>
            </a:xfrm>
            <a:custGeom>
              <a:avLst/>
              <a:gdLst>
                <a:gd name="T0" fmla="*/ 40 w 42"/>
                <a:gd name="T1" fmla="*/ 2 h 35"/>
                <a:gd name="T2" fmla="*/ 18 w 42"/>
                <a:gd name="T3" fmla="*/ 7 h 35"/>
                <a:gd name="T4" fmla="*/ 1 w 42"/>
                <a:gd name="T5" fmla="*/ 22 h 35"/>
                <a:gd name="T6" fmla="*/ 9 w 42"/>
                <a:gd name="T7" fmla="*/ 35 h 35"/>
                <a:gd name="T8" fmla="*/ 28 w 42"/>
                <a:gd name="T9" fmla="*/ 19 h 35"/>
                <a:gd name="T10" fmla="*/ 40 w 42"/>
                <a:gd name="T11" fmla="*/ 2 h 35"/>
              </a:gdLst>
              <a:ahLst/>
              <a:cxnLst>
                <a:cxn ang="0">
                  <a:pos x="T0" y="T1"/>
                </a:cxn>
                <a:cxn ang="0">
                  <a:pos x="T2" y="T3"/>
                </a:cxn>
                <a:cxn ang="0">
                  <a:pos x="T4" y="T5"/>
                </a:cxn>
                <a:cxn ang="0">
                  <a:pos x="T6" y="T7"/>
                </a:cxn>
                <a:cxn ang="0">
                  <a:pos x="T8" y="T9"/>
                </a:cxn>
                <a:cxn ang="0">
                  <a:pos x="T10" y="T11"/>
                </a:cxn>
              </a:cxnLst>
              <a:rect l="0" t="0" r="r" b="b"/>
              <a:pathLst>
                <a:path w="42" h="35">
                  <a:moveTo>
                    <a:pt x="40" y="2"/>
                  </a:moveTo>
                  <a:cubicBezTo>
                    <a:pt x="38" y="0"/>
                    <a:pt x="24" y="4"/>
                    <a:pt x="18" y="7"/>
                  </a:cubicBezTo>
                  <a:cubicBezTo>
                    <a:pt x="12" y="10"/>
                    <a:pt x="2" y="17"/>
                    <a:pt x="1" y="22"/>
                  </a:cubicBezTo>
                  <a:cubicBezTo>
                    <a:pt x="0" y="27"/>
                    <a:pt x="5" y="35"/>
                    <a:pt x="9" y="35"/>
                  </a:cubicBezTo>
                  <a:cubicBezTo>
                    <a:pt x="13" y="35"/>
                    <a:pt x="23" y="25"/>
                    <a:pt x="28" y="19"/>
                  </a:cubicBezTo>
                  <a:cubicBezTo>
                    <a:pt x="33" y="13"/>
                    <a:pt x="42" y="5"/>
                    <a:pt x="40" y="2"/>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66" name="Freeform 46"/>
            <p:cNvSpPr>
              <a:spLocks/>
            </p:cNvSpPr>
            <p:nvPr/>
          </p:nvSpPr>
          <p:spPr bwMode="auto">
            <a:xfrm>
              <a:off x="4367" y="2476"/>
              <a:ext cx="31" cy="46"/>
            </a:xfrm>
            <a:custGeom>
              <a:avLst/>
              <a:gdLst>
                <a:gd name="T0" fmla="*/ 28 w 31"/>
                <a:gd name="T1" fmla="*/ 2 h 46"/>
                <a:gd name="T2" fmla="*/ 13 w 31"/>
                <a:gd name="T3" fmla="*/ 17 h 46"/>
                <a:gd name="T4" fmla="*/ 1 w 31"/>
                <a:gd name="T5" fmla="*/ 32 h 46"/>
                <a:gd name="T6" fmla="*/ 9 w 31"/>
                <a:gd name="T7" fmla="*/ 46 h 46"/>
                <a:gd name="T8" fmla="*/ 28 w 31"/>
                <a:gd name="T9" fmla="*/ 30 h 46"/>
                <a:gd name="T10" fmla="*/ 28 w 31"/>
                <a:gd name="T11" fmla="*/ 2 h 46"/>
              </a:gdLst>
              <a:ahLst/>
              <a:cxnLst>
                <a:cxn ang="0">
                  <a:pos x="T0" y="T1"/>
                </a:cxn>
                <a:cxn ang="0">
                  <a:pos x="T2" y="T3"/>
                </a:cxn>
                <a:cxn ang="0">
                  <a:pos x="T4" y="T5"/>
                </a:cxn>
                <a:cxn ang="0">
                  <a:pos x="T6" y="T7"/>
                </a:cxn>
                <a:cxn ang="0">
                  <a:pos x="T8" y="T9"/>
                </a:cxn>
                <a:cxn ang="0">
                  <a:pos x="T10" y="T11"/>
                </a:cxn>
              </a:cxnLst>
              <a:rect l="0" t="0" r="r" b="b"/>
              <a:pathLst>
                <a:path w="31" h="46">
                  <a:moveTo>
                    <a:pt x="28" y="2"/>
                  </a:moveTo>
                  <a:cubicBezTo>
                    <a:pt x="26" y="0"/>
                    <a:pt x="17" y="12"/>
                    <a:pt x="13" y="17"/>
                  </a:cubicBezTo>
                  <a:cubicBezTo>
                    <a:pt x="9" y="22"/>
                    <a:pt x="2" y="27"/>
                    <a:pt x="1" y="32"/>
                  </a:cubicBezTo>
                  <a:cubicBezTo>
                    <a:pt x="0" y="37"/>
                    <a:pt x="5" y="46"/>
                    <a:pt x="9" y="46"/>
                  </a:cubicBezTo>
                  <a:cubicBezTo>
                    <a:pt x="13" y="46"/>
                    <a:pt x="25" y="37"/>
                    <a:pt x="28" y="30"/>
                  </a:cubicBezTo>
                  <a:cubicBezTo>
                    <a:pt x="31" y="23"/>
                    <a:pt x="30" y="5"/>
                    <a:pt x="28" y="2"/>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67" name="Freeform 47"/>
            <p:cNvSpPr>
              <a:spLocks/>
            </p:cNvSpPr>
            <p:nvPr/>
          </p:nvSpPr>
          <p:spPr bwMode="auto">
            <a:xfrm>
              <a:off x="4250" y="1449"/>
              <a:ext cx="35" cy="71"/>
            </a:xfrm>
            <a:custGeom>
              <a:avLst/>
              <a:gdLst>
                <a:gd name="T0" fmla="*/ 18 w 35"/>
                <a:gd name="T1" fmla="*/ 6 h 71"/>
                <a:gd name="T2" fmla="*/ 0 w 35"/>
                <a:gd name="T3" fmla="*/ 37 h 71"/>
                <a:gd name="T4" fmla="*/ 20 w 35"/>
                <a:gd name="T5" fmla="*/ 68 h 71"/>
                <a:gd name="T6" fmla="*/ 30 w 35"/>
                <a:gd name="T7" fmla="*/ 53 h 71"/>
                <a:gd name="T8" fmla="*/ 26 w 35"/>
                <a:gd name="T9" fmla="*/ 29 h 71"/>
                <a:gd name="T10" fmla="*/ 34 w 35"/>
                <a:gd name="T11" fmla="*/ 4 h 71"/>
                <a:gd name="T12" fmla="*/ 18 w 35"/>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35" h="71">
                  <a:moveTo>
                    <a:pt x="18" y="6"/>
                  </a:moveTo>
                  <a:cubicBezTo>
                    <a:pt x="12" y="11"/>
                    <a:pt x="0" y="27"/>
                    <a:pt x="0" y="37"/>
                  </a:cubicBezTo>
                  <a:cubicBezTo>
                    <a:pt x="0" y="47"/>
                    <a:pt x="15" y="65"/>
                    <a:pt x="20" y="68"/>
                  </a:cubicBezTo>
                  <a:cubicBezTo>
                    <a:pt x="25" y="71"/>
                    <a:pt x="29" y="59"/>
                    <a:pt x="30" y="53"/>
                  </a:cubicBezTo>
                  <a:cubicBezTo>
                    <a:pt x="31" y="47"/>
                    <a:pt x="25" y="37"/>
                    <a:pt x="26" y="29"/>
                  </a:cubicBezTo>
                  <a:cubicBezTo>
                    <a:pt x="27" y="21"/>
                    <a:pt x="35" y="8"/>
                    <a:pt x="34" y="4"/>
                  </a:cubicBezTo>
                  <a:cubicBezTo>
                    <a:pt x="33" y="0"/>
                    <a:pt x="21" y="6"/>
                    <a:pt x="18" y="6"/>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68" name="Freeform 48"/>
            <p:cNvSpPr>
              <a:spLocks/>
            </p:cNvSpPr>
            <p:nvPr/>
          </p:nvSpPr>
          <p:spPr bwMode="auto">
            <a:xfrm>
              <a:off x="1014" y="124"/>
              <a:ext cx="3154" cy="1244"/>
            </a:xfrm>
            <a:custGeom>
              <a:avLst/>
              <a:gdLst>
                <a:gd name="T0" fmla="*/ 0 w 3154"/>
                <a:gd name="T1" fmla="*/ 0 h 1244"/>
                <a:gd name="T2" fmla="*/ 1014 w 3154"/>
                <a:gd name="T3" fmla="*/ 464 h 1244"/>
                <a:gd name="T4" fmla="*/ 1620 w 3154"/>
                <a:gd name="T5" fmla="*/ 684 h 1244"/>
                <a:gd name="T6" fmla="*/ 1888 w 3154"/>
                <a:gd name="T7" fmla="*/ 744 h 1244"/>
                <a:gd name="T8" fmla="*/ 2320 w 3154"/>
                <a:gd name="T9" fmla="*/ 890 h 1244"/>
                <a:gd name="T10" fmla="*/ 3154 w 3154"/>
                <a:gd name="T11" fmla="*/ 1244 h 1244"/>
              </a:gdLst>
              <a:ahLst/>
              <a:cxnLst>
                <a:cxn ang="0">
                  <a:pos x="T0" y="T1"/>
                </a:cxn>
                <a:cxn ang="0">
                  <a:pos x="T2" y="T3"/>
                </a:cxn>
                <a:cxn ang="0">
                  <a:pos x="T4" y="T5"/>
                </a:cxn>
                <a:cxn ang="0">
                  <a:pos x="T6" y="T7"/>
                </a:cxn>
                <a:cxn ang="0">
                  <a:pos x="T8" y="T9"/>
                </a:cxn>
                <a:cxn ang="0">
                  <a:pos x="T10" y="T11"/>
                </a:cxn>
              </a:cxnLst>
              <a:rect l="0" t="0" r="r" b="b"/>
              <a:pathLst>
                <a:path w="3154" h="1244">
                  <a:moveTo>
                    <a:pt x="0" y="0"/>
                  </a:moveTo>
                  <a:lnTo>
                    <a:pt x="1014" y="464"/>
                  </a:lnTo>
                  <a:lnTo>
                    <a:pt x="1620" y="684"/>
                  </a:lnTo>
                  <a:lnTo>
                    <a:pt x="1888" y="744"/>
                  </a:lnTo>
                  <a:lnTo>
                    <a:pt x="2320" y="890"/>
                  </a:lnTo>
                  <a:lnTo>
                    <a:pt x="3154" y="1244"/>
                  </a:lnTo>
                </a:path>
              </a:pathLst>
            </a:custGeom>
            <a:noFill/>
            <a:ln w="38100" cmpd="dbl">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69" name="Freeform 49"/>
            <p:cNvSpPr>
              <a:spLocks/>
            </p:cNvSpPr>
            <p:nvPr/>
          </p:nvSpPr>
          <p:spPr bwMode="auto">
            <a:xfrm>
              <a:off x="3086" y="1626"/>
              <a:ext cx="1184" cy="242"/>
            </a:xfrm>
            <a:custGeom>
              <a:avLst/>
              <a:gdLst>
                <a:gd name="T0" fmla="*/ 0 w 1184"/>
                <a:gd name="T1" fmla="*/ 0 h 242"/>
                <a:gd name="T2" fmla="*/ 326 w 1184"/>
                <a:gd name="T3" fmla="*/ 98 h 242"/>
                <a:gd name="T4" fmla="*/ 548 w 1184"/>
                <a:gd name="T5" fmla="*/ 108 h 242"/>
                <a:gd name="T6" fmla="*/ 1184 w 1184"/>
                <a:gd name="T7" fmla="*/ 242 h 242"/>
              </a:gdLst>
              <a:ahLst/>
              <a:cxnLst>
                <a:cxn ang="0">
                  <a:pos x="T0" y="T1"/>
                </a:cxn>
                <a:cxn ang="0">
                  <a:pos x="T2" y="T3"/>
                </a:cxn>
                <a:cxn ang="0">
                  <a:pos x="T4" y="T5"/>
                </a:cxn>
                <a:cxn ang="0">
                  <a:pos x="T6" y="T7"/>
                </a:cxn>
              </a:cxnLst>
              <a:rect l="0" t="0" r="r" b="b"/>
              <a:pathLst>
                <a:path w="1184" h="242">
                  <a:moveTo>
                    <a:pt x="0" y="0"/>
                  </a:moveTo>
                  <a:lnTo>
                    <a:pt x="326" y="98"/>
                  </a:lnTo>
                  <a:lnTo>
                    <a:pt x="548" y="108"/>
                  </a:lnTo>
                  <a:lnTo>
                    <a:pt x="1184" y="242"/>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70" name="Freeform 50"/>
            <p:cNvSpPr>
              <a:spLocks/>
            </p:cNvSpPr>
            <p:nvPr/>
          </p:nvSpPr>
          <p:spPr bwMode="auto">
            <a:xfrm>
              <a:off x="4336" y="1272"/>
              <a:ext cx="414" cy="136"/>
            </a:xfrm>
            <a:custGeom>
              <a:avLst/>
              <a:gdLst>
                <a:gd name="T0" fmla="*/ 0 w 414"/>
                <a:gd name="T1" fmla="*/ 0 h 136"/>
                <a:gd name="T2" fmla="*/ 186 w 414"/>
                <a:gd name="T3" fmla="*/ 110 h 136"/>
                <a:gd name="T4" fmla="*/ 414 w 414"/>
                <a:gd name="T5" fmla="*/ 136 h 136"/>
              </a:gdLst>
              <a:ahLst/>
              <a:cxnLst>
                <a:cxn ang="0">
                  <a:pos x="T0" y="T1"/>
                </a:cxn>
                <a:cxn ang="0">
                  <a:pos x="T2" y="T3"/>
                </a:cxn>
                <a:cxn ang="0">
                  <a:pos x="T4" y="T5"/>
                </a:cxn>
              </a:cxnLst>
              <a:rect l="0" t="0" r="r" b="b"/>
              <a:pathLst>
                <a:path w="414" h="136">
                  <a:moveTo>
                    <a:pt x="0" y="0"/>
                  </a:moveTo>
                  <a:lnTo>
                    <a:pt x="186" y="110"/>
                  </a:lnTo>
                  <a:lnTo>
                    <a:pt x="414" y="136"/>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71" name="Freeform 51"/>
            <p:cNvSpPr>
              <a:spLocks/>
            </p:cNvSpPr>
            <p:nvPr/>
          </p:nvSpPr>
          <p:spPr bwMode="auto">
            <a:xfrm>
              <a:off x="4456" y="928"/>
              <a:ext cx="280" cy="294"/>
            </a:xfrm>
            <a:custGeom>
              <a:avLst/>
              <a:gdLst>
                <a:gd name="T0" fmla="*/ 0 w 280"/>
                <a:gd name="T1" fmla="*/ 294 h 294"/>
                <a:gd name="T2" fmla="*/ 280 w 280"/>
                <a:gd name="T3" fmla="*/ 0 h 294"/>
              </a:gdLst>
              <a:ahLst/>
              <a:cxnLst>
                <a:cxn ang="0">
                  <a:pos x="T0" y="T1"/>
                </a:cxn>
                <a:cxn ang="0">
                  <a:pos x="T2" y="T3"/>
                </a:cxn>
              </a:cxnLst>
              <a:rect l="0" t="0" r="r" b="b"/>
              <a:pathLst>
                <a:path w="280" h="294">
                  <a:moveTo>
                    <a:pt x="0" y="294"/>
                  </a:moveTo>
                  <a:lnTo>
                    <a:pt x="280" y="0"/>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72" name="Freeform 52"/>
            <p:cNvSpPr>
              <a:spLocks/>
            </p:cNvSpPr>
            <p:nvPr/>
          </p:nvSpPr>
          <p:spPr bwMode="auto">
            <a:xfrm>
              <a:off x="4282" y="1424"/>
              <a:ext cx="398" cy="442"/>
            </a:xfrm>
            <a:custGeom>
              <a:avLst/>
              <a:gdLst>
                <a:gd name="T0" fmla="*/ 0 w 398"/>
                <a:gd name="T1" fmla="*/ 442 h 442"/>
                <a:gd name="T2" fmla="*/ 84 w 398"/>
                <a:gd name="T3" fmla="*/ 432 h 442"/>
                <a:gd name="T4" fmla="*/ 148 w 398"/>
                <a:gd name="T5" fmla="*/ 350 h 442"/>
                <a:gd name="T6" fmla="*/ 276 w 398"/>
                <a:gd name="T7" fmla="*/ 128 h 442"/>
                <a:gd name="T8" fmla="*/ 398 w 398"/>
                <a:gd name="T9" fmla="*/ 0 h 442"/>
              </a:gdLst>
              <a:ahLst/>
              <a:cxnLst>
                <a:cxn ang="0">
                  <a:pos x="T0" y="T1"/>
                </a:cxn>
                <a:cxn ang="0">
                  <a:pos x="T2" y="T3"/>
                </a:cxn>
                <a:cxn ang="0">
                  <a:pos x="T4" y="T5"/>
                </a:cxn>
                <a:cxn ang="0">
                  <a:pos x="T6" y="T7"/>
                </a:cxn>
                <a:cxn ang="0">
                  <a:pos x="T8" y="T9"/>
                </a:cxn>
              </a:cxnLst>
              <a:rect l="0" t="0" r="r" b="b"/>
              <a:pathLst>
                <a:path w="398" h="442">
                  <a:moveTo>
                    <a:pt x="0" y="442"/>
                  </a:moveTo>
                  <a:lnTo>
                    <a:pt x="84" y="432"/>
                  </a:lnTo>
                  <a:lnTo>
                    <a:pt x="148" y="350"/>
                  </a:lnTo>
                  <a:lnTo>
                    <a:pt x="276" y="128"/>
                  </a:lnTo>
                  <a:lnTo>
                    <a:pt x="398" y="0"/>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73" name="Freeform 53"/>
            <p:cNvSpPr>
              <a:spLocks/>
            </p:cNvSpPr>
            <p:nvPr/>
          </p:nvSpPr>
          <p:spPr bwMode="auto">
            <a:xfrm>
              <a:off x="774" y="1572"/>
              <a:ext cx="2170" cy="952"/>
            </a:xfrm>
            <a:custGeom>
              <a:avLst/>
              <a:gdLst>
                <a:gd name="T0" fmla="*/ 2170 w 2170"/>
                <a:gd name="T1" fmla="*/ 0 h 952"/>
                <a:gd name="T2" fmla="*/ 1870 w 2170"/>
                <a:gd name="T3" fmla="*/ 112 h 952"/>
                <a:gd name="T4" fmla="*/ 1296 w 2170"/>
                <a:gd name="T5" fmla="*/ 386 h 952"/>
                <a:gd name="T6" fmla="*/ 478 w 2170"/>
                <a:gd name="T7" fmla="*/ 778 h 952"/>
                <a:gd name="T8" fmla="*/ 126 w 2170"/>
                <a:gd name="T9" fmla="*/ 918 h 952"/>
                <a:gd name="T10" fmla="*/ 42 w 2170"/>
                <a:gd name="T11" fmla="*/ 918 h 952"/>
                <a:gd name="T12" fmla="*/ 0 w 2170"/>
                <a:gd name="T13" fmla="*/ 952 h 952"/>
              </a:gdLst>
              <a:ahLst/>
              <a:cxnLst>
                <a:cxn ang="0">
                  <a:pos x="T0" y="T1"/>
                </a:cxn>
                <a:cxn ang="0">
                  <a:pos x="T2" y="T3"/>
                </a:cxn>
                <a:cxn ang="0">
                  <a:pos x="T4" y="T5"/>
                </a:cxn>
                <a:cxn ang="0">
                  <a:pos x="T6" y="T7"/>
                </a:cxn>
                <a:cxn ang="0">
                  <a:pos x="T8" y="T9"/>
                </a:cxn>
                <a:cxn ang="0">
                  <a:pos x="T10" y="T11"/>
                </a:cxn>
                <a:cxn ang="0">
                  <a:pos x="T12" y="T13"/>
                </a:cxn>
              </a:cxnLst>
              <a:rect l="0" t="0" r="r" b="b"/>
              <a:pathLst>
                <a:path w="2170" h="952">
                  <a:moveTo>
                    <a:pt x="2170" y="0"/>
                  </a:moveTo>
                  <a:lnTo>
                    <a:pt x="1870" y="112"/>
                  </a:lnTo>
                  <a:lnTo>
                    <a:pt x="1296" y="386"/>
                  </a:lnTo>
                  <a:lnTo>
                    <a:pt x="478" y="778"/>
                  </a:lnTo>
                  <a:lnTo>
                    <a:pt x="126" y="918"/>
                  </a:lnTo>
                  <a:lnTo>
                    <a:pt x="42" y="918"/>
                  </a:lnTo>
                  <a:lnTo>
                    <a:pt x="0" y="952"/>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74" name="Oval 54"/>
            <p:cNvSpPr>
              <a:spLocks noChangeArrowheads="1"/>
            </p:cNvSpPr>
            <p:nvPr/>
          </p:nvSpPr>
          <p:spPr bwMode="auto">
            <a:xfrm>
              <a:off x="720" y="252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75" name="Freeform 55"/>
            <p:cNvSpPr>
              <a:spLocks/>
            </p:cNvSpPr>
            <p:nvPr/>
          </p:nvSpPr>
          <p:spPr bwMode="auto">
            <a:xfrm>
              <a:off x="914" y="86"/>
              <a:ext cx="1206" cy="2374"/>
            </a:xfrm>
            <a:custGeom>
              <a:avLst/>
              <a:gdLst>
                <a:gd name="T0" fmla="*/ 1206 w 1206"/>
                <a:gd name="T1" fmla="*/ 0 h 2374"/>
                <a:gd name="T2" fmla="*/ 1180 w 1206"/>
                <a:gd name="T3" fmla="*/ 228 h 2374"/>
                <a:gd name="T4" fmla="*/ 1122 w 1206"/>
                <a:gd name="T5" fmla="*/ 422 h 2374"/>
                <a:gd name="T6" fmla="*/ 1100 w 1206"/>
                <a:gd name="T7" fmla="*/ 620 h 2374"/>
                <a:gd name="T8" fmla="*/ 1050 w 1206"/>
                <a:gd name="T9" fmla="*/ 766 h 2374"/>
                <a:gd name="T10" fmla="*/ 986 w 1206"/>
                <a:gd name="T11" fmla="*/ 856 h 2374"/>
                <a:gd name="T12" fmla="*/ 838 w 1206"/>
                <a:gd name="T13" fmla="*/ 1002 h 2374"/>
                <a:gd name="T14" fmla="*/ 742 w 1206"/>
                <a:gd name="T15" fmla="*/ 1122 h 2374"/>
                <a:gd name="T16" fmla="*/ 0 w 1206"/>
                <a:gd name="T17" fmla="*/ 2374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6" h="2374">
                  <a:moveTo>
                    <a:pt x="1206" y="0"/>
                  </a:moveTo>
                  <a:lnTo>
                    <a:pt x="1180" y="228"/>
                  </a:lnTo>
                  <a:lnTo>
                    <a:pt x="1122" y="422"/>
                  </a:lnTo>
                  <a:lnTo>
                    <a:pt x="1100" y="620"/>
                  </a:lnTo>
                  <a:lnTo>
                    <a:pt x="1050" y="766"/>
                  </a:lnTo>
                  <a:lnTo>
                    <a:pt x="986" y="856"/>
                  </a:lnTo>
                  <a:lnTo>
                    <a:pt x="838" y="1002"/>
                  </a:lnTo>
                  <a:lnTo>
                    <a:pt x="742" y="1122"/>
                  </a:lnTo>
                  <a:lnTo>
                    <a:pt x="0" y="2374"/>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76" name="Freeform 56"/>
            <p:cNvSpPr>
              <a:spLocks/>
            </p:cNvSpPr>
            <p:nvPr/>
          </p:nvSpPr>
          <p:spPr bwMode="auto">
            <a:xfrm>
              <a:off x="2030" y="672"/>
              <a:ext cx="856" cy="902"/>
            </a:xfrm>
            <a:custGeom>
              <a:avLst/>
              <a:gdLst>
                <a:gd name="T0" fmla="*/ 0 w 856"/>
                <a:gd name="T1" fmla="*/ 0 h 902"/>
                <a:gd name="T2" fmla="*/ 60 w 856"/>
                <a:gd name="T3" fmla="*/ 12 h 902"/>
                <a:gd name="T4" fmla="*/ 444 w 856"/>
                <a:gd name="T5" fmla="*/ 404 h 902"/>
                <a:gd name="T6" fmla="*/ 448 w 856"/>
                <a:gd name="T7" fmla="*/ 450 h 902"/>
                <a:gd name="T8" fmla="*/ 426 w 856"/>
                <a:gd name="T9" fmla="*/ 514 h 902"/>
                <a:gd name="T10" fmla="*/ 344 w 856"/>
                <a:gd name="T11" fmla="*/ 626 h 902"/>
                <a:gd name="T12" fmla="*/ 332 w 856"/>
                <a:gd name="T13" fmla="*/ 734 h 902"/>
                <a:gd name="T14" fmla="*/ 362 w 856"/>
                <a:gd name="T15" fmla="*/ 788 h 902"/>
                <a:gd name="T16" fmla="*/ 414 w 856"/>
                <a:gd name="T17" fmla="*/ 838 h 902"/>
                <a:gd name="T18" fmla="*/ 768 w 856"/>
                <a:gd name="T19" fmla="*/ 860 h 902"/>
                <a:gd name="T20" fmla="*/ 856 w 856"/>
                <a:gd name="T21" fmla="*/ 902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6" h="902">
                  <a:moveTo>
                    <a:pt x="0" y="0"/>
                  </a:moveTo>
                  <a:lnTo>
                    <a:pt x="60" y="12"/>
                  </a:lnTo>
                  <a:lnTo>
                    <a:pt x="444" y="404"/>
                  </a:lnTo>
                  <a:lnTo>
                    <a:pt x="448" y="450"/>
                  </a:lnTo>
                  <a:lnTo>
                    <a:pt x="426" y="514"/>
                  </a:lnTo>
                  <a:lnTo>
                    <a:pt x="344" y="626"/>
                  </a:lnTo>
                  <a:lnTo>
                    <a:pt x="332" y="734"/>
                  </a:lnTo>
                  <a:lnTo>
                    <a:pt x="362" y="788"/>
                  </a:lnTo>
                  <a:lnTo>
                    <a:pt x="414" y="838"/>
                  </a:lnTo>
                  <a:lnTo>
                    <a:pt x="768" y="860"/>
                  </a:lnTo>
                  <a:lnTo>
                    <a:pt x="856" y="902"/>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77" name="Freeform 57"/>
            <p:cNvSpPr>
              <a:spLocks/>
            </p:cNvSpPr>
            <p:nvPr/>
          </p:nvSpPr>
          <p:spPr bwMode="auto">
            <a:xfrm>
              <a:off x="1512" y="1496"/>
              <a:ext cx="256" cy="112"/>
            </a:xfrm>
            <a:custGeom>
              <a:avLst/>
              <a:gdLst>
                <a:gd name="T0" fmla="*/ 0 w 256"/>
                <a:gd name="T1" fmla="*/ 0 h 112"/>
                <a:gd name="T2" fmla="*/ 128 w 256"/>
                <a:gd name="T3" fmla="*/ 66 h 112"/>
                <a:gd name="T4" fmla="*/ 256 w 256"/>
                <a:gd name="T5" fmla="*/ 112 h 112"/>
              </a:gdLst>
              <a:ahLst/>
              <a:cxnLst>
                <a:cxn ang="0">
                  <a:pos x="T0" y="T1"/>
                </a:cxn>
                <a:cxn ang="0">
                  <a:pos x="T2" y="T3"/>
                </a:cxn>
                <a:cxn ang="0">
                  <a:pos x="T4" y="T5"/>
                </a:cxn>
              </a:cxnLst>
              <a:rect l="0" t="0" r="r" b="b"/>
              <a:pathLst>
                <a:path w="256" h="112">
                  <a:moveTo>
                    <a:pt x="0" y="0"/>
                  </a:moveTo>
                  <a:lnTo>
                    <a:pt x="128" y="66"/>
                  </a:lnTo>
                  <a:lnTo>
                    <a:pt x="256" y="112"/>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78" name="Line 58"/>
            <p:cNvSpPr>
              <a:spLocks noChangeShapeType="1"/>
            </p:cNvSpPr>
            <p:nvPr/>
          </p:nvSpPr>
          <p:spPr bwMode="auto">
            <a:xfrm>
              <a:off x="1824" y="1648"/>
              <a:ext cx="216" cy="256"/>
            </a:xfrm>
            <a:prstGeom prst="line">
              <a:avLst/>
            </a:prstGeom>
            <a:noFill/>
            <a:ln w="38100" cmpd="dbl">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79" name="Freeform 59"/>
            <p:cNvSpPr>
              <a:spLocks/>
            </p:cNvSpPr>
            <p:nvPr/>
          </p:nvSpPr>
          <p:spPr bwMode="auto">
            <a:xfrm>
              <a:off x="1952" y="1621"/>
              <a:ext cx="680" cy="163"/>
            </a:xfrm>
            <a:custGeom>
              <a:avLst/>
              <a:gdLst>
                <a:gd name="T0" fmla="*/ 0 w 680"/>
                <a:gd name="T1" fmla="*/ 163 h 163"/>
                <a:gd name="T2" fmla="*/ 334 w 680"/>
                <a:gd name="T3" fmla="*/ 19 h 163"/>
                <a:gd name="T4" fmla="*/ 680 w 680"/>
                <a:gd name="T5" fmla="*/ 51 h 163"/>
              </a:gdLst>
              <a:ahLst/>
              <a:cxnLst>
                <a:cxn ang="0">
                  <a:pos x="T0" y="T1"/>
                </a:cxn>
                <a:cxn ang="0">
                  <a:pos x="T2" y="T3"/>
                </a:cxn>
                <a:cxn ang="0">
                  <a:pos x="T4" y="T5"/>
                </a:cxn>
              </a:cxnLst>
              <a:rect l="0" t="0" r="r" b="b"/>
              <a:pathLst>
                <a:path w="680" h="163">
                  <a:moveTo>
                    <a:pt x="0" y="163"/>
                  </a:moveTo>
                  <a:cubicBezTo>
                    <a:pt x="56" y="139"/>
                    <a:pt x="221" y="38"/>
                    <a:pt x="334" y="19"/>
                  </a:cubicBezTo>
                  <a:cubicBezTo>
                    <a:pt x="447" y="0"/>
                    <a:pt x="608" y="44"/>
                    <a:pt x="680" y="51"/>
                  </a:cubicBez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80" name="Freeform 60"/>
            <p:cNvSpPr>
              <a:spLocks/>
            </p:cNvSpPr>
            <p:nvPr/>
          </p:nvSpPr>
          <p:spPr bwMode="auto">
            <a:xfrm>
              <a:off x="2724" y="832"/>
              <a:ext cx="252" cy="696"/>
            </a:xfrm>
            <a:custGeom>
              <a:avLst/>
              <a:gdLst>
                <a:gd name="T0" fmla="*/ 4 w 252"/>
                <a:gd name="T1" fmla="*/ 0 h 696"/>
                <a:gd name="T2" fmla="*/ 0 w 252"/>
                <a:gd name="T3" fmla="*/ 88 h 696"/>
                <a:gd name="T4" fmla="*/ 74 w 252"/>
                <a:gd name="T5" fmla="*/ 352 h 696"/>
                <a:gd name="T6" fmla="*/ 252 w 252"/>
                <a:gd name="T7" fmla="*/ 696 h 696"/>
              </a:gdLst>
              <a:ahLst/>
              <a:cxnLst>
                <a:cxn ang="0">
                  <a:pos x="T0" y="T1"/>
                </a:cxn>
                <a:cxn ang="0">
                  <a:pos x="T2" y="T3"/>
                </a:cxn>
                <a:cxn ang="0">
                  <a:pos x="T4" y="T5"/>
                </a:cxn>
                <a:cxn ang="0">
                  <a:pos x="T6" y="T7"/>
                </a:cxn>
              </a:cxnLst>
              <a:rect l="0" t="0" r="r" b="b"/>
              <a:pathLst>
                <a:path w="252" h="696">
                  <a:moveTo>
                    <a:pt x="4" y="0"/>
                  </a:moveTo>
                  <a:lnTo>
                    <a:pt x="0" y="88"/>
                  </a:lnTo>
                  <a:lnTo>
                    <a:pt x="74" y="352"/>
                  </a:lnTo>
                  <a:lnTo>
                    <a:pt x="252" y="696"/>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81" name="Freeform 61"/>
            <p:cNvSpPr>
              <a:spLocks/>
            </p:cNvSpPr>
            <p:nvPr/>
          </p:nvSpPr>
          <p:spPr bwMode="auto">
            <a:xfrm>
              <a:off x="3002" y="1014"/>
              <a:ext cx="302" cy="526"/>
            </a:xfrm>
            <a:custGeom>
              <a:avLst/>
              <a:gdLst>
                <a:gd name="T0" fmla="*/ 302 w 302"/>
                <a:gd name="T1" fmla="*/ 0 h 526"/>
                <a:gd name="T2" fmla="*/ 40 w 302"/>
                <a:gd name="T3" fmla="*/ 498 h 526"/>
                <a:gd name="T4" fmla="*/ 0 w 302"/>
                <a:gd name="T5" fmla="*/ 526 h 526"/>
              </a:gdLst>
              <a:ahLst/>
              <a:cxnLst>
                <a:cxn ang="0">
                  <a:pos x="T0" y="T1"/>
                </a:cxn>
                <a:cxn ang="0">
                  <a:pos x="T2" y="T3"/>
                </a:cxn>
                <a:cxn ang="0">
                  <a:pos x="T4" y="T5"/>
                </a:cxn>
              </a:cxnLst>
              <a:rect l="0" t="0" r="r" b="b"/>
              <a:pathLst>
                <a:path w="302" h="526">
                  <a:moveTo>
                    <a:pt x="302" y="0"/>
                  </a:moveTo>
                  <a:lnTo>
                    <a:pt x="40" y="498"/>
                  </a:lnTo>
                  <a:lnTo>
                    <a:pt x="0" y="526"/>
                  </a:lnTo>
                </a:path>
              </a:pathLst>
            </a:custGeom>
            <a:noFill/>
            <a:ln w="38100" cmpd="dbl">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82" name="Freeform 62"/>
            <p:cNvSpPr>
              <a:spLocks/>
            </p:cNvSpPr>
            <p:nvPr/>
          </p:nvSpPr>
          <p:spPr bwMode="auto">
            <a:xfrm>
              <a:off x="3008" y="1572"/>
              <a:ext cx="673" cy="2688"/>
            </a:xfrm>
            <a:custGeom>
              <a:avLst/>
              <a:gdLst>
                <a:gd name="T0" fmla="*/ 664 w 673"/>
                <a:gd name="T1" fmla="*/ 2688 h 2688"/>
                <a:gd name="T2" fmla="*/ 670 w 673"/>
                <a:gd name="T3" fmla="*/ 2602 h 2688"/>
                <a:gd name="T4" fmla="*/ 648 w 673"/>
                <a:gd name="T5" fmla="*/ 2514 h 2688"/>
                <a:gd name="T6" fmla="*/ 586 w 673"/>
                <a:gd name="T7" fmla="*/ 2368 h 2688"/>
                <a:gd name="T8" fmla="*/ 412 w 673"/>
                <a:gd name="T9" fmla="*/ 2186 h 2688"/>
                <a:gd name="T10" fmla="*/ 286 w 673"/>
                <a:gd name="T11" fmla="*/ 1920 h 2688"/>
                <a:gd name="T12" fmla="*/ 238 w 673"/>
                <a:gd name="T13" fmla="*/ 1700 h 2688"/>
                <a:gd name="T14" fmla="*/ 232 w 673"/>
                <a:gd name="T15" fmla="*/ 1510 h 2688"/>
                <a:gd name="T16" fmla="*/ 258 w 673"/>
                <a:gd name="T17" fmla="*/ 1354 h 2688"/>
                <a:gd name="T18" fmla="*/ 350 w 673"/>
                <a:gd name="T19" fmla="*/ 1168 h 2688"/>
                <a:gd name="T20" fmla="*/ 452 w 673"/>
                <a:gd name="T21" fmla="*/ 1046 h 2688"/>
                <a:gd name="T22" fmla="*/ 500 w 673"/>
                <a:gd name="T23" fmla="*/ 914 h 2688"/>
                <a:gd name="T24" fmla="*/ 542 w 673"/>
                <a:gd name="T25" fmla="*/ 764 h 2688"/>
                <a:gd name="T26" fmla="*/ 540 w 673"/>
                <a:gd name="T27" fmla="*/ 640 h 2688"/>
                <a:gd name="T28" fmla="*/ 518 w 673"/>
                <a:gd name="T29" fmla="*/ 516 h 2688"/>
                <a:gd name="T30" fmla="*/ 492 w 673"/>
                <a:gd name="T31" fmla="*/ 456 h 2688"/>
                <a:gd name="T32" fmla="*/ 448 w 673"/>
                <a:gd name="T33" fmla="*/ 396 h 2688"/>
                <a:gd name="T34" fmla="*/ 0 w 673"/>
                <a:gd name="T35" fmla="*/ 0 h 2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3" h="2688">
                  <a:moveTo>
                    <a:pt x="664" y="2688"/>
                  </a:moveTo>
                  <a:cubicBezTo>
                    <a:pt x="665" y="2674"/>
                    <a:pt x="673" y="2631"/>
                    <a:pt x="670" y="2602"/>
                  </a:cubicBezTo>
                  <a:cubicBezTo>
                    <a:pt x="667" y="2573"/>
                    <a:pt x="662" y="2553"/>
                    <a:pt x="648" y="2514"/>
                  </a:cubicBezTo>
                  <a:cubicBezTo>
                    <a:pt x="634" y="2475"/>
                    <a:pt x="625" y="2423"/>
                    <a:pt x="586" y="2368"/>
                  </a:cubicBezTo>
                  <a:cubicBezTo>
                    <a:pt x="547" y="2313"/>
                    <a:pt x="462" y="2261"/>
                    <a:pt x="412" y="2186"/>
                  </a:cubicBezTo>
                  <a:cubicBezTo>
                    <a:pt x="362" y="2111"/>
                    <a:pt x="315" y="2001"/>
                    <a:pt x="286" y="1920"/>
                  </a:cubicBezTo>
                  <a:cubicBezTo>
                    <a:pt x="257" y="1839"/>
                    <a:pt x="247" y="1768"/>
                    <a:pt x="238" y="1700"/>
                  </a:cubicBezTo>
                  <a:cubicBezTo>
                    <a:pt x="229" y="1632"/>
                    <a:pt x="229" y="1568"/>
                    <a:pt x="232" y="1510"/>
                  </a:cubicBezTo>
                  <a:cubicBezTo>
                    <a:pt x="235" y="1452"/>
                    <a:pt x="238" y="1411"/>
                    <a:pt x="258" y="1354"/>
                  </a:cubicBezTo>
                  <a:cubicBezTo>
                    <a:pt x="278" y="1297"/>
                    <a:pt x="318" y="1219"/>
                    <a:pt x="350" y="1168"/>
                  </a:cubicBezTo>
                  <a:cubicBezTo>
                    <a:pt x="382" y="1117"/>
                    <a:pt x="427" y="1088"/>
                    <a:pt x="452" y="1046"/>
                  </a:cubicBezTo>
                  <a:lnTo>
                    <a:pt x="500" y="914"/>
                  </a:lnTo>
                  <a:lnTo>
                    <a:pt x="542" y="764"/>
                  </a:lnTo>
                  <a:cubicBezTo>
                    <a:pt x="549" y="718"/>
                    <a:pt x="544" y="681"/>
                    <a:pt x="540" y="640"/>
                  </a:cubicBezTo>
                  <a:lnTo>
                    <a:pt x="518" y="516"/>
                  </a:lnTo>
                  <a:lnTo>
                    <a:pt x="492" y="456"/>
                  </a:lnTo>
                  <a:lnTo>
                    <a:pt x="448" y="396"/>
                  </a:lnTo>
                  <a:lnTo>
                    <a:pt x="0" y="0"/>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83" name="Freeform 63"/>
            <p:cNvSpPr>
              <a:spLocks/>
            </p:cNvSpPr>
            <p:nvPr/>
          </p:nvSpPr>
          <p:spPr bwMode="auto">
            <a:xfrm>
              <a:off x="4232" y="1228"/>
              <a:ext cx="538" cy="132"/>
            </a:xfrm>
            <a:custGeom>
              <a:avLst/>
              <a:gdLst>
                <a:gd name="T0" fmla="*/ 0 w 538"/>
                <a:gd name="T1" fmla="*/ 132 h 132"/>
                <a:gd name="T2" fmla="*/ 106 w 538"/>
                <a:gd name="T3" fmla="*/ 48 h 132"/>
                <a:gd name="T4" fmla="*/ 222 w 538"/>
                <a:gd name="T5" fmla="*/ 2 h 132"/>
                <a:gd name="T6" fmla="*/ 538 w 538"/>
                <a:gd name="T7" fmla="*/ 0 h 132"/>
              </a:gdLst>
              <a:ahLst/>
              <a:cxnLst>
                <a:cxn ang="0">
                  <a:pos x="T0" y="T1"/>
                </a:cxn>
                <a:cxn ang="0">
                  <a:pos x="T2" y="T3"/>
                </a:cxn>
                <a:cxn ang="0">
                  <a:pos x="T4" y="T5"/>
                </a:cxn>
                <a:cxn ang="0">
                  <a:pos x="T6" y="T7"/>
                </a:cxn>
              </a:cxnLst>
              <a:rect l="0" t="0" r="r" b="b"/>
              <a:pathLst>
                <a:path w="538" h="132">
                  <a:moveTo>
                    <a:pt x="0" y="132"/>
                  </a:moveTo>
                  <a:lnTo>
                    <a:pt x="106" y="48"/>
                  </a:lnTo>
                  <a:cubicBezTo>
                    <a:pt x="143" y="26"/>
                    <a:pt x="150" y="10"/>
                    <a:pt x="222" y="2"/>
                  </a:cubicBezTo>
                  <a:lnTo>
                    <a:pt x="538" y="0"/>
                  </a:lnTo>
                </a:path>
              </a:pathLst>
            </a:custGeom>
            <a:noFill/>
            <a:ln w="38100" cmpd="dbl">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84" name="Oval 64"/>
            <p:cNvSpPr>
              <a:spLocks noChangeArrowheads="1"/>
            </p:cNvSpPr>
            <p:nvPr/>
          </p:nvSpPr>
          <p:spPr bwMode="auto">
            <a:xfrm>
              <a:off x="3284" y="984"/>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85" name="Freeform 65"/>
            <p:cNvSpPr>
              <a:spLocks/>
            </p:cNvSpPr>
            <p:nvPr/>
          </p:nvSpPr>
          <p:spPr bwMode="auto">
            <a:xfrm>
              <a:off x="3252" y="182"/>
              <a:ext cx="72" cy="125"/>
            </a:xfrm>
            <a:custGeom>
              <a:avLst/>
              <a:gdLst>
                <a:gd name="T0" fmla="*/ 50 w 72"/>
                <a:gd name="T1" fmla="*/ 2 h 125"/>
                <a:gd name="T2" fmla="*/ 29 w 72"/>
                <a:gd name="T3" fmla="*/ 23 h 125"/>
                <a:gd name="T4" fmla="*/ 27 w 72"/>
                <a:gd name="T5" fmla="*/ 61 h 125"/>
                <a:gd name="T6" fmla="*/ 0 w 72"/>
                <a:gd name="T7" fmla="*/ 73 h 125"/>
                <a:gd name="T8" fmla="*/ 30 w 72"/>
                <a:gd name="T9" fmla="*/ 119 h 125"/>
                <a:gd name="T10" fmla="*/ 53 w 72"/>
                <a:gd name="T11" fmla="*/ 109 h 125"/>
                <a:gd name="T12" fmla="*/ 69 w 72"/>
                <a:gd name="T13" fmla="*/ 67 h 125"/>
                <a:gd name="T14" fmla="*/ 69 w 72"/>
                <a:gd name="T15" fmla="*/ 20 h 125"/>
                <a:gd name="T16" fmla="*/ 50 w 72"/>
                <a:gd name="T17" fmla="*/ 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25">
                  <a:moveTo>
                    <a:pt x="50" y="2"/>
                  </a:moveTo>
                  <a:cubicBezTo>
                    <a:pt x="43" y="2"/>
                    <a:pt x="33" y="13"/>
                    <a:pt x="29" y="23"/>
                  </a:cubicBezTo>
                  <a:cubicBezTo>
                    <a:pt x="25" y="33"/>
                    <a:pt x="32" y="53"/>
                    <a:pt x="27" y="61"/>
                  </a:cubicBezTo>
                  <a:cubicBezTo>
                    <a:pt x="22" y="69"/>
                    <a:pt x="0" y="63"/>
                    <a:pt x="0" y="73"/>
                  </a:cubicBezTo>
                  <a:cubicBezTo>
                    <a:pt x="0" y="83"/>
                    <a:pt x="21" y="113"/>
                    <a:pt x="30" y="119"/>
                  </a:cubicBezTo>
                  <a:cubicBezTo>
                    <a:pt x="39" y="125"/>
                    <a:pt x="47" y="118"/>
                    <a:pt x="53" y="109"/>
                  </a:cubicBezTo>
                  <a:cubicBezTo>
                    <a:pt x="59" y="100"/>
                    <a:pt x="66" y="82"/>
                    <a:pt x="69" y="67"/>
                  </a:cubicBezTo>
                  <a:cubicBezTo>
                    <a:pt x="72" y="52"/>
                    <a:pt x="72" y="31"/>
                    <a:pt x="69" y="20"/>
                  </a:cubicBezTo>
                  <a:cubicBezTo>
                    <a:pt x="66" y="9"/>
                    <a:pt x="55" y="0"/>
                    <a:pt x="50" y="2"/>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86" name="Freeform 66"/>
            <p:cNvSpPr>
              <a:spLocks/>
            </p:cNvSpPr>
            <p:nvPr/>
          </p:nvSpPr>
          <p:spPr bwMode="auto">
            <a:xfrm>
              <a:off x="4615" y="2182"/>
              <a:ext cx="137" cy="161"/>
            </a:xfrm>
            <a:custGeom>
              <a:avLst/>
              <a:gdLst>
                <a:gd name="T0" fmla="*/ 137 w 137"/>
                <a:gd name="T1" fmla="*/ 0 h 161"/>
                <a:gd name="T2" fmla="*/ 19 w 137"/>
                <a:gd name="T3" fmla="*/ 110 h 161"/>
                <a:gd name="T4" fmla="*/ 23 w 137"/>
                <a:gd name="T5" fmla="*/ 156 h 161"/>
                <a:gd name="T6" fmla="*/ 47 w 137"/>
                <a:gd name="T7" fmla="*/ 141 h 161"/>
                <a:gd name="T8" fmla="*/ 68 w 137"/>
                <a:gd name="T9" fmla="*/ 147 h 161"/>
                <a:gd name="T10" fmla="*/ 78 w 137"/>
                <a:gd name="T11" fmla="*/ 116 h 161"/>
                <a:gd name="T12" fmla="*/ 82 w 137"/>
                <a:gd name="T13" fmla="*/ 80 h 161"/>
                <a:gd name="T14" fmla="*/ 112 w 137"/>
                <a:gd name="T15" fmla="*/ 77 h 161"/>
                <a:gd name="T16" fmla="*/ 134 w 137"/>
                <a:gd name="T17" fmla="*/ 89 h 161"/>
                <a:gd name="T18" fmla="*/ 137 w 137"/>
                <a:gd name="T1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61">
                  <a:moveTo>
                    <a:pt x="137" y="0"/>
                  </a:moveTo>
                  <a:cubicBezTo>
                    <a:pt x="126" y="7"/>
                    <a:pt x="38" y="84"/>
                    <a:pt x="19" y="110"/>
                  </a:cubicBezTo>
                  <a:cubicBezTo>
                    <a:pt x="0" y="136"/>
                    <a:pt x="18" y="151"/>
                    <a:pt x="23" y="156"/>
                  </a:cubicBezTo>
                  <a:cubicBezTo>
                    <a:pt x="28" y="161"/>
                    <a:pt x="40" y="142"/>
                    <a:pt x="47" y="141"/>
                  </a:cubicBezTo>
                  <a:cubicBezTo>
                    <a:pt x="54" y="140"/>
                    <a:pt x="63" y="151"/>
                    <a:pt x="68" y="147"/>
                  </a:cubicBezTo>
                  <a:cubicBezTo>
                    <a:pt x="73" y="143"/>
                    <a:pt x="76" y="127"/>
                    <a:pt x="78" y="116"/>
                  </a:cubicBezTo>
                  <a:cubicBezTo>
                    <a:pt x="80" y="105"/>
                    <a:pt x="76" y="86"/>
                    <a:pt x="82" y="80"/>
                  </a:cubicBezTo>
                  <a:cubicBezTo>
                    <a:pt x="88" y="74"/>
                    <a:pt x="103" y="76"/>
                    <a:pt x="112" y="77"/>
                  </a:cubicBezTo>
                  <a:cubicBezTo>
                    <a:pt x="121" y="78"/>
                    <a:pt x="130" y="102"/>
                    <a:pt x="134" y="89"/>
                  </a:cubicBezTo>
                  <a:lnTo>
                    <a:pt x="137" y="0"/>
                  </a:ln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87" name="Freeform 67"/>
            <p:cNvSpPr>
              <a:spLocks/>
            </p:cNvSpPr>
            <p:nvPr/>
          </p:nvSpPr>
          <p:spPr bwMode="auto">
            <a:xfrm>
              <a:off x="672" y="70"/>
              <a:ext cx="2416" cy="1762"/>
            </a:xfrm>
            <a:custGeom>
              <a:avLst/>
              <a:gdLst>
                <a:gd name="T0" fmla="*/ 2244 w 2416"/>
                <a:gd name="T1" fmla="*/ 0 h 1762"/>
                <a:gd name="T2" fmla="*/ 2187 w 2416"/>
                <a:gd name="T3" fmla="*/ 249 h 1762"/>
                <a:gd name="T4" fmla="*/ 2184 w 2416"/>
                <a:gd name="T5" fmla="*/ 426 h 1762"/>
                <a:gd name="T6" fmla="*/ 2199 w 2416"/>
                <a:gd name="T7" fmla="*/ 600 h 1762"/>
                <a:gd name="T8" fmla="*/ 2208 w 2416"/>
                <a:gd name="T9" fmla="*/ 705 h 1762"/>
                <a:gd name="T10" fmla="*/ 2310 w 2416"/>
                <a:gd name="T11" fmla="*/ 900 h 1762"/>
                <a:gd name="T12" fmla="*/ 2406 w 2416"/>
                <a:gd name="T13" fmla="*/ 1113 h 1762"/>
                <a:gd name="T14" fmla="*/ 2367 w 2416"/>
                <a:gd name="T15" fmla="*/ 1182 h 1762"/>
                <a:gd name="T16" fmla="*/ 2268 w 2416"/>
                <a:gd name="T17" fmla="*/ 1200 h 1762"/>
                <a:gd name="T18" fmla="*/ 2259 w 2416"/>
                <a:gd name="T19" fmla="*/ 1296 h 1762"/>
                <a:gd name="T20" fmla="*/ 2166 w 2416"/>
                <a:gd name="T21" fmla="*/ 1332 h 1762"/>
                <a:gd name="T22" fmla="*/ 2007 w 2416"/>
                <a:gd name="T23" fmla="*/ 1341 h 1762"/>
                <a:gd name="T24" fmla="*/ 1974 w 2416"/>
                <a:gd name="T25" fmla="*/ 1353 h 1762"/>
                <a:gd name="T26" fmla="*/ 1857 w 2416"/>
                <a:gd name="T27" fmla="*/ 1338 h 1762"/>
                <a:gd name="T28" fmla="*/ 1806 w 2416"/>
                <a:gd name="T29" fmla="*/ 1386 h 1762"/>
                <a:gd name="T30" fmla="*/ 1719 w 2416"/>
                <a:gd name="T31" fmla="*/ 1446 h 1762"/>
                <a:gd name="T32" fmla="*/ 1599 w 2416"/>
                <a:gd name="T33" fmla="*/ 1437 h 1762"/>
                <a:gd name="T34" fmla="*/ 1524 w 2416"/>
                <a:gd name="T35" fmla="*/ 1497 h 1762"/>
                <a:gd name="T36" fmla="*/ 1365 w 2416"/>
                <a:gd name="T37" fmla="*/ 1617 h 1762"/>
                <a:gd name="T38" fmla="*/ 1182 w 2416"/>
                <a:gd name="T39" fmla="*/ 1593 h 1762"/>
                <a:gd name="T40" fmla="*/ 1002 w 2416"/>
                <a:gd name="T41" fmla="*/ 1668 h 1762"/>
                <a:gd name="T42" fmla="*/ 879 w 2416"/>
                <a:gd name="T43" fmla="*/ 1680 h 1762"/>
                <a:gd name="T44" fmla="*/ 798 w 2416"/>
                <a:gd name="T45" fmla="*/ 1695 h 1762"/>
                <a:gd name="T46" fmla="*/ 687 w 2416"/>
                <a:gd name="T47" fmla="*/ 1665 h 1762"/>
                <a:gd name="T48" fmla="*/ 588 w 2416"/>
                <a:gd name="T49" fmla="*/ 1656 h 1762"/>
                <a:gd name="T50" fmla="*/ 465 w 2416"/>
                <a:gd name="T51" fmla="*/ 1659 h 1762"/>
                <a:gd name="T52" fmla="*/ 399 w 2416"/>
                <a:gd name="T53" fmla="*/ 1677 h 1762"/>
                <a:gd name="T54" fmla="*/ 312 w 2416"/>
                <a:gd name="T55" fmla="*/ 1695 h 1762"/>
                <a:gd name="T56" fmla="*/ 270 w 2416"/>
                <a:gd name="T57" fmla="*/ 1719 h 1762"/>
                <a:gd name="T58" fmla="*/ 198 w 2416"/>
                <a:gd name="T59" fmla="*/ 1761 h 1762"/>
                <a:gd name="T60" fmla="*/ 102 w 2416"/>
                <a:gd name="T61" fmla="*/ 1728 h 1762"/>
                <a:gd name="T62" fmla="*/ 0 w 2416"/>
                <a:gd name="T63" fmla="*/ 1728 h 1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6" h="1762">
                  <a:moveTo>
                    <a:pt x="2244" y="0"/>
                  </a:moveTo>
                  <a:cubicBezTo>
                    <a:pt x="2235" y="41"/>
                    <a:pt x="2197" y="178"/>
                    <a:pt x="2187" y="249"/>
                  </a:cubicBezTo>
                  <a:cubicBezTo>
                    <a:pt x="2177" y="320"/>
                    <a:pt x="2182" y="368"/>
                    <a:pt x="2184" y="426"/>
                  </a:cubicBezTo>
                  <a:cubicBezTo>
                    <a:pt x="2186" y="484"/>
                    <a:pt x="2195" y="554"/>
                    <a:pt x="2199" y="600"/>
                  </a:cubicBezTo>
                  <a:cubicBezTo>
                    <a:pt x="2203" y="646"/>
                    <a:pt x="2190" y="655"/>
                    <a:pt x="2208" y="705"/>
                  </a:cubicBezTo>
                  <a:cubicBezTo>
                    <a:pt x="2226" y="755"/>
                    <a:pt x="2277" y="832"/>
                    <a:pt x="2310" y="900"/>
                  </a:cubicBezTo>
                  <a:cubicBezTo>
                    <a:pt x="2343" y="968"/>
                    <a:pt x="2396" y="1066"/>
                    <a:pt x="2406" y="1113"/>
                  </a:cubicBezTo>
                  <a:cubicBezTo>
                    <a:pt x="2416" y="1160"/>
                    <a:pt x="2390" y="1168"/>
                    <a:pt x="2367" y="1182"/>
                  </a:cubicBezTo>
                  <a:cubicBezTo>
                    <a:pt x="2344" y="1196"/>
                    <a:pt x="2286" y="1181"/>
                    <a:pt x="2268" y="1200"/>
                  </a:cubicBezTo>
                  <a:cubicBezTo>
                    <a:pt x="2250" y="1219"/>
                    <a:pt x="2276" y="1274"/>
                    <a:pt x="2259" y="1296"/>
                  </a:cubicBezTo>
                  <a:cubicBezTo>
                    <a:pt x="2242" y="1318"/>
                    <a:pt x="2208" y="1324"/>
                    <a:pt x="2166" y="1332"/>
                  </a:cubicBezTo>
                  <a:cubicBezTo>
                    <a:pt x="2124" y="1340"/>
                    <a:pt x="2039" y="1338"/>
                    <a:pt x="2007" y="1341"/>
                  </a:cubicBezTo>
                  <a:cubicBezTo>
                    <a:pt x="1975" y="1344"/>
                    <a:pt x="1999" y="1354"/>
                    <a:pt x="1974" y="1353"/>
                  </a:cubicBezTo>
                  <a:cubicBezTo>
                    <a:pt x="1949" y="1352"/>
                    <a:pt x="1885" y="1333"/>
                    <a:pt x="1857" y="1338"/>
                  </a:cubicBezTo>
                  <a:cubicBezTo>
                    <a:pt x="1829" y="1343"/>
                    <a:pt x="1829" y="1368"/>
                    <a:pt x="1806" y="1386"/>
                  </a:cubicBezTo>
                  <a:cubicBezTo>
                    <a:pt x="1783" y="1404"/>
                    <a:pt x="1753" y="1438"/>
                    <a:pt x="1719" y="1446"/>
                  </a:cubicBezTo>
                  <a:cubicBezTo>
                    <a:pt x="1685" y="1454"/>
                    <a:pt x="1631" y="1429"/>
                    <a:pt x="1599" y="1437"/>
                  </a:cubicBezTo>
                  <a:cubicBezTo>
                    <a:pt x="1567" y="1445"/>
                    <a:pt x="1563" y="1467"/>
                    <a:pt x="1524" y="1497"/>
                  </a:cubicBezTo>
                  <a:cubicBezTo>
                    <a:pt x="1485" y="1527"/>
                    <a:pt x="1422" y="1601"/>
                    <a:pt x="1365" y="1617"/>
                  </a:cubicBezTo>
                  <a:cubicBezTo>
                    <a:pt x="1308" y="1633"/>
                    <a:pt x="1242" y="1585"/>
                    <a:pt x="1182" y="1593"/>
                  </a:cubicBezTo>
                  <a:cubicBezTo>
                    <a:pt x="1122" y="1601"/>
                    <a:pt x="1052" y="1654"/>
                    <a:pt x="1002" y="1668"/>
                  </a:cubicBezTo>
                  <a:cubicBezTo>
                    <a:pt x="952" y="1682"/>
                    <a:pt x="913" y="1675"/>
                    <a:pt x="879" y="1680"/>
                  </a:cubicBezTo>
                  <a:cubicBezTo>
                    <a:pt x="845" y="1685"/>
                    <a:pt x="830" y="1698"/>
                    <a:pt x="798" y="1695"/>
                  </a:cubicBezTo>
                  <a:cubicBezTo>
                    <a:pt x="766" y="1692"/>
                    <a:pt x="722" y="1671"/>
                    <a:pt x="687" y="1665"/>
                  </a:cubicBezTo>
                  <a:cubicBezTo>
                    <a:pt x="652" y="1659"/>
                    <a:pt x="625" y="1657"/>
                    <a:pt x="588" y="1656"/>
                  </a:cubicBezTo>
                  <a:cubicBezTo>
                    <a:pt x="551" y="1655"/>
                    <a:pt x="496" y="1656"/>
                    <a:pt x="465" y="1659"/>
                  </a:cubicBezTo>
                  <a:cubicBezTo>
                    <a:pt x="434" y="1662"/>
                    <a:pt x="424" y="1671"/>
                    <a:pt x="399" y="1677"/>
                  </a:cubicBezTo>
                  <a:cubicBezTo>
                    <a:pt x="374" y="1683"/>
                    <a:pt x="333" y="1688"/>
                    <a:pt x="312" y="1695"/>
                  </a:cubicBezTo>
                  <a:cubicBezTo>
                    <a:pt x="291" y="1702"/>
                    <a:pt x="289" y="1708"/>
                    <a:pt x="270" y="1719"/>
                  </a:cubicBezTo>
                  <a:cubicBezTo>
                    <a:pt x="251" y="1730"/>
                    <a:pt x="226" y="1760"/>
                    <a:pt x="198" y="1761"/>
                  </a:cubicBezTo>
                  <a:cubicBezTo>
                    <a:pt x="170" y="1762"/>
                    <a:pt x="135" y="1733"/>
                    <a:pt x="102" y="1728"/>
                  </a:cubicBezTo>
                  <a:cubicBezTo>
                    <a:pt x="69" y="1723"/>
                    <a:pt x="21" y="1728"/>
                    <a:pt x="0" y="1728"/>
                  </a:cubicBezTo>
                </a:path>
              </a:pathLst>
            </a:custGeom>
            <a:noFill/>
            <a:ln w="9525" cap="flat">
              <a:solidFill>
                <a:srgbClr val="000080"/>
              </a:solidFill>
              <a:prstDash val="lgDashDot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88" name="Freeform 68"/>
            <p:cNvSpPr>
              <a:spLocks/>
            </p:cNvSpPr>
            <p:nvPr/>
          </p:nvSpPr>
          <p:spPr bwMode="auto">
            <a:xfrm>
              <a:off x="2100" y="346"/>
              <a:ext cx="750" cy="750"/>
            </a:xfrm>
            <a:custGeom>
              <a:avLst/>
              <a:gdLst>
                <a:gd name="T0" fmla="*/ 750 w 750"/>
                <a:gd name="T1" fmla="*/ 0 h 750"/>
                <a:gd name="T2" fmla="*/ 639 w 750"/>
                <a:gd name="T3" fmla="*/ 54 h 750"/>
                <a:gd name="T4" fmla="*/ 558 w 750"/>
                <a:gd name="T5" fmla="*/ 141 h 750"/>
                <a:gd name="T6" fmla="*/ 513 w 750"/>
                <a:gd name="T7" fmla="*/ 264 h 750"/>
                <a:gd name="T8" fmla="*/ 525 w 750"/>
                <a:gd name="T9" fmla="*/ 453 h 750"/>
                <a:gd name="T10" fmla="*/ 495 w 750"/>
                <a:gd name="T11" fmla="*/ 492 h 750"/>
                <a:gd name="T12" fmla="*/ 432 w 750"/>
                <a:gd name="T13" fmla="*/ 564 h 750"/>
                <a:gd name="T14" fmla="*/ 357 w 750"/>
                <a:gd name="T15" fmla="*/ 609 h 750"/>
                <a:gd name="T16" fmla="*/ 288 w 750"/>
                <a:gd name="T17" fmla="*/ 657 h 750"/>
                <a:gd name="T18" fmla="*/ 183 w 750"/>
                <a:gd name="T19" fmla="*/ 696 h 750"/>
                <a:gd name="T20" fmla="*/ 0 w 750"/>
                <a:gd name="T21" fmla="*/ 75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0" h="750">
                  <a:moveTo>
                    <a:pt x="750" y="0"/>
                  </a:moveTo>
                  <a:cubicBezTo>
                    <a:pt x="732" y="9"/>
                    <a:pt x="671" y="31"/>
                    <a:pt x="639" y="54"/>
                  </a:cubicBezTo>
                  <a:cubicBezTo>
                    <a:pt x="607" y="77"/>
                    <a:pt x="579" y="106"/>
                    <a:pt x="558" y="141"/>
                  </a:cubicBezTo>
                  <a:cubicBezTo>
                    <a:pt x="537" y="176"/>
                    <a:pt x="518" y="212"/>
                    <a:pt x="513" y="264"/>
                  </a:cubicBezTo>
                  <a:cubicBezTo>
                    <a:pt x="508" y="316"/>
                    <a:pt x="528" y="415"/>
                    <a:pt x="525" y="453"/>
                  </a:cubicBezTo>
                  <a:cubicBezTo>
                    <a:pt x="522" y="491"/>
                    <a:pt x="510" y="474"/>
                    <a:pt x="495" y="492"/>
                  </a:cubicBezTo>
                  <a:cubicBezTo>
                    <a:pt x="480" y="510"/>
                    <a:pt x="455" y="545"/>
                    <a:pt x="432" y="564"/>
                  </a:cubicBezTo>
                  <a:cubicBezTo>
                    <a:pt x="409" y="583"/>
                    <a:pt x="381" y="594"/>
                    <a:pt x="357" y="609"/>
                  </a:cubicBezTo>
                  <a:cubicBezTo>
                    <a:pt x="333" y="624"/>
                    <a:pt x="317" y="642"/>
                    <a:pt x="288" y="657"/>
                  </a:cubicBezTo>
                  <a:cubicBezTo>
                    <a:pt x="259" y="672"/>
                    <a:pt x="231" y="680"/>
                    <a:pt x="183" y="696"/>
                  </a:cubicBezTo>
                  <a:cubicBezTo>
                    <a:pt x="135" y="712"/>
                    <a:pt x="38" y="739"/>
                    <a:pt x="0" y="750"/>
                  </a:cubicBezTo>
                </a:path>
              </a:pathLst>
            </a:custGeom>
            <a:noFill/>
            <a:ln w="9525" cap="flat">
              <a:solidFill>
                <a:srgbClr val="000080"/>
              </a:solidFill>
              <a:prstDash val="lgDashDot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89" name="Freeform 69"/>
            <p:cNvSpPr>
              <a:spLocks/>
            </p:cNvSpPr>
            <p:nvPr/>
          </p:nvSpPr>
          <p:spPr bwMode="auto">
            <a:xfrm>
              <a:off x="2154" y="370"/>
              <a:ext cx="675" cy="1065"/>
            </a:xfrm>
            <a:custGeom>
              <a:avLst/>
              <a:gdLst>
                <a:gd name="T0" fmla="*/ 675 w 675"/>
                <a:gd name="T1" fmla="*/ 0 h 1065"/>
                <a:gd name="T2" fmla="*/ 570 w 675"/>
                <a:gd name="T3" fmla="*/ 111 h 1065"/>
                <a:gd name="T4" fmla="*/ 480 w 675"/>
                <a:gd name="T5" fmla="*/ 285 h 1065"/>
                <a:gd name="T6" fmla="*/ 498 w 675"/>
                <a:gd name="T7" fmla="*/ 432 h 1065"/>
                <a:gd name="T8" fmla="*/ 522 w 675"/>
                <a:gd name="T9" fmla="*/ 546 h 1065"/>
                <a:gd name="T10" fmla="*/ 477 w 675"/>
                <a:gd name="T11" fmla="*/ 594 h 1065"/>
                <a:gd name="T12" fmla="*/ 420 w 675"/>
                <a:gd name="T13" fmla="*/ 675 h 1065"/>
                <a:gd name="T14" fmla="*/ 405 w 675"/>
                <a:gd name="T15" fmla="*/ 741 h 1065"/>
                <a:gd name="T16" fmla="*/ 294 w 675"/>
                <a:gd name="T17" fmla="*/ 885 h 1065"/>
                <a:gd name="T18" fmla="*/ 168 w 675"/>
                <a:gd name="T19" fmla="*/ 939 h 1065"/>
                <a:gd name="T20" fmla="*/ 0 w 675"/>
                <a:gd name="T21" fmla="*/ 1065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5" h="1065">
                  <a:moveTo>
                    <a:pt x="675" y="0"/>
                  </a:moveTo>
                  <a:cubicBezTo>
                    <a:pt x="658" y="18"/>
                    <a:pt x="602" y="64"/>
                    <a:pt x="570" y="111"/>
                  </a:cubicBezTo>
                  <a:cubicBezTo>
                    <a:pt x="538" y="158"/>
                    <a:pt x="492" y="232"/>
                    <a:pt x="480" y="285"/>
                  </a:cubicBezTo>
                  <a:cubicBezTo>
                    <a:pt x="468" y="338"/>
                    <a:pt x="491" y="389"/>
                    <a:pt x="498" y="432"/>
                  </a:cubicBezTo>
                  <a:cubicBezTo>
                    <a:pt x="505" y="475"/>
                    <a:pt x="525" y="519"/>
                    <a:pt x="522" y="546"/>
                  </a:cubicBezTo>
                  <a:cubicBezTo>
                    <a:pt x="519" y="573"/>
                    <a:pt x="494" y="572"/>
                    <a:pt x="477" y="594"/>
                  </a:cubicBezTo>
                  <a:cubicBezTo>
                    <a:pt x="460" y="616"/>
                    <a:pt x="432" y="650"/>
                    <a:pt x="420" y="675"/>
                  </a:cubicBezTo>
                  <a:cubicBezTo>
                    <a:pt x="408" y="700"/>
                    <a:pt x="426" y="706"/>
                    <a:pt x="405" y="741"/>
                  </a:cubicBezTo>
                  <a:cubicBezTo>
                    <a:pt x="384" y="776"/>
                    <a:pt x="333" y="852"/>
                    <a:pt x="294" y="885"/>
                  </a:cubicBezTo>
                  <a:cubicBezTo>
                    <a:pt x="255" y="918"/>
                    <a:pt x="217" y="909"/>
                    <a:pt x="168" y="939"/>
                  </a:cubicBezTo>
                  <a:cubicBezTo>
                    <a:pt x="119" y="969"/>
                    <a:pt x="35" y="1039"/>
                    <a:pt x="0" y="1065"/>
                  </a:cubicBezTo>
                </a:path>
              </a:pathLst>
            </a:custGeom>
            <a:noFill/>
            <a:ln w="9525" cap="flat">
              <a:solidFill>
                <a:srgbClr val="000080"/>
              </a:solidFill>
              <a:prstDash val="lgDashDot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90" name="Freeform 70"/>
            <p:cNvSpPr>
              <a:spLocks/>
            </p:cNvSpPr>
            <p:nvPr/>
          </p:nvSpPr>
          <p:spPr bwMode="auto">
            <a:xfrm>
              <a:off x="2538" y="814"/>
              <a:ext cx="111" cy="228"/>
            </a:xfrm>
            <a:custGeom>
              <a:avLst/>
              <a:gdLst>
                <a:gd name="T0" fmla="*/ 90 w 111"/>
                <a:gd name="T1" fmla="*/ 0 h 228"/>
                <a:gd name="T2" fmla="*/ 111 w 111"/>
                <a:gd name="T3" fmla="*/ 69 h 228"/>
                <a:gd name="T4" fmla="*/ 72 w 111"/>
                <a:gd name="T5" fmla="*/ 132 h 228"/>
                <a:gd name="T6" fmla="*/ 15 w 111"/>
                <a:gd name="T7" fmla="*/ 171 h 228"/>
                <a:gd name="T8" fmla="*/ 0 w 111"/>
                <a:gd name="T9" fmla="*/ 228 h 228"/>
              </a:gdLst>
              <a:ahLst/>
              <a:cxnLst>
                <a:cxn ang="0">
                  <a:pos x="T0" y="T1"/>
                </a:cxn>
                <a:cxn ang="0">
                  <a:pos x="T2" y="T3"/>
                </a:cxn>
                <a:cxn ang="0">
                  <a:pos x="T4" y="T5"/>
                </a:cxn>
                <a:cxn ang="0">
                  <a:pos x="T6" y="T7"/>
                </a:cxn>
                <a:cxn ang="0">
                  <a:pos x="T8" y="T9"/>
                </a:cxn>
              </a:cxnLst>
              <a:rect l="0" t="0" r="r" b="b"/>
              <a:pathLst>
                <a:path w="111" h="228">
                  <a:moveTo>
                    <a:pt x="90" y="0"/>
                  </a:moveTo>
                  <a:lnTo>
                    <a:pt x="111" y="69"/>
                  </a:lnTo>
                  <a:lnTo>
                    <a:pt x="72" y="132"/>
                  </a:lnTo>
                  <a:lnTo>
                    <a:pt x="15" y="171"/>
                  </a:lnTo>
                  <a:lnTo>
                    <a:pt x="0" y="228"/>
                  </a:lnTo>
                </a:path>
              </a:pathLst>
            </a:custGeom>
            <a:noFill/>
            <a:ln w="9525" cap="flat">
              <a:solidFill>
                <a:srgbClr val="000080"/>
              </a:solidFill>
              <a:prstDash val="lgDashDot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91" name="Freeform 71"/>
            <p:cNvSpPr>
              <a:spLocks/>
            </p:cNvSpPr>
            <p:nvPr/>
          </p:nvSpPr>
          <p:spPr bwMode="auto">
            <a:xfrm>
              <a:off x="2398" y="1396"/>
              <a:ext cx="123" cy="54"/>
            </a:xfrm>
            <a:custGeom>
              <a:avLst/>
              <a:gdLst>
                <a:gd name="T0" fmla="*/ 123 w 123"/>
                <a:gd name="T1" fmla="*/ 15 h 54"/>
                <a:gd name="T2" fmla="*/ 80 w 123"/>
                <a:gd name="T3" fmla="*/ 0 h 54"/>
                <a:gd name="T4" fmla="*/ 0 w 123"/>
                <a:gd name="T5" fmla="*/ 54 h 54"/>
              </a:gdLst>
              <a:ahLst/>
              <a:cxnLst>
                <a:cxn ang="0">
                  <a:pos x="T0" y="T1"/>
                </a:cxn>
                <a:cxn ang="0">
                  <a:pos x="T2" y="T3"/>
                </a:cxn>
                <a:cxn ang="0">
                  <a:pos x="T4" y="T5"/>
                </a:cxn>
              </a:cxnLst>
              <a:rect l="0" t="0" r="r" b="b"/>
              <a:pathLst>
                <a:path w="123" h="54">
                  <a:moveTo>
                    <a:pt x="123" y="15"/>
                  </a:moveTo>
                  <a:lnTo>
                    <a:pt x="80" y="0"/>
                  </a:lnTo>
                  <a:lnTo>
                    <a:pt x="0" y="54"/>
                  </a:lnTo>
                </a:path>
              </a:pathLst>
            </a:custGeom>
            <a:noFill/>
            <a:ln w="9525" cap="flat">
              <a:solidFill>
                <a:srgbClr val="000080"/>
              </a:solidFill>
              <a:prstDash val="lgDashDot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3192" name="Text Box 72"/>
          <p:cNvSpPr txBox="1">
            <a:spLocks noChangeArrowheads="1"/>
          </p:cNvSpPr>
          <p:nvPr/>
        </p:nvSpPr>
        <p:spPr bwMode="auto">
          <a:xfrm rot="-500779">
            <a:off x="1528763" y="2735263"/>
            <a:ext cx="715962"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latin typeface="Times New Roman" panose="02020603050405020304" pitchFamily="18" charset="0"/>
              </a:rPr>
              <a:t>El Fekka  R.</a:t>
            </a:r>
          </a:p>
        </p:txBody>
      </p:sp>
      <p:sp>
        <p:nvSpPr>
          <p:cNvPr id="133193" name="Text Box 73"/>
          <p:cNvSpPr txBox="1">
            <a:spLocks noChangeArrowheads="1"/>
          </p:cNvSpPr>
          <p:nvPr/>
        </p:nvSpPr>
        <p:spPr bwMode="auto">
          <a:xfrm>
            <a:off x="6654800" y="4624388"/>
            <a:ext cx="2208213" cy="12001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b="1">
                <a:solidFill>
                  <a:srgbClr val="0000FF"/>
                </a:solidFill>
              </a:rPr>
              <a:t>Faid Pass </a:t>
            </a:r>
          </a:p>
          <a:p>
            <a:pPr algn="ctr"/>
            <a:r>
              <a:rPr lang="en-US" altLang="en-US" b="1">
                <a:solidFill>
                  <a:srgbClr val="0000FF"/>
                </a:solidFill>
              </a:rPr>
              <a:t>&amp;</a:t>
            </a:r>
          </a:p>
          <a:p>
            <a:pPr algn="ctr"/>
            <a:r>
              <a:rPr lang="en-US" altLang="en-US" b="1">
                <a:solidFill>
                  <a:srgbClr val="0000FF"/>
                </a:solidFill>
              </a:rPr>
              <a:t>Sidi Bou Zid Area</a:t>
            </a:r>
          </a:p>
          <a:p>
            <a:pPr algn="ctr"/>
            <a:r>
              <a:rPr lang="en-US" altLang="en-US" b="1" u="sng">
                <a:solidFill>
                  <a:srgbClr val="0000FF"/>
                </a:solidFill>
              </a:rPr>
              <a:t>CC A</a:t>
            </a:r>
          </a:p>
        </p:txBody>
      </p:sp>
      <p:pic>
        <p:nvPicPr>
          <p:cNvPr id="133194" name="Picture 74" descr="M3 HT Side 004"/>
          <p:cNvPicPr>
            <a:picLocks noChangeAspect="1" noChangeArrowheads="1"/>
          </p:cNvPicPr>
          <p:nvPr/>
        </p:nvPicPr>
        <p:blipFill>
          <a:blip r:embed="rId2">
            <a:extLst>
              <a:ext uri="{28A0092B-C50C-407E-A947-70E740481C1C}">
                <a14:useLocalDpi xmlns:a14="http://schemas.microsoft.com/office/drawing/2010/main" val="0"/>
              </a:ext>
            </a:extLst>
          </a:blip>
          <a:srcRect l="52567" t="6667" r="1256" b="4375"/>
          <a:stretch>
            <a:fillRect/>
          </a:stretch>
        </p:blipFill>
        <p:spPr bwMode="auto">
          <a:xfrm>
            <a:off x="28575" y="3705225"/>
            <a:ext cx="4065588" cy="315118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33195" name="Picture 75" descr="M3 HT Side 004"/>
          <p:cNvPicPr>
            <a:picLocks noChangeAspect="1" noChangeArrowheads="1"/>
          </p:cNvPicPr>
          <p:nvPr/>
        </p:nvPicPr>
        <p:blipFill>
          <a:blip r:embed="rId2" cstate="print">
            <a:extLst>
              <a:ext uri="{28A0092B-C50C-407E-A947-70E740481C1C}">
                <a14:useLocalDpi xmlns:a14="http://schemas.microsoft.com/office/drawing/2010/main" val="0"/>
              </a:ext>
            </a:extLst>
          </a:blip>
          <a:srcRect l="1424" t="6459" r="54408" b="5208"/>
          <a:stretch>
            <a:fillRect/>
          </a:stretch>
        </p:blipFill>
        <p:spPr bwMode="auto">
          <a:xfrm>
            <a:off x="6292850" y="28575"/>
            <a:ext cx="2822575" cy="2271713"/>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33196" name="Line 76"/>
          <p:cNvSpPr>
            <a:spLocks noChangeShapeType="1"/>
          </p:cNvSpPr>
          <p:nvPr/>
        </p:nvSpPr>
        <p:spPr bwMode="auto">
          <a:xfrm flipV="1">
            <a:off x="3784600" y="276225"/>
            <a:ext cx="509588" cy="2525713"/>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97" name="Line 77"/>
          <p:cNvSpPr>
            <a:spLocks noChangeShapeType="1"/>
          </p:cNvSpPr>
          <p:nvPr/>
        </p:nvSpPr>
        <p:spPr bwMode="auto">
          <a:xfrm flipV="1">
            <a:off x="3873500" y="695325"/>
            <a:ext cx="2005013" cy="2098675"/>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98" name="Line 78"/>
          <p:cNvSpPr>
            <a:spLocks noChangeShapeType="1"/>
          </p:cNvSpPr>
          <p:nvPr/>
        </p:nvSpPr>
        <p:spPr bwMode="auto">
          <a:xfrm flipH="1">
            <a:off x="5594350" y="2197100"/>
            <a:ext cx="685800" cy="2047875"/>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99" name="Line 79"/>
          <p:cNvSpPr>
            <a:spLocks noChangeShapeType="1"/>
          </p:cNvSpPr>
          <p:nvPr/>
        </p:nvSpPr>
        <p:spPr bwMode="auto">
          <a:xfrm flipH="1">
            <a:off x="3835400" y="1890713"/>
            <a:ext cx="2387600" cy="1004887"/>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01" name="Freeform 81"/>
          <p:cNvSpPr>
            <a:spLocks/>
          </p:cNvSpPr>
          <p:nvPr/>
        </p:nvSpPr>
        <p:spPr bwMode="auto">
          <a:xfrm>
            <a:off x="7235825" y="433388"/>
            <a:ext cx="1731963" cy="1666875"/>
          </a:xfrm>
          <a:custGeom>
            <a:avLst/>
            <a:gdLst>
              <a:gd name="T0" fmla="*/ 842 w 1091"/>
              <a:gd name="T1" fmla="*/ 1050 h 1050"/>
              <a:gd name="T2" fmla="*/ 521 w 1091"/>
              <a:gd name="T3" fmla="*/ 864 h 1050"/>
              <a:gd name="T4" fmla="*/ 44 w 1091"/>
              <a:gd name="T5" fmla="*/ 309 h 1050"/>
              <a:gd name="T6" fmla="*/ 254 w 1091"/>
              <a:gd name="T7" fmla="*/ 63 h 1050"/>
              <a:gd name="T8" fmla="*/ 1091 w 1091"/>
              <a:gd name="T9" fmla="*/ 0 h 1050"/>
            </a:gdLst>
            <a:ahLst/>
            <a:cxnLst>
              <a:cxn ang="0">
                <a:pos x="T0" y="T1"/>
              </a:cxn>
              <a:cxn ang="0">
                <a:pos x="T2" y="T3"/>
              </a:cxn>
              <a:cxn ang="0">
                <a:pos x="T4" y="T5"/>
              </a:cxn>
              <a:cxn ang="0">
                <a:pos x="T6" y="T7"/>
              </a:cxn>
              <a:cxn ang="0">
                <a:pos x="T8" y="T9"/>
              </a:cxn>
            </a:cxnLst>
            <a:rect l="0" t="0" r="r" b="b"/>
            <a:pathLst>
              <a:path w="1091" h="1050">
                <a:moveTo>
                  <a:pt x="842" y="1050"/>
                </a:moveTo>
                <a:cubicBezTo>
                  <a:pt x="788" y="1019"/>
                  <a:pt x="654" y="987"/>
                  <a:pt x="521" y="864"/>
                </a:cubicBezTo>
                <a:cubicBezTo>
                  <a:pt x="388" y="741"/>
                  <a:pt x="88" y="443"/>
                  <a:pt x="44" y="309"/>
                </a:cubicBezTo>
                <a:cubicBezTo>
                  <a:pt x="0" y="175"/>
                  <a:pt x="80" y="115"/>
                  <a:pt x="254" y="63"/>
                </a:cubicBezTo>
                <a:lnTo>
                  <a:pt x="1091" y="0"/>
                </a:lnTo>
              </a:path>
            </a:pathLst>
          </a:custGeom>
          <a:noFill/>
          <a:ln w="76200" cap="flat" cmpd="tri">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33208" name="Group 88"/>
          <p:cNvGrpSpPr>
            <a:grpSpLocks/>
          </p:cNvGrpSpPr>
          <p:nvPr/>
        </p:nvGrpSpPr>
        <p:grpSpPr bwMode="auto">
          <a:xfrm>
            <a:off x="7985125" y="811213"/>
            <a:ext cx="904875" cy="795337"/>
            <a:chOff x="4394" y="1201"/>
            <a:chExt cx="570" cy="501"/>
          </a:xfrm>
        </p:grpSpPr>
        <p:sp>
          <p:nvSpPr>
            <p:cNvPr id="133209" name="Rectangle 89"/>
            <p:cNvSpPr>
              <a:spLocks noChangeArrowheads="1"/>
            </p:cNvSpPr>
            <p:nvPr/>
          </p:nvSpPr>
          <p:spPr bwMode="auto">
            <a:xfrm>
              <a:off x="4551" y="1373"/>
              <a:ext cx="267" cy="204"/>
            </a:xfrm>
            <a:prstGeom prst="rect">
              <a:avLst/>
            </a:prstGeom>
            <a:solidFill>
              <a:srgbClr val="FF99CC"/>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10" name="Text Box 90"/>
            <p:cNvSpPr txBox="1">
              <a:spLocks noChangeArrowheads="1"/>
            </p:cNvSpPr>
            <p:nvPr/>
          </p:nvSpPr>
          <p:spPr bwMode="auto">
            <a:xfrm>
              <a:off x="4592" y="1201"/>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0000"/>
                  </a:solidFill>
                </a:rPr>
                <a:t>x</a:t>
              </a:r>
            </a:p>
          </p:txBody>
        </p:sp>
        <p:sp>
          <p:nvSpPr>
            <p:cNvPr id="133211" name="Oval 91"/>
            <p:cNvSpPr>
              <a:spLocks noChangeArrowheads="1"/>
            </p:cNvSpPr>
            <p:nvPr/>
          </p:nvSpPr>
          <p:spPr bwMode="auto">
            <a:xfrm>
              <a:off x="4573" y="1429"/>
              <a:ext cx="227" cy="8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12" name="Text Box 92"/>
            <p:cNvSpPr txBox="1">
              <a:spLocks noChangeArrowheads="1"/>
            </p:cNvSpPr>
            <p:nvPr/>
          </p:nvSpPr>
          <p:spPr bwMode="auto">
            <a:xfrm>
              <a:off x="4394" y="1548"/>
              <a:ext cx="57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rgbClr val="FF0000"/>
                  </a:solidFill>
                </a:rPr>
                <a:t>GERHARDT</a:t>
              </a:r>
            </a:p>
          </p:txBody>
        </p:sp>
      </p:grpSp>
      <p:grpSp>
        <p:nvGrpSpPr>
          <p:cNvPr id="133232" name="Group 112"/>
          <p:cNvGrpSpPr>
            <a:grpSpLocks/>
          </p:cNvGrpSpPr>
          <p:nvPr/>
        </p:nvGrpSpPr>
        <p:grpSpPr bwMode="auto">
          <a:xfrm>
            <a:off x="8058150" y="66675"/>
            <a:ext cx="608013" cy="274638"/>
            <a:chOff x="4962" y="1847"/>
            <a:chExt cx="383" cy="173"/>
          </a:xfrm>
        </p:grpSpPr>
        <p:grpSp>
          <p:nvGrpSpPr>
            <p:cNvPr id="133214" name="Group 94"/>
            <p:cNvGrpSpPr>
              <a:grpSpLocks/>
            </p:cNvGrpSpPr>
            <p:nvPr/>
          </p:nvGrpSpPr>
          <p:grpSpPr bwMode="auto">
            <a:xfrm>
              <a:off x="4962" y="1861"/>
              <a:ext cx="127" cy="118"/>
              <a:chOff x="5454" y="1627"/>
              <a:chExt cx="267" cy="249"/>
            </a:xfrm>
          </p:grpSpPr>
          <p:sp>
            <p:nvSpPr>
              <p:cNvPr id="133215" name="Rectangle 95"/>
              <p:cNvSpPr>
                <a:spLocks noChangeArrowheads="1"/>
              </p:cNvSpPr>
              <p:nvPr/>
            </p:nvSpPr>
            <p:spPr bwMode="auto">
              <a:xfrm>
                <a:off x="5454" y="1672"/>
                <a:ext cx="267" cy="204"/>
              </a:xfrm>
              <a:prstGeom prst="rect">
                <a:avLst/>
              </a:prstGeom>
              <a:solidFill>
                <a:srgbClr val="CCFFFF"/>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16" name="Line 96"/>
              <p:cNvSpPr>
                <a:spLocks noChangeShapeType="1"/>
              </p:cNvSpPr>
              <p:nvPr/>
            </p:nvSpPr>
            <p:spPr bwMode="auto">
              <a:xfrm>
                <a:off x="5464" y="1682"/>
                <a:ext cx="257" cy="188"/>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17" name="Line 97"/>
              <p:cNvSpPr>
                <a:spLocks noChangeShapeType="1"/>
              </p:cNvSpPr>
              <p:nvPr/>
            </p:nvSpPr>
            <p:spPr bwMode="auto">
              <a:xfrm flipV="1">
                <a:off x="5460" y="1678"/>
                <a:ext cx="258" cy="182"/>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18" name="Line 98"/>
              <p:cNvSpPr>
                <a:spLocks noChangeShapeType="1"/>
              </p:cNvSpPr>
              <p:nvPr/>
            </p:nvSpPr>
            <p:spPr bwMode="auto">
              <a:xfrm>
                <a:off x="5540" y="1627"/>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19" name="Line 99"/>
              <p:cNvSpPr>
                <a:spLocks noChangeShapeType="1"/>
              </p:cNvSpPr>
              <p:nvPr/>
            </p:nvSpPr>
            <p:spPr bwMode="auto">
              <a:xfrm>
                <a:off x="5580" y="1627"/>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20" name="Line 100"/>
              <p:cNvSpPr>
                <a:spLocks noChangeShapeType="1"/>
              </p:cNvSpPr>
              <p:nvPr/>
            </p:nvSpPr>
            <p:spPr bwMode="auto">
              <a:xfrm>
                <a:off x="5621" y="1627"/>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3221" name="Text Box 101"/>
            <p:cNvSpPr txBox="1">
              <a:spLocks noChangeArrowheads="1"/>
            </p:cNvSpPr>
            <p:nvPr/>
          </p:nvSpPr>
          <p:spPr bwMode="auto">
            <a:xfrm>
              <a:off x="5070" y="1847"/>
              <a:ext cx="27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168</a:t>
              </a:r>
            </a:p>
          </p:txBody>
        </p:sp>
      </p:grpSp>
      <p:grpSp>
        <p:nvGrpSpPr>
          <p:cNvPr id="133231" name="Group 111"/>
          <p:cNvGrpSpPr>
            <a:grpSpLocks/>
          </p:cNvGrpSpPr>
          <p:nvPr/>
        </p:nvGrpSpPr>
        <p:grpSpPr bwMode="auto">
          <a:xfrm>
            <a:off x="6788150" y="131763"/>
            <a:ext cx="820738" cy="290512"/>
            <a:chOff x="4618" y="1601"/>
            <a:chExt cx="517" cy="183"/>
          </a:xfrm>
        </p:grpSpPr>
        <p:grpSp>
          <p:nvGrpSpPr>
            <p:cNvPr id="133223" name="Group 103"/>
            <p:cNvGrpSpPr>
              <a:grpSpLocks/>
            </p:cNvGrpSpPr>
            <p:nvPr/>
          </p:nvGrpSpPr>
          <p:grpSpPr bwMode="auto">
            <a:xfrm>
              <a:off x="4766" y="1624"/>
              <a:ext cx="120" cy="122"/>
              <a:chOff x="4995" y="748"/>
              <a:chExt cx="210" cy="213"/>
            </a:xfrm>
          </p:grpSpPr>
          <p:sp>
            <p:nvSpPr>
              <p:cNvPr id="133224" name="Rectangle 104"/>
              <p:cNvSpPr>
                <a:spLocks noChangeArrowheads="1"/>
              </p:cNvSpPr>
              <p:nvPr/>
            </p:nvSpPr>
            <p:spPr bwMode="auto">
              <a:xfrm>
                <a:off x="4995" y="801"/>
                <a:ext cx="210" cy="160"/>
              </a:xfrm>
              <a:prstGeom prst="rect">
                <a:avLst/>
              </a:prstGeom>
              <a:solidFill>
                <a:srgbClr val="CCFFFF"/>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25" name="Line 105"/>
              <p:cNvSpPr>
                <a:spLocks noChangeShapeType="1"/>
              </p:cNvSpPr>
              <p:nvPr/>
            </p:nvSpPr>
            <p:spPr bwMode="auto">
              <a:xfrm>
                <a:off x="5003" y="808"/>
                <a:ext cx="202" cy="148"/>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26" name="Line 106"/>
              <p:cNvSpPr>
                <a:spLocks noChangeShapeType="1"/>
              </p:cNvSpPr>
              <p:nvPr/>
            </p:nvSpPr>
            <p:spPr bwMode="auto">
              <a:xfrm flipV="1">
                <a:off x="5000" y="806"/>
                <a:ext cx="203" cy="142"/>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27" name="Line 107"/>
              <p:cNvSpPr>
                <a:spLocks noChangeShapeType="1"/>
              </p:cNvSpPr>
              <p:nvPr/>
            </p:nvSpPr>
            <p:spPr bwMode="auto">
              <a:xfrm>
                <a:off x="5075" y="748"/>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28" name="Line 108"/>
              <p:cNvSpPr>
                <a:spLocks noChangeShapeType="1"/>
              </p:cNvSpPr>
              <p:nvPr/>
            </p:nvSpPr>
            <p:spPr bwMode="auto">
              <a:xfrm>
                <a:off x="5120" y="748"/>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3229" name="Text Box 109"/>
            <p:cNvSpPr txBox="1">
              <a:spLocks noChangeArrowheads="1"/>
            </p:cNvSpPr>
            <p:nvPr/>
          </p:nvSpPr>
          <p:spPr bwMode="auto">
            <a:xfrm>
              <a:off x="4618" y="1611"/>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3</a:t>
              </a:r>
            </a:p>
          </p:txBody>
        </p:sp>
        <p:sp>
          <p:nvSpPr>
            <p:cNvPr id="133230" name="Text Box 110"/>
            <p:cNvSpPr txBox="1">
              <a:spLocks noChangeArrowheads="1"/>
            </p:cNvSpPr>
            <p:nvPr/>
          </p:nvSpPr>
          <p:spPr bwMode="auto">
            <a:xfrm>
              <a:off x="4860" y="1601"/>
              <a:ext cx="27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168</a:t>
              </a:r>
            </a:p>
          </p:txBody>
        </p:sp>
      </p:grpSp>
      <p:grpSp>
        <p:nvGrpSpPr>
          <p:cNvPr id="133233" name="Group 113"/>
          <p:cNvGrpSpPr>
            <a:grpSpLocks/>
          </p:cNvGrpSpPr>
          <p:nvPr/>
        </p:nvGrpSpPr>
        <p:grpSpPr bwMode="auto">
          <a:xfrm>
            <a:off x="327025" y="5187950"/>
            <a:ext cx="744538" cy="334963"/>
            <a:chOff x="4961" y="577"/>
            <a:chExt cx="469" cy="211"/>
          </a:xfrm>
        </p:grpSpPr>
        <p:sp>
          <p:nvSpPr>
            <p:cNvPr id="133234" name="Rectangle 114"/>
            <p:cNvSpPr>
              <a:spLocks noChangeArrowheads="1"/>
            </p:cNvSpPr>
            <p:nvPr/>
          </p:nvSpPr>
          <p:spPr bwMode="auto">
            <a:xfrm>
              <a:off x="5094" y="626"/>
              <a:ext cx="210" cy="160"/>
            </a:xfrm>
            <a:prstGeom prst="rect">
              <a:avLst/>
            </a:prstGeom>
            <a:solidFill>
              <a:srgbClr val="CCFFFF"/>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35" name="Line 115"/>
            <p:cNvSpPr>
              <a:spLocks noChangeShapeType="1"/>
            </p:cNvSpPr>
            <p:nvPr/>
          </p:nvSpPr>
          <p:spPr bwMode="auto">
            <a:xfrm>
              <a:off x="5174" y="577"/>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36" name="Line 116"/>
            <p:cNvSpPr>
              <a:spLocks noChangeShapeType="1"/>
            </p:cNvSpPr>
            <p:nvPr/>
          </p:nvSpPr>
          <p:spPr bwMode="auto">
            <a:xfrm>
              <a:off x="5219" y="577"/>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37" name="Oval 117"/>
            <p:cNvSpPr>
              <a:spLocks noChangeArrowheads="1"/>
            </p:cNvSpPr>
            <p:nvPr/>
          </p:nvSpPr>
          <p:spPr bwMode="auto">
            <a:xfrm>
              <a:off x="5116" y="668"/>
              <a:ext cx="167" cy="80"/>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38" name="Text Box 118"/>
            <p:cNvSpPr txBox="1">
              <a:spLocks noChangeArrowheads="1"/>
            </p:cNvSpPr>
            <p:nvPr/>
          </p:nvSpPr>
          <p:spPr bwMode="auto">
            <a:xfrm>
              <a:off x="4961" y="615"/>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3</a:t>
              </a:r>
            </a:p>
          </p:txBody>
        </p:sp>
        <p:sp>
          <p:nvSpPr>
            <p:cNvPr id="133239" name="Text Box 119"/>
            <p:cNvSpPr txBox="1">
              <a:spLocks noChangeArrowheads="1"/>
            </p:cNvSpPr>
            <p:nvPr/>
          </p:nvSpPr>
          <p:spPr bwMode="auto">
            <a:xfrm>
              <a:off x="5261" y="609"/>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1</a:t>
              </a:r>
            </a:p>
          </p:txBody>
        </p:sp>
      </p:grpSp>
      <p:sp>
        <p:nvSpPr>
          <p:cNvPr id="133240" name="Freeform 120"/>
          <p:cNvSpPr>
            <a:spLocks/>
          </p:cNvSpPr>
          <p:nvPr/>
        </p:nvSpPr>
        <p:spPr bwMode="auto">
          <a:xfrm>
            <a:off x="1200150" y="4943475"/>
            <a:ext cx="1495425" cy="438150"/>
          </a:xfrm>
          <a:custGeom>
            <a:avLst/>
            <a:gdLst>
              <a:gd name="T0" fmla="*/ 0 w 942"/>
              <a:gd name="T1" fmla="*/ 276 h 276"/>
              <a:gd name="T2" fmla="*/ 504 w 942"/>
              <a:gd name="T3" fmla="*/ 180 h 276"/>
              <a:gd name="T4" fmla="*/ 942 w 942"/>
              <a:gd name="T5" fmla="*/ 0 h 276"/>
            </a:gdLst>
            <a:ahLst/>
            <a:cxnLst>
              <a:cxn ang="0">
                <a:pos x="T0" y="T1"/>
              </a:cxn>
              <a:cxn ang="0">
                <a:pos x="T2" y="T3"/>
              </a:cxn>
              <a:cxn ang="0">
                <a:pos x="T4" y="T5"/>
              </a:cxn>
            </a:cxnLst>
            <a:rect l="0" t="0" r="r" b="b"/>
            <a:pathLst>
              <a:path w="942" h="276">
                <a:moveTo>
                  <a:pt x="0" y="276"/>
                </a:moveTo>
                <a:cubicBezTo>
                  <a:pt x="84" y="260"/>
                  <a:pt x="347" y="226"/>
                  <a:pt x="504" y="180"/>
                </a:cubicBezTo>
                <a:cubicBezTo>
                  <a:pt x="661" y="134"/>
                  <a:pt x="851" y="38"/>
                  <a:pt x="942" y="0"/>
                </a:cubicBezTo>
              </a:path>
            </a:pathLst>
          </a:custGeom>
          <a:noFill/>
          <a:ln w="76200" cap="flat" cmpd="tri">
            <a:solidFill>
              <a:srgbClr val="0000FF"/>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33250" name="Group 130"/>
          <p:cNvGrpSpPr>
            <a:grpSpLocks/>
          </p:cNvGrpSpPr>
          <p:nvPr/>
        </p:nvGrpSpPr>
        <p:grpSpPr bwMode="auto">
          <a:xfrm>
            <a:off x="406400" y="4340225"/>
            <a:ext cx="811213" cy="279400"/>
            <a:chOff x="4834" y="1978"/>
            <a:chExt cx="511" cy="176"/>
          </a:xfrm>
        </p:grpSpPr>
        <p:grpSp>
          <p:nvGrpSpPr>
            <p:cNvPr id="133242" name="Group 122"/>
            <p:cNvGrpSpPr>
              <a:grpSpLocks/>
            </p:cNvGrpSpPr>
            <p:nvPr/>
          </p:nvGrpSpPr>
          <p:grpSpPr bwMode="auto">
            <a:xfrm>
              <a:off x="4983" y="1990"/>
              <a:ext cx="127" cy="129"/>
              <a:chOff x="4995" y="748"/>
              <a:chExt cx="210" cy="213"/>
            </a:xfrm>
          </p:grpSpPr>
          <p:sp>
            <p:nvSpPr>
              <p:cNvPr id="133243" name="Rectangle 123"/>
              <p:cNvSpPr>
                <a:spLocks noChangeArrowheads="1"/>
              </p:cNvSpPr>
              <p:nvPr/>
            </p:nvSpPr>
            <p:spPr bwMode="auto">
              <a:xfrm>
                <a:off x="4995" y="801"/>
                <a:ext cx="210" cy="160"/>
              </a:xfrm>
              <a:prstGeom prst="rect">
                <a:avLst/>
              </a:prstGeom>
              <a:solidFill>
                <a:srgbClr val="CCFFFF"/>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44" name="Line 124"/>
              <p:cNvSpPr>
                <a:spLocks noChangeShapeType="1"/>
              </p:cNvSpPr>
              <p:nvPr/>
            </p:nvSpPr>
            <p:spPr bwMode="auto">
              <a:xfrm>
                <a:off x="5003" y="808"/>
                <a:ext cx="202" cy="148"/>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45" name="Line 125"/>
              <p:cNvSpPr>
                <a:spLocks noChangeShapeType="1"/>
              </p:cNvSpPr>
              <p:nvPr/>
            </p:nvSpPr>
            <p:spPr bwMode="auto">
              <a:xfrm flipV="1">
                <a:off x="5000" y="806"/>
                <a:ext cx="203" cy="142"/>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46" name="Line 126"/>
              <p:cNvSpPr>
                <a:spLocks noChangeShapeType="1"/>
              </p:cNvSpPr>
              <p:nvPr/>
            </p:nvSpPr>
            <p:spPr bwMode="auto">
              <a:xfrm>
                <a:off x="5075" y="748"/>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47" name="Line 127"/>
              <p:cNvSpPr>
                <a:spLocks noChangeShapeType="1"/>
              </p:cNvSpPr>
              <p:nvPr/>
            </p:nvSpPr>
            <p:spPr bwMode="auto">
              <a:xfrm>
                <a:off x="5120" y="748"/>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3248" name="Text Box 128"/>
            <p:cNvSpPr txBox="1">
              <a:spLocks noChangeArrowheads="1"/>
            </p:cNvSpPr>
            <p:nvPr/>
          </p:nvSpPr>
          <p:spPr bwMode="auto">
            <a:xfrm>
              <a:off x="4834" y="1978"/>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2</a:t>
              </a:r>
            </a:p>
          </p:txBody>
        </p:sp>
        <p:sp>
          <p:nvSpPr>
            <p:cNvPr id="133249" name="Text Box 129"/>
            <p:cNvSpPr txBox="1">
              <a:spLocks noChangeArrowheads="1"/>
            </p:cNvSpPr>
            <p:nvPr/>
          </p:nvSpPr>
          <p:spPr bwMode="auto">
            <a:xfrm>
              <a:off x="5070" y="1981"/>
              <a:ext cx="27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168</a:t>
              </a:r>
            </a:p>
          </p:txBody>
        </p:sp>
      </p:grpSp>
      <p:sp>
        <p:nvSpPr>
          <p:cNvPr id="133253" name="Freeform 133"/>
          <p:cNvSpPr>
            <a:spLocks/>
          </p:cNvSpPr>
          <p:nvPr/>
        </p:nvSpPr>
        <p:spPr bwMode="auto">
          <a:xfrm>
            <a:off x="3057525" y="4581525"/>
            <a:ext cx="1085850" cy="285750"/>
          </a:xfrm>
          <a:custGeom>
            <a:avLst/>
            <a:gdLst>
              <a:gd name="T0" fmla="*/ 684 w 684"/>
              <a:gd name="T1" fmla="*/ 180 h 180"/>
              <a:gd name="T2" fmla="*/ 528 w 684"/>
              <a:gd name="T3" fmla="*/ 144 h 180"/>
              <a:gd name="T4" fmla="*/ 288 w 684"/>
              <a:gd name="T5" fmla="*/ 72 h 180"/>
              <a:gd name="T6" fmla="*/ 0 w 684"/>
              <a:gd name="T7" fmla="*/ 0 h 180"/>
            </a:gdLst>
            <a:ahLst/>
            <a:cxnLst>
              <a:cxn ang="0">
                <a:pos x="T0" y="T1"/>
              </a:cxn>
              <a:cxn ang="0">
                <a:pos x="T2" y="T3"/>
              </a:cxn>
              <a:cxn ang="0">
                <a:pos x="T4" y="T5"/>
              </a:cxn>
              <a:cxn ang="0">
                <a:pos x="T6" y="T7"/>
              </a:cxn>
            </a:cxnLst>
            <a:rect l="0" t="0" r="r" b="b"/>
            <a:pathLst>
              <a:path w="684" h="180">
                <a:moveTo>
                  <a:pt x="684" y="180"/>
                </a:moveTo>
                <a:cubicBezTo>
                  <a:pt x="658" y="174"/>
                  <a:pt x="594" y="162"/>
                  <a:pt x="528" y="144"/>
                </a:cubicBezTo>
                <a:lnTo>
                  <a:pt x="288" y="72"/>
                </a:lnTo>
                <a:lnTo>
                  <a:pt x="0" y="0"/>
                </a:lnTo>
              </a:path>
            </a:pathLst>
          </a:custGeom>
          <a:noFill/>
          <a:ln w="76200" cap="flat" cmpd="tri">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33254" name="Group 134"/>
          <p:cNvGrpSpPr>
            <a:grpSpLocks/>
          </p:cNvGrpSpPr>
          <p:nvPr/>
        </p:nvGrpSpPr>
        <p:grpSpPr bwMode="auto">
          <a:xfrm>
            <a:off x="1974850" y="3973513"/>
            <a:ext cx="904875" cy="795337"/>
            <a:chOff x="4394" y="1201"/>
            <a:chExt cx="570" cy="501"/>
          </a:xfrm>
        </p:grpSpPr>
        <p:sp>
          <p:nvSpPr>
            <p:cNvPr id="133255" name="Rectangle 135"/>
            <p:cNvSpPr>
              <a:spLocks noChangeArrowheads="1"/>
            </p:cNvSpPr>
            <p:nvPr/>
          </p:nvSpPr>
          <p:spPr bwMode="auto">
            <a:xfrm>
              <a:off x="4551" y="1373"/>
              <a:ext cx="267" cy="204"/>
            </a:xfrm>
            <a:prstGeom prst="rect">
              <a:avLst/>
            </a:prstGeom>
            <a:solidFill>
              <a:srgbClr val="FF99CC"/>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56" name="Text Box 136"/>
            <p:cNvSpPr txBox="1">
              <a:spLocks noChangeArrowheads="1"/>
            </p:cNvSpPr>
            <p:nvPr/>
          </p:nvSpPr>
          <p:spPr bwMode="auto">
            <a:xfrm>
              <a:off x="4592" y="1201"/>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0000"/>
                  </a:solidFill>
                </a:rPr>
                <a:t>x</a:t>
              </a:r>
            </a:p>
          </p:txBody>
        </p:sp>
        <p:sp>
          <p:nvSpPr>
            <p:cNvPr id="133257" name="Oval 137"/>
            <p:cNvSpPr>
              <a:spLocks noChangeArrowheads="1"/>
            </p:cNvSpPr>
            <p:nvPr/>
          </p:nvSpPr>
          <p:spPr bwMode="auto">
            <a:xfrm>
              <a:off x="4573" y="1429"/>
              <a:ext cx="227" cy="8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58" name="Text Box 138"/>
            <p:cNvSpPr txBox="1">
              <a:spLocks noChangeArrowheads="1"/>
            </p:cNvSpPr>
            <p:nvPr/>
          </p:nvSpPr>
          <p:spPr bwMode="auto">
            <a:xfrm>
              <a:off x="4394" y="1548"/>
              <a:ext cx="57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rgbClr val="FF0000"/>
                  </a:solidFill>
                </a:rPr>
                <a:t>GERHARDT</a:t>
              </a:r>
            </a:p>
          </p:txBody>
        </p:sp>
      </p:grpSp>
      <p:grpSp>
        <p:nvGrpSpPr>
          <p:cNvPr id="133259" name="Group 139"/>
          <p:cNvGrpSpPr>
            <a:grpSpLocks/>
          </p:cNvGrpSpPr>
          <p:nvPr/>
        </p:nvGrpSpPr>
        <p:grpSpPr bwMode="auto">
          <a:xfrm>
            <a:off x="3460750" y="4546600"/>
            <a:ext cx="777875" cy="809625"/>
            <a:chOff x="5192" y="2852"/>
            <a:chExt cx="490" cy="510"/>
          </a:xfrm>
        </p:grpSpPr>
        <p:grpSp>
          <p:nvGrpSpPr>
            <p:cNvPr id="133260" name="Group 140"/>
            <p:cNvGrpSpPr>
              <a:grpSpLocks/>
            </p:cNvGrpSpPr>
            <p:nvPr/>
          </p:nvGrpSpPr>
          <p:grpSpPr bwMode="auto">
            <a:xfrm>
              <a:off x="5304" y="2852"/>
              <a:ext cx="267" cy="376"/>
              <a:chOff x="4767" y="2828"/>
              <a:chExt cx="267" cy="376"/>
            </a:xfrm>
          </p:grpSpPr>
          <p:sp>
            <p:nvSpPr>
              <p:cNvPr id="133261" name="Rectangle 141"/>
              <p:cNvSpPr>
                <a:spLocks noChangeArrowheads="1"/>
              </p:cNvSpPr>
              <p:nvPr/>
            </p:nvSpPr>
            <p:spPr bwMode="auto">
              <a:xfrm>
                <a:off x="4767" y="3000"/>
                <a:ext cx="267" cy="204"/>
              </a:xfrm>
              <a:prstGeom prst="rect">
                <a:avLst/>
              </a:prstGeom>
              <a:solidFill>
                <a:srgbClr val="FF99CC"/>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62" name="Text Box 142"/>
              <p:cNvSpPr txBox="1">
                <a:spLocks noChangeArrowheads="1"/>
              </p:cNvSpPr>
              <p:nvPr/>
            </p:nvSpPr>
            <p:spPr bwMode="auto">
              <a:xfrm>
                <a:off x="4808" y="2828"/>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0000"/>
                    </a:solidFill>
                  </a:rPr>
                  <a:t>x</a:t>
                </a:r>
              </a:p>
            </p:txBody>
          </p:sp>
          <p:sp>
            <p:nvSpPr>
              <p:cNvPr id="133263" name="Line 143"/>
              <p:cNvSpPr>
                <a:spLocks noChangeShapeType="1"/>
              </p:cNvSpPr>
              <p:nvPr/>
            </p:nvSpPr>
            <p:spPr bwMode="auto">
              <a:xfrm>
                <a:off x="4777" y="3014"/>
                <a:ext cx="257" cy="188"/>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64" name="Line 144"/>
              <p:cNvSpPr>
                <a:spLocks noChangeShapeType="1"/>
              </p:cNvSpPr>
              <p:nvPr/>
            </p:nvSpPr>
            <p:spPr bwMode="auto">
              <a:xfrm flipV="1">
                <a:off x="4773" y="3010"/>
                <a:ext cx="258" cy="182"/>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65" name="Oval 145"/>
              <p:cNvSpPr>
                <a:spLocks noChangeArrowheads="1"/>
              </p:cNvSpPr>
              <p:nvPr/>
            </p:nvSpPr>
            <p:spPr bwMode="auto">
              <a:xfrm>
                <a:off x="4786" y="3059"/>
                <a:ext cx="227" cy="8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3266" name="Text Box 146"/>
            <p:cNvSpPr txBox="1">
              <a:spLocks noChangeArrowheads="1"/>
            </p:cNvSpPr>
            <p:nvPr/>
          </p:nvSpPr>
          <p:spPr bwMode="auto">
            <a:xfrm>
              <a:off x="5192" y="3208"/>
              <a:ext cx="49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rgbClr val="FF0000"/>
                  </a:solidFill>
                </a:rPr>
                <a:t>REIMANN</a:t>
              </a:r>
            </a:p>
          </p:txBody>
        </p:sp>
      </p:grpSp>
      <p:grpSp>
        <p:nvGrpSpPr>
          <p:cNvPr id="133267" name="Group 147"/>
          <p:cNvGrpSpPr>
            <a:grpSpLocks/>
          </p:cNvGrpSpPr>
          <p:nvPr/>
        </p:nvGrpSpPr>
        <p:grpSpPr bwMode="auto">
          <a:xfrm>
            <a:off x="6794500" y="2530475"/>
            <a:ext cx="777875" cy="809625"/>
            <a:chOff x="5192" y="2852"/>
            <a:chExt cx="490" cy="510"/>
          </a:xfrm>
        </p:grpSpPr>
        <p:grpSp>
          <p:nvGrpSpPr>
            <p:cNvPr id="133268" name="Group 148"/>
            <p:cNvGrpSpPr>
              <a:grpSpLocks/>
            </p:cNvGrpSpPr>
            <p:nvPr/>
          </p:nvGrpSpPr>
          <p:grpSpPr bwMode="auto">
            <a:xfrm>
              <a:off x="5304" y="2852"/>
              <a:ext cx="267" cy="376"/>
              <a:chOff x="4767" y="2828"/>
              <a:chExt cx="267" cy="376"/>
            </a:xfrm>
          </p:grpSpPr>
          <p:sp>
            <p:nvSpPr>
              <p:cNvPr id="133269" name="Rectangle 149"/>
              <p:cNvSpPr>
                <a:spLocks noChangeArrowheads="1"/>
              </p:cNvSpPr>
              <p:nvPr/>
            </p:nvSpPr>
            <p:spPr bwMode="auto">
              <a:xfrm>
                <a:off x="4767" y="3000"/>
                <a:ext cx="267" cy="204"/>
              </a:xfrm>
              <a:prstGeom prst="rect">
                <a:avLst/>
              </a:prstGeom>
              <a:solidFill>
                <a:srgbClr val="FF99CC"/>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70" name="Text Box 150"/>
              <p:cNvSpPr txBox="1">
                <a:spLocks noChangeArrowheads="1"/>
              </p:cNvSpPr>
              <p:nvPr/>
            </p:nvSpPr>
            <p:spPr bwMode="auto">
              <a:xfrm>
                <a:off x="4808" y="2828"/>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0000"/>
                    </a:solidFill>
                  </a:rPr>
                  <a:t>x</a:t>
                </a:r>
              </a:p>
            </p:txBody>
          </p:sp>
          <p:sp>
            <p:nvSpPr>
              <p:cNvPr id="133271" name="Line 151"/>
              <p:cNvSpPr>
                <a:spLocks noChangeShapeType="1"/>
              </p:cNvSpPr>
              <p:nvPr/>
            </p:nvSpPr>
            <p:spPr bwMode="auto">
              <a:xfrm>
                <a:off x="4777" y="3014"/>
                <a:ext cx="257" cy="188"/>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72" name="Line 152"/>
              <p:cNvSpPr>
                <a:spLocks noChangeShapeType="1"/>
              </p:cNvSpPr>
              <p:nvPr/>
            </p:nvSpPr>
            <p:spPr bwMode="auto">
              <a:xfrm flipV="1">
                <a:off x="4773" y="3010"/>
                <a:ext cx="258" cy="182"/>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73" name="Oval 153"/>
              <p:cNvSpPr>
                <a:spLocks noChangeArrowheads="1"/>
              </p:cNvSpPr>
              <p:nvPr/>
            </p:nvSpPr>
            <p:spPr bwMode="auto">
              <a:xfrm>
                <a:off x="4786" y="3059"/>
                <a:ext cx="227" cy="8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3274" name="Text Box 154"/>
            <p:cNvSpPr txBox="1">
              <a:spLocks noChangeArrowheads="1"/>
            </p:cNvSpPr>
            <p:nvPr/>
          </p:nvSpPr>
          <p:spPr bwMode="auto">
            <a:xfrm>
              <a:off x="5192" y="3208"/>
              <a:ext cx="49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rgbClr val="FF0000"/>
                  </a:solidFill>
                </a:rPr>
                <a:t>REIMANN</a:t>
              </a:r>
            </a:p>
          </p:txBody>
        </p:sp>
      </p:grpSp>
      <p:grpSp>
        <p:nvGrpSpPr>
          <p:cNvPr id="133275" name="Group 155"/>
          <p:cNvGrpSpPr>
            <a:grpSpLocks/>
          </p:cNvGrpSpPr>
          <p:nvPr/>
        </p:nvGrpSpPr>
        <p:grpSpPr bwMode="auto">
          <a:xfrm>
            <a:off x="6086475" y="2058988"/>
            <a:ext cx="904875" cy="795337"/>
            <a:chOff x="4586" y="3305"/>
            <a:chExt cx="570" cy="501"/>
          </a:xfrm>
        </p:grpSpPr>
        <p:grpSp>
          <p:nvGrpSpPr>
            <p:cNvPr id="133276" name="Group 156"/>
            <p:cNvGrpSpPr>
              <a:grpSpLocks/>
            </p:cNvGrpSpPr>
            <p:nvPr/>
          </p:nvGrpSpPr>
          <p:grpSpPr bwMode="auto">
            <a:xfrm>
              <a:off x="4743" y="3305"/>
              <a:ext cx="267" cy="376"/>
              <a:chOff x="4743" y="3305"/>
              <a:chExt cx="267" cy="376"/>
            </a:xfrm>
          </p:grpSpPr>
          <p:sp>
            <p:nvSpPr>
              <p:cNvPr id="133277" name="Rectangle 157"/>
              <p:cNvSpPr>
                <a:spLocks noChangeArrowheads="1"/>
              </p:cNvSpPr>
              <p:nvPr/>
            </p:nvSpPr>
            <p:spPr bwMode="auto">
              <a:xfrm>
                <a:off x="4743" y="3477"/>
                <a:ext cx="267" cy="204"/>
              </a:xfrm>
              <a:prstGeom prst="rect">
                <a:avLst/>
              </a:prstGeom>
              <a:solidFill>
                <a:srgbClr val="FF99CC"/>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78" name="Text Box 158"/>
              <p:cNvSpPr txBox="1">
                <a:spLocks noChangeArrowheads="1"/>
              </p:cNvSpPr>
              <p:nvPr/>
            </p:nvSpPr>
            <p:spPr bwMode="auto">
              <a:xfrm>
                <a:off x="4784" y="3305"/>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0000"/>
                    </a:solidFill>
                  </a:rPr>
                  <a:t>x</a:t>
                </a:r>
              </a:p>
            </p:txBody>
          </p:sp>
          <p:sp>
            <p:nvSpPr>
              <p:cNvPr id="133279" name="Oval 159"/>
              <p:cNvSpPr>
                <a:spLocks noChangeArrowheads="1"/>
              </p:cNvSpPr>
              <p:nvPr/>
            </p:nvSpPr>
            <p:spPr bwMode="auto">
              <a:xfrm>
                <a:off x="4765" y="3533"/>
                <a:ext cx="227" cy="8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3280" name="Text Box 160"/>
            <p:cNvSpPr txBox="1">
              <a:spLocks noChangeArrowheads="1"/>
            </p:cNvSpPr>
            <p:nvPr/>
          </p:nvSpPr>
          <p:spPr bwMode="auto">
            <a:xfrm>
              <a:off x="4586" y="3652"/>
              <a:ext cx="57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rgbClr val="FF0000"/>
                  </a:solidFill>
                </a:rPr>
                <a:t>GERHARDT</a:t>
              </a:r>
            </a:p>
          </p:txBody>
        </p:sp>
      </p:grpSp>
      <p:grpSp>
        <p:nvGrpSpPr>
          <p:cNvPr id="133290" name="Group 170"/>
          <p:cNvGrpSpPr>
            <a:grpSpLocks/>
          </p:cNvGrpSpPr>
          <p:nvPr/>
        </p:nvGrpSpPr>
        <p:grpSpPr bwMode="auto">
          <a:xfrm>
            <a:off x="4148138" y="962025"/>
            <a:ext cx="912812" cy="354013"/>
            <a:chOff x="4859" y="748"/>
            <a:chExt cx="575" cy="223"/>
          </a:xfrm>
        </p:grpSpPr>
        <p:grpSp>
          <p:nvGrpSpPr>
            <p:cNvPr id="133291" name="Group 171"/>
            <p:cNvGrpSpPr>
              <a:grpSpLocks/>
            </p:cNvGrpSpPr>
            <p:nvPr/>
          </p:nvGrpSpPr>
          <p:grpSpPr bwMode="auto">
            <a:xfrm>
              <a:off x="4995" y="748"/>
              <a:ext cx="210" cy="213"/>
              <a:chOff x="4995" y="748"/>
              <a:chExt cx="210" cy="213"/>
            </a:xfrm>
          </p:grpSpPr>
          <p:sp>
            <p:nvSpPr>
              <p:cNvPr id="133292" name="Rectangle 172"/>
              <p:cNvSpPr>
                <a:spLocks noChangeArrowheads="1"/>
              </p:cNvSpPr>
              <p:nvPr/>
            </p:nvSpPr>
            <p:spPr bwMode="auto">
              <a:xfrm>
                <a:off x="4995" y="801"/>
                <a:ext cx="210" cy="160"/>
              </a:xfrm>
              <a:prstGeom prst="rect">
                <a:avLst/>
              </a:prstGeom>
              <a:solidFill>
                <a:srgbClr val="CCFFFF"/>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93" name="Line 173"/>
              <p:cNvSpPr>
                <a:spLocks noChangeShapeType="1"/>
              </p:cNvSpPr>
              <p:nvPr/>
            </p:nvSpPr>
            <p:spPr bwMode="auto">
              <a:xfrm>
                <a:off x="5003" y="808"/>
                <a:ext cx="202" cy="148"/>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94" name="Line 174"/>
              <p:cNvSpPr>
                <a:spLocks noChangeShapeType="1"/>
              </p:cNvSpPr>
              <p:nvPr/>
            </p:nvSpPr>
            <p:spPr bwMode="auto">
              <a:xfrm flipV="1">
                <a:off x="5000" y="806"/>
                <a:ext cx="203" cy="142"/>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95" name="Line 175"/>
              <p:cNvSpPr>
                <a:spLocks noChangeShapeType="1"/>
              </p:cNvSpPr>
              <p:nvPr/>
            </p:nvSpPr>
            <p:spPr bwMode="auto">
              <a:xfrm>
                <a:off x="5075" y="748"/>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96" name="Line 176"/>
              <p:cNvSpPr>
                <a:spLocks noChangeShapeType="1"/>
              </p:cNvSpPr>
              <p:nvPr/>
            </p:nvSpPr>
            <p:spPr bwMode="auto">
              <a:xfrm>
                <a:off x="5120" y="748"/>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3297" name="Text Box 177"/>
            <p:cNvSpPr txBox="1">
              <a:spLocks noChangeArrowheads="1"/>
            </p:cNvSpPr>
            <p:nvPr/>
          </p:nvSpPr>
          <p:spPr bwMode="auto">
            <a:xfrm>
              <a:off x="4859" y="798"/>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2</a:t>
              </a:r>
            </a:p>
          </p:txBody>
        </p:sp>
        <p:sp>
          <p:nvSpPr>
            <p:cNvPr id="133298" name="Text Box 178"/>
            <p:cNvSpPr txBox="1">
              <a:spLocks noChangeArrowheads="1"/>
            </p:cNvSpPr>
            <p:nvPr/>
          </p:nvSpPr>
          <p:spPr bwMode="auto">
            <a:xfrm>
              <a:off x="5159" y="792"/>
              <a:ext cx="27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168</a:t>
              </a:r>
            </a:p>
          </p:txBody>
        </p:sp>
      </p:grpSp>
      <p:grpSp>
        <p:nvGrpSpPr>
          <p:cNvPr id="133299" name="Group 179"/>
          <p:cNvGrpSpPr>
            <a:grpSpLocks/>
          </p:cNvGrpSpPr>
          <p:nvPr/>
        </p:nvGrpSpPr>
        <p:grpSpPr bwMode="auto">
          <a:xfrm>
            <a:off x="4841875" y="3003550"/>
            <a:ext cx="912813" cy="354013"/>
            <a:chOff x="4943" y="307"/>
            <a:chExt cx="575" cy="223"/>
          </a:xfrm>
        </p:grpSpPr>
        <p:grpSp>
          <p:nvGrpSpPr>
            <p:cNvPr id="133300" name="Group 180"/>
            <p:cNvGrpSpPr>
              <a:grpSpLocks/>
            </p:cNvGrpSpPr>
            <p:nvPr/>
          </p:nvGrpSpPr>
          <p:grpSpPr bwMode="auto">
            <a:xfrm>
              <a:off x="5079" y="307"/>
              <a:ext cx="210" cy="213"/>
              <a:chOff x="4995" y="748"/>
              <a:chExt cx="210" cy="213"/>
            </a:xfrm>
          </p:grpSpPr>
          <p:sp>
            <p:nvSpPr>
              <p:cNvPr id="133301" name="Rectangle 181"/>
              <p:cNvSpPr>
                <a:spLocks noChangeArrowheads="1"/>
              </p:cNvSpPr>
              <p:nvPr/>
            </p:nvSpPr>
            <p:spPr bwMode="auto">
              <a:xfrm>
                <a:off x="4995" y="801"/>
                <a:ext cx="210" cy="160"/>
              </a:xfrm>
              <a:prstGeom prst="rect">
                <a:avLst/>
              </a:prstGeom>
              <a:solidFill>
                <a:srgbClr val="CCFFFF"/>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02" name="Line 182"/>
              <p:cNvSpPr>
                <a:spLocks noChangeShapeType="1"/>
              </p:cNvSpPr>
              <p:nvPr/>
            </p:nvSpPr>
            <p:spPr bwMode="auto">
              <a:xfrm>
                <a:off x="5003" y="808"/>
                <a:ext cx="202" cy="148"/>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03" name="Line 183"/>
              <p:cNvSpPr>
                <a:spLocks noChangeShapeType="1"/>
              </p:cNvSpPr>
              <p:nvPr/>
            </p:nvSpPr>
            <p:spPr bwMode="auto">
              <a:xfrm flipV="1">
                <a:off x="5000" y="806"/>
                <a:ext cx="203" cy="142"/>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04" name="Line 184"/>
              <p:cNvSpPr>
                <a:spLocks noChangeShapeType="1"/>
              </p:cNvSpPr>
              <p:nvPr/>
            </p:nvSpPr>
            <p:spPr bwMode="auto">
              <a:xfrm>
                <a:off x="5075" y="748"/>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05" name="Line 185"/>
              <p:cNvSpPr>
                <a:spLocks noChangeShapeType="1"/>
              </p:cNvSpPr>
              <p:nvPr/>
            </p:nvSpPr>
            <p:spPr bwMode="auto">
              <a:xfrm>
                <a:off x="5120" y="748"/>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3306" name="Text Box 186"/>
            <p:cNvSpPr txBox="1">
              <a:spLocks noChangeArrowheads="1"/>
            </p:cNvSpPr>
            <p:nvPr/>
          </p:nvSpPr>
          <p:spPr bwMode="auto">
            <a:xfrm>
              <a:off x="4943" y="357"/>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3</a:t>
              </a:r>
            </a:p>
          </p:txBody>
        </p:sp>
        <p:sp>
          <p:nvSpPr>
            <p:cNvPr id="133307" name="Text Box 187"/>
            <p:cNvSpPr txBox="1">
              <a:spLocks noChangeArrowheads="1"/>
            </p:cNvSpPr>
            <p:nvPr/>
          </p:nvSpPr>
          <p:spPr bwMode="auto">
            <a:xfrm>
              <a:off x="5243" y="351"/>
              <a:ext cx="27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168</a:t>
              </a:r>
            </a:p>
          </p:txBody>
        </p:sp>
      </p:grpSp>
      <p:grpSp>
        <p:nvGrpSpPr>
          <p:cNvPr id="133308" name="Group 188"/>
          <p:cNvGrpSpPr>
            <a:grpSpLocks/>
          </p:cNvGrpSpPr>
          <p:nvPr/>
        </p:nvGrpSpPr>
        <p:grpSpPr bwMode="auto">
          <a:xfrm>
            <a:off x="3200400" y="2520950"/>
            <a:ext cx="744538" cy="334963"/>
            <a:chOff x="4961" y="577"/>
            <a:chExt cx="469" cy="211"/>
          </a:xfrm>
        </p:grpSpPr>
        <p:sp>
          <p:nvSpPr>
            <p:cNvPr id="133309" name="Rectangle 189"/>
            <p:cNvSpPr>
              <a:spLocks noChangeArrowheads="1"/>
            </p:cNvSpPr>
            <p:nvPr/>
          </p:nvSpPr>
          <p:spPr bwMode="auto">
            <a:xfrm>
              <a:off x="5094" y="626"/>
              <a:ext cx="210" cy="160"/>
            </a:xfrm>
            <a:prstGeom prst="rect">
              <a:avLst/>
            </a:prstGeom>
            <a:solidFill>
              <a:srgbClr val="CCFFFF"/>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10" name="Line 190"/>
            <p:cNvSpPr>
              <a:spLocks noChangeShapeType="1"/>
            </p:cNvSpPr>
            <p:nvPr/>
          </p:nvSpPr>
          <p:spPr bwMode="auto">
            <a:xfrm>
              <a:off x="5174" y="577"/>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11" name="Line 191"/>
            <p:cNvSpPr>
              <a:spLocks noChangeShapeType="1"/>
            </p:cNvSpPr>
            <p:nvPr/>
          </p:nvSpPr>
          <p:spPr bwMode="auto">
            <a:xfrm>
              <a:off x="5219" y="577"/>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12" name="Oval 192"/>
            <p:cNvSpPr>
              <a:spLocks noChangeArrowheads="1"/>
            </p:cNvSpPr>
            <p:nvPr/>
          </p:nvSpPr>
          <p:spPr bwMode="auto">
            <a:xfrm>
              <a:off x="5116" y="668"/>
              <a:ext cx="167" cy="80"/>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13" name="Text Box 193"/>
            <p:cNvSpPr txBox="1">
              <a:spLocks noChangeArrowheads="1"/>
            </p:cNvSpPr>
            <p:nvPr/>
          </p:nvSpPr>
          <p:spPr bwMode="auto">
            <a:xfrm>
              <a:off x="4961" y="615"/>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3</a:t>
              </a:r>
            </a:p>
          </p:txBody>
        </p:sp>
        <p:sp>
          <p:nvSpPr>
            <p:cNvPr id="133314" name="Text Box 194"/>
            <p:cNvSpPr txBox="1">
              <a:spLocks noChangeArrowheads="1"/>
            </p:cNvSpPr>
            <p:nvPr/>
          </p:nvSpPr>
          <p:spPr bwMode="auto">
            <a:xfrm>
              <a:off x="5261" y="609"/>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1</a:t>
              </a:r>
            </a:p>
          </p:txBody>
        </p:sp>
      </p:grpSp>
      <p:sp>
        <p:nvSpPr>
          <p:cNvPr id="133315" name="Freeform 195"/>
          <p:cNvSpPr>
            <a:spLocks/>
          </p:cNvSpPr>
          <p:nvPr/>
        </p:nvSpPr>
        <p:spPr bwMode="auto">
          <a:xfrm>
            <a:off x="5321300" y="1739900"/>
            <a:ext cx="812800" cy="766763"/>
          </a:xfrm>
          <a:custGeom>
            <a:avLst/>
            <a:gdLst>
              <a:gd name="T0" fmla="*/ 512 w 512"/>
              <a:gd name="T1" fmla="*/ 464 h 483"/>
              <a:gd name="T2" fmla="*/ 232 w 512"/>
              <a:gd name="T3" fmla="*/ 472 h 483"/>
              <a:gd name="T4" fmla="*/ 120 w 512"/>
              <a:gd name="T5" fmla="*/ 400 h 483"/>
              <a:gd name="T6" fmla="*/ 0 w 512"/>
              <a:gd name="T7" fmla="*/ 0 h 483"/>
            </a:gdLst>
            <a:ahLst/>
            <a:cxnLst>
              <a:cxn ang="0">
                <a:pos x="T0" y="T1"/>
              </a:cxn>
              <a:cxn ang="0">
                <a:pos x="T2" y="T3"/>
              </a:cxn>
              <a:cxn ang="0">
                <a:pos x="T4" y="T5"/>
              </a:cxn>
              <a:cxn ang="0">
                <a:pos x="T6" y="T7"/>
              </a:cxn>
            </a:cxnLst>
            <a:rect l="0" t="0" r="r" b="b"/>
            <a:pathLst>
              <a:path w="512" h="483">
                <a:moveTo>
                  <a:pt x="512" y="464"/>
                </a:moveTo>
                <a:cubicBezTo>
                  <a:pt x="465" y="465"/>
                  <a:pt x="297" y="483"/>
                  <a:pt x="232" y="472"/>
                </a:cubicBezTo>
                <a:cubicBezTo>
                  <a:pt x="167" y="461"/>
                  <a:pt x="159" y="479"/>
                  <a:pt x="120" y="400"/>
                </a:cubicBezTo>
                <a:lnTo>
                  <a:pt x="0" y="0"/>
                </a:lnTo>
              </a:path>
            </a:pathLst>
          </a:custGeom>
          <a:noFill/>
          <a:ln w="76200" cap="flat" cmpd="tri">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16" name="Freeform 196"/>
          <p:cNvSpPr>
            <a:spLocks/>
          </p:cNvSpPr>
          <p:nvPr/>
        </p:nvSpPr>
        <p:spPr bwMode="auto">
          <a:xfrm>
            <a:off x="4089400" y="571500"/>
            <a:ext cx="1155700" cy="863600"/>
          </a:xfrm>
          <a:custGeom>
            <a:avLst/>
            <a:gdLst>
              <a:gd name="T0" fmla="*/ 728 w 728"/>
              <a:gd name="T1" fmla="*/ 544 h 544"/>
              <a:gd name="T2" fmla="*/ 536 w 728"/>
              <a:gd name="T3" fmla="*/ 112 h 544"/>
              <a:gd name="T4" fmla="*/ 168 w 728"/>
              <a:gd name="T5" fmla="*/ 0 h 544"/>
              <a:gd name="T6" fmla="*/ 0 w 728"/>
              <a:gd name="T7" fmla="*/ 88 h 544"/>
            </a:gdLst>
            <a:ahLst/>
            <a:cxnLst>
              <a:cxn ang="0">
                <a:pos x="T0" y="T1"/>
              </a:cxn>
              <a:cxn ang="0">
                <a:pos x="T2" y="T3"/>
              </a:cxn>
              <a:cxn ang="0">
                <a:pos x="T4" y="T5"/>
              </a:cxn>
              <a:cxn ang="0">
                <a:pos x="T6" y="T7"/>
              </a:cxn>
            </a:cxnLst>
            <a:rect l="0" t="0" r="r" b="b"/>
            <a:pathLst>
              <a:path w="728" h="544">
                <a:moveTo>
                  <a:pt x="728" y="544"/>
                </a:moveTo>
                <a:cubicBezTo>
                  <a:pt x="696" y="472"/>
                  <a:pt x="629" y="203"/>
                  <a:pt x="536" y="112"/>
                </a:cubicBezTo>
                <a:cubicBezTo>
                  <a:pt x="443" y="21"/>
                  <a:pt x="257" y="4"/>
                  <a:pt x="168" y="0"/>
                </a:cubicBezTo>
                <a:lnTo>
                  <a:pt x="0" y="88"/>
                </a:lnTo>
              </a:path>
            </a:pathLst>
          </a:custGeom>
          <a:noFill/>
          <a:ln w="76200" cap="flat" cmpd="tri">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17" name="Freeform 197"/>
          <p:cNvSpPr>
            <a:spLocks/>
          </p:cNvSpPr>
          <p:nvPr/>
        </p:nvSpPr>
        <p:spPr bwMode="auto">
          <a:xfrm>
            <a:off x="3708400" y="2273300"/>
            <a:ext cx="685800" cy="292100"/>
          </a:xfrm>
          <a:custGeom>
            <a:avLst/>
            <a:gdLst>
              <a:gd name="T0" fmla="*/ 0 w 432"/>
              <a:gd name="T1" fmla="*/ 184 h 184"/>
              <a:gd name="T2" fmla="*/ 136 w 432"/>
              <a:gd name="T3" fmla="*/ 120 h 184"/>
              <a:gd name="T4" fmla="*/ 432 w 432"/>
              <a:gd name="T5" fmla="*/ 0 h 184"/>
            </a:gdLst>
            <a:ahLst/>
            <a:cxnLst>
              <a:cxn ang="0">
                <a:pos x="T0" y="T1"/>
              </a:cxn>
              <a:cxn ang="0">
                <a:pos x="T2" y="T3"/>
              </a:cxn>
              <a:cxn ang="0">
                <a:pos x="T4" y="T5"/>
              </a:cxn>
            </a:cxnLst>
            <a:rect l="0" t="0" r="r" b="b"/>
            <a:pathLst>
              <a:path w="432" h="184">
                <a:moveTo>
                  <a:pt x="0" y="184"/>
                </a:moveTo>
                <a:cubicBezTo>
                  <a:pt x="24" y="173"/>
                  <a:pt x="64" y="151"/>
                  <a:pt x="136" y="120"/>
                </a:cubicBezTo>
                <a:cubicBezTo>
                  <a:pt x="208" y="89"/>
                  <a:pt x="370" y="25"/>
                  <a:pt x="432" y="0"/>
                </a:cubicBezTo>
              </a:path>
            </a:pathLst>
          </a:custGeom>
          <a:noFill/>
          <a:ln w="76200" cap="flat" cmpd="tri">
            <a:solidFill>
              <a:srgbClr val="0000FF"/>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33318" name="Group 198"/>
          <p:cNvGrpSpPr>
            <a:grpSpLocks/>
          </p:cNvGrpSpPr>
          <p:nvPr/>
        </p:nvGrpSpPr>
        <p:grpSpPr bwMode="auto">
          <a:xfrm>
            <a:off x="4046538" y="2940050"/>
            <a:ext cx="615950" cy="503238"/>
            <a:chOff x="4763" y="1822"/>
            <a:chExt cx="388" cy="317"/>
          </a:xfrm>
        </p:grpSpPr>
        <p:sp>
          <p:nvSpPr>
            <p:cNvPr id="133319" name="Rectangle 199"/>
            <p:cNvSpPr>
              <a:spLocks noChangeArrowheads="1"/>
            </p:cNvSpPr>
            <p:nvPr/>
          </p:nvSpPr>
          <p:spPr bwMode="auto">
            <a:xfrm>
              <a:off x="4763" y="1853"/>
              <a:ext cx="186" cy="142"/>
            </a:xfrm>
            <a:prstGeom prst="rect">
              <a:avLst/>
            </a:prstGeom>
            <a:solidFill>
              <a:srgbClr val="CCFFFF"/>
            </a:solidFill>
            <a:ln w="190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20" name="Line 200"/>
            <p:cNvSpPr>
              <a:spLocks noChangeShapeType="1"/>
            </p:cNvSpPr>
            <p:nvPr/>
          </p:nvSpPr>
          <p:spPr bwMode="auto">
            <a:xfrm>
              <a:off x="4770" y="1860"/>
              <a:ext cx="179" cy="131"/>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21" name="Line 201"/>
            <p:cNvSpPr>
              <a:spLocks noChangeShapeType="1"/>
            </p:cNvSpPr>
            <p:nvPr/>
          </p:nvSpPr>
          <p:spPr bwMode="auto">
            <a:xfrm flipV="1">
              <a:off x="4767" y="1857"/>
              <a:ext cx="180" cy="127"/>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22" name="Line 202"/>
            <p:cNvSpPr>
              <a:spLocks noChangeShapeType="1"/>
            </p:cNvSpPr>
            <p:nvPr/>
          </p:nvSpPr>
          <p:spPr bwMode="auto">
            <a:xfrm>
              <a:off x="4823" y="1822"/>
              <a:ext cx="0" cy="31"/>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23" name="Line 203"/>
            <p:cNvSpPr>
              <a:spLocks noChangeShapeType="1"/>
            </p:cNvSpPr>
            <p:nvPr/>
          </p:nvSpPr>
          <p:spPr bwMode="auto">
            <a:xfrm>
              <a:off x="4851" y="1822"/>
              <a:ext cx="0" cy="31"/>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24" name="Line 204"/>
            <p:cNvSpPr>
              <a:spLocks noChangeShapeType="1"/>
            </p:cNvSpPr>
            <p:nvPr/>
          </p:nvSpPr>
          <p:spPr bwMode="auto">
            <a:xfrm>
              <a:off x="4879" y="1822"/>
              <a:ext cx="0" cy="31"/>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25" name="Text Box 205"/>
            <p:cNvSpPr txBox="1">
              <a:spLocks noChangeArrowheads="1"/>
            </p:cNvSpPr>
            <p:nvPr/>
          </p:nvSpPr>
          <p:spPr bwMode="auto">
            <a:xfrm>
              <a:off x="4903" y="1845"/>
              <a:ext cx="24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rgbClr val="0000FF"/>
                  </a:solidFill>
                </a:rPr>
                <a:t>168</a:t>
              </a:r>
            </a:p>
          </p:txBody>
        </p:sp>
        <p:sp>
          <p:nvSpPr>
            <p:cNvPr id="133326" name="Line 206"/>
            <p:cNvSpPr>
              <a:spLocks noChangeShapeType="1"/>
            </p:cNvSpPr>
            <p:nvPr/>
          </p:nvSpPr>
          <p:spPr bwMode="auto">
            <a:xfrm>
              <a:off x="4764" y="1998"/>
              <a:ext cx="0" cy="141"/>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67C68BDA-3FFA-4725-B628-D62C40BFF103}" type="slidenum">
              <a:rPr lang="en-US" altLang="en-US"/>
              <a:pPr/>
              <a:t>6</a:t>
            </a:fld>
            <a:endParaRPr lang="en-US" altLang="en-US"/>
          </a:p>
        </p:txBody>
      </p:sp>
      <p:sp>
        <p:nvSpPr>
          <p:cNvPr id="69634" name="Rectangle 2"/>
          <p:cNvSpPr>
            <a:spLocks noGrp="1" noChangeArrowheads="1"/>
          </p:cNvSpPr>
          <p:nvPr>
            <p:ph type="title"/>
          </p:nvPr>
        </p:nvSpPr>
        <p:spPr>
          <a:xfrm>
            <a:off x="4876800" y="609600"/>
            <a:ext cx="3810000" cy="533400"/>
          </a:xfrm>
        </p:spPr>
        <p:txBody>
          <a:bodyPr/>
          <a:lstStyle/>
          <a:p>
            <a:r>
              <a:rPr lang="en-US" altLang="en-US" sz="2800" b="1" i="1"/>
              <a:t>Basic Battle Analysis</a:t>
            </a:r>
          </a:p>
        </p:txBody>
      </p:sp>
      <p:sp>
        <p:nvSpPr>
          <p:cNvPr id="69635" name="Rectangle 3"/>
          <p:cNvSpPr>
            <a:spLocks noGrp="1" noChangeArrowheads="1"/>
          </p:cNvSpPr>
          <p:nvPr>
            <p:ph type="body" idx="1"/>
          </p:nvPr>
        </p:nvSpPr>
        <p:spPr>
          <a:xfrm>
            <a:off x="457200" y="3360738"/>
            <a:ext cx="8229600" cy="2346325"/>
          </a:xfrm>
        </p:spPr>
        <p:txBody>
          <a:bodyPr/>
          <a:lstStyle/>
          <a:p>
            <a:r>
              <a:rPr lang="en-US" altLang="en-US">
                <a:latin typeface="Book Antiqua" panose="02040602050305030304" pitchFamily="18" charset="0"/>
              </a:rPr>
              <a:t>Pick a subject appropriate to the level of interest.</a:t>
            </a:r>
          </a:p>
          <a:p>
            <a:r>
              <a:rPr lang="en-US" altLang="en-US">
                <a:latin typeface="Book Antiqua" panose="02040602050305030304" pitchFamily="18" charset="0"/>
              </a:rPr>
              <a:t>Select a topic related to the types of lessons desired.</a:t>
            </a:r>
          </a:p>
        </p:txBody>
      </p:sp>
      <p:sp>
        <p:nvSpPr>
          <p:cNvPr id="69636" name="Text Box 4"/>
          <p:cNvSpPr txBox="1">
            <a:spLocks noChangeArrowheads="1"/>
          </p:cNvSpPr>
          <p:nvPr/>
        </p:nvSpPr>
        <p:spPr bwMode="auto">
          <a:xfrm>
            <a:off x="685800" y="1752600"/>
            <a:ext cx="7772400"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70000"/>
              </a:lnSpc>
              <a:spcBef>
                <a:spcPct val="50000"/>
              </a:spcBef>
            </a:pPr>
            <a:r>
              <a:rPr lang="en-US" altLang="en-US" sz="3200" b="1">
                <a:latin typeface="Book Antiqua" panose="02040602050305030304" pitchFamily="18" charset="0"/>
              </a:rPr>
              <a:t>Step 1--Define the Subject</a:t>
            </a:r>
          </a:p>
          <a:p>
            <a:pPr algn="ctr" eaLnBrk="0" hangingPunct="0">
              <a:lnSpc>
                <a:spcPct val="70000"/>
              </a:lnSpc>
              <a:spcBef>
                <a:spcPct val="50000"/>
              </a:spcBef>
            </a:pPr>
            <a:r>
              <a:rPr lang="en-US" altLang="en-US" sz="3200" b="1">
                <a:latin typeface="Book Antiqua" panose="02040602050305030304" pitchFamily="18" charset="0"/>
              </a:rPr>
              <a:t>Identify Event (where, who, when)</a:t>
            </a:r>
            <a:endParaRPr lang="en-US" altLang="en-US" sz="2200" b="1" i="1">
              <a:latin typeface="Book Antiqua" panose="02040602050305030304"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lide Number Placeholder 2"/>
          <p:cNvSpPr>
            <a:spLocks noGrp="1"/>
          </p:cNvSpPr>
          <p:nvPr>
            <p:ph type="sldNum" sz="quarter" idx="11"/>
          </p:nvPr>
        </p:nvSpPr>
        <p:spPr/>
        <p:txBody>
          <a:bodyPr/>
          <a:lstStyle/>
          <a:p>
            <a:fld id="{B0879647-A2D3-47FF-ACDA-67CECA1232B8}" type="slidenum">
              <a:rPr lang="en-US" altLang="en-US"/>
              <a:pPr/>
              <a:t>60</a:t>
            </a:fld>
            <a:endParaRPr lang="en-US" altLang="en-US"/>
          </a:p>
        </p:txBody>
      </p:sp>
      <p:sp>
        <p:nvSpPr>
          <p:cNvPr id="125954" name="Text Box 2"/>
          <p:cNvSpPr txBox="1">
            <a:spLocks noChangeArrowheads="1"/>
          </p:cNvSpPr>
          <p:nvPr/>
        </p:nvSpPr>
        <p:spPr bwMode="auto">
          <a:xfrm>
            <a:off x="1016000" y="4046538"/>
            <a:ext cx="6889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Bir el Hafa</a:t>
            </a:r>
          </a:p>
        </p:txBody>
      </p:sp>
      <p:sp>
        <p:nvSpPr>
          <p:cNvPr id="125955" name="Text Box 3"/>
          <p:cNvSpPr txBox="1">
            <a:spLocks noChangeArrowheads="1"/>
          </p:cNvSpPr>
          <p:nvPr/>
        </p:nvSpPr>
        <p:spPr bwMode="auto">
          <a:xfrm>
            <a:off x="2416175" y="2535238"/>
            <a:ext cx="519113"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Zaafria</a:t>
            </a:r>
          </a:p>
        </p:txBody>
      </p:sp>
      <p:sp>
        <p:nvSpPr>
          <p:cNvPr id="125956" name="Text Box 4"/>
          <p:cNvSpPr txBox="1">
            <a:spLocks noChangeArrowheads="1"/>
          </p:cNvSpPr>
          <p:nvPr/>
        </p:nvSpPr>
        <p:spPr bwMode="auto">
          <a:xfrm>
            <a:off x="3924300" y="2268538"/>
            <a:ext cx="7016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Sidi Salam</a:t>
            </a:r>
          </a:p>
        </p:txBody>
      </p:sp>
      <p:sp>
        <p:nvSpPr>
          <p:cNvPr id="125957" name="Text Box 5"/>
          <p:cNvSpPr txBox="1">
            <a:spLocks noChangeArrowheads="1"/>
          </p:cNvSpPr>
          <p:nvPr/>
        </p:nvSpPr>
        <p:spPr bwMode="auto">
          <a:xfrm>
            <a:off x="4721225" y="2360613"/>
            <a:ext cx="7778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Sidi Bou Zid</a:t>
            </a:r>
          </a:p>
        </p:txBody>
      </p:sp>
      <p:sp>
        <p:nvSpPr>
          <p:cNvPr id="125958" name="Text Box 6"/>
          <p:cNvSpPr txBox="1">
            <a:spLocks noChangeArrowheads="1"/>
          </p:cNvSpPr>
          <p:nvPr/>
        </p:nvSpPr>
        <p:spPr bwMode="auto">
          <a:xfrm>
            <a:off x="5057775" y="1370013"/>
            <a:ext cx="111442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Poste de Lessouda</a:t>
            </a:r>
          </a:p>
        </p:txBody>
      </p:sp>
      <p:sp>
        <p:nvSpPr>
          <p:cNvPr id="125959" name="Text Box 7"/>
          <p:cNvSpPr txBox="1">
            <a:spLocks noChangeArrowheads="1"/>
          </p:cNvSpPr>
          <p:nvPr/>
        </p:nvSpPr>
        <p:spPr bwMode="auto">
          <a:xfrm>
            <a:off x="3841750" y="1579563"/>
            <a:ext cx="6381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Sadaguia</a:t>
            </a:r>
          </a:p>
        </p:txBody>
      </p:sp>
      <p:sp>
        <p:nvSpPr>
          <p:cNvPr id="125960" name="Text Box 8"/>
          <p:cNvSpPr txBox="1">
            <a:spLocks noChangeArrowheads="1"/>
          </p:cNvSpPr>
          <p:nvPr/>
        </p:nvSpPr>
        <p:spPr bwMode="auto">
          <a:xfrm>
            <a:off x="6280150" y="2728913"/>
            <a:ext cx="7493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Ain Rebaou</a:t>
            </a:r>
          </a:p>
        </p:txBody>
      </p:sp>
      <p:sp>
        <p:nvSpPr>
          <p:cNvPr id="125961" name="Text Box 9"/>
          <p:cNvSpPr txBox="1">
            <a:spLocks noChangeArrowheads="1"/>
          </p:cNvSpPr>
          <p:nvPr/>
        </p:nvSpPr>
        <p:spPr bwMode="auto">
          <a:xfrm>
            <a:off x="6419850" y="2160588"/>
            <a:ext cx="3937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Faid</a:t>
            </a:r>
          </a:p>
        </p:txBody>
      </p:sp>
      <p:sp>
        <p:nvSpPr>
          <p:cNvPr id="125962" name="Text Box 10"/>
          <p:cNvSpPr txBox="1">
            <a:spLocks noChangeArrowheads="1"/>
          </p:cNvSpPr>
          <p:nvPr/>
        </p:nvSpPr>
        <p:spPr bwMode="auto">
          <a:xfrm>
            <a:off x="1984375" y="1023938"/>
            <a:ext cx="5016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t>Djebel</a:t>
            </a:r>
          </a:p>
          <a:p>
            <a:r>
              <a:rPr lang="en-US" altLang="en-US" sz="800" b="1" i="1"/>
              <a:t>Hamra</a:t>
            </a:r>
          </a:p>
        </p:txBody>
      </p:sp>
      <p:sp>
        <p:nvSpPr>
          <p:cNvPr id="125963" name="Text Box 11"/>
          <p:cNvSpPr txBox="1">
            <a:spLocks noChangeArrowheads="1"/>
          </p:cNvSpPr>
          <p:nvPr/>
        </p:nvSpPr>
        <p:spPr bwMode="auto">
          <a:xfrm>
            <a:off x="5629275" y="833438"/>
            <a:ext cx="660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t>Djebel</a:t>
            </a:r>
          </a:p>
          <a:p>
            <a:r>
              <a:rPr lang="en-US" altLang="en-US" sz="800" b="1" i="1"/>
              <a:t>Lessouda</a:t>
            </a:r>
          </a:p>
        </p:txBody>
      </p:sp>
      <p:sp>
        <p:nvSpPr>
          <p:cNvPr id="125964" name="Text Box 12"/>
          <p:cNvSpPr txBox="1">
            <a:spLocks noChangeArrowheads="1"/>
          </p:cNvSpPr>
          <p:nvPr/>
        </p:nvSpPr>
        <p:spPr bwMode="auto">
          <a:xfrm>
            <a:off x="6073775" y="3246438"/>
            <a:ext cx="4968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t>Djebel</a:t>
            </a:r>
          </a:p>
          <a:p>
            <a:r>
              <a:rPr lang="en-US" altLang="en-US" sz="800" b="1" i="1"/>
              <a:t>Ksaira</a:t>
            </a:r>
          </a:p>
        </p:txBody>
      </p:sp>
      <p:sp>
        <p:nvSpPr>
          <p:cNvPr id="125965" name="Text Box 13"/>
          <p:cNvSpPr txBox="1">
            <a:spLocks noChangeArrowheads="1"/>
          </p:cNvSpPr>
          <p:nvPr/>
        </p:nvSpPr>
        <p:spPr bwMode="auto">
          <a:xfrm>
            <a:off x="4702175" y="3259138"/>
            <a:ext cx="479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t>Garet </a:t>
            </a:r>
          </a:p>
          <a:p>
            <a:r>
              <a:rPr lang="en-US" altLang="en-US" sz="800" b="1" i="1"/>
              <a:t>Hadid</a:t>
            </a:r>
          </a:p>
        </p:txBody>
      </p:sp>
      <p:sp>
        <p:nvSpPr>
          <p:cNvPr id="125966" name="Text Box 14"/>
          <p:cNvSpPr txBox="1">
            <a:spLocks noChangeArrowheads="1"/>
          </p:cNvSpPr>
          <p:nvPr/>
        </p:nvSpPr>
        <p:spPr bwMode="auto">
          <a:xfrm>
            <a:off x="5897563" y="6264275"/>
            <a:ext cx="7874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t>Maizila Pass</a:t>
            </a:r>
          </a:p>
        </p:txBody>
      </p:sp>
      <p:grpSp>
        <p:nvGrpSpPr>
          <p:cNvPr id="125967" name="Group 15"/>
          <p:cNvGrpSpPr>
            <a:grpSpLocks/>
          </p:cNvGrpSpPr>
          <p:nvPr/>
        </p:nvGrpSpPr>
        <p:grpSpPr bwMode="auto">
          <a:xfrm>
            <a:off x="933450" y="104775"/>
            <a:ext cx="6638925" cy="6657975"/>
            <a:chOff x="588" y="66"/>
            <a:chExt cx="4182" cy="4194"/>
          </a:xfrm>
        </p:grpSpPr>
        <p:sp>
          <p:nvSpPr>
            <p:cNvPr id="125968" name="Freeform 16"/>
            <p:cNvSpPr>
              <a:spLocks/>
            </p:cNvSpPr>
            <p:nvPr/>
          </p:nvSpPr>
          <p:spPr bwMode="auto">
            <a:xfrm>
              <a:off x="588" y="66"/>
              <a:ext cx="2953" cy="4030"/>
            </a:xfrm>
            <a:custGeom>
              <a:avLst/>
              <a:gdLst>
                <a:gd name="T0" fmla="*/ 957 w 2953"/>
                <a:gd name="T1" fmla="*/ 0 h 4030"/>
                <a:gd name="T2" fmla="*/ 848 w 2953"/>
                <a:gd name="T3" fmla="*/ 134 h 4030"/>
                <a:gd name="T4" fmla="*/ 714 w 2953"/>
                <a:gd name="T5" fmla="*/ 457 h 4030"/>
                <a:gd name="T6" fmla="*/ 846 w 2953"/>
                <a:gd name="T7" fmla="*/ 517 h 4030"/>
                <a:gd name="T8" fmla="*/ 1305 w 2953"/>
                <a:gd name="T9" fmla="*/ 616 h 4030"/>
                <a:gd name="T10" fmla="*/ 1080 w 2953"/>
                <a:gd name="T11" fmla="*/ 907 h 4030"/>
                <a:gd name="T12" fmla="*/ 735 w 2953"/>
                <a:gd name="T13" fmla="*/ 1444 h 4030"/>
                <a:gd name="T14" fmla="*/ 735 w 2953"/>
                <a:gd name="T15" fmla="*/ 1627 h 4030"/>
                <a:gd name="T16" fmla="*/ 708 w 2953"/>
                <a:gd name="T17" fmla="*/ 1792 h 4030"/>
                <a:gd name="T18" fmla="*/ 741 w 2953"/>
                <a:gd name="T19" fmla="*/ 2074 h 4030"/>
                <a:gd name="T20" fmla="*/ 666 w 2953"/>
                <a:gd name="T21" fmla="*/ 2245 h 4030"/>
                <a:gd name="T22" fmla="*/ 444 w 2953"/>
                <a:gd name="T23" fmla="*/ 2398 h 4030"/>
                <a:gd name="T24" fmla="*/ 510 w 2953"/>
                <a:gd name="T25" fmla="*/ 2530 h 4030"/>
                <a:gd name="T26" fmla="*/ 687 w 2953"/>
                <a:gd name="T27" fmla="*/ 2671 h 4030"/>
                <a:gd name="T28" fmla="*/ 822 w 2953"/>
                <a:gd name="T29" fmla="*/ 2500 h 4030"/>
                <a:gd name="T30" fmla="*/ 909 w 2953"/>
                <a:gd name="T31" fmla="*/ 2533 h 4030"/>
                <a:gd name="T32" fmla="*/ 996 w 2953"/>
                <a:gd name="T33" fmla="*/ 2350 h 4030"/>
                <a:gd name="T34" fmla="*/ 1239 w 2953"/>
                <a:gd name="T35" fmla="*/ 2143 h 4030"/>
                <a:gd name="T36" fmla="*/ 1503 w 2953"/>
                <a:gd name="T37" fmla="*/ 1984 h 4030"/>
                <a:gd name="T38" fmla="*/ 1887 w 2953"/>
                <a:gd name="T39" fmla="*/ 1942 h 4030"/>
                <a:gd name="T40" fmla="*/ 2346 w 2953"/>
                <a:gd name="T41" fmla="*/ 1930 h 4030"/>
                <a:gd name="T42" fmla="*/ 2694 w 2953"/>
                <a:gd name="T43" fmla="*/ 1906 h 4030"/>
                <a:gd name="T44" fmla="*/ 2808 w 2953"/>
                <a:gd name="T45" fmla="*/ 1987 h 4030"/>
                <a:gd name="T46" fmla="*/ 2679 w 2953"/>
                <a:gd name="T47" fmla="*/ 2200 h 4030"/>
                <a:gd name="T48" fmla="*/ 2496 w 2953"/>
                <a:gd name="T49" fmla="*/ 2275 h 4030"/>
                <a:gd name="T50" fmla="*/ 2295 w 2953"/>
                <a:gd name="T51" fmla="*/ 2338 h 4030"/>
                <a:gd name="T52" fmla="*/ 2103 w 2953"/>
                <a:gd name="T53" fmla="*/ 2341 h 4030"/>
                <a:gd name="T54" fmla="*/ 2007 w 2953"/>
                <a:gd name="T55" fmla="*/ 2437 h 4030"/>
                <a:gd name="T56" fmla="*/ 1887 w 2953"/>
                <a:gd name="T57" fmla="*/ 2494 h 4030"/>
                <a:gd name="T58" fmla="*/ 1704 w 2953"/>
                <a:gd name="T59" fmla="*/ 2602 h 4030"/>
                <a:gd name="T60" fmla="*/ 1377 w 2953"/>
                <a:gd name="T61" fmla="*/ 2788 h 4030"/>
                <a:gd name="T62" fmla="*/ 1032 w 2953"/>
                <a:gd name="T63" fmla="*/ 2923 h 4030"/>
                <a:gd name="T64" fmla="*/ 792 w 2953"/>
                <a:gd name="T65" fmla="*/ 2881 h 4030"/>
                <a:gd name="T66" fmla="*/ 819 w 2953"/>
                <a:gd name="T67" fmla="*/ 3085 h 4030"/>
                <a:gd name="T68" fmla="*/ 639 w 2953"/>
                <a:gd name="T69" fmla="*/ 3037 h 4030"/>
                <a:gd name="T70" fmla="*/ 708 w 2953"/>
                <a:gd name="T71" fmla="*/ 3226 h 4030"/>
                <a:gd name="T72" fmla="*/ 936 w 2953"/>
                <a:gd name="T73" fmla="*/ 3328 h 4030"/>
                <a:gd name="T74" fmla="*/ 1107 w 2953"/>
                <a:gd name="T75" fmla="*/ 3487 h 4030"/>
                <a:gd name="T76" fmla="*/ 1122 w 2953"/>
                <a:gd name="T77" fmla="*/ 3607 h 4030"/>
                <a:gd name="T78" fmla="*/ 1092 w 2953"/>
                <a:gd name="T79" fmla="*/ 3682 h 4030"/>
                <a:gd name="T80" fmla="*/ 1140 w 2953"/>
                <a:gd name="T81" fmla="*/ 3724 h 4030"/>
                <a:gd name="T82" fmla="*/ 1206 w 2953"/>
                <a:gd name="T83" fmla="*/ 3812 h 4030"/>
                <a:gd name="T84" fmla="*/ 1354 w 2953"/>
                <a:gd name="T85" fmla="*/ 3796 h 4030"/>
                <a:gd name="T86" fmla="*/ 1518 w 2953"/>
                <a:gd name="T87" fmla="*/ 3686 h 4030"/>
                <a:gd name="T88" fmla="*/ 1560 w 2953"/>
                <a:gd name="T89" fmla="*/ 3614 h 4030"/>
                <a:gd name="T90" fmla="*/ 1712 w 2953"/>
                <a:gd name="T91" fmla="*/ 3642 h 4030"/>
                <a:gd name="T92" fmla="*/ 1872 w 2953"/>
                <a:gd name="T93" fmla="*/ 3636 h 4030"/>
                <a:gd name="T94" fmla="*/ 1922 w 2953"/>
                <a:gd name="T95" fmla="*/ 3710 h 4030"/>
                <a:gd name="T96" fmla="*/ 2108 w 2953"/>
                <a:gd name="T97" fmla="*/ 3738 h 4030"/>
                <a:gd name="T98" fmla="*/ 2336 w 2953"/>
                <a:gd name="T99" fmla="*/ 3752 h 4030"/>
                <a:gd name="T100" fmla="*/ 2618 w 2953"/>
                <a:gd name="T101" fmla="*/ 3922 h 4030"/>
                <a:gd name="T102" fmla="*/ 2898 w 2953"/>
                <a:gd name="T103" fmla="*/ 3828 h 4030"/>
                <a:gd name="T104" fmla="*/ 2906 w 2953"/>
                <a:gd name="T105" fmla="*/ 3916 h 4030"/>
                <a:gd name="T106" fmla="*/ 2542 w 2953"/>
                <a:gd name="T107" fmla="*/ 3936 h 4030"/>
                <a:gd name="T108" fmla="*/ 2292 w 2953"/>
                <a:gd name="T109" fmla="*/ 3944 h 4030"/>
                <a:gd name="T110" fmla="*/ 2100 w 2953"/>
                <a:gd name="T111" fmla="*/ 3892 h 4030"/>
                <a:gd name="T112" fmla="*/ 2151 w 2953"/>
                <a:gd name="T113" fmla="*/ 3957 h 4030"/>
                <a:gd name="T114" fmla="*/ 1998 w 2953"/>
                <a:gd name="T115" fmla="*/ 3960 h 4030"/>
                <a:gd name="T116" fmla="*/ 2016 w 2953"/>
                <a:gd name="T117" fmla="*/ 3882 h 4030"/>
                <a:gd name="T118" fmla="*/ 1914 w 2953"/>
                <a:gd name="T119" fmla="*/ 3916 h 4030"/>
                <a:gd name="T120" fmla="*/ 1734 w 2953"/>
                <a:gd name="T121" fmla="*/ 3976 h 4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53" h="4030">
                  <a:moveTo>
                    <a:pt x="1508" y="4030"/>
                  </a:moveTo>
                  <a:lnTo>
                    <a:pt x="20" y="4022"/>
                  </a:lnTo>
                  <a:lnTo>
                    <a:pt x="0" y="9"/>
                  </a:lnTo>
                  <a:lnTo>
                    <a:pt x="957" y="0"/>
                  </a:lnTo>
                  <a:lnTo>
                    <a:pt x="941" y="15"/>
                  </a:lnTo>
                  <a:cubicBezTo>
                    <a:pt x="934" y="24"/>
                    <a:pt x="930" y="37"/>
                    <a:pt x="915" y="52"/>
                  </a:cubicBezTo>
                  <a:cubicBezTo>
                    <a:pt x="900" y="67"/>
                    <a:pt x="860" y="94"/>
                    <a:pt x="849" y="108"/>
                  </a:cubicBezTo>
                  <a:cubicBezTo>
                    <a:pt x="838" y="122"/>
                    <a:pt x="866" y="104"/>
                    <a:pt x="848" y="134"/>
                  </a:cubicBezTo>
                  <a:cubicBezTo>
                    <a:pt x="830" y="164"/>
                    <a:pt x="768" y="251"/>
                    <a:pt x="740" y="290"/>
                  </a:cubicBezTo>
                  <a:cubicBezTo>
                    <a:pt x="712" y="329"/>
                    <a:pt x="685" y="343"/>
                    <a:pt x="680" y="366"/>
                  </a:cubicBezTo>
                  <a:cubicBezTo>
                    <a:pt x="675" y="389"/>
                    <a:pt x="702" y="415"/>
                    <a:pt x="708" y="430"/>
                  </a:cubicBezTo>
                  <a:cubicBezTo>
                    <a:pt x="714" y="445"/>
                    <a:pt x="714" y="449"/>
                    <a:pt x="714" y="457"/>
                  </a:cubicBezTo>
                  <a:cubicBezTo>
                    <a:pt x="714" y="465"/>
                    <a:pt x="703" y="473"/>
                    <a:pt x="708" y="481"/>
                  </a:cubicBezTo>
                  <a:cubicBezTo>
                    <a:pt x="713" y="489"/>
                    <a:pt x="740" y="494"/>
                    <a:pt x="747" y="505"/>
                  </a:cubicBezTo>
                  <a:cubicBezTo>
                    <a:pt x="754" y="516"/>
                    <a:pt x="737" y="542"/>
                    <a:pt x="753" y="544"/>
                  </a:cubicBezTo>
                  <a:cubicBezTo>
                    <a:pt x="769" y="546"/>
                    <a:pt x="814" y="518"/>
                    <a:pt x="846" y="517"/>
                  </a:cubicBezTo>
                  <a:cubicBezTo>
                    <a:pt x="878" y="516"/>
                    <a:pt x="891" y="536"/>
                    <a:pt x="948" y="538"/>
                  </a:cubicBezTo>
                  <a:cubicBezTo>
                    <a:pt x="1005" y="540"/>
                    <a:pt x="1139" y="518"/>
                    <a:pt x="1188" y="526"/>
                  </a:cubicBezTo>
                  <a:cubicBezTo>
                    <a:pt x="1237" y="534"/>
                    <a:pt x="1226" y="571"/>
                    <a:pt x="1245" y="586"/>
                  </a:cubicBezTo>
                  <a:cubicBezTo>
                    <a:pt x="1264" y="601"/>
                    <a:pt x="1303" y="606"/>
                    <a:pt x="1305" y="616"/>
                  </a:cubicBezTo>
                  <a:cubicBezTo>
                    <a:pt x="1307" y="626"/>
                    <a:pt x="1275" y="634"/>
                    <a:pt x="1257" y="646"/>
                  </a:cubicBezTo>
                  <a:cubicBezTo>
                    <a:pt x="1239" y="658"/>
                    <a:pt x="1214" y="660"/>
                    <a:pt x="1194" y="688"/>
                  </a:cubicBezTo>
                  <a:cubicBezTo>
                    <a:pt x="1174" y="716"/>
                    <a:pt x="1159" y="778"/>
                    <a:pt x="1140" y="814"/>
                  </a:cubicBezTo>
                  <a:cubicBezTo>
                    <a:pt x="1121" y="850"/>
                    <a:pt x="1106" y="877"/>
                    <a:pt x="1080" y="907"/>
                  </a:cubicBezTo>
                  <a:cubicBezTo>
                    <a:pt x="1054" y="937"/>
                    <a:pt x="1013" y="958"/>
                    <a:pt x="987" y="994"/>
                  </a:cubicBezTo>
                  <a:cubicBezTo>
                    <a:pt x="961" y="1030"/>
                    <a:pt x="951" y="1091"/>
                    <a:pt x="924" y="1123"/>
                  </a:cubicBezTo>
                  <a:cubicBezTo>
                    <a:pt x="897" y="1155"/>
                    <a:pt x="856" y="1136"/>
                    <a:pt x="825" y="1189"/>
                  </a:cubicBezTo>
                  <a:cubicBezTo>
                    <a:pt x="794" y="1242"/>
                    <a:pt x="770" y="1390"/>
                    <a:pt x="735" y="1444"/>
                  </a:cubicBezTo>
                  <a:cubicBezTo>
                    <a:pt x="700" y="1498"/>
                    <a:pt x="632" y="1494"/>
                    <a:pt x="612" y="1510"/>
                  </a:cubicBezTo>
                  <a:cubicBezTo>
                    <a:pt x="592" y="1526"/>
                    <a:pt x="601" y="1531"/>
                    <a:pt x="612" y="1540"/>
                  </a:cubicBezTo>
                  <a:cubicBezTo>
                    <a:pt x="623" y="1549"/>
                    <a:pt x="658" y="1550"/>
                    <a:pt x="678" y="1564"/>
                  </a:cubicBezTo>
                  <a:cubicBezTo>
                    <a:pt x="698" y="1578"/>
                    <a:pt x="730" y="1612"/>
                    <a:pt x="735" y="1627"/>
                  </a:cubicBezTo>
                  <a:cubicBezTo>
                    <a:pt x="740" y="1642"/>
                    <a:pt x="715" y="1646"/>
                    <a:pt x="711" y="1654"/>
                  </a:cubicBezTo>
                  <a:cubicBezTo>
                    <a:pt x="707" y="1662"/>
                    <a:pt x="717" y="1667"/>
                    <a:pt x="711" y="1678"/>
                  </a:cubicBezTo>
                  <a:cubicBezTo>
                    <a:pt x="705" y="1689"/>
                    <a:pt x="676" y="1701"/>
                    <a:pt x="675" y="1720"/>
                  </a:cubicBezTo>
                  <a:cubicBezTo>
                    <a:pt x="674" y="1739"/>
                    <a:pt x="706" y="1774"/>
                    <a:pt x="708" y="1792"/>
                  </a:cubicBezTo>
                  <a:cubicBezTo>
                    <a:pt x="710" y="1810"/>
                    <a:pt x="683" y="1799"/>
                    <a:pt x="684" y="1828"/>
                  </a:cubicBezTo>
                  <a:cubicBezTo>
                    <a:pt x="685" y="1857"/>
                    <a:pt x="704" y="1938"/>
                    <a:pt x="714" y="1966"/>
                  </a:cubicBezTo>
                  <a:cubicBezTo>
                    <a:pt x="724" y="1994"/>
                    <a:pt x="740" y="1981"/>
                    <a:pt x="744" y="1999"/>
                  </a:cubicBezTo>
                  <a:cubicBezTo>
                    <a:pt x="748" y="2017"/>
                    <a:pt x="732" y="2050"/>
                    <a:pt x="741" y="2074"/>
                  </a:cubicBezTo>
                  <a:cubicBezTo>
                    <a:pt x="750" y="2098"/>
                    <a:pt x="800" y="2133"/>
                    <a:pt x="798" y="2143"/>
                  </a:cubicBezTo>
                  <a:cubicBezTo>
                    <a:pt x="796" y="2153"/>
                    <a:pt x="745" y="2135"/>
                    <a:pt x="729" y="2137"/>
                  </a:cubicBezTo>
                  <a:cubicBezTo>
                    <a:pt x="713" y="2139"/>
                    <a:pt x="713" y="2137"/>
                    <a:pt x="702" y="2155"/>
                  </a:cubicBezTo>
                  <a:cubicBezTo>
                    <a:pt x="691" y="2173"/>
                    <a:pt x="680" y="2224"/>
                    <a:pt x="666" y="2245"/>
                  </a:cubicBezTo>
                  <a:cubicBezTo>
                    <a:pt x="652" y="2266"/>
                    <a:pt x="638" y="2275"/>
                    <a:pt x="615" y="2281"/>
                  </a:cubicBezTo>
                  <a:cubicBezTo>
                    <a:pt x="592" y="2287"/>
                    <a:pt x="552" y="2270"/>
                    <a:pt x="528" y="2284"/>
                  </a:cubicBezTo>
                  <a:cubicBezTo>
                    <a:pt x="504" y="2298"/>
                    <a:pt x="482" y="2349"/>
                    <a:pt x="468" y="2368"/>
                  </a:cubicBezTo>
                  <a:cubicBezTo>
                    <a:pt x="454" y="2387"/>
                    <a:pt x="446" y="2386"/>
                    <a:pt x="444" y="2398"/>
                  </a:cubicBezTo>
                  <a:cubicBezTo>
                    <a:pt x="442" y="2410"/>
                    <a:pt x="452" y="2427"/>
                    <a:pt x="456" y="2443"/>
                  </a:cubicBezTo>
                  <a:cubicBezTo>
                    <a:pt x="460" y="2459"/>
                    <a:pt x="468" y="2476"/>
                    <a:pt x="468" y="2494"/>
                  </a:cubicBezTo>
                  <a:cubicBezTo>
                    <a:pt x="468" y="2512"/>
                    <a:pt x="446" y="2548"/>
                    <a:pt x="453" y="2554"/>
                  </a:cubicBezTo>
                  <a:cubicBezTo>
                    <a:pt x="460" y="2560"/>
                    <a:pt x="502" y="2525"/>
                    <a:pt x="510" y="2530"/>
                  </a:cubicBezTo>
                  <a:cubicBezTo>
                    <a:pt x="518" y="2535"/>
                    <a:pt x="492" y="2566"/>
                    <a:pt x="501" y="2584"/>
                  </a:cubicBezTo>
                  <a:cubicBezTo>
                    <a:pt x="510" y="2602"/>
                    <a:pt x="546" y="2632"/>
                    <a:pt x="564" y="2641"/>
                  </a:cubicBezTo>
                  <a:cubicBezTo>
                    <a:pt x="582" y="2650"/>
                    <a:pt x="592" y="2633"/>
                    <a:pt x="612" y="2638"/>
                  </a:cubicBezTo>
                  <a:cubicBezTo>
                    <a:pt x="632" y="2643"/>
                    <a:pt x="660" y="2674"/>
                    <a:pt x="687" y="2671"/>
                  </a:cubicBezTo>
                  <a:cubicBezTo>
                    <a:pt x="714" y="2668"/>
                    <a:pt x="745" y="2630"/>
                    <a:pt x="774" y="2617"/>
                  </a:cubicBezTo>
                  <a:cubicBezTo>
                    <a:pt x="803" y="2604"/>
                    <a:pt x="852" y="2607"/>
                    <a:pt x="861" y="2593"/>
                  </a:cubicBezTo>
                  <a:cubicBezTo>
                    <a:pt x="870" y="2579"/>
                    <a:pt x="837" y="2548"/>
                    <a:pt x="831" y="2533"/>
                  </a:cubicBezTo>
                  <a:cubicBezTo>
                    <a:pt x="825" y="2518"/>
                    <a:pt x="827" y="2510"/>
                    <a:pt x="822" y="2500"/>
                  </a:cubicBezTo>
                  <a:cubicBezTo>
                    <a:pt x="817" y="2490"/>
                    <a:pt x="795" y="2476"/>
                    <a:pt x="801" y="2470"/>
                  </a:cubicBezTo>
                  <a:cubicBezTo>
                    <a:pt x="807" y="2464"/>
                    <a:pt x="846" y="2456"/>
                    <a:pt x="858" y="2464"/>
                  </a:cubicBezTo>
                  <a:cubicBezTo>
                    <a:pt x="870" y="2472"/>
                    <a:pt x="864" y="2510"/>
                    <a:pt x="873" y="2521"/>
                  </a:cubicBezTo>
                  <a:cubicBezTo>
                    <a:pt x="882" y="2532"/>
                    <a:pt x="898" y="2538"/>
                    <a:pt x="909" y="2533"/>
                  </a:cubicBezTo>
                  <a:cubicBezTo>
                    <a:pt x="920" y="2528"/>
                    <a:pt x="932" y="2502"/>
                    <a:pt x="939" y="2488"/>
                  </a:cubicBezTo>
                  <a:cubicBezTo>
                    <a:pt x="946" y="2474"/>
                    <a:pt x="946" y="2464"/>
                    <a:pt x="948" y="2446"/>
                  </a:cubicBezTo>
                  <a:cubicBezTo>
                    <a:pt x="950" y="2428"/>
                    <a:pt x="946" y="2396"/>
                    <a:pt x="954" y="2380"/>
                  </a:cubicBezTo>
                  <a:cubicBezTo>
                    <a:pt x="962" y="2364"/>
                    <a:pt x="978" y="2364"/>
                    <a:pt x="996" y="2350"/>
                  </a:cubicBezTo>
                  <a:cubicBezTo>
                    <a:pt x="1014" y="2336"/>
                    <a:pt x="1039" y="2307"/>
                    <a:pt x="1059" y="2296"/>
                  </a:cubicBezTo>
                  <a:cubicBezTo>
                    <a:pt x="1079" y="2285"/>
                    <a:pt x="1095" y="2299"/>
                    <a:pt x="1116" y="2284"/>
                  </a:cubicBezTo>
                  <a:cubicBezTo>
                    <a:pt x="1137" y="2269"/>
                    <a:pt x="1168" y="2229"/>
                    <a:pt x="1188" y="2206"/>
                  </a:cubicBezTo>
                  <a:cubicBezTo>
                    <a:pt x="1208" y="2183"/>
                    <a:pt x="1228" y="2161"/>
                    <a:pt x="1239" y="2143"/>
                  </a:cubicBezTo>
                  <a:cubicBezTo>
                    <a:pt x="1250" y="2125"/>
                    <a:pt x="1238" y="2113"/>
                    <a:pt x="1257" y="2095"/>
                  </a:cubicBezTo>
                  <a:cubicBezTo>
                    <a:pt x="1276" y="2077"/>
                    <a:pt x="1320" y="2046"/>
                    <a:pt x="1350" y="2035"/>
                  </a:cubicBezTo>
                  <a:cubicBezTo>
                    <a:pt x="1380" y="2024"/>
                    <a:pt x="1415" y="2037"/>
                    <a:pt x="1440" y="2029"/>
                  </a:cubicBezTo>
                  <a:cubicBezTo>
                    <a:pt x="1465" y="2021"/>
                    <a:pt x="1481" y="1986"/>
                    <a:pt x="1503" y="1984"/>
                  </a:cubicBezTo>
                  <a:cubicBezTo>
                    <a:pt x="1525" y="1982"/>
                    <a:pt x="1545" y="2017"/>
                    <a:pt x="1572" y="2014"/>
                  </a:cubicBezTo>
                  <a:cubicBezTo>
                    <a:pt x="1599" y="2011"/>
                    <a:pt x="1639" y="1977"/>
                    <a:pt x="1668" y="1966"/>
                  </a:cubicBezTo>
                  <a:cubicBezTo>
                    <a:pt x="1697" y="1955"/>
                    <a:pt x="1710" y="1952"/>
                    <a:pt x="1746" y="1948"/>
                  </a:cubicBezTo>
                  <a:cubicBezTo>
                    <a:pt x="1782" y="1944"/>
                    <a:pt x="1841" y="1943"/>
                    <a:pt x="1887" y="1942"/>
                  </a:cubicBezTo>
                  <a:cubicBezTo>
                    <a:pt x="1933" y="1941"/>
                    <a:pt x="1977" y="1942"/>
                    <a:pt x="2022" y="1942"/>
                  </a:cubicBezTo>
                  <a:cubicBezTo>
                    <a:pt x="2067" y="1942"/>
                    <a:pt x="2123" y="1941"/>
                    <a:pt x="2160" y="1945"/>
                  </a:cubicBezTo>
                  <a:cubicBezTo>
                    <a:pt x="2197" y="1949"/>
                    <a:pt x="2213" y="1968"/>
                    <a:pt x="2244" y="1966"/>
                  </a:cubicBezTo>
                  <a:cubicBezTo>
                    <a:pt x="2275" y="1964"/>
                    <a:pt x="2314" y="1937"/>
                    <a:pt x="2346" y="1930"/>
                  </a:cubicBezTo>
                  <a:cubicBezTo>
                    <a:pt x="2378" y="1923"/>
                    <a:pt x="2411" y="1924"/>
                    <a:pt x="2436" y="1924"/>
                  </a:cubicBezTo>
                  <a:cubicBezTo>
                    <a:pt x="2461" y="1924"/>
                    <a:pt x="2471" y="1936"/>
                    <a:pt x="2496" y="1933"/>
                  </a:cubicBezTo>
                  <a:cubicBezTo>
                    <a:pt x="2521" y="1930"/>
                    <a:pt x="2553" y="1908"/>
                    <a:pt x="2586" y="1903"/>
                  </a:cubicBezTo>
                  <a:cubicBezTo>
                    <a:pt x="2619" y="1898"/>
                    <a:pt x="2671" y="1904"/>
                    <a:pt x="2694" y="1906"/>
                  </a:cubicBezTo>
                  <a:cubicBezTo>
                    <a:pt x="2717" y="1908"/>
                    <a:pt x="2713" y="1911"/>
                    <a:pt x="2724" y="1915"/>
                  </a:cubicBezTo>
                  <a:cubicBezTo>
                    <a:pt x="2735" y="1919"/>
                    <a:pt x="2746" y="1928"/>
                    <a:pt x="2760" y="1930"/>
                  </a:cubicBezTo>
                  <a:cubicBezTo>
                    <a:pt x="2774" y="1932"/>
                    <a:pt x="2803" y="1921"/>
                    <a:pt x="2811" y="1930"/>
                  </a:cubicBezTo>
                  <a:cubicBezTo>
                    <a:pt x="2819" y="1939"/>
                    <a:pt x="2806" y="1970"/>
                    <a:pt x="2808" y="1987"/>
                  </a:cubicBezTo>
                  <a:cubicBezTo>
                    <a:pt x="2810" y="2004"/>
                    <a:pt x="2822" y="2018"/>
                    <a:pt x="2826" y="2035"/>
                  </a:cubicBezTo>
                  <a:cubicBezTo>
                    <a:pt x="2830" y="2052"/>
                    <a:pt x="2845" y="2072"/>
                    <a:pt x="2832" y="2092"/>
                  </a:cubicBezTo>
                  <a:cubicBezTo>
                    <a:pt x="2819" y="2112"/>
                    <a:pt x="2773" y="2137"/>
                    <a:pt x="2748" y="2155"/>
                  </a:cubicBezTo>
                  <a:cubicBezTo>
                    <a:pt x="2723" y="2173"/>
                    <a:pt x="2697" y="2185"/>
                    <a:pt x="2679" y="2200"/>
                  </a:cubicBezTo>
                  <a:cubicBezTo>
                    <a:pt x="2661" y="2215"/>
                    <a:pt x="2660" y="2232"/>
                    <a:pt x="2640" y="2245"/>
                  </a:cubicBezTo>
                  <a:cubicBezTo>
                    <a:pt x="2620" y="2258"/>
                    <a:pt x="2582" y="2268"/>
                    <a:pt x="2562" y="2275"/>
                  </a:cubicBezTo>
                  <a:cubicBezTo>
                    <a:pt x="2542" y="2282"/>
                    <a:pt x="2534" y="2290"/>
                    <a:pt x="2523" y="2290"/>
                  </a:cubicBezTo>
                  <a:cubicBezTo>
                    <a:pt x="2512" y="2290"/>
                    <a:pt x="2505" y="2276"/>
                    <a:pt x="2496" y="2275"/>
                  </a:cubicBezTo>
                  <a:cubicBezTo>
                    <a:pt x="2487" y="2274"/>
                    <a:pt x="2476" y="2274"/>
                    <a:pt x="2469" y="2281"/>
                  </a:cubicBezTo>
                  <a:cubicBezTo>
                    <a:pt x="2462" y="2288"/>
                    <a:pt x="2472" y="2303"/>
                    <a:pt x="2454" y="2317"/>
                  </a:cubicBezTo>
                  <a:cubicBezTo>
                    <a:pt x="2436" y="2331"/>
                    <a:pt x="2390" y="2362"/>
                    <a:pt x="2364" y="2365"/>
                  </a:cubicBezTo>
                  <a:cubicBezTo>
                    <a:pt x="2338" y="2368"/>
                    <a:pt x="2312" y="2342"/>
                    <a:pt x="2295" y="2338"/>
                  </a:cubicBezTo>
                  <a:cubicBezTo>
                    <a:pt x="2278" y="2334"/>
                    <a:pt x="2274" y="2335"/>
                    <a:pt x="2259" y="2341"/>
                  </a:cubicBezTo>
                  <a:cubicBezTo>
                    <a:pt x="2244" y="2347"/>
                    <a:pt x="2225" y="2368"/>
                    <a:pt x="2205" y="2374"/>
                  </a:cubicBezTo>
                  <a:cubicBezTo>
                    <a:pt x="2185" y="2380"/>
                    <a:pt x="2156" y="2379"/>
                    <a:pt x="2139" y="2374"/>
                  </a:cubicBezTo>
                  <a:cubicBezTo>
                    <a:pt x="2122" y="2369"/>
                    <a:pt x="2113" y="2343"/>
                    <a:pt x="2103" y="2341"/>
                  </a:cubicBezTo>
                  <a:cubicBezTo>
                    <a:pt x="2093" y="2339"/>
                    <a:pt x="2080" y="2350"/>
                    <a:pt x="2076" y="2359"/>
                  </a:cubicBezTo>
                  <a:cubicBezTo>
                    <a:pt x="2072" y="2368"/>
                    <a:pt x="2083" y="2390"/>
                    <a:pt x="2079" y="2398"/>
                  </a:cubicBezTo>
                  <a:cubicBezTo>
                    <a:pt x="2075" y="2406"/>
                    <a:pt x="2064" y="2401"/>
                    <a:pt x="2052" y="2407"/>
                  </a:cubicBezTo>
                  <a:cubicBezTo>
                    <a:pt x="2040" y="2413"/>
                    <a:pt x="2021" y="2431"/>
                    <a:pt x="2007" y="2437"/>
                  </a:cubicBezTo>
                  <a:cubicBezTo>
                    <a:pt x="1993" y="2443"/>
                    <a:pt x="1977" y="2436"/>
                    <a:pt x="1965" y="2443"/>
                  </a:cubicBezTo>
                  <a:cubicBezTo>
                    <a:pt x="1953" y="2450"/>
                    <a:pt x="1941" y="2471"/>
                    <a:pt x="1932" y="2479"/>
                  </a:cubicBezTo>
                  <a:cubicBezTo>
                    <a:pt x="1923" y="2487"/>
                    <a:pt x="1915" y="2492"/>
                    <a:pt x="1908" y="2494"/>
                  </a:cubicBezTo>
                  <a:cubicBezTo>
                    <a:pt x="1901" y="2496"/>
                    <a:pt x="1896" y="2486"/>
                    <a:pt x="1887" y="2494"/>
                  </a:cubicBezTo>
                  <a:cubicBezTo>
                    <a:pt x="1878" y="2502"/>
                    <a:pt x="1868" y="2537"/>
                    <a:pt x="1854" y="2545"/>
                  </a:cubicBezTo>
                  <a:cubicBezTo>
                    <a:pt x="1840" y="2553"/>
                    <a:pt x="1818" y="2543"/>
                    <a:pt x="1800" y="2545"/>
                  </a:cubicBezTo>
                  <a:cubicBezTo>
                    <a:pt x="1782" y="2547"/>
                    <a:pt x="1762" y="2548"/>
                    <a:pt x="1746" y="2557"/>
                  </a:cubicBezTo>
                  <a:cubicBezTo>
                    <a:pt x="1730" y="2566"/>
                    <a:pt x="1720" y="2594"/>
                    <a:pt x="1704" y="2602"/>
                  </a:cubicBezTo>
                  <a:cubicBezTo>
                    <a:pt x="1688" y="2610"/>
                    <a:pt x="1669" y="2600"/>
                    <a:pt x="1653" y="2608"/>
                  </a:cubicBezTo>
                  <a:cubicBezTo>
                    <a:pt x="1637" y="2616"/>
                    <a:pt x="1618" y="2634"/>
                    <a:pt x="1605" y="2650"/>
                  </a:cubicBezTo>
                  <a:cubicBezTo>
                    <a:pt x="1592" y="2666"/>
                    <a:pt x="1610" y="2678"/>
                    <a:pt x="1572" y="2701"/>
                  </a:cubicBezTo>
                  <a:cubicBezTo>
                    <a:pt x="1534" y="2724"/>
                    <a:pt x="1442" y="2754"/>
                    <a:pt x="1377" y="2788"/>
                  </a:cubicBezTo>
                  <a:cubicBezTo>
                    <a:pt x="1312" y="2822"/>
                    <a:pt x="1234" y="2882"/>
                    <a:pt x="1185" y="2902"/>
                  </a:cubicBezTo>
                  <a:cubicBezTo>
                    <a:pt x="1136" y="2922"/>
                    <a:pt x="1117" y="2904"/>
                    <a:pt x="1086" y="2908"/>
                  </a:cubicBezTo>
                  <a:cubicBezTo>
                    <a:pt x="1055" y="2912"/>
                    <a:pt x="1005" y="2924"/>
                    <a:pt x="996" y="2926"/>
                  </a:cubicBezTo>
                  <a:cubicBezTo>
                    <a:pt x="987" y="2928"/>
                    <a:pt x="1039" y="2926"/>
                    <a:pt x="1032" y="2923"/>
                  </a:cubicBezTo>
                  <a:cubicBezTo>
                    <a:pt x="1025" y="2920"/>
                    <a:pt x="971" y="2911"/>
                    <a:pt x="954" y="2911"/>
                  </a:cubicBezTo>
                  <a:cubicBezTo>
                    <a:pt x="937" y="2911"/>
                    <a:pt x="934" y="2915"/>
                    <a:pt x="930" y="2923"/>
                  </a:cubicBezTo>
                  <a:cubicBezTo>
                    <a:pt x="926" y="2931"/>
                    <a:pt x="950" y="2966"/>
                    <a:pt x="927" y="2959"/>
                  </a:cubicBezTo>
                  <a:cubicBezTo>
                    <a:pt x="904" y="2952"/>
                    <a:pt x="822" y="2895"/>
                    <a:pt x="792" y="2881"/>
                  </a:cubicBezTo>
                  <a:cubicBezTo>
                    <a:pt x="762" y="2867"/>
                    <a:pt x="756" y="2866"/>
                    <a:pt x="747" y="2872"/>
                  </a:cubicBezTo>
                  <a:cubicBezTo>
                    <a:pt x="738" y="2878"/>
                    <a:pt x="724" y="2890"/>
                    <a:pt x="738" y="2920"/>
                  </a:cubicBezTo>
                  <a:cubicBezTo>
                    <a:pt x="752" y="2950"/>
                    <a:pt x="820" y="3024"/>
                    <a:pt x="834" y="3052"/>
                  </a:cubicBezTo>
                  <a:cubicBezTo>
                    <a:pt x="848" y="3080"/>
                    <a:pt x="826" y="3076"/>
                    <a:pt x="819" y="3085"/>
                  </a:cubicBezTo>
                  <a:cubicBezTo>
                    <a:pt x="812" y="3094"/>
                    <a:pt x="810" y="3107"/>
                    <a:pt x="792" y="3109"/>
                  </a:cubicBezTo>
                  <a:cubicBezTo>
                    <a:pt x="774" y="3111"/>
                    <a:pt x="732" y="3105"/>
                    <a:pt x="711" y="3100"/>
                  </a:cubicBezTo>
                  <a:cubicBezTo>
                    <a:pt x="690" y="3095"/>
                    <a:pt x="675" y="3086"/>
                    <a:pt x="663" y="3076"/>
                  </a:cubicBezTo>
                  <a:cubicBezTo>
                    <a:pt x="651" y="3066"/>
                    <a:pt x="647" y="3046"/>
                    <a:pt x="639" y="3037"/>
                  </a:cubicBezTo>
                  <a:cubicBezTo>
                    <a:pt x="631" y="3028"/>
                    <a:pt x="619" y="3016"/>
                    <a:pt x="612" y="3022"/>
                  </a:cubicBezTo>
                  <a:cubicBezTo>
                    <a:pt x="605" y="3028"/>
                    <a:pt x="592" y="3049"/>
                    <a:pt x="600" y="3073"/>
                  </a:cubicBezTo>
                  <a:cubicBezTo>
                    <a:pt x="608" y="3097"/>
                    <a:pt x="642" y="3141"/>
                    <a:pt x="660" y="3166"/>
                  </a:cubicBezTo>
                  <a:cubicBezTo>
                    <a:pt x="678" y="3191"/>
                    <a:pt x="689" y="3207"/>
                    <a:pt x="708" y="3226"/>
                  </a:cubicBezTo>
                  <a:cubicBezTo>
                    <a:pt x="727" y="3245"/>
                    <a:pt x="746" y="3276"/>
                    <a:pt x="777" y="3283"/>
                  </a:cubicBezTo>
                  <a:cubicBezTo>
                    <a:pt x="808" y="3290"/>
                    <a:pt x="872" y="3270"/>
                    <a:pt x="897" y="3268"/>
                  </a:cubicBezTo>
                  <a:cubicBezTo>
                    <a:pt x="922" y="3266"/>
                    <a:pt x="920" y="3264"/>
                    <a:pt x="927" y="3274"/>
                  </a:cubicBezTo>
                  <a:cubicBezTo>
                    <a:pt x="934" y="3284"/>
                    <a:pt x="931" y="3314"/>
                    <a:pt x="936" y="3328"/>
                  </a:cubicBezTo>
                  <a:cubicBezTo>
                    <a:pt x="941" y="3342"/>
                    <a:pt x="947" y="3353"/>
                    <a:pt x="957" y="3358"/>
                  </a:cubicBezTo>
                  <a:cubicBezTo>
                    <a:pt x="967" y="3363"/>
                    <a:pt x="974" y="3350"/>
                    <a:pt x="996" y="3358"/>
                  </a:cubicBezTo>
                  <a:cubicBezTo>
                    <a:pt x="1018" y="3366"/>
                    <a:pt x="1070" y="3384"/>
                    <a:pt x="1089" y="3406"/>
                  </a:cubicBezTo>
                  <a:cubicBezTo>
                    <a:pt x="1108" y="3428"/>
                    <a:pt x="1099" y="3471"/>
                    <a:pt x="1107" y="3487"/>
                  </a:cubicBezTo>
                  <a:cubicBezTo>
                    <a:pt x="1115" y="3503"/>
                    <a:pt x="1130" y="3491"/>
                    <a:pt x="1140" y="3502"/>
                  </a:cubicBezTo>
                  <a:cubicBezTo>
                    <a:pt x="1150" y="3513"/>
                    <a:pt x="1172" y="3537"/>
                    <a:pt x="1164" y="3553"/>
                  </a:cubicBezTo>
                  <a:cubicBezTo>
                    <a:pt x="1156" y="3569"/>
                    <a:pt x="1099" y="3589"/>
                    <a:pt x="1092" y="3598"/>
                  </a:cubicBezTo>
                  <a:cubicBezTo>
                    <a:pt x="1085" y="3607"/>
                    <a:pt x="1108" y="3605"/>
                    <a:pt x="1122" y="3607"/>
                  </a:cubicBezTo>
                  <a:cubicBezTo>
                    <a:pt x="1136" y="3609"/>
                    <a:pt x="1171" y="3608"/>
                    <a:pt x="1178" y="3612"/>
                  </a:cubicBezTo>
                  <a:cubicBezTo>
                    <a:pt x="1185" y="3616"/>
                    <a:pt x="1176" y="3629"/>
                    <a:pt x="1164" y="3634"/>
                  </a:cubicBezTo>
                  <a:cubicBezTo>
                    <a:pt x="1152" y="3639"/>
                    <a:pt x="1116" y="3635"/>
                    <a:pt x="1104" y="3643"/>
                  </a:cubicBezTo>
                  <a:cubicBezTo>
                    <a:pt x="1092" y="3651"/>
                    <a:pt x="1097" y="3671"/>
                    <a:pt x="1092" y="3682"/>
                  </a:cubicBezTo>
                  <a:cubicBezTo>
                    <a:pt x="1087" y="3693"/>
                    <a:pt x="1077" y="3699"/>
                    <a:pt x="1074" y="3710"/>
                  </a:cubicBezTo>
                  <a:cubicBezTo>
                    <a:pt x="1071" y="3721"/>
                    <a:pt x="1068" y="3737"/>
                    <a:pt x="1074" y="3746"/>
                  </a:cubicBezTo>
                  <a:cubicBezTo>
                    <a:pt x="1080" y="3755"/>
                    <a:pt x="1099" y="3766"/>
                    <a:pt x="1110" y="3762"/>
                  </a:cubicBezTo>
                  <a:cubicBezTo>
                    <a:pt x="1121" y="3758"/>
                    <a:pt x="1130" y="3739"/>
                    <a:pt x="1140" y="3724"/>
                  </a:cubicBezTo>
                  <a:cubicBezTo>
                    <a:pt x="1150" y="3709"/>
                    <a:pt x="1152" y="3679"/>
                    <a:pt x="1170" y="3674"/>
                  </a:cubicBezTo>
                  <a:cubicBezTo>
                    <a:pt x="1188" y="3669"/>
                    <a:pt x="1244" y="3675"/>
                    <a:pt x="1250" y="3692"/>
                  </a:cubicBezTo>
                  <a:cubicBezTo>
                    <a:pt x="1256" y="3709"/>
                    <a:pt x="1211" y="3754"/>
                    <a:pt x="1204" y="3774"/>
                  </a:cubicBezTo>
                  <a:cubicBezTo>
                    <a:pt x="1197" y="3794"/>
                    <a:pt x="1200" y="3807"/>
                    <a:pt x="1206" y="3812"/>
                  </a:cubicBezTo>
                  <a:cubicBezTo>
                    <a:pt x="1212" y="3817"/>
                    <a:pt x="1228" y="3815"/>
                    <a:pt x="1242" y="3804"/>
                  </a:cubicBezTo>
                  <a:cubicBezTo>
                    <a:pt x="1256" y="3793"/>
                    <a:pt x="1276" y="3754"/>
                    <a:pt x="1290" y="3746"/>
                  </a:cubicBezTo>
                  <a:cubicBezTo>
                    <a:pt x="1304" y="3738"/>
                    <a:pt x="1313" y="3750"/>
                    <a:pt x="1324" y="3758"/>
                  </a:cubicBezTo>
                  <a:cubicBezTo>
                    <a:pt x="1335" y="3766"/>
                    <a:pt x="1340" y="3793"/>
                    <a:pt x="1354" y="3796"/>
                  </a:cubicBezTo>
                  <a:cubicBezTo>
                    <a:pt x="1368" y="3799"/>
                    <a:pt x="1395" y="3780"/>
                    <a:pt x="1408" y="3776"/>
                  </a:cubicBezTo>
                  <a:cubicBezTo>
                    <a:pt x="1421" y="3772"/>
                    <a:pt x="1420" y="3777"/>
                    <a:pt x="1432" y="3774"/>
                  </a:cubicBezTo>
                  <a:cubicBezTo>
                    <a:pt x="1444" y="3771"/>
                    <a:pt x="1464" y="3773"/>
                    <a:pt x="1478" y="3758"/>
                  </a:cubicBezTo>
                  <a:cubicBezTo>
                    <a:pt x="1492" y="3743"/>
                    <a:pt x="1518" y="3705"/>
                    <a:pt x="1518" y="3686"/>
                  </a:cubicBezTo>
                  <a:cubicBezTo>
                    <a:pt x="1518" y="3667"/>
                    <a:pt x="1480" y="3656"/>
                    <a:pt x="1476" y="3646"/>
                  </a:cubicBezTo>
                  <a:cubicBezTo>
                    <a:pt x="1472" y="3636"/>
                    <a:pt x="1486" y="3628"/>
                    <a:pt x="1494" y="3624"/>
                  </a:cubicBezTo>
                  <a:cubicBezTo>
                    <a:pt x="1502" y="3620"/>
                    <a:pt x="1515" y="3624"/>
                    <a:pt x="1526" y="3622"/>
                  </a:cubicBezTo>
                  <a:cubicBezTo>
                    <a:pt x="1537" y="3620"/>
                    <a:pt x="1548" y="3613"/>
                    <a:pt x="1560" y="3614"/>
                  </a:cubicBezTo>
                  <a:cubicBezTo>
                    <a:pt x="1572" y="3615"/>
                    <a:pt x="1587" y="3627"/>
                    <a:pt x="1598" y="3630"/>
                  </a:cubicBezTo>
                  <a:cubicBezTo>
                    <a:pt x="1609" y="3633"/>
                    <a:pt x="1614" y="3629"/>
                    <a:pt x="1626" y="3632"/>
                  </a:cubicBezTo>
                  <a:cubicBezTo>
                    <a:pt x="1638" y="3635"/>
                    <a:pt x="1654" y="3644"/>
                    <a:pt x="1668" y="3646"/>
                  </a:cubicBezTo>
                  <a:cubicBezTo>
                    <a:pt x="1682" y="3648"/>
                    <a:pt x="1699" y="3649"/>
                    <a:pt x="1712" y="3642"/>
                  </a:cubicBezTo>
                  <a:cubicBezTo>
                    <a:pt x="1725" y="3635"/>
                    <a:pt x="1735" y="3609"/>
                    <a:pt x="1748" y="3602"/>
                  </a:cubicBezTo>
                  <a:cubicBezTo>
                    <a:pt x="1761" y="3595"/>
                    <a:pt x="1777" y="3593"/>
                    <a:pt x="1790" y="3600"/>
                  </a:cubicBezTo>
                  <a:cubicBezTo>
                    <a:pt x="1803" y="3607"/>
                    <a:pt x="1810" y="3636"/>
                    <a:pt x="1824" y="3642"/>
                  </a:cubicBezTo>
                  <a:cubicBezTo>
                    <a:pt x="1838" y="3648"/>
                    <a:pt x="1853" y="3635"/>
                    <a:pt x="1872" y="3636"/>
                  </a:cubicBezTo>
                  <a:cubicBezTo>
                    <a:pt x="1891" y="3637"/>
                    <a:pt x="1916" y="3644"/>
                    <a:pt x="1938" y="3646"/>
                  </a:cubicBezTo>
                  <a:cubicBezTo>
                    <a:pt x="1960" y="3648"/>
                    <a:pt x="1995" y="3642"/>
                    <a:pt x="2004" y="3646"/>
                  </a:cubicBezTo>
                  <a:cubicBezTo>
                    <a:pt x="2013" y="3650"/>
                    <a:pt x="2006" y="3657"/>
                    <a:pt x="1992" y="3668"/>
                  </a:cubicBezTo>
                  <a:cubicBezTo>
                    <a:pt x="1978" y="3679"/>
                    <a:pt x="1935" y="3697"/>
                    <a:pt x="1922" y="3710"/>
                  </a:cubicBezTo>
                  <a:cubicBezTo>
                    <a:pt x="1909" y="3723"/>
                    <a:pt x="1901" y="3737"/>
                    <a:pt x="1914" y="3744"/>
                  </a:cubicBezTo>
                  <a:cubicBezTo>
                    <a:pt x="1927" y="3751"/>
                    <a:pt x="1977" y="3752"/>
                    <a:pt x="1998" y="3752"/>
                  </a:cubicBezTo>
                  <a:cubicBezTo>
                    <a:pt x="2019" y="3752"/>
                    <a:pt x="2022" y="3744"/>
                    <a:pt x="2040" y="3742"/>
                  </a:cubicBezTo>
                  <a:cubicBezTo>
                    <a:pt x="2058" y="3740"/>
                    <a:pt x="2090" y="3734"/>
                    <a:pt x="2108" y="3738"/>
                  </a:cubicBezTo>
                  <a:cubicBezTo>
                    <a:pt x="2126" y="3742"/>
                    <a:pt x="2128" y="3763"/>
                    <a:pt x="2148" y="3768"/>
                  </a:cubicBezTo>
                  <a:cubicBezTo>
                    <a:pt x="2168" y="3773"/>
                    <a:pt x="2204" y="3766"/>
                    <a:pt x="2228" y="3770"/>
                  </a:cubicBezTo>
                  <a:cubicBezTo>
                    <a:pt x="2252" y="3774"/>
                    <a:pt x="2274" y="3793"/>
                    <a:pt x="2292" y="3790"/>
                  </a:cubicBezTo>
                  <a:cubicBezTo>
                    <a:pt x="2310" y="3787"/>
                    <a:pt x="2326" y="3750"/>
                    <a:pt x="2336" y="3752"/>
                  </a:cubicBezTo>
                  <a:cubicBezTo>
                    <a:pt x="2346" y="3754"/>
                    <a:pt x="2342" y="3791"/>
                    <a:pt x="2352" y="3804"/>
                  </a:cubicBezTo>
                  <a:cubicBezTo>
                    <a:pt x="2362" y="3817"/>
                    <a:pt x="2366" y="3817"/>
                    <a:pt x="2394" y="3828"/>
                  </a:cubicBezTo>
                  <a:cubicBezTo>
                    <a:pt x="2422" y="3839"/>
                    <a:pt x="2481" y="3856"/>
                    <a:pt x="2518" y="3872"/>
                  </a:cubicBezTo>
                  <a:cubicBezTo>
                    <a:pt x="2555" y="3888"/>
                    <a:pt x="2583" y="3919"/>
                    <a:pt x="2618" y="3922"/>
                  </a:cubicBezTo>
                  <a:cubicBezTo>
                    <a:pt x="2653" y="3925"/>
                    <a:pt x="2694" y="3904"/>
                    <a:pt x="2728" y="3890"/>
                  </a:cubicBezTo>
                  <a:cubicBezTo>
                    <a:pt x="2762" y="3876"/>
                    <a:pt x="2794" y="3849"/>
                    <a:pt x="2820" y="3838"/>
                  </a:cubicBezTo>
                  <a:cubicBezTo>
                    <a:pt x="2846" y="3827"/>
                    <a:pt x="2869" y="3824"/>
                    <a:pt x="2882" y="3822"/>
                  </a:cubicBezTo>
                  <a:cubicBezTo>
                    <a:pt x="2895" y="3820"/>
                    <a:pt x="2897" y="3822"/>
                    <a:pt x="2898" y="3828"/>
                  </a:cubicBezTo>
                  <a:cubicBezTo>
                    <a:pt x="2899" y="3834"/>
                    <a:pt x="2884" y="3851"/>
                    <a:pt x="2890" y="3856"/>
                  </a:cubicBezTo>
                  <a:cubicBezTo>
                    <a:pt x="2896" y="3861"/>
                    <a:pt x="2924" y="3855"/>
                    <a:pt x="2934" y="3858"/>
                  </a:cubicBezTo>
                  <a:cubicBezTo>
                    <a:pt x="2944" y="3861"/>
                    <a:pt x="2953" y="3862"/>
                    <a:pt x="2948" y="3872"/>
                  </a:cubicBezTo>
                  <a:cubicBezTo>
                    <a:pt x="2943" y="3882"/>
                    <a:pt x="2927" y="3906"/>
                    <a:pt x="2906" y="3916"/>
                  </a:cubicBezTo>
                  <a:cubicBezTo>
                    <a:pt x="2885" y="3926"/>
                    <a:pt x="2856" y="3925"/>
                    <a:pt x="2820" y="3934"/>
                  </a:cubicBezTo>
                  <a:cubicBezTo>
                    <a:pt x="2784" y="3943"/>
                    <a:pt x="2730" y="3969"/>
                    <a:pt x="2690" y="3972"/>
                  </a:cubicBezTo>
                  <a:cubicBezTo>
                    <a:pt x="2650" y="3975"/>
                    <a:pt x="2605" y="3960"/>
                    <a:pt x="2580" y="3954"/>
                  </a:cubicBezTo>
                  <a:cubicBezTo>
                    <a:pt x="2555" y="3948"/>
                    <a:pt x="2557" y="3939"/>
                    <a:pt x="2542" y="3936"/>
                  </a:cubicBezTo>
                  <a:cubicBezTo>
                    <a:pt x="2527" y="3933"/>
                    <a:pt x="2509" y="3941"/>
                    <a:pt x="2490" y="3938"/>
                  </a:cubicBezTo>
                  <a:cubicBezTo>
                    <a:pt x="2471" y="3935"/>
                    <a:pt x="2449" y="3924"/>
                    <a:pt x="2430" y="3920"/>
                  </a:cubicBezTo>
                  <a:cubicBezTo>
                    <a:pt x="2411" y="3916"/>
                    <a:pt x="2397" y="3908"/>
                    <a:pt x="2374" y="3912"/>
                  </a:cubicBezTo>
                  <a:cubicBezTo>
                    <a:pt x="2351" y="3916"/>
                    <a:pt x="2316" y="3939"/>
                    <a:pt x="2292" y="3944"/>
                  </a:cubicBezTo>
                  <a:cubicBezTo>
                    <a:pt x="2268" y="3949"/>
                    <a:pt x="2251" y="3945"/>
                    <a:pt x="2228" y="3940"/>
                  </a:cubicBezTo>
                  <a:cubicBezTo>
                    <a:pt x="2205" y="3935"/>
                    <a:pt x="2173" y="3919"/>
                    <a:pt x="2156" y="3914"/>
                  </a:cubicBezTo>
                  <a:cubicBezTo>
                    <a:pt x="2139" y="3909"/>
                    <a:pt x="2133" y="3912"/>
                    <a:pt x="2124" y="3908"/>
                  </a:cubicBezTo>
                  <a:cubicBezTo>
                    <a:pt x="2115" y="3904"/>
                    <a:pt x="2109" y="3892"/>
                    <a:pt x="2100" y="3892"/>
                  </a:cubicBezTo>
                  <a:cubicBezTo>
                    <a:pt x="2091" y="3892"/>
                    <a:pt x="2078" y="3900"/>
                    <a:pt x="2068" y="3908"/>
                  </a:cubicBezTo>
                  <a:cubicBezTo>
                    <a:pt x="2058" y="3916"/>
                    <a:pt x="2035" y="3936"/>
                    <a:pt x="2042" y="3942"/>
                  </a:cubicBezTo>
                  <a:cubicBezTo>
                    <a:pt x="2049" y="3948"/>
                    <a:pt x="2094" y="3943"/>
                    <a:pt x="2112" y="3945"/>
                  </a:cubicBezTo>
                  <a:cubicBezTo>
                    <a:pt x="2130" y="3947"/>
                    <a:pt x="2147" y="3952"/>
                    <a:pt x="2151" y="3957"/>
                  </a:cubicBezTo>
                  <a:cubicBezTo>
                    <a:pt x="2155" y="3962"/>
                    <a:pt x="2146" y="3973"/>
                    <a:pt x="2135" y="3975"/>
                  </a:cubicBezTo>
                  <a:cubicBezTo>
                    <a:pt x="2124" y="3977"/>
                    <a:pt x="2102" y="3965"/>
                    <a:pt x="2082" y="3967"/>
                  </a:cubicBezTo>
                  <a:cubicBezTo>
                    <a:pt x="2062" y="3969"/>
                    <a:pt x="2026" y="3986"/>
                    <a:pt x="2012" y="3985"/>
                  </a:cubicBezTo>
                  <a:cubicBezTo>
                    <a:pt x="1998" y="3984"/>
                    <a:pt x="1999" y="3967"/>
                    <a:pt x="1998" y="3960"/>
                  </a:cubicBezTo>
                  <a:cubicBezTo>
                    <a:pt x="1997" y="3953"/>
                    <a:pt x="2005" y="3947"/>
                    <a:pt x="2006" y="3940"/>
                  </a:cubicBezTo>
                  <a:cubicBezTo>
                    <a:pt x="2007" y="3933"/>
                    <a:pt x="2007" y="3925"/>
                    <a:pt x="2006" y="3920"/>
                  </a:cubicBezTo>
                  <a:cubicBezTo>
                    <a:pt x="2005" y="3915"/>
                    <a:pt x="1999" y="3915"/>
                    <a:pt x="2001" y="3909"/>
                  </a:cubicBezTo>
                  <a:cubicBezTo>
                    <a:pt x="2003" y="3903"/>
                    <a:pt x="2017" y="3886"/>
                    <a:pt x="2016" y="3882"/>
                  </a:cubicBezTo>
                  <a:cubicBezTo>
                    <a:pt x="2015" y="3878"/>
                    <a:pt x="2002" y="3883"/>
                    <a:pt x="1995" y="3886"/>
                  </a:cubicBezTo>
                  <a:cubicBezTo>
                    <a:pt x="1988" y="3889"/>
                    <a:pt x="1982" y="3897"/>
                    <a:pt x="1974" y="3903"/>
                  </a:cubicBezTo>
                  <a:cubicBezTo>
                    <a:pt x="1966" y="3909"/>
                    <a:pt x="1956" y="3920"/>
                    <a:pt x="1946" y="3922"/>
                  </a:cubicBezTo>
                  <a:cubicBezTo>
                    <a:pt x="1936" y="3924"/>
                    <a:pt x="1924" y="3916"/>
                    <a:pt x="1914" y="3916"/>
                  </a:cubicBezTo>
                  <a:cubicBezTo>
                    <a:pt x="1904" y="3916"/>
                    <a:pt x="1897" y="3921"/>
                    <a:pt x="1887" y="3922"/>
                  </a:cubicBezTo>
                  <a:cubicBezTo>
                    <a:pt x="1877" y="3923"/>
                    <a:pt x="1867" y="3918"/>
                    <a:pt x="1851" y="3922"/>
                  </a:cubicBezTo>
                  <a:cubicBezTo>
                    <a:pt x="1835" y="3926"/>
                    <a:pt x="1808" y="3939"/>
                    <a:pt x="1788" y="3948"/>
                  </a:cubicBezTo>
                  <a:cubicBezTo>
                    <a:pt x="1768" y="3957"/>
                    <a:pt x="1778" y="3962"/>
                    <a:pt x="1734" y="3976"/>
                  </a:cubicBezTo>
                  <a:cubicBezTo>
                    <a:pt x="1690" y="3990"/>
                    <a:pt x="1568" y="4019"/>
                    <a:pt x="1524" y="4030"/>
                  </a:cubicBezTo>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969" name="Freeform 17"/>
            <p:cNvSpPr>
              <a:spLocks/>
            </p:cNvSpPr>
            <p:nvPr/>
          </p:nvSpPr>
          <p:spPr bwMode="auto">
            <a:xfrm>
              <a:off x="1542" y="705"/>
              <a:ext cx="98" cy="91"/>
            </a:xfrm>
            <a:custGeom>
              <a:avLst/>
              <a:gdLst>
                <a:gd name="T0" fmla="*/ 80 w 98"/>
                <a:gd name="T1" fmla="*/ 6 h 91"/>
                <a:gd name="T2" fmla="*/ 12 w 98"/>
                <a:gd name="T3" fmla="*/ 27 h 91"/>
                <a:gd name="T4" fmla="*/ 26 w 98"/>
                <a:gd name="T5" fmla="*/ 84 h 91"/>
                <a:gd name="T6" fmla="*/ 89 w 98"/>
                <a:gd name="T7" fmla="*/ 69 h 91"/>
                <a:gd name="T8" fmla="*/ 80 w 98"/>
                <a:gd name="T9" fmla="*/ 6 h 91"/>
              </a:gdLst>
              <a:ahLst/>
              <a:cxnLst>
                <a:cxn ang="0">
                  <a:pos x="T0" y="T1"/>
                </a:cxn>
                <a:cxn ang="0">
                  <a:pos x="T2" y="T3"/>
                </a:cxn>
                <a:cxn ang="0">
                  <a:pos x="T4" y="T5"/>
                </a:cxn>
                <a:cxn ang="0">
                  <a:pos x="T6" y="T7"/>
                </a:cxn>
                <a:cxn ang="0">
                  <a:pos x="T8" y="T9"/>
                </a:cxn>
              </a:cxnLst>
              <a:rect l="0" t="0" r="r" b="b"/>
              <a:pathLst>
                <a:path w="98" h="91">
                  <a:moveTo>
                    <a:pt x="80" y="6"/>
                  </a:moveTo>
                  <a:cubicBezTo>
                    <a:pt x="62" y="0"/>
                    <a:pt x="21" y="14"/>
                    <a:pt x="12" y="27"/>
                  </a:cubicBezTo>
                  <a:cubicBezTo>
                    <a:pt x="0" y="41"/>
                    <a:pt x="13" y="77"/>
                    <a:pt x="26" y="84"/>
                  </a:cubicBezTo>
                  <a:cubicBezTo>
                    <a:pt x="39" y="91"/>
                    <a:pt x="80" y="82"/>
                    <a:pt x="89" y="69"/>
                  </a:cubicBezTo>
                  <a:cubicBezTo>
                    <a:pt x="98" y="56"/>
                    <a:pt x="82" y="19"/>
                    <a:pt x="80" y="6"/>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970" name="Freeform 18"/>
            <p:cNvSpPr>
              <a:spLocks/>
            </p:cNvSpPr>
            <p:nvPr/>
          </p:nvSpPr>
          <p:spPr bwMode="auto">
            <a:xfrm>
              <a:off x="1148" y="840"/>
              <a:ext cx="131" cy="118"/>
            </a:xfrm>
            <a:custGeom>
              <a:avLst/>
              <a:gdLst>
                <a:gd name="T0" fmla="*/ 28 w 131"/>
                <a:gd name="T1" fmla="*/ 15 h 118"/>
                <a:gd name="T2" fmla="*/ 6 w 131"/>
                <a:gd name="T3" fmla="*/ 6 h 118"/>
                <a:gd name="T4" fmla="*/ 12 w 131"/>
                <a:gd name="T5" fmla="*/ 49 h 118"/>
                <a:gd name="T6" fmla="*/ 76 w 131"/>
                <a:gd name="T7" fmla="*/ 111 h 118"/>
                <a:gd name="T8" fmla="*/ 124 w 131"/>
                <a:gd name="T9" fmla="*/ 91 h 118"/>
                <a:gd name="T10" fmla="*/ 120 w 131"/>
                <a:gd name="T11" fmla="*/ 72 h 118"/>
                <a:gd name="T12" fmla="*/ 100 w 131"/>
                <a:gd name="T13" fmla="*/ 58 h 118"/>
                <a:gd name="T14" fmla="*/ 73 w 131"/>
                <a:gd name="T15" fmla="*/ 55 h 118"/>
                <a:gd name="T16" fmla="*/ 28 w 131"/>
                <a:gd name="T17" fmla="*/ 1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18">
                  <a:moveTo>
                    <a:pt x="28" y="15"/>
                  </a:moveTo>
                  <a:cubicBezTo>
                    <a:pt x="17" y="7"/>
                    <a:pt x="9" y="0"/>
                    <a:pt x="6" y="6"/>
                  </a:cubicBezTo>
                  <a:cubicBezTo>
                    <a:pt x="3" y="12"/>
                    <a:pt x="0" y="32"/>
                    <a:pt x="12" y="49"/>
                  </a:cubicBezTo>
                  <a:cubicBezTo>
                    <a:pt x="24" y="66"/>
                    <a:pt x="57" y="104"/>
                    <a:pt x="76" y="111"/>
                  </a:cubicBezTo>
                  <a:cubicBezTo>
                    <a:pt x="95" y="118"/>
                    <a:pt x="117" y="97"/>
                    <a:pt x="124" y="91"/>
                  </a:cubicBezTo>
                  <a:cubicBezTo>
                    <a:pt x="131" y="85"/>
                    <a:pt x="124" y="77"/>
                    <a:pt x="120" y="72"/>
                  </a:cubicBezTo>
                  <a:cubicBezTo>
                    <a:pt x="116" y="67"/>
                    <a:pt x="108" y="61"/>
                    <a:pt x="100" y="58"/>
                  </a:cubicBezTo>
                  <a:cubicBezTo>
                    <a:pt x="92" y="55"/>
                    <a:pt x="85" y="62"/>
                    <a:pt x="73" y="55"/>
                  </a:cubicBezTo>
                  <a:cubicBezTo>
                    <a:pt x="61" y="48"/>
                    <a:pt x="48" y="23"/>
                    <a:pt x="28" y="15"/>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971" name="Freeform 19"/>
            <p:cNvSpPr>
              <a:spLocks/>
            </p:cNvSpPr>
            <p:nvPr/>
          </p:nvSpPr>
          <p:spPr bwMode="auto">
            <a:xfrm>
              <a:off x="3051" y="460"/>
              <a:ext cx="510" cy="350"/>
            </a:xfrm>
            <a:custGeom>
              <a:avLst/>
              <a:gdLst>
                <a:gd name="T0" fmla="*/ 312 w 510"/>
                <a:gd name="T1" fmla="*/ 14 h 350"/>
                <a:gd name="T2" fmla="*/ 284 w 510"/>
                <a:gd name="T3" fmla="*/ 84 h 350"/>
                <a:gd name="T4" fmla="*/ 332 w 510"/>
                <a:gd name="T5" fmla="*/ 113 h 350"/>
                <a:gd name="T6" fmla="*/ 317 w 510"/>
                <a:gd name="T7" fmla="*/ 140 h 350"/>
                <a:gd name="T8" fmla="*/ 270 w 510"/>
                <a:gd name="T9" fmla="*/ 105 h 350"/>
                <a:gd name="T10" fmla="*/ 263 w 510"/>
                <a:gd name="T11" fmla="*/ 131 h 350"/>
                <a:gd name="T12" fmla="*/ 252 w 510"/>
                <a:gd name="T13" fmla="*/ 135 h 350"/>
                <a:gd name="T14" fmla="*/ 236 w 510"/>
                <a:gd name="T15" fmla="*/ 129 h 350"/>
                <a:gd name="T16" fmla="*/ 225 w 510"/>
                <a:gd name="T17" fmla="*/ 101 h 350"/>
                <a:gd name="T18" fmla="*/ 206 w 510"/>
                <a:gd name="T19" fmla="*/ 92 h 350"/>
                <a:gd name="T20" fmla="*/ 194 w 510"/>
                <a:gd name="T21" fmla="*/ 101 h 350"/>
                <a:gd name="T22" fmla="*/ 197 w 510"/>
                <a:gd name="T23" fmla="*/ 137 h 350"/>
                <a:gd name="T24" fmla="*/ 185 w 510"/>
                <a:gd name="T25" fmla="*/ 146 h 350"/>
                <a:gd name="T26" fmla="*/ 168 w 510"/>
                <a:gd name="T27" fmla="*/ 135 h 350"/>
                <a:gd name="T28" fmla="*/ 161 w 510"/>
                <a:gd name="T29" fmla="*/ 98 h 350"/>
                <a:gd name="T30" fmla="*/ 126 w 510"/>
                <a:gd name="T31" fmla="*/ 102 h 350"/>
                <a:gd name="T32" fmla="*/ 81 w 510"/>
                <a:gd name="T33" fmla="*/ 198 h 350"/>
                <a:gd name="T34" fmla="*/ 48 w 510"/>
                <a:gd name="T35" fmla="*/ 326 h 350"/>
                <a:gd name="T36" fmla="*/ 368 w 510"/>
                <a:gd name="T37" fmla="*/ 342 h 350"/>
                <a:gd name="T38" fmla="*/ 441 w 510"/>
                <a:gd name="T39" fmla="*/ 281 h 350"/>
                <a:gd name="T40" fmla="*/ 503 w 510"/>
                <a:gd name="T41" fmla="*/ 188 h 350"/>
                <a:gd name="T42" fmla="*/ 483 w 510"/>
                <a:gd name="T43" fmla="*/ 134 h 350"/>
                <a:gd name="T44" fmla="*/ 426 w 510"/>
                <a:gd name="T45" fmla="*/ 39 h 350"/>
                <a:gd name="T46" fmla="*/ 389 w 510"/>
                <a:gd name="T47" fmla="*/ 5 h 350"/>
                <a:gd name="T48" fmla="*/ 354 w 510"/>
                <a:gd name="T49" fmla="*/ 11 h 350"/>
                <a:gd name="T50" fmla="*/ 312 w 510"/>
                <a:gd name="T51" fmla="*/ 1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0" h="350">
                  <a:moveTo>
                    <a:pt x="312" y="14"/>
                  </a:moveTo>
                  <a:cubicBezTo>
                    <a:pt x="301" y="22"/>
                    <a:pt x="281" y="68"/>
                    <a:pt x="284" y="84"/>
                  </a:cubicBezTo>
                  <a:cubicBezTo>
                    <a:pt x="287" y="100"/>
                    <a:pt x="327" y="104"/>
                    <a:pt x="332" y="113"/>
                  </a:cubicBezTo>
                  <a:cubicBezTo>
                    <a:pt x="337" y="122"/>
                    <a:pt x="327" y="141"/>
                    <a:pt x="317" y="140"/>
                  </a:cubicBezTo>
                  <a:cubicBezTo>
                    <a:pt x="307" y="139"/>
                    <a:pt x="279" y="106"/>
                    <a:pt x="270" y="105"/>
                  </a:cubicBezTo>
                  <a:cubicBezTo>
                    <a:pt x="261" y="104"/>
                    <a:pt x="266" y="126"/>
                    <a:pt x="263" y="131"/>
                  </a:cubicBezTo>
                  <a:cubicBezTo>
                    <a:pt x="260" y="136"/>
                    <a:pt x="256" y="135"/>
                    <a:pt x="252" y="135"/>
                  </a:cubicBezTo>
                  <a:cubicBezTo>
                    <a:pt x="248" y="135"/>
                    <a:pt x="241" y="135"/>
                    <a:pt x="236" y="129"/>
                  </a:cubicBezTo>
                  <a:cubicBezTo>
                    <a:pt x="231" y="123"/>
                    <a:pt x="230" y="107"/>
                    <a:pt x="225" y="101"/>
                  </a:cubicBezTo>
                  <a:cubicBezTo>
                    <a:pt x="220" y="95"/>
                    <a:pt x="211" y="92"/>
                    <a:pt x="206" y="92"/>
                  </a:cubicBezTo>
                  <a:cubicBezTo>
                    <a:pt x="201" y="92"/>
                    <a:pt x="195" y="94"/>
                    <a:pt x="194" y="101"/>
                  </a:cubicBezTo>
                  <a:cubicBezTo>
                    <a:pt x="193" y="108"/>
                    <a:pt x="198" y="130"/>
                    <a:pt x="197" y="137"/>
                  </a:cubicBezTo>
                  <a:cubicBezTo>
                    <a:pt x="196" y="144"/>
                    <a:pt x="190" y="146"/>
                    <a:pt x="185" y="146"/>
                  </a:cubicBezTo>
                  <a:cubicBezTo>
                    <a:pt x="180" y="146"/>
                    <a:pt x="172" y="143"/>
                    <a:pt x="168" y="135"/>
                  </a:cubicBezTo>
                  <a:cubicBezTo>
                    <a:pt x="164" y="127"/>
                    <a:pt x="168" y="103"/>
                    <a:pt x="161" y="98"/>
                  </a:cubicBezTo>
                  <a:cubicBezTo>
                    <a:pt x="154" y="93"/>
                    <a:pt x="139" y="85"/>
                    <a:pt x="126" y="102"/>
                  </a:cubicBezTo>
                  <a:cubicBezTo>
                    <a:pt x="113" y="119"/>
                    <a:pt x="94" y="161"/>
                    <a:pt x="81" y="198"/>
                  </a:cubicBezTo>
                  <a:cubicBezTo>
                    <a:pt x="68" y="235"/>
                    <a:pt x="0" y="302"/>
                    <a:pt x="48" y="326"/>
                  </a:cubicBezTo>
                  <a:cubicBezTo>
                    <a:pt x="96" y="350"/>
                    <a:pt x="303" y="349"/>
                    <a:pt x="368" y="342"/>
                  </a:cubicBezTo>
                  <a:cubicBezTo>
                    <a:pt x="433" y="335"/>
                    <a:pt x="419" y="307"/>
                    <a:pt x="441" y="281"/>
                  </a:cubicBezTo>
                  <a:cubicBezTo>
                    <a:pt x="463" y="255"/>
                    <a:pt x="496" y="212"/>
                    <a:pt x="503" y="188"/>
                  </a:cubicBezTo>
                  <a:cubicBezTo>
                    <a:pt x="510" y="164"/>
                    <a:pt x="496" y="159"/>
                    <a:pt x="483" y="134"/>
                  </a:cubicBezTo>
                  <a:cubicBezTo>
                    <a:pt x="470" y="109"/>
                    <a:pt x="442" y="60"/>
                    <a:pt x="426" y="39"/>
                  </a:cubicBezTo>
                  <a:cubicBezTo>
                    <a:pt x="410" y="18"/>
                    <a:pt x="401" y="10"/>
                    <a:pt x="389" y="5"/>
                  </a:cubicBezTo>
                  <a:cubicBezTo>
                    <a:pt x="377" y="0"/>
                    <a:pt x="367" y="10"/>
                    <a:pt x="354" y="11"/>
                  </a:cubicBezTo>
                  <a:cubicBezTo>
                    <a:pt x="341" y="12"/>
                    <a:pt x="321" y="14"/>
                    <a:pt x="312" y="14"/>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972" name="Freeform 20"/>
            <p:cNvSpPr>
              <a:spLocks/>
            </p:cNvSpPr>
            <p:nvPr/>
          </p:nvSpPr>
          <p:spPr bwMode="auto">
            <a:xfrm>
              <a:off x="3179" y="642"/>
              <a:ext cx="91" cy="48"/>
            </a:xfrm>
            <a:custGeom>
              <a:avLst/>
              <a:gdLst>
                <a:gd name="T0" fmla="*/ 34 w 91"/>
                <a:gd name="T1" fmla="*/ 3 h 48"/>
                <a:gd name="T2" fmla="*/ 4 w 91"/>
                <a:gd name="T3" fmla="*/ 24 h 48"/>
                <a:gd name="T4" fmla="*/ 9 w 91"/>
                <a:gd name="T5" fmla="*/ 46 h 48"/>
                <a:gd name="T6" fmla="*/ 39 w 91"/>
                <a:gd name="T7" fmla="*/ 34 h 48"/>
                <a:gd name="T8" fmla="*/ 76 w 91"/>
                <a:gd name="T9" fmla="*/ 33 h 48"/>
                <a:gd name="T10" fmla="*/ 84 w 91"/>
                <a:gd name="T11" fmla="*/ 7 h 48"/>
                <a:gd name="T12" fmla="*/ 34 w 91"/>
                <a:gd name="T13" fmla="*/ 3 h 48"/>
              </a:gdLst>
              <a:ahLst/>
              <a:cxnLst>
                <a:cxn ang="0">
                  <a:pos x="T0" y="T1"/>
                </a:cxn>
                <a:cxn ang="0">
                  <a:pos x="T2" y="T3"/>
                </a:cxn>
                <a:cxn ang="0">
                  <a:pos x="T4" y="T5"/>
                </a:cxn>
                <a:cxn ang="0">
                  <a:pos x="T6" y="T7"/>
                </a:cxn>
                <a:cxn ang="0">
                  <a:pos x="T8" y="T9"/>
                </a:cxn>
                <a:cxn ang="0">
                  <a:pos x="T10" y="T11"/>
                </a:cxn>
                <a:cxn ang="0">
                  <a:pos x="T12" y="T13"/>
                </a:cxn>
              </a:cxnLst>
              <a:rect l="0" t="0" r="r" b="b"/>
              <a:pathLst>
                <a:path w="91" h="48">
                  <a:moveTo>
                    <a:pt x="34" y="3"/>
                  </a:moveTo>
                  <a:cubicBezTo>
                    <a:pt x="21" y="6"/>
                    <a:pt x="8" y="17"/>
                    <a:pt x="4" y="24"/>
                  </a:cubicBezTo>
                  <a:cubicBezTo>
                    <a:pt x="0" y="31"/>
                    <a:pt x="3" y="44"/>
                    <a:pt x="9" y="46"/>
                  </a:cubicBezTo>
                  <a:cubicBezTo>
                    <a:pt x="15" y="48"/>
                    <a:pt x="28" y="36"/>
                    <a:pt x="39" y="34"/>
                  </a:cubicBezTo>
                  <a:cubicBezTo>
                    <a:pt x="50" y="32"/>
                    <a:pt x="69" y="37"/>
                    <a:pt x="76" y="33"/>
                  </a:cubicBezTo>
                  <a:cubicBezTo>
                    <a:pt x="83" y="29"/>
                    <a:pt x="91" y="12"/>
                    <a:pt x="84" y="7"/>
                  </a:cubicBezTo>
                  <a:cubicBezTo>
                    <a:pt x="77" y="2"/>
                    <a:pt x="45" y="0"/>
                    <a:pt x="34" y="3"/>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973" name="Freeform 21"/>
            <p:cNvSpPr>
              <a:spLocks/>
            </p:cNvSpPr>
            <p:nvPr/>
          </p:nvSpPr>
          <p:spPr bwMode="auto">
            <a:xfrm>
              <a:off x="4150" y="66"/>
              <a:ext cx="493" cy="1148"/>
            </a:xfrm>
            <a:custGeom>
              <a:avLst/>
              <a:gdLst>
                <a:gd name="T0" fmla="*/ 56 w 493"/>
                <a:gd name="T1" fmla="*/ 105 h 1148"/>
                <a:gd name="T2" fmla="*/ 95 w 493"/>
                <a:gd name="T3" fmla="*/ 300 h 1148"/>
                <a:gd name="T4" fmla="*/ 37 w 493"/>
                <a:gd name="T5" fmla="*/ 513 h 1148"/>
                <a:gd name="T6" fmla="*/ 41 w 493"/>
                <a:gd name="T7" fmla="*/ 678 h 1148"/>
                <a:gd name="T8" fmla="*/ 35 w 493"/>
                <a:gd name="T9" fmla="*/ 784 h 1148"/>
                <a:gd name="T10" fmla="*/ 29 w 493"/>
                <a:gd name="T11" fmla="*/ 832 h 1148"/>
                <a:gd name="T12" fmla="*/ 38 w 493"/>
                <a:gd name="T13" fmla="*/ 967 h 1148"/>
                <a:gd name="T14" fmla="*/ 62 w 493"/>
                <a:gd name="T15" fmla="*/ 1101 h 1148"/>
                <a:gd name="T16" fmla="*/ 67 w 493"/>
                <a:gd name="T17" fmla="*/ 1024 h 1148"/>
                <a:gd name="T18" fmla="*/ 101 w 493"/>
                <a:gd name="T19" fmla="*/ 1059 h 1148"/>
                <a:gd name="T20" fmla="*/ 139 w 493"/>
                <a:gd name="T21" fmla="*/ 1143 h 1148"/>
                <a:gd name="T22" fmla="*/ 161 w 493"/>
                <a:gd name="T23" fmla="*/ 1107 h 1148"/>
                <a:gd name="T24" fmla="*/ 221 w 493"/>
                <a:gd name="T25" fmla="*/ 996 h 1148"/>
                <a:gd name="T26" fmla="*/ 301 w 493"/>
                <a:gd name="T27" fmla="*/ 933 h 1148"/>
                <a:gd name="T28" fmla="*/ 218 w 493"/>
                <a:gd name="T29" fmla="*/ 910 h 1148"/>
                <a:gd name="T30" fmla="*/ 283 w 493"/>
                <a:gd name="T31" fmla="*/ 871 h 1148"/>
                <a:gd name="T32" fmla="*/ 331 w 493"/>
                <a:gd name="T33" fmla="*/ 834 h 1148"/>
                <a:gd name="T34" fmla="*/ 367 w 493"/>
                <a:gd name="T35" fmla="*/ 832 h 1148"/>
                <a:gd name="T36" fmla="*/ 359 w 493"/>
                <a:gd name="T37" fmla="*/ 885 h 1148"/>
                <a:gd name="T38" fmla="*/ 434 w 493"/>
                <a:gd name="T39" fmla="*/ 790 h 1148"/>
                <a:gd name="T40" fmla="*/ 488 w 493"/>
                <a:gd name="T41" fmla="*/ 696 h 1148"/>
                <a:gd name="T42" fmla="*/ 437 w 493"/>
                <a:gd name="T43" fmla="*/ 688 h 1148"/>
                <a:gd name="T44" fmla="*/ 338 w 493"/>
                <a:gd name="T45" fmla="*/ 652 h 1148"/>
                <a:gd name="T46" fmla="*/ 253 w 493"/>
                <a:gd name="T47" fmla="*/ 661 h 1148"/>
                <a:gd name="T48" fmla="*/ 256 w 493"/>
                <a:gd name="T49" fmla="*/ 618 h 1148"/>
                <a:gd name="T50" fmla="*/ 218 w 493"/>
                <a:gd name="T51" fmla="*/ 574 h 1148"/>
                <a:gd name="T52" fmla="*/ 266 w 493"/>
                <a:gd name="T53" fmla="*/ 526 h 1148"/>
                <a:gd name="T54" fmla="*/ 265 w 493"/>
                <a:gd name="T55" fmla="*/ 439 h 1148"/>
                <a:gd name="T56" fmla="*/ 301 w 493"/>
                <a:gd name="T57" fmla="*/ 384 h 1148"/>
                <a:gd name="T58" fmla="*/ 316 w 493"/>
                <a:gd name="T59" fmla="*/ 310 h 1148"/>
                <a:gd name="T60" fmla="*/ 352 w 493"/>
                <a:gd name="T61" fmla="*/ 315 h 1148"/>
                <a:gd name="T62" fmla="*/ 385 w 493"/>
                <a:gd name="T63" fmla="*/ 504 h 1148"/>
                <a:gd name="T64" fmla="*/ 466 w 493"/>
                <a:gd name="T65" fmla="*/ 490 h 1148"/>
                <a:gd name="T66" fmla="*/ 422 w 493"/>
                <a:gd name="T67" fmla="*/ 450 h 1148"/>
                <a:gd name="T68" fmla="*/ 437 w 493"/>
                <a:gd name="T69" fmla="*/ 333 h 1148"/>
                <a:gd name="T70" fmla="*/ 410 w 493"/>
                <a:gd name="T71" fmla="*/ 190 h 1148"/>
                <a:gd name="T72" fmla="*/ 356 w 493"/>
                <a:gd name="T73" fmla="*/ 22 h 1148"/>
                <a:gd name="T74" fmla="*/ 23 w 493"/>
                <a:gd name="T75" fmla="*/ 3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3" h="1148">
                  <a:moveTo>
                    <a:pt x="23" y="0"/>
                  </a:moveTo>
                  <a:cubicBezTo>
                    <a:pt x="28" y="17"/>
                    <a:pt x="44" y="70"/>
                    <a:pt x="56" y="105"/>
                  </a:cubicBezTo>
                  <a:cubicBezTo>
                    <a:pt x="68" y="140"/>
                    <a:pt x="89" y="178"/>
                    <a:pt x="95" y="210"/>
                  </a:cubicBezTo>
                  <a:cubicBezTo>
                    <a:pt x="101" y="242"/>
                    <a:pt x="101" y="271"/>
                    <a:pt x="95" y="300"/>
                  </a:cubicBezTo>
                  <a:cubicBezTo>
                    <a:pt x="89" y="329"/>
                    <a:pt x="68" y="350"/>
                    <a:pt x="58" y="385"/>
                  </a:cubicBezTo>
                  <a:cubicBezTo>
                    <a:pt x="48" y="420"/>
                    <a:pt x="36" y="481"/>
                    <a:pt x="37" y="513"/>
                  </a:cubicBezTo>
                  <a:cubicBezTo>
                    <a:pt x="38" y="545"/>
                    <a:pt x="63" y="550"/>
                    <a:pt x="64" y="577"/>
                  </a:cubicBezTo>
                  <a:cubicBezTo>
                    <a:pt x="65" y="604"/>
                    <a:pt x="44" y="655"/>
                    <a:pt x="41" y="678"/>
                  </a:cubicBezTo>
                  <a:cubicBezTo>
                    <a:pt x="38" y="701"/>
                    <a:pt x="45" y="699"/>
                    <a:pt x="44" y="717"/>
                  </a:cubicBezTo>
                  <a:cubicBezTo>
                    <a:pt x="43" y="735"/>
                    <a:pt x="33" y="768"/>
                    <a:pt x="35" y="784"/>
                  </a:cubicBezTo>
                  <a:cubicBezTo>
                    <a:pt x="37" y="800"/>
                    <a:pt x="60" y="806"/>
                    <a:pt x="59" y="814"/>
                  </a:cubicBezTo>
                  <a:cubicBezTo>
                    <a:pt x="58" y="822"/>
                    <a:pt x="39" y="814"/>
                    <a:pt x="29" y="832"/>
                  </a:cubicBezTo>
                  <a:cubicBezTo>
                    <a:pt x="19" y="850"/>
                    <a:pt x="0" y="902"/>
                    <a:pt x="1" y="924"/>
                  </a:cubicBezTo>
                  <a:cubicBezTo>
                    <a:pt x="2" y="946"/>
                    <a:pt x="33" y="944"/>
                    <a:pt x="38" y="967"/>
                  </a:cubicBezTo>
                  <a:cubicBezTo>
                    <a:pt x="43" y="990"/>
                    <a:pt x="25" y="1043"/>
                    <a:pt x="29" y="1065"/>
                  </a:cubicBezTo>
                  <a:cubicBezTo>
                    <a:pt x="33" y="1087"/>
                    <a:pt x="55" y="1100"/>
                    <a:pt x="62" y="1101"/>
                  </a:cubicBezTo>
                  <a:cubicBezTo>
                    <a:pt x="69" y="1102"/>
                    <a:pt x="70" y="1082"/>
                    <a:pt x="71" y="1069"/>
                  </a:cubicBezTo>
                  <a:cubicBezTo>
                    <a:pt x="72" y="1056"/>
                    <a:pt x="61" y="1036"/>
                    <a:pt x="67" y="1024"/>
                  </a:cubicBezTo>
                  <a:cubicBezTo>
                    <a:pt x="73" y="1012"/>
                    <a:pt x="103" y="991"/>
                    <a:pt x="109" y="997"/>
                  </a:cubicBezTo>
                  <a:cubicBezTo>
                    <a:pt x="115" y="1003"/>
                    <a:pt x="99" y="1042"/>
                    <a:pt x="101" y="1059"/>
                  </a:cubicBezTo>
                  <a:cubicBezTo>
                    <a:pt x="103" y="1076"/>
                    <a:pt x="116" y="1088"/>
                    <a:pt x="122" y="1102"/>
                  </a:cubicBezTo>
                  <a:cubicBezTo>
                    <a:pt x="128" y="1116"/>
                    <a:pt x="134" y="1138"/>
                    <a:pt x="139" y="1143"/>
                  </a:cubicBezTo>
                  <a:cubicBezTo>
                    <a:pt x="144" y="1148"/>
                    <a:pt x="150" y="1140"/>
                    <a:pt x="154" y="1134"/>
                  </a:cubicBezTo>
                  <a:cubicBezTo>
                    <a:pt x="158" y="1128"/>
                    <a:pt x="153" y="1113"/>
                    <a:pt x="161" y="1107"/>
                  </a:cubicBezTo>
                  <a:cubicBezTo>
                    <a:pt x="169" y="1101"/>
                    <a:pt x="192" y="1114"/>
                    <a:pt x="202" y="1096"/>
                  </a:cubicBezTo>
                  <a:cubicBezTo>
                    <a:pt x="212" y="1078"/>
                    <a:pt x="210" y="1019"/>
                    <a:pt x="221" y="996"/>
                  </a:cubicBezTo>
                  <a:cubicBezTo>
                    <a:pt x="232" y="973"/>
                    <a:pt x="253" y="968"/>
                    <a:pt x="266" y="958"/>
                  </a:cubicBezTo>
                  <a:cubicBezTo>
                    <a:pt x="279" y="948"/>
                    <a:pt x="296" y="943"/>
                    <a:pt x="301" y="933"/>
                  </a:cubicBezTo>
                  <a:cubicBezTo>
                    <a:pt x="306" y="923"/>
                    <a:pt x="310" y="899"/>
                    <a:pt x="296" y="895"/>
                  </a:cubicBezTo>
                  <a:cubicBezTo>
                    <a:pt x="282" y="891"/>
                    <a:pt x="229" y="914"/>
                    <a:pt x="218" y="910"/>
                  </a:cubicBezTo>
                  <a:cubicBezTo>
                    <a:pt x="207" y="906"/>
                    <a:pt x="218" y="876"/>
                    <a:pt x="229" y="870"/>
                  </a:cubicBezTo>
                  <a:cubicBezTo>
                    <a:pt x="240" y="864"/>
                    <a:pt x="269" y="872"/>
                    <a:pt x="283" y="871"/>
                  </a:cubicBezTo>
                  <a:cubicBezTo>
                    <a:pt x="297" y="870"/>
                    <a:pt x="306" y="868"/>
                    <a:pt x="314" y="862"/>
                  </a:cubicBezTo>
                  <a:cubicBezTo>
                    <a:pt x="322" y="856"/>
                    <a:pt x="325" y="840"/>
                    <a:pt x="331" y="834"/>
                  </a:cubicBezTo>
                  <a:cubicBezTo>
                    <a:pt x="337" y="828"/>
                    <a:pt x="347" y="825"/>
                    <a:pt x="353" y="825"/>
                  </a:cubicBezTo>
                  <a:cubicBezTo>
                    <a:pt x="359" y="825"/>
                    <a:pt x="365" y="827"/>
                    <a:pt x="367" y="832"/>
                  </a:cubicBezTo>
                  <a:cubicBezTo>
                    <a:pt x="369" y="837"/>
                    <a:pt x="365" y="844"/>
                    <a:pt x="364" y="853"/>
                  </a:cubicBezTo>
                  <a:cubicBezTo>
                    <a:pt x="363" y="862"/>
                    <a:pt x="353" y="886"/>
                    <a:pt x="359" y="885"/>
                  </a:cubicBezTo>
                  <a:cubicBezTo>
                    <a:pt x="365" y="884"/>
                    <a:pt x="391" y="865"/>
                    <a:pt x="403" y="849"/>
                  </a:cubicBezTo>
                  <a:cubicBezTo>
                    <a:pt x="415" y="833"/>
                    <a:pt x="421" y="806"/>
                    <a:pt x="434" y="790"/>
                  </a:cubicBezTo>
                  <a:cubicBezTo>
                    <a:pt x="447" y="774"/>
                    <a:pt x="475" y="769"/>
                    <a:pt x="484" y="753"/>
                  </a:cubicBezTo>
                  <a:cubicBezTo>
                    <a:pt x="493" y="737"/>
                    <a:pt x="492" y="709"/>
                    <a:pt x="488" y="696"/>
                  </a:cubicBezTo>
                  <a:cubicBezTo>
                    <a:pt x="484" y="683"/>
                    <a:pt x="469" y="677"/>
                    <a:pt x="461" y="676"/>
                  </a:cubicBezTo>
                  <a:cubicBezTo>
                    <a:pt x="453" y="675"/>
                    <a:pt x="447" y="686"/>
                    <a:pt x="437" y="688"/>
                  </a:cubicBezTo>
                  <a:cubicBezTo>
                    <a:pt x="427" y="690"/>
                    <a:pt x="419" y="697"/>
                    <a:pt x="403" y="691"/>
                  </a:cubicBezTo>
                  <a:cubicBezTo>
                    <a:pt x="387" y="685"/>
                    <a:pt x="361" y="653"/>
                    <a:pt x="338" y="652"/>
                  </a:cubicBezTo>
                  <a:cubicBezTo>
                    <a:pt x="315" y="651"/>
                    <a:pt x="276" y="683"/>
                    <a:pt x="262" y="684"/>
                  </a:cubicBezTo>
                  <a:cubicBezTo>
                    <a:pt x="248" y="685"/>
                    <a:pt x="253" y="670"/>
                    <a:pt x="253" y="661"/>
                  </a:cubicBezTo>
                  <a:cubicBezTo>
                    <a:pt x="253" y="652"/>
                    <a:pt x="263" y="635"/>
                    <a:pt x="263" y="628"/>
                  </a:cubicBezTo>
                  <a:cubicBezTo>
                    <a:pt x="263" y="621"/>
                    <a:pt x="264" y="620"/>
                    <a:pt x="256" y="618"/>
                  </a:cubicBezTo>
                  <a:cubicBezTo>
                    <a:pt x="248" y="616"/>
                    <a:pt x="218" y="625"/>
                    <a:pt x="212" y="618"/>
                  </a:cubicBezTo>
                  <a:cubicBezTo>
                    <a:pt x="206" y="611"/>
                    <a:pt x="212" y="581"/>
                    <a:pt x="218" y="574"/>
                  </a:cubicBezTo>
                  <a:cubicBezTo>
                    <a:pt x="224" y="567"/>
                    <a:pt x="240" y="582"/>
                    <a:pt x="248" y="574"/>
                  </a:cubicBezTo>
                  <a:cubicBezTo>
                    <a:pt x="256" y="566"/>
                    <a:pt x="266" y="545"/>
                    <a:pt x="266" y="526"/>
                  </a:cubicBezTo>
                  <a:cubicBezTo>
                    <a:pt x="266" y="507"/>
                    <a:pt x="251" y="474"/>
                    <a:pt x="251" y="460"/>
                  </a:cubicBezTo>
                  <a:cubicBezTo>
                    <a:pt x="251" y="446"/>
                    <a:pt x="258" y="445"/>
                    <a:pt x="265" y="439"/>
                  </a:cubicBezTo>
                  <a:cubicBezTo>
                    <a:pt x="272" y="433"/>
                    <a:pt x="289" y="432"/>
                    <a:pt x="295" y="423"/>
                  </a:cubicBezTo>
                  <a:cubicBezTo>
                    <a:pt x="301" y="414"/>
                    <a:pt x="303" y="395"/>
                    <a:pt x="301" y="384"/>
                  </a:cubicBezTo>
                  <a:cubicBezTo>
                    <a:pt x="299" y="373"/>
                    <a:pt x="281" y="366"/>
                    <a:pt x="283" y="354"/>
                  </a:cubicBezTo>
                  <a:cubicBezTo>
                    <a:pt x="285" y="342"/>
                    <a:pt x="307" y="322"/>
                    <a:pt x="316" y="310"/>
                  </a:cubicBezTo>
                  <a:cubicBezTo>
                    <a:pt x="325" y="298"/>
                    <a:pt x="329" y="279"/>
                    <a:pt x="335" y="280"/>
                  </a:cubicBezTo>
                  <a:cubicBezTo>
                    <a:pt x="341" y="281"/>
                    <a:pt x="349" y="296"/>
                    <a:pt x="352" y="315"/>
                  </a:cubicBezTo>
                  <a:cubicBezTo>
                    <a:pt x="355" y="334"/>
                    <a:pt x="350" y="362"/>
                    <a:pt x="355" y="393"/>
                  </a:cubicBezTo>
                  <a:cubicBezTo>
                    <a:pt x="360" y="424"/>
                    <a:pt x="370" y="483"/>
                    <a:pt x="385" y="504"/>
                  </a:cubicBezTo>
                  <a:cubicBezTo>
                    <a:pt x="400" y="525"/>
                    <a:pt x="429" y="519"/>
                    <a:pt x="442" y="517"/>
                  </a:cubicBezTo>
                  <a:cubicBezTo>
                    <a:pt x="455" y="515"/>
                    <a:pt x="466" y="496"/>
                    <a:pt x="466" y="490"/>
                  </a:cubicBezTo>
                  <a:cubicBezTo>
                    <a:pt x="466" y="484"/>
                    <a:pt x="447" y="485"/>
                    <a:pt x="440" y="478"/>
                  </a:cubicBezTo>
                  <a:cubicBezTo>
                    <a:pt x="433" y="471"/>
                    <a:pt x="424" y="463"/>
                    <a:pt x="422" y="450"/>
                  </a:cubicBezTo>
                  <a:cubicBezTo>
                    <a:pt x="420" y="437"/>
                    <a:pt x="423" y="421"/>
                    <a:pt x="425" y="402"/>
                  </a:cubicBezTo>
                  <a:cubicBezTo>
                    <a:pt x="427" y="383"/>
                    <a:pt x="439" y="356"/>
                    <a:pt x="437" y="333"/>
                  </a:cubicBezTo>
                  <a:cubicBezTo>
                    <a:pt x="435" y="310"/>
                    <a:pt x="419" y="285"/>
                    <a:pt x="415" y="261"/>
                  </a:cubicBezTo>
                  <a:cubicBezTo>
                    <a:pt x="411" y="237"/>
                    <a:pt x="417" y="217"/>
                    <a:pt x="410" y="190"/>
                  </a:cubicBezTo>
                  <a:cubicBezTo>
                    <a:pt x="403" y="163"/>
                    <a:pt x="383" y="128"/>
                    <a:pt x="374" y="100"/>
                  </a:cubicBezTo>
                  <a:cubicBezTo>
                    <a:pt x="365" y="72"/>
                    <a:pt x="359" y="38"/>
                    <a:pt x="356" y="22"/>
                  </a:cubicBezTo>
                  <a:lnTo>
                    <a:pt x="355" y="3"/>
                  </a:lnTo>
                  <a:lnTo>
                    <a:pt x="23" y="3"/>
                  </a:lnTo>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974" name="Freeform 22"/>
            <p:cNvSpPr>
              <a:spLocks/>
            </p:cNvSpPr>
            <p:nvPr/>
          </p:nvSpPr>
          <p:spPr bwMode="auto">
            <a:xfrm>
              <a:off x="3809" y="1939"/>
              <a:ext cx="224" cy="157"/>
            </a:xfrm>
            <a:custGeom>
              <a:avLst/>
              <a:gdLst>
                <a:gd name="T0" fmla="*/ 79 w 224"/>
                <a:gd name="T1" fmla="*/ 3 h 157"/>
                <a:gd name="T2" fmla="*/ 40 w 224"/>
                <a:gd name="T3" fmla="*/ 45 h 157"/>
                <a:gd name="T4" fmla="*/ 4 w 224"/>
                <a:gd name="T5" fmla="*/ 54 h 157"/>
                <a:gd name="T6" fmla="*/ 16 w 224"/>
                <a:gd name="T7" fmla="*/ 81 h 157"/>
                <a:gd name="T8" fmla="*/ 22 w 224"/>
                <a:gd name="T9" fmla="*/ 105 h 157"/>
                <a:gd name="T10" fmla="*/ 79 w 224"/>
                <a:gd name="T11" fmla="*/ 117 h 157"/>
                <a:gd name="T12" fmla="*/ 139 w 224"/>
                <a:gd name="T13" fmla="*/ 156 h 157"/>
                <a:gd name="T14" fmla="*/ 214 w 224"/>
                <a:gd name="T15" fmla="*/ 123 h 157"/>
                <a:gd name="T16" fmla="*/ 199 w 224"/>
                <a:gd name="T17" fmla="*/ 87 h 157"/>
                <a:gd name="T18" fmla="*/ 160 w 224"/>
                <a:gd name="T19" fmla="*/ 72 h 157"/>
                <a:gd name="T20" fmla="*/ 79 w 224"/>
                <a:gd name="T21" fmla="*/ 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157">
                  <a:moveTo>
                    <a:pt x="79" y="3"/>
                  </a:moveTo>
                  <a:cubicBezTo>
                    <a:pt x="57" y="0"/>
                    <a:pt x="52" y="37"/>
                    <a:pt x="40" y="45"/>
                  </a:cubicBezTo>
                  <a:cubicBezTo>
                    <a:pt x="28" y="53"/>
                    <a:pt x="8" y="48"/>
                    <a:pt x="4" y="54"/>
                  </a:cubicBezTo>
                  <a:cubicBezTo>
                    <a:pt x="0" y="60"/>
                    <a:pt x="13" y="73"/>
                    <a:pt x="16" y="81"/>
                  </a:cubicBezTo>
                  <a:cubicBezTo>
                    <a:pt x="19" y="89"/>
                    <a:pt x="12" y="99"/>
                    <a:pt x="22" y="105"/>
                  </a:cubicBezTo>
                  <a:cubicBezTo>
                    <a:pt x="32" y="111"/>
                    <a:pt x="60" y="109"/>
                    <a:pt x="79" y="117"/>
                  </a:cubicBezTo>
                  <a:cubicBezTo>
                    <a:pt x="98" y="125"/>
                    <a:pt x="117" y="155"/>
                    <a:pt x="139" y="156"/>
                  </a:cubicBezTo>
                  <a:cubicBezTo>
                    <a:pt x="161" y="157"/>
                    <a:pt x="204" y="134"/>
                    <a:pt x="214" y="123"/>
                  </a:cubicBezTo>
                  <a:cubicBezTo>
                    <a:pt x="224" y="112"/>
                    <a:pt x="208" y="95"/>
                    <a:pt x="199" y="87"/>
                  </a:cubicBezTo>
                  <a:cubicBezTo>
                    <a:pt x="190" y="79"/>
                    <a:pt x="180" y="86"/>
                    <a:pt x="160" y="72"/>
                  </a:cubicBezTo>
                  <a:cubicBezTo>
                    <a:pt x="140" y="58"/>
                    <a:pt x="96" y="17"/>
                    <a:pt x="79" y="3"/>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975" name="Freeform 23"/>
            <p:cNvSpPr>
              <a:spLocks/>
            </p:cNvSpPr>
            <p:nvPr/>
          </p:nvSpPr>
          <p:spPr bwMode="auto">
            <a:xfrm>
              <a:off x="2020" y="2295"/>
              <a:ext cx="551" cy="365"/>
            </a:xfrm>
            <a:custGeom>
              <a:avLst/>
              <a:gdLst>
                <a:gd name="T0" fmla="*/ 2 w 551"/>
                <a:gd name="T1" fmla="*/ 331 h 365"/>
                <a:gd name="T2" fmla="*/ 32 w 551"/>
                <a:gd name="T3" fmla="*/ 283 h 365"/>
                <a:gd name="T4" fmla="*/ 74 w 551"/>
                <a:gd name="T5" fmla="*/ 262 h 365"/>
                <a:gd name="T6" fmla="*/ 56 w 551"/>
                <a:gd name="T7" fmla="*/ 238 h 365"/>
                <a:gd name="T8" fmla="*/ 92 w 551"/>
                <a:gd name="T9" fmla="*/ 223 h 365"/>
                <a:gd name="T10" fmla="*/ 89 w 551"/>
                <a:gd name="T11" fmla="*/ 196 h 365"/>
                <a:gd name="T12" fmla="*/ 146 w 551"/>
                <a:gd name="T13" fmla="*/ 175 h 365"/>
                <a:gd name="T14" fmla="*/ 173 w 551"/>
                <a:gd name="T15" fmla="*/ 175 h 365"/>
                <a:gd name="T16" fmla="*/ 191 w 551"/>
                <a:gd name="T17" fmla="*/ 139 h 365"/>
                <a:gd name="T18" fmla="*/ 221 w 551"/>
                <a:gd name="T19" fmla="*/ 148 h 365"/>
                <a:gd name="T20" fmla="*/ 239 w 551"/>
                <a:gd name="T21" fmla="*/ 121 h 365"/>
                <a:gd name="T22" fmla="*/ 281 w 551"/>
                <a:gd name="T23" fmla="*/ 127 h 365"/>
                <a:gd name="T24" fmla="*/ 317 w 551"/>
                <a:gd name="T25" fmla="*/ 106 h 365"/>
                <a:gd name="T26" fmla="*/ 350 w 551"/>
                <a:gd name="T27" fmla="*/ 118 h 365"/>
                <a:gd name="T28" fmla="*/ 371 w 551"/>
                <a:gd name="T29" fmla="*/ 91 h 365"/>
                <a:gd name="T30" fmla="*/ 395 w 551"/>
                <a:gd name="T31" fmla="*/ 82 h 365"/>
                <a:gd name="T32" fmla="*/ 410 w 551"/>
                <a:gd name="T33" fmla="*/ 91 h 365"/>
                <a:gd name="T34" fmla="*/ 443 w 551"/>
                <a:gd name="T35" fmla="*/ 52 h 365"/>
                <a:gd name="T36" fmla="*/ 485 w 551"/>
                <a:gd name="T37" fmla="*/ 25 h 365"/>
                <a:gd name="T38" fmla="*/ 530 w 551"/>
                <a:gd name="T39" fmla="*/ 1 h 365"/>
                <a:gd name="T40" fmla="*/ 548 w 551"/>
                <a:gd name="T41" fmla="*/ 16 h 365"/>
                <a:gd name="T42" fmla="*/ 533 w 551"/>
                <a:gd name="T43" fmla="*/ 40 h 365"/>
                <a:gd name="T44" fmla="*/ 533 w 551"/>
                <a:gd name="T45" fmla="*/ 70 h 365"/>
                <a:gd name="T46" fmla="*/ 422 w 551"/>
                <a:gd name="T47" fmla="*/ 160 h 365"/>
                <a:gd name="T48" fmla="*/ 332 w 551"/>
                <a:gd name="T49" fmla="*/ 217 h 365"/>
                <a:gd name="T50" fmla="*/ 266 w 551"/>
                <a:gd name="T51" fmla="*/ 235 h 365"/>
                <a:gd name="T52" fmla="*/ 230 w 551"/>
                <a:gd name="T53" fmla="*/ 250 h 365"/>
                <a:gd name="T54" fmla="*/ 224 w 551"/>
                <a:gd name="T55" fmla="*/ 277 h 365"/>
                <a:gd name="T56" fmla="*/ 197 w 551"/>
                <a:gd name="T57" fmla="*/ 307 h 365"/>
                <a:gd name="T58" fmla="*/ 122 w 551"/>
                <a:gd name="T59" fmla="*/ 310 h 365"/>
                <a:gd name="T60" fmla="*/ 89 w 551"/>
                <a:gd name="T61" fmla="*/ 304 h 365"/>
                <a:gd name="T62" fmla="*/ 44 w 551"/>
                <a:gd name="T63" fmla="*/ 361 h 365"/>
                <a:gd name="T64" fmla="*/ 2 w 551"/>
                <a:gd name="T65" fmla="*/ 331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1" h="365">
                  <a:moveTo>
                    <a:pt x="2" y="331"/>
                  </a:moveTo>
                  <a:cubicBezTo>
                    <a:pt x="0" y="318"/>
                    <a:pt x="20" y="294"/>
                    <a:pt x="32" y="283"/>
                  </a:cubicBezTo>
                  <a:cubicBezTo>
                    <a:pt x="44" y="272"/>
                    <a:pt x="70" y="269"/>
                    <a:pt x="74" y="262"/>
                  </a:cubicBezTo>
                  <a:cubicBezTo>
                    <a:pt x="78" y="255"/>
                    <a:pt x="53" y="244"/>
                    <a:pt x="56" y="238"/>
                  </a:cubicBezTo>
                  <a:cubicBezTo>
                    <a:pt x="59" y="232"/>
                    <a:pt x="87" y="230"/>
                    <a:pt x="92" y="223"/>
                  </a:cubicBezTo>
                  <a:cubicBezTo>
                    <a:pt x="97" y="216"/>
                    <a:pt x="80" y="204"/>
                    <a:pt x="89" y="196"/>
                  </a:cubicBezTo>
                  <a:cubicBezTo>
                    <a:pt x="98" y="188"/>
                    <a:pt x="132" y="179"/>
                    <a:pt x="146" y="175"/>
                  </a:cubicBezTo>
                  <a:cubicBezTo>
                    <a:pt x="160" y="171"/>
                    <a:pt x="166" y="181"/>
                    <a:pt x="173" y="175"/>
                  </a:cubicBezTo>
                  <a:cubicBezTo>
                    <a:pt x="180" y="169"/>
                    <a:pt x="183" y="143"/>
                    <a:pt x="191" y="139"/>
                  </a:cubicBezTo>
                  <a:cubicBezTo>
                    <a:pt x="199" y="135"/>
                    <a:pt x="213" y="151"/>
                    <a:pt x="221" y="148"/>
                  </a:cubicBezTo>
                  <a:cubicBezTo>
                    <a:pt x="229" y="145"/>
                    <a:pt x="229" y="124"/>
                    <a:pt x="239" y="121"/>
                  </a:cubicBezTo>
                  <a:cubicBezTo>
                    <a:pt x="249" y="118"/>
                    <a:pt x="268" y="129"/>
                    <a:pt x="281" y="127"/>
                  </a:cubicBezTo>
                  <a:cubicBezTo>
                    <a:pt x="294" y="125"/>
                    <a:pt x="306" y="107"/>
                    <a:pt x="317" y="106"/>
                  </a:cubicBezTo>
                  <a:cubicBezTo>
                    <a:pt x="328" y="105"/>
                    <a:pt x="341" y="121"/>
                    <a:pt x="350" y="118"/>
                  </a:cubicBezTo>
                  <a:cubicBezTo>
                    <a:pt x="359" y="115"/>
                    <a:pt x="364" y="97"/>
                    <a:pt x="371" y="91"/>
                  </a:cubicBezTo>
                  <a:cubicBezTo>
                    <a:pt x="378" y="85"/>
                    <a:pt x="389" y="82"/>
                    <a:pt x="395" y="82"/>
                  </a:cubicBezTo>
                  <a:cubicBezTo>
                    <a:pt x="401" y="82"/>
                    <a:pt x="402" y="96"/>
                    <a:pt x="410" y="91"/>
                  </a:cubicBezTo>
                  <a:cubicBezTo>
                    <a:pt x="418" y="86"/>
                    <a:pt x="431" y="63"/>
                    <a:pt x="443" y="52"/>
                  </a:cubicBezTo>
                  <a:cubicBezTo>
                    <a:pt x="455" y="41"/>
                    <a:pt x="471" y="33"/>
                    <a:pt x="485" y="25"/>
                  </a:cubicBezTo>
                  <a:cubicBezTo>
                    <a:pt x="499" y="17"/>
                    <a:pt x="520" y="2"/>
                    <a:pt x="530" y="1"/>
                  </a:cubicBezTo>
                  <a:cubicBezTo>
                    <a:pt x="540" y="0"/>
                    <a:pt x="548" y="10"/>
                    <a:pt x="548" y="16"/>
                  </a:cubicBezTo>
                  <a:cubicBezTo>
                    <a:pt x="548" y="22"/>
                    <a:pt x="536" y="31"/>
                    <a:pt x="533" y="40"/>
                  </a:cubicBezTo>
                  <a:cubicBezTo>
                    <a:pt x="530" y="49"/>
                    <a:pt x="551" y="50"/>
                    <a:pt x="533" y="70"/>
                  </a:cubicBezTo>
                  <a:cubicBezTo>
                    <a:pt x="515" y="90"/>
                    <a:pt x="455" y="136"/>
                    <a:pt x="422" y="160"/>
                  </a:cubicBezTo>
                  <a:cubicBezTo>
                    <a:pt x="389" y="184"/>
                    <a:pt x="358" y="205"/>
                    <a:pt x="332" y="217"/>
                  </a:cubicBezTo>
                  <a:cubicBezTo>
                    <a:pt x="306" y="229"/>
                    <a:pt x="283" y="230"/>
                    <a:pt x="266" y="235"/>
                  </a:cubicBezTo>
                  <a:cubicBezTo>
                    <a:pt x="249" y="240"/>
                    <a:pt x="237" y="243"/>
                    <a:pt x="230" y="250"/>
                  </a:cubicBezTo>
                  <a:cubicBezTo>
                    <a:pt x="223" y="257"/>
                    <a:pt x="229" y="268"/>
                    <a:pt x="224" y="277"/>
                  </a:cubicBezTo>
                  <a:cubicBezTo>
                    <a:pt x="219" y="286"/>
                    <a:pt x="214" y="302"/>
                    <a:pt x="197" y="307"/>
                  </a:cubicBezTo>
                  <a:cubicBezTo>
                    <a:pt x="180" y="312"/>
                    <a:pt x="140" y="311"/>
                    <a:pt x="122" y="310"/>
                  </a:cubicBezTo>
                  <a:cubicBezTo>
                    <a:pt x="104" y="309"/>
                    <a:pt x="102" y="295"/>
                    <a:pt x="89" y="304"/>
                  </a:cubicBezTo>
                  <a:cubicBezTo>
                    <a:pt x="76" y="313"/>
                    <a:pt x="58" y="357"/>
                    <a:pt x="44" y="361"/>
                  </a:cubicBezTo>
                  <a:cubicBezTo>
                    <a:pt x="30" y="365"/>
                    <a:pt x="4" y="341"/>
                    <a:pt x="2" y="331"/>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976" name="Freeform 24"/>
            <p:cNvSpPr>
              <a:spLocks/>
            </p:cNvSpPr>
            <p:nvPr/>
          </p:nvSpPr>
          <p:spPr bwMode="auto">
            <a:xfrm>
              <a:off x="4261" y="1398"/>
              <a:ext cx="43" cy="31"/>
            </a:xfrm>
            <a:custGeom>
              <a:avLst/>
              <a:gdLst>
                <a:gd name="T0" fmla="*/ 38 w 43"/>
                <a:gd name="T1" fmla="*/ 1 h 31"/>
                <a:gd name="T2" fmla="*/ 4 w 43"/>
                <a:gd name="T3" fmla="*/ 22 h 31"/>
                <a:gd name="T4" fmla="*/ 32 w 43"/>
                <a:gd name="T5" fmla="*/ 28 h 31"/>
                <a:gd name="T6" fmla="*/ 38 w 43"/>
                <a:gd name="T7" fmla="*/ 1 h 31"/>
              </a:gdLst>
              <a:ahLst/>
              <a:cxnLst>
                <a:cxn ang="0">
                  <a:pos x="T0" y="T1"/>
                </a:cxn>
                <a:cxn ang="0">
                  <a:pos x="T2" y="T3"/>
                </a:cxn>
                <a:cxn ang="0">
                  <a:pos x="T4" y="T5"/>
                </a:cxn>
                <a:cxn ang="0">
                  <a:pos x="T6" y="T7"/>
                </a:cxn>
              </a:cxnLst>
              <a:rect l="0" t="0" r="r" b="b"/>
              <a:pathLst>
                <a:path w="43" h="31">
                  <a:moveTo>
                    <a:pt x="38" y="1"/>
                  </a:moveTo>
                  <a:cubicBezTo>
                    <a:pt x="33" y="0"/>
                    <a:pt x="5" y="18"/>
                    <a:pt x="4" y="22"/>
                  </a:cubicBezTo>
                  <a:cubicBezTo>
                    <a:pt x="0" y="30"/>
                    <a:pt x="26" y="31"/>
                    <a:pt x="32" y="28"/>
                  </a:cubicBezTo>
                  <a:cubicBezTo>
                    <a:pt x="38" y="25"/>
                    <a:pt x="43" y="2"/>
                    <a:pt x="38" y="1"/>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977" name="Freeform 25"/>
            <p:cNvSpPr>
              <a:spLocks/>
            </p:cNvSpPr>
            <p:nvPr/>
          </p:nvSpPr>
          <p:spPr bwMode="auto">
            <a:xfrm>
              <a:off x="4249" y="1527"/>
              <a:ext cx="52" cy="90"/>
            </a:xfrm>
            <a:custGeom>
              <a:avLst/>
              <a:gdLst>
                <a:gd name="T0" fmla="*/ 40 w 52"/>
                <a:gd name="T1" fmla="*/ 7 h 90"/>
                <a:gd name="T2" fmla="*/ 1 w 52"/>
                <a:gd name="T3" fmla="*/ 72 h 90"/>
                <a:gd name="T4" fmla="*/ 34 w 52"/>
                <a:gd name="T5" fmla="*/ 90 h 90"/>
                <a:gd name="T6" fmla="*/ 44 w 52"/>
                <a:gd name="T7" fmla="*/ 75 h 90"/>
                <a:gd name="T8" fmla="*/ 40 w 52"/>
                <a:gd name="T9" fmla="*/ 51 h 90"/>
                <a:gd name="T10" fmla="*/ 52 w 52"/>
                <a:gd name="T11" fmla="*/ 28 h 90"/>
                <a:gd name="T12" fmla="*/ 40 w 52"/>
                <a:gd name="T13" fmla="*/ 7 h 90"/>
              </a:gdLst>
              <a:ahLst/>
              <a:cxnLst>
                <a:cxn ang="0">
                  <a:pos x="T0" y="T1"/>
                </a:cxn>
                <a:cxn ang="0">
                  <a:pos x="T2" y="T3"/>
                </a:cxn>
                <a:cxn ang="0">
                  <a:pos x="T4" y="T5"/>
                </a:cxn>
                <a:cxn ang="0">
                  <a:pos x="T6" y="T7"/>
                </a:cxn>
                <a:cxn ang="0">
                  <a:pos x="T8" y="T9"/>
                </a:cxn>
                <a:cxn ang="0">
                  <a:pos x="T10" y="T11"/>
                </a:cxn>
                <a:cxn ang="0">
                  <a:pos x="T12" y="T13"/>
                </a:cxn>
              </a:cxnLst>
              <a:rect l="0" t="0" r="r" b="b"/>
              <a:pathLst>
                <a:path w="52" h="90">
                  <a:moveTo>
                    <a:pt x="40" y="7"/>
                  </a:moveTo>
                  <a:cubicBezTo>
                    <a:pt x="31" y="14"/>
                    <a:pt x="2" y="58"/>
                    <a:pt x="1" y="72"/>
                  </a:cubicBezTo>
                  <a:cubicBezTo>
                    <a:pt x="0" y="86"/>
                    <a:pt x="27" y="90"/>
                    <a:pt x="34" y="90"/>
                  </a:cubicBezTo>
                  <a:cubicBezTo>
                    <a:pt x="41" y="90"/>
                    <a:pt x="43" y="81"/>
                    <a:pt x="44" y="75"/>
                  </a:cubicBezTo>
                  <a:cubicBezTo>
                    <a:pt x="45" y="69"/>
                    <a:pt x="39" y="59"/>
                    <a:pt x="40" y="51"/>
                  </a:cubicBezTo>
                  <a:cubicBezTo>
                    <a:pt x="41" y="43"/>
                    <a:pt x="52" y="35"/>
                    <a:pt x="52" y="28"/>
                  </a:cubicBezTo>
                  <a:cubicBezTo>
                    <a:pt x="52" y="21"/>
                    <a:pt x="49" y="0"/>
                    <a:pt x="40" y="7"/>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978" name="Freeform 26"/>
            <p:cNvSpPr>
              <a:spLocks/>
            </p:cNvSpPr>
            <p:nvPr/>
          </p:nvSpPr>
          <p:spPr bwMode="auto">
            <a:xfrm>
              <a:off x="4229" y="1680"/>
              <a:ext cx="41" cy="71"/>
            </a:xfrm>
            <a:custGeom>
              <a:avLst/>
              <a:gdLst>
                <a:gd name="T0" fmla="*/ 18 w 41"/>
                <a:gd name="T1" fmla="*/ 0 h 71"/>
                <a:gd name="T2" fmla="*/ 1 w 41"/>
                <a:gd name="T3" fmla="*/ 43 h 71"/>
                <a:gd name="T4" fmla="*/ 27 w 41"/>
                <a:gd name="T5" fmla="*/ 69 h 71"/>
                <a:gd name="T6" fmla="*/ 40 w 41"/>
                <a:gd name="T7" fmla="*/ 57 h 71"/>
                <a:gd name="T8" fmla="*/ 21 w 41"/>
                <a:gd name="T9" fmla="*/ 33 h 71"/>
                <a:gd name="T10" fmla="*/ 27 w 41"/>
                <a:gd name="T11" fmla="*/ 10 h 71"/>
                <a:gd name="T12" fmla="*/ 18 w 41"/>
                <a:gd name="T13" fmla="*/ 0 h 71"/>
              </a:gdLst>
              <a:ahLst/>
              <a:cxnLst>
                <a:cxn ang="0">
                  <a:pos x="T0" y="T1"/>
                </a:cxn>
                <a:cxn ang="0">
                  <a:pos x="T2" y="T3"/>
                </a:cxn>
                <a:cxn ang="0">
                  <a:pos x="T4" y="T5"/>
                </a:cxn>
                <a:cxn ang="0">
                  <a:pos x="T6" y="T7"/>
                </a:cxn>
                <a:cxn ang="0">
                  <a:pos x="T8" y="T9"/>
                </a:cxn>
                <a:cxn ang="0">
                  <a:pos x="T10" y="T11"/>
                </a:cxn>
                <a:cxn ang="0">
                  <a:pos x="T12" y="T13"/>
                </a:cxn>
              </a:cxnLst>
              <a:rect l="0" t="0" r="r" b="b"/>
              <a:pathLst>
                <a:path w="41" h="71">
                  <a:moveTo>
                    <a:pt x="18" y="0"/>
                  </a:moveTo>
                  <a:cubicBezTo>
                    <a:pt x="15" y="5"/>
                    <a:pt x="0" y="32"/>
                    <a:pt x="1" y="43"/>
                  </a:cubicBezTo>
                  <a:cubicBezTo>
                    <a:pt x="2" y="54"/>
                    <a:pt x="21" y="67"/>
                    <a:pt x="27" y="69"/>
                  </a:cubicBezTo>
                  <a:cubicBezTo>
                    <a:pt x="33" y="71"/>
                    <a:pt x="41" y="63"/>
                    <a:pt x="40" y="57"/>
                  </a:cubicBezTo>
                  <a:cubicBezTo>
                    <a:pt x="39" y="51"/>
                    <a:pt x="23" y="41"/>
                    <a:pt x="21" y="33"/>
                  </a:cubicBezTo>
                  <a:cubicBezTo>
                    <a:pt x="19" y="25"/>
                    <a:pt x="27" y="15"/>
                    <a:pt x="27" y="10"/>
                  </a:cubicBezTo>
                  <a:cubicBezTo>
                    <a:pt x="27" y="5"/>
                    <a:pt x="20" y="2"/>
                    <a:pt x="18" y="0"/>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979" name="Freeform 27"/>
            <p:cNvSpPr>
              <a:spLocks/>
            </p:cNvSpPr>
            <p:nvPr/>
          </p:nvSpPr>
          <p:spPr bwMode="auto">
            <a:xfrm>
              <a:off x="3385" y="2049"/>
              <a:ext cx="962" cy="1381"/>
            </a:xfrm>
            <a:custGeom>
              <a:avLst/>
              <a:gdLst>
                <a:gd name="T0" fmla="*/ 227 w 962"/>
                <a:gd name="T1" fmla="*/ 889 h 1381"/>
                <a:gd name="T2" fmla="*/ 392 w 962"/>
                <a:gd name="T3" fmla="*/ 733 h 1381"/>
                <a:gd name="T4" fmla="*/ 524 w 962"/>
                <a:gd name="T5" fmla="*/ 709 h 1381"/>
                <a:gd name="T6" fmla="*/ 479 w 962"/>
                <a:gd name="T7" fmla="*/ 667 h 1381"/>
                <a:gd name="T8" fmla="*/ 578 w 962"/>
                <a:gd name="T9" fmla="*/ 535 h 1381"/>
                <a:gd name="T10" fmla="*/ 755 w 962"/>
                <a:gd name="T11" fmla="*/ 436 h 1381"/>
                <a:gd name="T12" fmla="*/ 794 w 962"/>
                <a:gd name="T13" fmla="*/ 325 h 1381"/>
                <a:gd name="T14" fmla="*/ 710 w 962"/>
                <a:gd name="T15" fmla="*/ 409 h 1381"/>
                <a:gd name="T16" fmla="*/ 716 w 962"/>
                <a:gd name="T17" fmla="*/ 286 h 1381"/>
                <a:gd name="T18" fmla="*/ 719 w 962"/>
                <a:gd name="T19" fmla="*/ 211 h 1381"/>
                <a:gd name="T20" fmla="*/ 701 w 962"/>
                <a:gd name="T21" fmla="*/ 121 h 1381"/>
                <a:gd name="T22" fmla="*/ 746 w 962"/>
                <a:gd name="T23" fmla="*/ 61 h 1381"/>
                <a:gd name="T24" fmla="*/ 791 w 962"/>
                <a:gd name="T25" fmla="*/ 127 h 1381"/>
                <a:gd name="T26" fmla="*/ 803 w 962"/>
                <a:gd name="T27" fmla="*/ 58 h 1381"/>
                <a:gd name="T28" fmla="*/ 893 w 962"/>
                <a:gd name="T29" fmla="*/ 10 h 1381"/>
                <a:gd name="T30" fmla="*/ 929 w 962"/>
                <a:gd name="T31" fmla="*/ 97 h 1381"/>
                <a:gd name="T32" fmla="*/ 905 w 962"/>
                <a:gd name="T33" fmla="*/ 175 h 1381"/>
                <a:gd name="T34" fmla="*/ 896 w 962"/>
                <a:gd name="T35" fmla="*/ 250 h 1381"/>
                <a:gd name="T36" fmla="*/ 827 w 962"/>
                <a:gd name="T37" fmla="*/ 295 h 1381"/>
                <a:gd name="T38" fmla="*/ 872 w 962"/>
                <a:gd name="T39" fmla="*/ 316 h 1381"/>
                <a:gd name="T40" fmla="*/ 863 w 962"/>
                <a:gd name="T41" fmla="*/ 379 h 1381"/>
                <a:gd name="T42" fmla="*/ 890 w 962"/>
                <a:gd name="T43" fmla="*/ 445 h 1381"/>
                <a:gd name="T44" fmla="*/ 959 w 962"/>
                <a:gd name="T45" fmla="*/ 451 h 1381"/>
                <a:gd name="T46" fmla="*/ 911 w 962"/>
                <a:gd name="T47" fmla="*/ 505 h 1381"/>
                <a:gd name="T48" fmla="*/ 902 w 962"/>
                <a:gd name="T49" fmla="*/ 628 h 1381"/>
                <a:gd name="T50" fmla="*/ 917 w 962"/>
                <a:gd name="T51" fmla="*/ 664 h 1381"/>
                <a:gd name="T52" fmla="*/ 857 w 962"/>
                <a:gd name="T53" fmla="*/ 700 h 1381"/>
                <a:gd name="T54" fmla="*/ 869 w 962"/>
                <a:gd name="T55" fmla="*/ 784 h 1381"/>
                <a:gd name="T56" fmla="*/ 815 w 962"/>
                <a:gd name="T57" fmla="*/ 883 h 1381"/>
                <a:gd name="T58" fmla="*/ 695 w 962"/>
                <a:gd name="T59" fmla="*/ 991 h 1381"/>
                <a:gd name="T60" fmla="*/ 680 w 962"/>
                <a:gd name="T61" fmla="*/ 1063 h 1381"/>
                <a:gd name="T62" fmla="*/ 560 w 962"/>
                <a:gd name="T63" fmla="*/ 1090 h 1381"/>
                <a:gd name="T64" fmla="*/ 419 w 962"/>
                <a:gd name="T65" fmla="*/ 1135 h 1381"/>
                <a:gd name="T66" fmla="*/ 473 w 962"/>
                <a:gd name="T67" fmla="*/ 1207 h 1381"/>
                <a:gd name="T68" fmla="*/ 416 w 962"/>
                <a:gd name="T69" fmla="*/ 1216 h 1381"/>
                <a:gd name="T70" fmla="*/ 344 w 962"/>
                <a:gd name="T71" fmla="*/ 1279 h 1381"/>
                <a:gd name="T72" fmla="*/ 329 w 962"/>
                <a:gd name="T73" fmla="*/ 1246 h 1381"/>
                <a:gd name="T74" fmla="*/ 290 w 962"/>
                <a:gd name="T75" fmla="*/ 1216 h 1381"/>
                <a:gd name="T76" fmla="*/ 227 w 962"/>
                <a:gd name="T77" fmla="*/ 1279 h 1381"/>
                <a:gd name="T78" fmla="*/ 221 w 962"/>
                <a:gd name="T79" fmla="*/ 1207 h 1381"/>
                <a:gd name="T80" fmla="*/ 200 w 962"/>
                <a:gd name="T81" fmla="*/ 1282 h 1381"/>
                <a:gd name="T82" fmla="*/ 170 w 962"/>
                <a:gd name="T83" fmla="*/ 1360 h 1381"/>
                <a:gd name="T84" fmla="*/ 140 w 962"/>
                <a:gd name="T85" fmla="*/ 1309 h 1381"/>
                <a:gd name="T86" fmla="*/ 65 w 962"/>
                <a:gd name="T87" fmla="*/ 1378 h 1381"/>
                <a:gd name="T88" fmla="*/ 2 w 962"/>
                <a:gd name="T89" fmla="*/ 1183 h 1381"/>
                <a:gd name="T90" fmla="*/ 47 w 962"/>
                <a:gd name="T91" fmla="*/ 1126 h 1381"/>
                <a:gd name="T92" fmla="*/ 119 w 962"/>
                <a:gd name="T93" fmla="*/ 1030 h 1381"/>
                <a:gd name="T94" fmla="*/ 160 w 962"/>
                <a:gd name="T95" fmla="*/ 994 h 1381"/>
                <a:gd name="T96" fmla="*/ 122 w 962"/>
                <a:gd name="T97" fmla="*/ 970 h 1381"/>
                <a:gd name="T98" fmla="*/ 161 w 962"/>
                <a:gd name="T99" fmla="*/ 883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62" h="1381">
                  <a:moveTo>
                    <a:pt x="161" y="883"/>
                  </a:moveTo>
                  <a:cubicBezTo>
                    <a:pt x="187" y="874"/>
                    <a:pt x="210" y="902"/>
                    <a:pt x="227" y="889"/>
                  </a:cubicBezTo>
                  <a:cubicBezTo>
                    <a:pt x="244" y="876"/>
                    <a:pt x="239" y="828"/>
                    <a:pt x="266" y="802"/>
                  </a:cubicBezTo>
                  <a:cubicBezTo>
                    <a:pt x="293" y="776"/>
                    <a:pt x="353" y="746"/>
                    <a:pt x="392" y="733"/>
                  </a:cubicBezTo>
                  <a:cubicBezTo>
                    <a:pt x="431" y="720"/>
                    <a:pt x="481" y="728"/>
                    <a:pt x="503" y="724"/>
                  </a:cubicBezTo>
                  <a:cubicBezTo>
                    <a:pt x="525" y="720"/>
                    <a:pt x="525" y="714"/>
                    <a:pt x="524" y="709"/>
                  </a:cubicBezTo>
                  <a:cubicBezTo>
                    <a:pt x="523" y="704"/>
                    <a:pt x="505" y="698"/>
                    <a:pt x="497" y="691"/>
                  </a:cubicBezTo>
                  <a:cubicBezTo>
                    <a:pt x="489" y="684"/>
                    <a:pt x="476" y="680"/>
                    <a:pt x="479" y="667"/>
                  </a:cubicBezTo>
                  <a:cubicBezTo>
                    <a:pt x="482" y="654"/>
                    <a:pt x="502" y="632"/>
                    <a:pt x="518" y="610"/>
                  </a:cubicBezTo>
                  <a:cubicBezTo>
                    <a:pt x="534" y="588"/>
                    <a:pt x="549" y="557"/>
                    <a:pt x="578" y="535"/>
                  </a:cubicBezTo>
                  <a:cubicBezTo>
                    <a:pt x="607" y="513"/>
                    <a:pt x="666" y="494"/>
                    <a:pt x="695" y="478"/>
                  </a:cubicBezTo>
                  <a:cubicBezTo>
                    <a:pt x="724" y="462"/>
                    <a:pt x="737" y="456"/>
                    <a:pt x="755" y="436"/>
                  </a:cubicBezTo>
                  <a:cubicBezTo>
                    <a:pt x="773" y="416"/>
                    <a:pt x="797" y="376"/>
                    <a:pt x="803" y="358"/>
                  </a:cubicBezTo>
                  <a:cubicBezTo>
                    <a:pt x="809" y="340"/>
                    <a:pt x="799" y="335"/>
                    <a:pt x="794" y="325"/>
                  </a:cubicBezTo>
                  <a:cubicBezTo>
                    <a:pt x="789" y="315"/>
                    <a:pt x="790" y="287"/>
                    <a:pt x="776" y="301"/>
                  </a:cubicBezTo>
                  <a:cubicBezTo>
                    <a:pt x="762" y="315"/>
                    <a:pt x="727" y="398"/>
                    <a:pt x="710" y="409"/>
                  </a:cubicBezTo>
                  <a:cubicBezTo>
                    <a:pt x="693" y="420"/>
                    <a:pt x="673" y="387"/>
                    <a:pt x="674" y="367"/>
                  </a:cubicBezTo>
                  <a:cubicBezTo>
                    <a:pt x="675" y="347"/>
                    <a:pt x="714" y="305"/>
                    <a:pt x="716" y="286"/>
                  </a:cubicBezTo>
                  <a:cubicBezTo>
                    <a:pt x="718" y="267"/>
                    <a:pt x="689" y="262"/>
                    <a:pt x="689" y="250"/>
                  </a:cubicBezTo>
                  <a:cubicBezTo>
                    <a:pt x="689" y="238"/>
                    <a:pt x="714" y="225"/>
                    <a:pt x="719" y="211"/>
                  </a:cubicBezTo>
                  <a:cubicBezTo>
                    <a:pt x="724" y="197"/>
                    <a:pt x="722" y="178"/>
                    <a:pt x="719" y="163"/>
                  </a:cubicBezTo>
                  <a:cubicBezTo>
                    <a:pt x="716" y="148"/>
                    <a:pt x="699" y="132"/>
                    <a:pt x="701" y="121"/>
                  </a:cubicBezTo>
                  <a:cubicBezTo>
                    <a:pt x="703" y="110"/>
                    <a:pt x="724" y="104"/>
                    <a:pt x="731" y="94"/>
                  </a:cubicBezTo>
                  <a:cubicBezTo>
                    <a:pt x="738" y="84"/>
                    <a:pt x="741" y="59"/>
                    <a:pt x="746" y="61"/>
                  </a:cubicBezTo>
                  <a:cubicBezTo>
                    <a:pt x="751" y="63"/>
                    <a:pt x="754" y="95"/>
                    <a:pt x="761" y="106"/>
                  </a:cubicBezTo>
                  <a:cubicBezTo>
                    <a:pt x="768" y="117"/>
                    <a:pt x="778" y="126"/>
                    <a:pt x="791" y="127"/>
                  </a:cubicBezTo>
                  <a:cubicBezTo>
                    <a:pt x="804" y="128"/>
                    <a:pt x="840" y="123"/>
                    <a:pt x="842" y="112"/>
                  </a:cubicBezTo>
                  <a:cubicBezTo>
                    <a:pt x="844" y="101"/>
                    <a:pt x="803" y="74"/>
                    <a:pt x="803" y="58"/>
                  </a:cubicBezTo>
                  <a:cubicBezTo>
                    <a:pt x="803" y="42"/>
                    <a:pt x="824" y="24"/>
                    <a:pt x="839" y="16"/>
                  </a:cubicBezTo>
                  <a:cubicBezTo>
                    <a:pt x="854" y="8"/>
                    <a:pt x="884" y="0"/>
                    <a:pt x="893" y="10"/>
                  </a:cubicBezTo>
                  <a:cubicBezTo>
                    <a:pt x="902" y="20"/>
                    <a:pt x="890" y="62"/>
                    <a:pt x="896" y="76"/>
                  </a:cubicBezTo>
                  <a:cubicBezTo>
                    <a:pt x="902" y="90"/>
                    <a:pt x="931" y="86"/>
                    <a:pt x="929" y="97"/>
                  </a:cubicBezTo>
                  <a:cubicBezTo>
                    <a:pt x="927" y="108"/>
                    <a:pt x="888" y="129"/>
                    <a:pt x="884" y="142"/>
                  </a:cubicBezTo>
                  <a:cubicBezTo>
                    <a:pt x="880" y="155"/>
                    <a:pt x="903" y="163"/>
                    <a:pt x="905" y="175"/>
                  </a:cubicBezTo>
                  <a:cubicBezTo>
                    <a:pt x="907" y="187"/>
                    <a:pt x="897" y="202"/>
                    <a:pt x="896" y="214"/>
                  </a:cubicBezTo>
                  <a:cubicBezTo>
                    <a:pt x="895" y="226"/>
                    <a:pt x="905" y="242"/>
                    <a:pt x="896" y="250"/>
                  </a:cubicBezTo>
                  <a:cubicBezTo>
                    <a:pt x="887" y="258"/>
                    <a:pt x="853" y="255"/>
                    <a:pt x="842" y="262"/>
                  </a:cubicBezTo>
                  <a:cubicBezTo>
                    <a:pt x="831" y="269"/>
                    <a:pt x="823" y="290"/>
                    <a:pt x="827" y="295"/>
                  </a:cubicBezTo>
                  <a:cubicBezTo>
                    <a:pt x="831" y="300"/>
                    <a:pt x="859" y="292"/>
                    <a:pt x="866" y="295"/>
                  </a:cubicBezTo>
                  <a:cubicBezTo>
                    <a:pt x="873" y="298"/>
                    <a:pt x="867" y="310"/>
                    <a:pt x="872" y="316"/>
                  </a:cubicBezTo>
                  <a:cubicBezTo>
                    <a:pt x="877" y="322"/>
                    <a:pt x="900" y="324"/>
                    <a:pt x="899" y="334"/>
                  </a:cubicBezTo>
                  <a:cubicBezTo>
                    <a:pt x="898" y="344"/>
                    <a:pt x="863" y="368"/>
                    <a:pt x="863" y="379"/>
                  </a:cubicBezTo>
                  <a:cubicBezTo>
                    <a:pt x="863" y="390"/>
                    <a:pt x="898" y="389"/>
                    <a:pt x="902" y="400"/>
                  </a:cubicBezTo>
                  <a:cubicBezTo>
                    <a:pt x="906" y="411"/>
                    <a:pt x="886" y="444"/>
                    <a:pt x="890" y="445"/>
                  </a:cubicBezTo>
                  <a:cubicBezTo>
                    <a:pt x="894" y="446"/>
                    <a:pt x="917" y="404"/>
                    <a:pt x="928" y="405"/>
                  </a:cubicBezTo>
                  <a:cubicBezTo>
                    <a:pt x="939" y="406"/>
                    <a:pt x="956" y="439"/>
                    <a:pt x="959" y="451"/>
                  </a:cubicBezTo>
                  <a:cubicBezTo>
                    <a:pt x="962" y="463"/>
                    <a:pt x="954" y="468"/>
                    <a:pt x="946" y="477"/>
                  </a:cubicBezTo>
                  <a:cubicBezTo>
                    <a:pt x="938" y="486"/>
                    <a:pt x="914" y="493"/>
                    <a:pt x="911" y="505"/>
                  </a:cubicBezTo>
                  <a:cubicBezTo>
                    <a:pt x="908" y="517"/>
                    <a:pt x="927" y="527"/>
                    <a:pt x="926" y="547"/>
                  </a:cubicBezTo>
                  <a:cubicBezTo>
                    <a:pt x="925" y="567"/>
                    <a:pt x="897" y="610"/>
                    <a:pt x="902" y="628"/>
                  </a:cubicBezTo>
                  <a:cubicBezTo>
                    <a:pt x="907" y="646"/>
                    <a:pt x="954" y="649"/>
                    <a:pt x="956" y="655"/>
                  </a:cubicBezTo>
                  <a:cubicBezTo>
                    <a:pt x="958" y="661"/>
                    <a:pt x="926" y="659"/>
                    <a:pt x="917" y="664"/>
                  </a:cubicBezTo>
                  <a:cubicBezTo>
                    <a:pt x="908" y="669"/>
                    <a:pt x="909" y="682"/>
                    <a:pt x="899" y="688"/>
                  </a:cubicBezTo>
                  <a:cubicBezTo>
                    <a:pt x="889" y="694"/>
                    <a:pt x="861" y="691"/>
                    <a:pt x="857" y="700"/>
                  </a:cubicBezTo>
                  <a:cubicBezTo>
                    <a:pt x="853" y="709"/>
                    <a:pt x="873" y="728"/>
                    <a:pt x="875" y="742"/>
                  </a:cubicBezTo>
                  <a:cubicBezTo>
                    <a:pt x="877" y="756"/>
                    <a:pt x="875" y="767"/>
                    <a:pt x="869" y="784"/>
                  </a:cubicBezTo>
                  <a:cubicBezTo>
                    <a:pt x="863" y="801"/>
                    <a:pt x="848" y="831"/>
                    <a:pt x="839" y="847"/>
                  </a:cubicBezTo>
                  <a:cubicBezTo>
                    <a:pt x="830" y="863"/>
                    <a:pt x="823" y="868"/>
                    <a:pt x="815" y="883"/>
                  </a:cubicBezTo>
                  <a:cubicBezTo>
                    <a:pt x="807" y="898"/>
                    <a:pt x="811" y="922"/>
                    <a:pt x="791" y="940"/>
                  </a:cubicBezTo>
                  <a:cubicBezTo>
                    <a:pt x="771" y="958"/>
                    <a:pt x="721" y="975"/>
                    <a:pt x="695" y="991"/>
                  </a:cubicBezTo>
                  <a:cubicBezTo>
                    <a:pt x="669" y="1007"/>
                    <a:pt x="640" y="1021"/>
                    <a:pt x="638" y="1033"/>
                  </a:cubicBezTo>
                  <a:cubicBezTo>
                    <a:pt x="636" y="1045"/>
                    <a:pt x="685" y="1053"/>
                    <a:pt x="680" y="1063"/>
                  </a:cubicBezTo>
                  <a:cubicBezTo>
                    <a:pt x="675" y="1073"/>
                    <a:pt x="631" y="1086"/>
                    <a:pt x="611" y="1090"/>
                  </a:cubicBezTo>
                  <a:cubicBezTo>
                    <a:pt x="591" y="1094"/>
                    <a:pt x="578" y="1088"/>
                    <a:pt x="560" y="1090"/>
                  </a:cubicBezTo>
                  <a:cubicBezTo>
                    <a:pt x="542" y="1092"/>
                    <a:pt x="526" y="1095"/>
                    <a:pt x="503" y="1102"/>
                  </a:cubicBezTo>
                  <a:cubicBezTo>
                    <a:pt x="480" y="1109"/>
                    <a:pt x="429" y="1126"/>
                    <a:pt x="419" y="1135"/>
                  </a:cubicBezTo>
                  <a:cubicBezTo>
                    <a:pt x="409" y="1144"/>
                    <a:pt x="437" y="1144"/>
                    <a:pt x="446" y="1156"/>
                  </a:cubicBezTo>
                  <a:cubicBezTo>
                    <a:pt x="455" y="1168"/>
                    <a:pt x="472" y="1195"/>
                    <a:pt x="473" y="1207"/>
                  </a:cubicBezTo>
                  <a:cubicBezTo>
                    <a:pt x="474" y="1219"/>
                    <a:pt x="464" y="1230"/>
                    <a:pt x="455" y="1231"/>
                  </a:cubicBezTo>
                  <a:cubicBezTo>
                    <a:pt x="446" y="1232"/>
                    <a:pt x="426" y="1214"/>
                    <a:pt x="416" y="1216"/>
                  </a:cubicBezTo>
                  <a:cubicBezTo>
                    <a:pt x="406" y="1218"/>
                    <a:pt x="404" y="1235"/>
                    <a:pt x="392" y="1245"/>
                  </a:cubicBezTo>
                  <a:cubicBezTo>
                    <a:pt x="380" y="1255"/>
                    <a:pt x="356" y="1274"/>
                    <a:pt x="344" y="1279"/>
                  </a:cubicBezTo>
                  <a:cubicBezTo>
                    <a:pt x="332" y="1284"/>
                    <a:pt x="322" y="1281"/>
                    <a:pt x="320" y="1276"/>
                  </a:cubicBezTo>
                  <a:cubicBezTo>
                    <a:pt x="318" y="1271"/>
                    <a:pt x="328" y="1254"/>
                    <a:pt x="329" y="1246"/>
                  </a:cubicBezTo>
                  <a:cubicBezTo>
                    <a:pt x="330" y="1238"/>
                    <a:pt x="332" y="1230"/>
                    <a:pt x="326" y="1225"/>
                  </a:cubicBezTo>
                  <a:cubicBezTo>
                    <a:pt x="320" y="1220"/>
                    <a:pt x="301" y="1207"/>
                    <a:pt x="290" y="1216"/>
                  </a:cubicBezTo>
                  <a:cubicBezTo>
                    <a:pt x="279" y="1225"/>
                    <a:pt x="273" y="1266"/>
                    <a:pt x="263" y="1276"/>
                  </a:cubicBezTo>
                  <a:cubicBezTo>
                    <a:pt x="253" y="1286"/>
                    <a:pt x="230" y="1287"/>
                    <a:pt x="227" y="1279"/>
                  </a:cubicBezTo>
                  <a:cubicBezTo>
                    <a:pt x="224" y="1271"/>
                    <a:pt x="243" y="1237"/>
                    <a:pt x="242" y="1225"/>
                  </a:cubicBezTo>
                  <a:cubicBezTo>
                    <a:pt x="241" y="1213"/>
                    <a:pt x="228" y="1205"/>
                    <a:pt x="221" y="1207"/>
                  </a:cubicBezTo>
                  <a:cubicBezTo>
                    <a:pt x="214" y="1209"/>
                    <a:pt x="203" y="1224"/>
                    <a:pt x="200" y="1236"/>
                  </a:cubicBezTo>
                  <a:cubicBezTo>
                    <a:pt x="197" y="1248"/>
                    <a:pt x="202" y="1268"/>
                    <a:pt x="200" y="1282"/>
                  </a:cubicBezTo>
                  <a:cubicBezTo>
                    <a:pt x="198" y="1296"/>
                    <a:pt x="193" y="1305"/>
                    <a:pt x="188" y="1318"/>
                  </a:cubicBezTo>
                  <a:cubicBezTo>
                    <a:pt x="183" y="1331"/>
                    <a:pt x="177" y="1351"/>
                    <a:pt x="170" y="1360"/>
                  </a:cubicBezTo>
                  <a:cubicBezTo>
                    <a:pt x="163" y="1369"/>
                    <a:pt x="148" y="1380"/>
                    <a:pt x="143" y="1372"/>
                  </a:cubicBezTo>
                  <a:cubicBezTo>
                    <a:pt x="138" y="1364"/>
                    <a:pt x="148" y="1311"/>
                    <a:pt x="140" y="1309"/>
                  </a:cubicBezTo>
                  <a:cubicBezTo>
                    <a:pt x="132" y="1307"/>
                    <a:pt x="107" y="1349"/>
                    <a:pt x="95" y="1360"/>
                  </a:cubicBezTo>
                  <a:cubicBezTo>
                    <a:pt x="83" y="1371"/>
                    <a:pt x="77" y="1381"/>
                    <a:pt x="65" y="1378"/>
                  </a:cubicBezTo>
                  <a:cubicBezTo>
                    <a:pt x="53" y="1375"/>
                    <a:pt x="33" y="1371"/>
                    <a:pt x="23" y="1339"/>
                  </a:cubicBezTo>
                  <a:cubicBezTo>
                    <a:pt x="13" y="1307"/>
                    <a:pt x="4" y="1221"/>
                    <a:pt x="2" y="1183"/>
                  </a:cubicBezTo>
                  <a:cubicBezTo>
                    <a:pt x="0" y="1145"/>
                    <a:pt x="3" y="1121"/>
                    <a:pt x="11" y="1111"/>
                  </a:cubicBezTo>
                  <a:cubicBezTo>
                    <a:pt x="19" y="1101"/>
                    <a:pt x="35" y="1135"/>
                    <a:pt x="47" y="1126"/>
                  </a:cubicBezTo>
                  <a:cubicBezTo>
                    <a:pt x="59" y="1117"/>
                    <a:pt x="71" y="1076"/>
                    <a:pt x="83" y="1060"/>
                  </a:cubicBezTo>
                  <a:cubicBezTo>
                    <a:pt x="95" y="1044"/>
                    <a:pt x="106" y="1037"/>
                    <a:pt x="119" y="1030"/>
                  </a:cubicBezTo>
                  <a:cubicBezTo>
                    <a:pt x="132" y="1023"/>
                    <a:pt x="154" y="1021"/>
                    <a:pt x="161" y="1015"/>
                  </a:cubicBezTo>
                  <a:cubicBezTo>
                    <a:pt x="168" y="1009"/>
                    <a:pt x="165" y="998"/>
                    <a:pt x="160" y="994"/>
                  </a:cubicBezTo>
                  <a:cubicBezTo>
                    <a:pt x="155" y="990"/>
                    <a:pt x="134" y="995"/>
                    <a:pt x="128" y="991"/>
                  </a:cubicBezTo>
                  <a:cubicBezTo>
                    <a:pt x="122" y="987"/>
                    <a:pt x="126" y="980"/>
                    <a:pt x="122" y="970"/>
                  </a:cubicBezTo>
                  <a:cubicBezTo>
                    <a:pt x="118" y="960"/>
                    <a:pt x="97" y="943"/>
                    <a:pt x="103" y="928"/>
                  </a:cubicBezTo>
                  <a:cubicBezTo>
                    <a:pt x="109" y="913"/>
                    <a:pt x="149" y="892"/>
                    <a:pt x="161" y="883"/>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980" name="Freeform 28"/>
            <p:cNvSpPr>
              <a:spLocks/>
            </p:cNvSpPr>
            <p:nvPr/>
          </p:nvSpPr>
          <p:spPr bwMode="auto">
            <a:xfrm>
              <a:off x="3905" y="3165"/>
              <a:ext cx="275" cy="255"/>
            </a:xfrm>
            <a:custGeom>
              <a:avLst/>
              <a:gdLst>
                <a:gd name="T0" fmla="*/ 19 w 275"/>
                <a:gd name="T1" fmla="*/ 250 h 255"/>
                <a:gd name="T2" fmla="*/ 18 w 275"/>
                <a:gd name="T3" fmla="*/ 216 h 255"/>
                <a:gd name="T4" fmla="*/ 37 w 275"/>
                <a:gd name="T5" fmla="*/ 171 h 255"/>
                <a:gd name="T6" fmla="*/ 1 w 275"/>
                <a:gd name="T7" fmla="*/ 129 h 255"/>
                <a:gd name="T8" fmla="*/ 31 w 275"/>
                <a:gd name="T9" fmla="*/ 78 h 255"/>
                <a:gd name="T10" fmla="*/ 24 w 275"/>
                <a:gd name="T11" fmla="*/ 57 h 255"/>
                <a:gd name="T12" fmla="*/ 52 w 275"/>
                <a:gd name="T13" fmla="*/ 33 h 255"/>
                <a:gd name="T14" fmla="*/ 90 w 275"/>
                <a:gd name="T15" fmla="*/ 21 h 255"/>
                <a:gd name="T16" fmla="*/ 129 w 275"/>
                <a:gd name="T17" fmla="*/ 27 h 255"/>
                <a:gd name="T18" fmla="*/ 177 w 275"/>
                <a:gd name="T19" fmla="*/ 1 h 255"/>
                <a:gd name="T20" fmla="*/ 201 w 275"/>
                <a:gd name="T21" fmla="*/ 21 h 255"/>
                <a:gd name="T22" fmla="*/ 246 w 275"/>
                <a:gd name="T23" fmla="*/ 3 h 255"/>
                <a:gd name="T24" fmla="*/ 271 w 275"/>
                <a:gd name="T25" fmla="*/ 19 h 255"/>
                <a:gd name="T26" fmla="*/ 223 w 275"/>
                <a:gd name="T27" fmla="*/ 67 h 255"/>
                <a:gd name="T28" fmla="*/ 178 w 275"/>
                <a:gd name="T29" fmla="*/ 94 h 255"/>
                <a:gd name="T30" fmla="*/ 139 w 275"/>
                <a:gd name="T31" fmla="*/ 102 h 255"/>
                <a:gd name="T32" fmla="*/ 81 w 275"/>
                <a:gd name="T33" fmla="*/ 154 h 255"/>
                <a:gd name="T34" fmla="*/ 93 w 275"/>
                <a:gd name="T35" fmla="*/ 184 h 255"/>
                <a:gd name="T36" fmla="*/ 19 w 275"/>
                <a:gd name="T37" fmla="*/ 25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5" h="255">
                  <a:moveTo>
                    <a:pt x="19" y="250"/>
                  </a:moveTo>
                  <a:cubicBezTo>
                    <a:pt x="7" y="255"/>
                    <a:pt x="15" y="229"/>
                    <a:pt x="18" y="216"/>
                  </a:cubicBezTo>
                  <a:cubicBezTo>
                    <a:pt x="21" y="203"/>
                    <a:pt x="40" y="185"/>
                    <a:pt x="37" y="171"/>
                  </a:cubicBezTo>
                  <a:cubicBezTo>
                    <a:pt x="34" y="157"/>
                    <a:pt x="2" y="144"/>
                    <a:pt x="1" y="129"/>
                  </a:cubicBezTo>
                  <a:cubicBezTo>
                    <a:pt x="0" y="114"/>
                    <a:pt x="27" y="90"/>
                    <a:pt x="31" y="78"/>
                  </a:cubicBezTo>
                  <a:cubicBezTo>
                    <a:pt x="35" y="66"/>
                    <a:pt x="21" y="64"/>
                    <a:pt x="24" y="57"/>
                  </a:cubicBezTo>
                  <a:cubicBezTo>
                    <a:pt x="27" y="50"/>
                    <a:pt x="41" y="39"/>
                    <a:pt x="52" y="33"/>
                  </a:cubicBezTo>
                  <a:cubicBezTo>
                    <a:pt x="63" y="27"/>
                    <a:pt x="77" y="22"/>
                    <a:pt x="90" y="21"/>
                  </a:cubicBezTo>
                  <a:cubicBezTo>
                    <a:pt x="103" y="20"/>
                    <a:pt x="115" y="30"/>
                    <a:pt x="129" y="27"/>
                  </a:cubicBezTo>
                  <a:cubicBezTo>
                    <a:pt x="143" y="24"/>
                    <a:pt x="165" y="2"/>
                    <a:pt x="177" y="1"/>
                  </a:cubicBezTo>
                  <a:cubicBezTo>
                    <a:pt x="189" y="0"/>
                    <a:pt x="190" y="21"/>
                    <a:pt x="201" y="21"/>
                  </a:cubicBezTo>
                  <a:cubicBezTo>
                    <a:pt x="212" y="21"/>
                    <a:pt x="234" y="3"/>
                    <a:pt x="246" y="3"/>
                  </a:cubicBezTo>
                  <a:cubicBezTo>
                    <a:pt x="258" y="3"/>
                    <a:pt x="275" y="8"/>
                    <a:pt x="271" y="19"/>
                  </a:cubicBezTo>
                  <a:cubicBezTo>
                    <a:pt x="267" y="30"/>
                    <a:pt x="239" y="55"/>
                    <a:pt x="223" y="67"/>
                  </a:cubicBezTo>
                  <a:cubicBezTo>
                    <a:pt x="207" y="79"/>
                    <a:pt x="192" y="88"/>
                    <a:pt x="178" y="94"/>
                  </a:cubicBezTo>
                  <a:cubicBezTo>
                    <a:pt x="164" y="100"/>
                    <a:pt x="155" y="92"/>
                    <a:pt x="139" y="102"/>
                  </a:cubicBezTo>
                  <a:cubicBezTo>
                    <a:pt x="123" y="112"/>
                    <a:pt x="89" y="140"/>
                    <a:pt x="81" y="154"/>
                  </a:cubicBezTo>
                  <a:cubicBezTo>
                    <a:pt x="73" y="168"/>
                    <a:pt x="103" y="168"/>
                    <a:pt x="93" y="184"/>
                  </a:cubicBezTo>
                  <a:cubicBezTo>
                    <a:pt x="83" y="200"/>
                    <a:pt x="30" y="244"/>
                    <a:pt x="19" y="250"/>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981" name="Freeform 29"/>
            <p:cNvSpPr>
              <a:spLocks/>
            </p:cNvSpPr>
            <p:nvPr/>
          </p:nvSpPr>
          <p:spPr bwMode="auto">
            <a:xfrm>
              <a:off x="3873" y="3329"/>
              <a:ext cx="257" cy="623"/>
            </a:xfrm>
            <a:custGeom>
              <a:avLst/>
              <a:gdLst>
                <a:gd name="T0" fmla="*/ 0 w 257"/>
                <a:gd name="T1" fmla="*/ 431 h 623"/>
                <a:gd name="T2" fmla="*/ 23 w 257"/>
                <a:gd name="T3" fmla="*/ 383 h 623"/>
                <a:gd name="T4" fmla="*/ 63 w 257"/>
                <a:gd name="T5" fmla="*/ 335 h 623"/>
                <a:gd name="T6" fmla="*/ 138 w 257"/>
                <a:gd name="T7" fmla="*/ 313 h 623"/>
                <a:gd name="T8" fmla="*/ 125 w 257"/>
                <a:gd name="T9" fmla="*/ 272 h 623"/>
                <a:gd name="T10" fmla="*/ 96 w 257"/>
                <a:gd name="T11" fmla="*/ 256 h 623"/>
                <a:gd name="T12" fmla="*/ 68 w 257"/>
                <a:gd name="T13" fmla="*/ 215 h 623"/>
                <a:gd name="T14" fmla="*/ 53 w 257"/>
                <a:gd name="T15" fmla="*/ 209 h 623"/>
                <a:gd name="T16" fmla="*/ 45 w 257"/>
                <a:gd name="T17" fmla="*/ 235 h 623"/>
                <a:gd name="T18" fmla="*/ 62 w 257"/>
                <a:gd name="T19" fmla="*/ 286 h 623"/>
                <a:gd name="T20" fmla="*/ 38 w 257"/>
                <a:gd name="T21" fmla="*/ 280 h 623"/>
                <a:gd name="T22" fmla="*/ 20 w 257"/>
                <a:gd name="T23" fmla="*/ 206 h 623"/>
                <a:gd name="T24" fmla="*/ 47 w 257"/>
                <a:gd name="T25" fmla="*/ 184 h 623"/>
                <a:gd name="T26" fmla="*/ 63 w 257"/>
                <a:gd name="T27" fmla="*/ 191 h 623"/>
                <a:gd name="T28" fmla="*/ 111 w 257"/>
                <a:gd name="T29" fmla="*/ 191 h 623"/>
                <a:gd name="T30" fmla="*/ 119 w 257"/>
                <a:gd name="T31" fmla="*/ 137 h 623"/>
                <a:gd name="T32" fmla="*/ 138 w 257"/>
                <a:gd name="T33" fmla="*/ 92 h 623"/>
                <a:gd name="T34" fmla="*/ 156 w 257"/>
                <a:gd name="T35" fmla="*/ 73 h 623"/>
                <a:gd name="T36" fmla="*/ 158 w 257"/>
                <a:gd name="T37" fmla="*/ 52 h 623"/>
                <a:gd name="T38" fmla="*/ 179 w 257"/>
                <a:gd name="T39" fmla="*/ 52 h 623"/>
                <a:gd name="T40" fmla="*/ 183 w 257"/>
                <a:gd name="T41" fmla="*/ 22 h 623"/>
                <a:gd name="T42" fmla="*/ 209 w 257"/>
                <a:gd name="T43" fmla="*/ 14 h 623"/>
                <a:gd name="T44" fmla="*/ 236 w 257"/>
                <a:gd name="T45" fmla="*/ 106 h 623"/>
                <a:gd name="T46" fmla="*/ 255 w 257"/>
                <a:gd name="T47" fmla="*/ 239 h 623"/>
                <a:gd name="T48" fmla="*/ 231 w 257"/>
                <a:gd name="T49" fmla="*/ 268 h 623"/>
                <a:gd name="T50" fmla="*/ 183 w 257"/>
                <a:gd name="T51" fmla="*/ 218 h 623"/>
                <a:gd name="T52" fmla="*/ 182 w 257"/>
                <a:gd name="T53" fmla="*/ 269 h 623"/>
                <a:gd name="T54" fmla="*/ 224 w 257"/>
                <a:gd name="T55" fmla="*/ 320 h 623"/>
                <a:gd name="T56" fmla="*/ 227 w 257"/>
                <a:gd name="T57" fmla="*/ 361 h 623"/>
                <a:gd name="T58" fmla="*/ 255 w 257"/>
                <a:gd name="T59" fmla="*/ 413 h 623"/>
                <a:gd name="T60" fmla="*/ 242 w 257"/>
                <a:gd name="T61" fmla="*/ 443 h 623"/>
                <a:gd name="T62" fmla="*/ 251 w 257"/>
                <a:gd name="T63" fmla="*/ 484 h 623"/>
                <a:gd name="T64" fmla="*/ 237 w 257"/>
                <a:gd name="T65" fmla="*/ 520 h 623"/>
                <a:gd name="T66" fmla="*/ 234 w 257"/>
                <a:gd name="T67" fmla="*/ 548 h 623"/>
                <a:gd name="T68" fmla="*/ 207 w 257"/>
                <a:gd name="T69" fmla="*/ 575 h 623"/>
                <a:gd name="T70" fmla="*/ 159 w 257"/>
                <a:gd name="T71" fmla="*/ 623 h 623"/>
                <a:gd name="T72" fmla="*/ 108 w 257"/>
                <a:gd name="T73" fmla="*/ 577 h 623"/>
                <a:gd name="T74" fmla="*/ 104 w 257"/>
                <a:gd name="T75" fmla="*/ 523 h 623"/>
                <a:gd name="T76" fmla="*/ 56 w 257"/>
                <a:gd name="T77" fmla="*/ 557 h 623"/>
                <a:gd name="T78" fmla="*/ 35 w 257"/>
                <a:gd name="T79" fmla="*/ 520 h 623"/>
                <a:gd name="T80" fmla="*/ 15 w 257"/>
                <a:gd name="T81" fmla="*/ 494 h 623"/>
                <a:gd name="T82" fmla="*/ 9 w 257"/>
                <a:gd name="T83" fmla="*/ 464 h 623"/>
                <a:gd name="T84" fmla="*/ 0 w 257"/>
                <a:gd name="T85" fmla="*/ 431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7" h="623">
                  <a:moveTo>
                    <a:pt x="0" y="431"/>
                  </a:moveTo>
                  <a:cubicBezTo>
                    <a:pt x="2" y="418"/>
                    <a:pt x="13" y="399"/>
                    <a:pt x="23" y="383"/>
                  </a:cubicBezTo>
                  <a:cubicBezTo>
                    <a:pt x="33" y="367"/>
                    <a:pt x="44" y="347"/>
                    <a:pt x="63" y="335"/>
                  </a:cubicBezTo>
                  <a:cubicBezTo>
                    <a:pt x="82" y="323"/>
                    <a:pt x="128" y="323"/>
                    <a:pt x="138" y="313"/>
                  </a:cubicBezTo>
                  <a:cubicBezTo>
                    <a:pt x="148" y="303"/>
                    <a:pt x="132" y="281"/>
                    <a:pt x="125" y="272"/>
                  </a:cubicBezTo>
                  <a:cubicBezTo>
                    <a:pt x="118" y="263"/>
                    <a:pt x="105" y="265"/>
                    <a:pt x="96" y="256"/>
                  </a:cubicBezTo>
                  <a:cubicBezTo>
                    <a:pt x="87" y="247"/>
                    <a:pt x="75" y="223"/>
                    <a:pt x="68" y="215"/>
                  </a:cubicBezTo>
                  <a:cubicBezTo>
                    <a:pt x="61" y="207"/>
                    <a:pt x="57" y="206"/>
                    <a:pt x="53" y="209"/>
                  </a:cubicBezTo>
                  <a:cubicBezTo>
                    <a:pt x="49" y="212"/>
                    <a:pt x="44" y="222"/>
                    <a:pt x="45" y="235"/>
                  </a:cubicBezTo>
                  <a:cubicBezTo>
                    <a:pt x="46" y="248"/>
                    <a:pt x="63" y="279"/>
                    <a:pt x="62" y="286"/>
                  </a:cubicBezTo>
                  <a:cubicBezTo>
                    <a:pt x="61" y="293"/>
                    <a:pt x="45" y="293"/>
                    <a:pt x="38" y="280"/>
                  </a:cubicBezTo>
                  <a:cubicBezTo>
                    <a:pt x="31" y="267"/>
                    <a:pt x="19" y="222"/>
                    <a:pt x="20" y="206"/>
                  </a:cubicBezTo>
                  <a:cubicBezTo>
                    <a:pt x="21" y="190"/>
                    <a:pt x="40" y="186"/>
                    <a:pt x="47" y="184"/>
                  </a:cubicBezTo>
                  <a:cubicBezTo>
                    <a:pt x="54" y="182"/>
                    <a:pt x="52" y="190"/>
                    <a:pt x="63" y="191"/>
                  </a:cubicBezTo>
                  <a:cubicBezTo>
                    <a:pt x="74" y="192"/>
                    <a:pt x="102" y="200"/>
                    <a:pt x="111" y="191"/>
                  </a:cubicBezTo>
                  <a:cubicBezTo>
                    <a:pt x="120" y="182"/>
                    <a:pt x="115" y="153"/>
                    <a:pt x="119" y="137"/>
                  </a:cubicBezTo>
                  <a:cubicBezTo>
                    <a:pt x="123" y="121"/>
                    <a:pt x="132" y="103"/>
                    <a:pt x="138" y="92"/>
                  </a:cubicBezTo>
                  <a:cubicBezTo>
                    <a:pt x="144" y="81"/>
                    <a:pt x="153" y="80"/>
                    <a:pt x="156" y="73"/>
                  </a:cubicBezTo>
                  <a:cubicBezTo>
                    <a:pt x="159" y="66"/>
                    <a:pt x="154" y="55"/>
                    <a:pt x="158" y="52"/>
                  </a:cubicBezTo>
                  <a:cubicBezTo>
                    <a:pt x="162" y="49"/>
                    <a:pt x="175" y="57"/>
                    <a:pt x="179" y="52"/>
                  </a:cubicBezTo>
                  <a:cubicBezTo>
                    <a:pt x="183" y="47"/>
                    <a:pt x="178" y="28"/>
                    <a:pt x="183" y="22"/>
                  </a:cubicBezTo>
                  <a:cubicBezTo>
                    <a:pt x="188" y="16"/>
                    <a:pt x="200" y="0"/>
                    <a:pt x="209" y="14"/>
                  </a:cubicBezTo>
                  <a:cubicBezTo>
                    <a:pt x="218" y="28"/>
                    <a:pt x="228" y="69"/>
                    <a:pt x="236" y="106"/>
                  </a:cubicBezTo>
                  <a:cubicBezTo>
                    <a:pt x="244" y="143"/>
                    <a:pt x="256" y="212"/>
                    <a:pt x="255" y="239"/>
                  </a:cubicBezTo>
                  <a:cubicBezTo>
                    <a:pt x="254" y="266"/>
                    <a:pt x="243" y="271"/>
                    <a:pt x="231" y="268"/>
                  </a:cubicBezTo>
                  <a:cubicBezTo>
                    <a:pt x="219" y="265"/>
                    <a:pt x="191" y="218"/>
                    <a:pt x="183" y="218"/>
                  </a:cubicBezTo>
                  <a:cubicBezTo>
                    <a:pt x="175" y="218"/>
                    <a:pt x="175" y="252"/>
                    <a:pt x="182" y="269"/>
                  </a:cubicBezTo>
                  <a:cubicBezTo>
                    <a:pt x="189" y="286"/>
                    <a:pt x="217" y="305"/>
                    <a:pt x="224" y="320"/>
                  </a:cubicBezTo>
                  <a:cubicBezTo>
                    <a:pt x="231" y="335"/>
                    <a:pt x="222" y="346"/>
                    <a:pt x="227" y="361"/>
                  </a:cubicBezTo>
                  <a:cubicBezTo>
                    <a:pt x="232" y="376"/>
                    <a:pt x="253" y="399"/>
                    <a:pt x="255" y="413"/>
                  </a:cubicBezTo>
                  <a:cubicBezTo>
                    <a:pt x="257" y="427"/>
                    <a:pt x="243" y="431"/>
                    <a:pt x="242" y="443"/>
                  </a:cubicBezTo>
                  <a:cubicBezTo>
                    <a:pt x="241" y="455"/>
                    <a:pt x="252" y="471"/>
                    <a:pt x="251" y="484"/>
                  </a:cubicBezTo>
                  <a:cubicBezTo>
                    <a:pt x="250" y="497"/>
                    <a:pt x="240" y="509"/>
                    <a:pt x="237" y="520"/>
                  </a:cubicBezTo>
                  <a:cubicBezTo>
                    <a:pt x="234" y="531"/>
                    <a:pt x="239" y="539"/>
                    <a:pt x="234" y="548"/>
                  </a:cubicBezTo>
                  <a:cubicBezTo>
                    <a:pt x="229" y="557"/>
                    <a:pt x="219" y="563"/>
                    <a:pt x="207" y="575"/>
                  </a:cubicBezTo>
                  <a:cubicBezTo>
                    <a:pt x="195" y="587"/>
                    <a:pt x="175" y="623"/>
                    <a:pt x="159" y="623"/>
                  </a:cubicBezTo>
                  <a:cubicBezTo>
                    <a:pt x="143" y="623"/>
                    <a:pt x="117" y="594"/>
                    <a:pt x="108" y="577"/>
                  </a:cubicBezTo>
                  <a:cubicBezTo>
                    <a:pt x="99" y="560"/>
                    <a:pt x="113" y="526"/>
                    <a:pt x="104" y="523"/>
                  </a:cubicBezTo>
                  <a:cubicBezTo>
                    <a:pt x="95" y="520"/>
                    <a:pt x="67" y="557"/>
                    <a:pt x="56" y="557"/>
                  </a:cubicBezTo>
                  <a:cubicBezTo>
                    <a:pt x="45" y="557"/>
                    <a:pt x="42" y="530"/>
                    <a:pt x="35" y="520"/>
                  </a:cubicBezTo>
                  <a:cubicBezTo>
                    <a:pt x="28" y="510"/>
                    <a:pt x="19" y="503"/>
                    <a:pt x="15" y="494"/>
                  </a:cubicBezTo>
                  <a:cubicBezTo>
                    <a:pt x="11" y="485"/>
                    <a:pt x="11" y="474"/>
                    <a:pt x="9" y="464"/>
                  </a:cubicBezTo>
                  <a:cubicBezTo>
                    <a:pt x="7" y="454"/>
                    <a:pt x="2" y="438"/>
                    <a:pt x="0" y="431"/>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982" name="Freeform 30"/>
            <p:cNvSpPr>
              <a:spLocks/>
            </p:cNvSpPr>
            <p:nvPr/>
          </p:nvSpPr>
          <p:spPr bwMode="auto">
            <a:xfrm>
              <a:off x="3952" y="3683"/>
              <a:ext cx="114" cy="177"/>
            </a:xfrm>
            <a:custGeom>
              <a:avLst/>
              <a:gdLst>
                <a:gd name="T0" fmla="*/ 53 w 114"/>
                <a:gd name="T1" fmla="*/ 169 h 177"/>
                <a:gd name="T2" fmla="*/ 55 w 114"/>
                <a:gd name="T3" fmla="*/ 127 h 177"/>
                <a:gd name="T4" fmla="*/ 49 w 114"/>
                <a:gd name="T5" fmla="*/ 74 h 177"/>
                <a:gd name="T6" fmla="*/ 2 w 114"/>
                <a:gd name="T7" fmla="*/ 29 h 177"/>
                <a:gd name="T8" fmla="*/ 61 w 114"/>
                <a:gd name="T9" fmla="*/ 14 h 177"/>
                <a:gd name="T10" fmla="*/ 82 w 114"/>
                <a:gd name="T11" fmla="*/ 2 h 177"/>
                <a:gd name="T12" fmla="*/ 100 w 114"/>
                <a:gd name="T13" fmla="*/ 25 h 177"/>
                <a:gd name="T14" fmla="*/ 112 w 114"/>
                <a:gd name="T15" fmla="*/ 55 h 177"/>
                <a:gd name="T16" fmla="*/ 110 w 114"/>
                <a:gd name="T17" fmla="*/ 119 h 177"/>
                <a:gd name="T18" fmla="*/ 107 w 114"/>
                <a:gd name="T19" fmla="*/ 157 h 177"/>
                <a:gd name="T20" fmla="*/ 80 w 114"/>
                <a:gd name="T21" fmla="*/ 173 h 177"/>
                <a:gd name="T22" fmla="*/ 53 w 114"/>
                <a:gd name="T23" fmla="*/ 16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 h="177">
                  <a:moveTo>
                    <a:pt x="53" y="169"/>
                  </a:moveTo>
                  <a:cubicBezTo>
                    <a:pt x="49" y="161"/>
                    <a:pt x="56" y="143"/>
                    <a:pt x="55" y="127"/>
                  </a:cubicBezTo>
                  <a:cubicBezTo>
                    <a:pt x="54" y="111"/>
                    <a:pt x="58" y="90"/>
                    <a:pt x="49" y="74"/>
                  </a:cubicBezTo>
                  <a:cubicBezTo>
                    <a:pt x="40" y="58"/>
                    <a:pt x="0" y="39"/>
                    <a:pt x="2" y="29"/>
                  </a:cubicBezTo>
                  <a:cubicBezTo>
                    <a:pt x="4" y="19"/>
                    <a:pt x="48" y="19"/>
                    <a:pt x="61" y="14"/>
                  </a:cubicBezTo>
                  <a:cubicBezTo>
                    <a:pt x="74" y="9"/>
                    <a:pt x="76" y="0"/>
                    <a:pt x="82" y="2"/>
                  </a:cubicBezTo>
                  <a:cubicBezTo>
                    <a:pt x="88" y="4"/>
                    <a:pt x="95" y="16"/>
                    <a:pt x="100" y="25"/>
                  </a:cubicBezTo>
                  <a:cubicBezTo>
                    <a:pt x="105" y="34"/>
                    <a:pt x="110" y="39"/>
                    <a:pt x="112" y="55"/>
                  </a:cubicBezTo>
                  <a:cubicBezTo>
                    <a:pt x="114" y="71"/>
                    <a:pt x="111" y="102"/>
                    <a:pt x="110" y="119"/>
                  </a:cubicBezTo>
                  <a:cubicBezTo>
                    <a:pt x="109" y="136"/>
                    <a:pt x="112" y="148"/>
                    <a:pt x="107" y="157"/>
                  </a:cubicBezTo>
                  <a:cubicBezTo>
                    <a:pt x="102" y="166"/>
                    <a:pt x="89" y="171"/>
                    <a:pt x="80" y="173"/>
                  </a:cubicBezTo>
                  <a:cubicBezTo>
                    <a:pt x="71" y="175"/>
                    <a:pt x="61" y="177"/>
                    <a:pt x="53" y="169"/>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983" name="Freeform 31"/>
            <p:cNvSpPr>
              <a:spLocks/>
            </p:cNvSpPr>
            <p:nvPr/>
          </p:nvSpPr>
          <p:spPr bwMode="auto">
            <a:xfrm>
              <a:off x="4375" y="773"/>
              <a:ext cx="137" cy="99"/>
            </a:xfrm>
            <a:custGeom>
              <a:avLst/>
              <a:gdLst>
                <a:gd name="T0" fmla="*/ 77 w 137"/>
                <a:gd name="T1" fmla="*/ 10 h 99"/>
                <a:gd name="T2" fmla="*/ 47 w 137"/>
                <a:gd name="T3" fmla="*/ 56 h 99"/>
                <a:gd name="T4" fmla="*/ 19 w 137"/>
                <a:gd name="T5" fmla="*/ 44 h 99"/>
                <a:gd name="T6" fmla="*/ 2 w 137"/>
                <a:gd name="T7" fmla="*/ 76 h 99"/>
                <a:gd name="T8" fmla="*/ 31 w 137"/>
                <a:gd name="T9" fmla="*/ 97 h 99"/>
                <a:gd name="T10" fmla="*/ 71 w 137"/>
                <a:gd name="T11" fmla="*/ 88 h 99"/>
                <a:gd name="T12" fmla="*/ 89 w 137"/>
                <a:gd name="T13" fmla="*/ 59 h 99"/>
                <a:gd name="T14" fmla="*/ 119 w 137"/>
                <a:gd name="T15" fmla="*/ 47 h 99"/>
                <a:gd name="T16" fmla="*/ 134 w 137"/>
                <a:gd name="T17" fmla="*/ 20 h 99"/>
                <a:gd name="T18" fmla="*/ 103 w 137"/>
                <a:gd name="T19" fmla="*/ 2 h 99"/>
                <a:gd name="T20" fmla="*/ 77 w 137"/>
                <a:gd name="T21" fmla="*/ 1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99">
                  <a:moveTo>
                    <a:pt x="77" y="10"/>
                  </a:moveTo>
                  <a:cubicBezTo>
                    <a:pt x="68" y="18"/>
                    <a:pt x="57" y="50"/>
                    <a:pt x="47" y="56"/>
                  </a:cubicBezTo>
                  <a:cubicBezTo>
                    <a:pt x="37" y="62"/>
                    <a:pt x="26" y="41"/>
                    <a:pt x="19" y="44"/>
                  </a:cubicBezTo>
                  <a:cubicBezTo>
                    <a:pt x="12" y="47"/>
                    <a:pt x="0" y="67"/>
                    <a:pt x="2" y="76"/>
                  </a:cubicBezTo>
                  <a:cubicBezTo>
                    <a:pt x="4" y="85"/>
                    <a:pt x="20" y="95"/>
                    <a:pt x="31" y="97"/>
                  </a:cubicBezTo>
                  <a:cubicBezTo>
                    <a:pt x="42" y="99"/>
                    <a:pt x="61" y="94"/>
                    <a:pt x="71" y="88"/>
                  </a:cubicBezTo>
                  <a:cubicBezTo>
                    <a:pt x="81" y="82"/>
                    <a:pt x="81" y="66"/>
                    <a:pt x="89" y="59"/>
                  </a:cubicBezTo>
                  <a:cubicBezTo>
                    <a:pt x="97" y="52"/>
                    <a:pt x="112" y="53"/>
                    <a:pt x="119" y="47"/>
                  </a:cubicBezTo>
                  <a:cubicBezTo>
                    <a:pt x="126" y="41"/>
                    <a:pt x="137" y="27"/>
                    <a:pt x="134" y="20"/>
                  </a:cubicBezTo>
                  <a:cubicBezTo>
                    <a:pt x="131" y="13"/>
                    <a:pt x="112" y="4"/>
                    <a:pt x="103" y="2"/>
                  </a:cubicBezTo>
                  <a:cubicBezTo>
                    <a:pt x="94" y="0"/>
                    <a:pt x="82" y="8"/>
                    <a:pt x="77" y="10"/>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984" name="Freeform 32"/>
            <p:cNvSpPr>
              <a:spLocks/>
            </p:cNvSpPr>
            <p:nvPr/>
          </p:nvSpPr>
          <p:spPr bwMode="auto">
            <a:xfrm>
              <a:off x="4274" y="1057"/>
              <a:ext cx="55" cy="63"/>
            </a:xfrm>
            <a:custGeom>
              <a:avLst/>
              <a:gdLst>
                <a:gd name="T0" fmla="*/ 55 w 55"/>
                <a:gd name="T1" fmla="*/ 14 h 63"/>
                <a:gd name="T2" fmla="*/ 42 w 55"/>
                <a:gd name="T3" fmla="*/ 0 h 63"/>
                <a:gd name="T4" fmla="*/ 10 w 55"/>
                <a:gd name="T5" fmla="*/ 17 h 63"/>
                <a:gd name="T6" fmla="*/ 0 w 55"/>
                <a:gd name="T7" fmla="*/ 48 h 63"/>
                <a:gd name="T8" fmla="*/ 10 w 55"/>
                <a:gd name="T9" fmla="*/ 63 h 63"/>
                <a:gd name="T10" fmla="*/ 39 w 55"/>
                <a:gd name="T11" fmla="*/ 47 h 63"/>
                <a:gd name="T12" fmla="*/ 55 w 55"/>
                <a:gd name="T13" fmla="*/ 14 h 63"/>
              </a:gdLst>
              <a:ahLst/>
              <a:cxnLst>
                <a:cxn ang="0">
                  <a:pos x="T0" y="T1"/>
                </a:cxn>
                <a:cxn ang="0">
                  <a:pos x="T2" y="T3"/>
                </a:cxn>
                <a:cxn ang="0">
                  <a:pos x="T4" y="T5"/>
                </a:cxn>
                <a:cxn ang="0">
                  <a:pos x="T6" y="T7"/>
                </a:cxn>
                <a:cxn ang="0">
                  <a:pos x="T8" y="T9"/>
                </a:cxn>
                <a:cxn ang="0">
                  <a:pos x="T10" y="T11"/>
                </a:cxn>
                <a:cxn ang="0">
                  <a:pos x="T12" y="T13"/>
                </a:cxn>
              </a:cxnLst>
              <a:rect l="0" t="0" r="r" b="b"/>
              <a:pathLst>
                <a:path w="55" h="63">
                  <a:moveTo>
                    <a:pt x="55" y="14"/>
                  </a:moveTo>
                  <a:cubicBezTo>
                    <a:pt x="54" y="6"/>
                    <a:pt x="49" y="0"/>
                    <a:pt x="42" y="0"/>
                  </a:cubicBezTo>
                  <a:cubicBezTo>
                    <a:pt x="35" y="0"/>
                    <a:pt x="17" y="9"/>
                    <a:pt x="10" y="17"/>
                  </a:cubicBezTo>
                  <a:cubicBezTo>
                    <a:pt x="3" y="25"/>
                    <a:pt x="0" y="40"/>
                    <a:pt x="0" y="48"/>
                  </a:cubicBezTo>
                  <a:cubicBezTo>
                    <a:pt x="0" y="56"/>
                    <a:pt x="4" y="63"/>
                    <a:pt x="10" y="63"/>
                  </a:cubicBezTo>
                  <a:cubicBezTo>
                    <a:pt x="16" y="63"/>
                    <a:pt x="32" y="55"/>
                    <a:pt x="39" y="47"/>
                  </a:cubicBezTo>
                  <a:cubicBezTo>
                    <a:pt x="46" y="39"/>
                    <a:pt x="52" y="21"/>
                    <a:pt x="55" y="14"/>
                  </a:cubicBezTo>
                  <a:close/>
                </a:path>
              </a:pathLst>
            </a:custGeom>
            <a:solidFill>
              <a:srgbClr val="993300">
                <a:alpha val="66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985" name="Freeform 33"/>
            <p:cNvSpPr>
              <a:spLocks/>
            </p:cNvSpPr>
            <p:nvPr/>
          </p:nvSpPr>
          <p:spPr bwMode="auto">
            <a:xfrm>
              <a:off x="3264" y="2032"/>
              <a:ext cx="84" cy="60"/>
            </a:xfrm>
            <a:custGeom>
              <a:avLst/>
              <a:gdLst>
                <a:gd name="T0" fmla="*/ 67 w 84"/>
                <a:gd name="T1" fmla="*/ 6 h 60"/>
                <a:gd name="T2" fmla="*/ 7 w 84"/>
                <a:gd name="T3" fmla="*/ 10 h 60"/>
                <a:gd name="T4" fmla="*/ 11 w 84"/>
                <a:gd name="T5" fmla="*/ 54 h 60"/>
                <a:gd name="T6" fmla="*/ 75 w 84"/>
                <a:gd name="T7" fmla="*/ 45 h 60"/>
                <a:gd name="T8" fmla="*/ 67 w 84"/>
                <a:gd name="T9" fmla="*/ 6 h 60"/>
              </a:gdLst>
              <a:ahLst/>
              <a:cxnLst>
                <a:cxn ang="0">
                  <a:pos x="T0" y="T1"/>
                </a:cxn>
                <a:cxn ang="0">
                  <a:pos x="T2" y="T3"/>
                </a:cxn>
                <a:cxn ang="0">
                  <a:pos x="T4" y="T5"/>
                </a:cxn>
                <a:cxn ang="0">
                  <a:pos x="T6" y="T7"/>
                </a:cxn>
                <a:cxn ang="0">
                  <a:pos x="T8" y="T9"/>
                </a:cxn>
              </a:cxnLst>
              <a:rect l="0" t="0" r="r" b="b"/>
              <a:pathLst>
                <a:path w="84" h="60">
                  <a:moveTo>
                    <a:pt x="67" y="6"/>
                  </a:moveTo>
                  <a:cubicBezTo>
                    <a:pt x="60" y="0"/>
                    <a:pt x="16" y="2"/>
                    <a:pt x="7" y="10"/>
                  </a:cubicBezTo>
                  <a:cubicBezTo>
                    <a:pt x="0" y="23"/>
                    <a:pt x="0" y="48"/>
                    <a:pt x="11" y="54"/>
                  </a:cubicBezTo>
                  <a:cubicBezTo>
                    <a:pt x="22" y="60"/>
                    <a:pt x="66" y="53"/>
                    <a:pt x="75" y="45"/>
                  </a:cubicBezTo>
                  <a:cubicBezTo>
                    <a:pt x="84" y="37"/>
                    <a:pt x="69" y="14"/>
                    <a:pt x="67" y="6"/>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986" name="Freeform 34"/>
            <p:cNvSpPr>
              <a:spLocks/>
            </p:cNvSpPr>
            <p:nvPr/>
          </p:nvSpPr>
          <p:spPr bwMode="auto">
            <a:xfrm>
              <a:off x="4487" y="2389"/>
              <a:ext cx="78" cy="30"/>
            </a:xfrm>
            <a:custGeom>
              <a:avLst/>
              <a:gdLst>
                <a:gd name="T0" fmla="*/ 76 w 78"/>
                <a:gd name="T1" fmla="*/ 12 h 30"/>
                <a:gd name="T2" fmla="*/ 40 w 78"/>
                <a:gd name="T3" fmla="*/ 0 h 30"/>
                <a:gd name="T4" fmla="*/ 6 w 78"/>
                <a:gd name="T5" fmla="*/ 11 h 30"/>
                <a:gd name="T6" fmla="*/ 12 w 78"/>
                <a:gd name="T7" fmla="*/ 30 h 30"/>
                <a:gd name="T8" fmla="*/ 76 w 78"/>
                <a:gd name="T9" fmla="*/ 12 h 30"/>
              </a:gdLst>
              <a:ahLst/>
              <a:cxnLst>
                <a:cxn ang="0">
                  <a:pos x="T0" y="T1"/>
                </a:cxn>
                <a:cxn ang="0">
                  <a:pos x="T2" y="T3"/>
                </a:cxn>
                <a:cxn ang="0">
                  <a:pos x="T4" y="T5"/>
                </a:cxn>
                <a:cxn ang="0">
                  <a:pos x="T6" y="T7"/>
                </a:cxn>
                <a:cxn ang="0">
                  <a:pos x="T8" y="T9"/>
                </a:cxn>
              </a:cxnLst>
              <a:rect l="0" t="0" r="r" b="b"/>
              <a:pathLst>
                <a:path w="78" h="30">
                  <a:moveTo>
                    <a:pt x="76" y="12"/>
                  </a:moveTo>
                  <a:cubicBezTo>
                    <a:pt x="78" y="8"/>
                    <a:pt x="52" y="0"/>
                    <a:pt x="40" y="0"/>
                  </a:cubicBezTo>
                  <a:cubicBezTo>
                    <a:pt x="28" y="0"/>
                    <a:pt x="11" y="6"/>
                    <a:pt x="6" y="11"/>
                  </a:cubicBezTo>
                  <a:cubicBezTo>
                    <a:pt x="1" y="16"/>
                    <a:pt x="0" y="30"/>
                    <a:pt x="12" y="30"/>
                  </a:cubicBezTo>
                  <a:cubicBezTo>
                    <a:pt x="24" y="30"/>
                    <a:pt x="63" y="16"/>
                    <a:pt x="76" y="12"/>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987" name="Freeform 35"/>
            <p:cNvSpPr>
              <a:spLocks/>
            </p:cNvSpPr>
            <p:nvPr/>
          </p:nvSpPr>
          <p:spPr bwMode="auto">
            <a:xfrm>
              <a:off x="3725" y="2942"/>
              <a:ext cx="163" cy="95"/>
            </a:xfrm>
            <a:custGeom>
              <a:avLst/>
              <a:gdLst>
                <a:gd name="T0" fmla="*/ 1 w 163"/>
                <a:gd name="T1" fmla="*/ 41 h 95"/>
                <a:gd name="T2" fmla="*/ 28 w 163"/>
                <a:gd name="T3" fmla="*/ 23 h 95"/>
                <a:gd name="T4" fmla="*/ 55 w 163"/>
                <a:gd name="T5" fmla="*/ 1 h 95"/>
                <a:gd name="T6" fmla="*/ 87 w 163"/>
                <a:gd name="T7" fmla="*/ 17 h 95"/>
                <a:gd name="T8" fmla="*/ 120 w 163"/>
                <a:gd name="T9" fmla="*/ 5 h 95"/>
                <a:gd name="T10" fmla="*/ 159 w 163"/>
                <a:gd name="T11" fmla="*/ 7 h 95"/>
                <a:gd name="T12" fmla="*/ 145 w 163"/>
                <a:gd name="T13" fmla="*/ 41 h 95"/>
                <a:gd name="T14" fmla="*/ 112 w 163"/>
                <a:gd name="T15" fmla="*/ 55 h 95"/>
                <a:gd name="T16" fmla="*/ 76 w 163"/>
                <a:gd name="T17" fmla="*/ 68 h 95"/>
                <a:gd name="T18" fmla="*/ 43 w 163"/>
                <a:gd name="T19" fmla="*/ 95 h 95"/>
                <a:gd name="T20" fmla="*/ 25 w 163"/>
                <a:gd name="T21" fmla="*/ 65 h 95"/>
                <a:gd name="T22" fmla="*/ 1 w 163"/>
                <a:gd name="T23" fmla="*/ 4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95">
                  <a:moveTo>
                    <a:pt x="1" y="41"/>
                  </a:moveTo>
                  <a:cubicBezTo>
                    <a:pt x="1" y="34"/>
                    <a:pt x="19" y="30"/>
                    <a:pt x="28" y="23"/>
                  </a:cubicBezTo>
                  <a:cubicBezTo>
                    <a:pt x="37" y="16"/>
                    <a:pt x="45" y="2"/>
                    <a:pt x="55" y="1"/>
                  </a:cubicBezTo>
                  <a:cubicBezTo>
                    <a:pt x="65" y="0"/>
                    <a:pt x="76" y="16"/>
                    <a:pt x="87" y="17"/>
                  </a:cubicBezTo>
                  <a:cubicBezTo>
                    <a:pt x="98" y="18"/>
                    <a:pt x="108" y="7"/>
                    <a:pt x="120" y="5"/>
                  </a:cubicBezTo>
                  <a:cubicBezTo>
                    <a:pt x="132" y="3"/>
                    <a:pt x="155" y="1"/>
                    <a:pt x="159" y="7"/>
                  </a:cubicBezTo>
                  <a:cubicBezTo>
                    <a:pt x="163" y="13"/>
                    <a:pt x="153" y="33"/>
                    <a:pt x="145" y="41"/>
                  </a:cubicBezTo>
                  <a:cubicBezTo>
                    <a:pt x="137" y="49"/>
                    <a:pt x="123" y="51"/>
                    <a:pt x="112" y="55"/>
                  </a:cubicBezTo>
                  <a:cubicBezTo>
                    <a:pt x="101" y="59"/>
                    <a:pt x="87" y="61"/>
                    <a:pt x="76" y="68"/>
                  </a:cubicBezTo>
                  <a:cubicBezTo>
                    <a:pt x="65" y="75"/>
                    <a:pt x="51" y="95"/>
                    <a:pt x="43" y="95"/>
                  </a:cubicBezTo>
                  <a:cubicBezTo>
                    <a:pt x="35" y="95"/>
                    <a:pt x="32" y="74"/>
                    <a:pt x="25" y="65"/>
                  </a:cubicBezTo>
                  <a:cubicBezTo>
                    <a:pt x="18" y="56"/>
                    <a:pt x="0" y="50"/>
                    <a:pt x="1" y="41"/>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988" name="Freeform 36"/>
            <p:cNvSpPr>
              <a:spLocks/>
            </p:cNvSpPr>
            <p:nvPr/>
          </p:nvSpPr>
          <p:spPr bwMode="auto">
            <a:xfrm>
              <a:off x="4070" y="2756"/>
              <a:ext cx="131" cy="158"/>
            </a:xfrm>
            <a:custGeom>
              <a:avLst/>
              <a:gdLst>
                <a:gd name="T0" fmla="*/ 1 w 131"/>
                <a:gd name="T1" fmla="*/ 113 h 158"/>
                <a:gd name="T2" fmla="*/ 25 w 131"/>
                <a:gd name="T3" fmla="*/ 71 h 158"/>
                <a:gd name="T4" fmla="*/ 64 w 131"/>
                <a:gd name="T5" fmla="*/ 20 h 158"/>
                <a:gd name="T6" fmla="*/ 122 w 131"/>
                <a:gd name="T7" fmla="*/ 4 h 158"/>
                <a:gd name="T8" fmla="*/ 118 w 131"/>
                <a:gd name="T9" fmla="*/ 41 h 158"/>
                <a:gd name="T10" fmla="*/ 85 w 131"/>
                <a:gd name="T11" fmla="*/ 86 h 158"/>
                <a:gd name="T12" fmla="*/ 94 w 131"/>
                <a:gd name="T13" fmla="*/ 113 h 158"/>
                <a:gd name="T14" fmla="*/ 34 w 131"/>
                <a:gd name="T15" fmla="*/ 158 h 158"/>
                <a:gd name="T16" fmla="*/ 1 w 131"/>
                <a:gd name="T17" fmla="*/ 11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58">
                  <a:moveTo>
                    <a:pt x="1" y="113"/>
                  </a:moveTo>
                  <a:cubicBezTo>
                    <a:pt x="0" y="99"/>
                    <a:pt x="15" y="86"/>
                    <a:pt x="25" y="71"/>
                  </a:cubicBezTo>
                  <a:cubicBezTo>
                    <a:pt x="35" y="56"/>
                    <a:pt x="48" y="31"/>
                    <a:pt x="64" y="20"/>
                  </a:cubicBezTo>
                  <a:cubicBezTo>
                    <a:pt x="80" y="9"/>
                    <a:pt x="113" y="0"/>
                    <a:pt x="122" y="4"/>
                  </a:cubicBezTo>
                  <a:cubicBezTo>
                    <a:pt x="131" y="8"/>
                    <a:pt x="124" y="27"/>
                    <a:pt x="118" y="41"/>
                  </a:cubicBezTo>
                  <a:cubicBezTo>
                    <a:pt x="112" y="55"/>
                    <a:pt x="89" y="74"/>
                    <a:pt x="85" y="86"/>
                  </a:cubicBezTo>
                  <a:cubicBezTo>
                    <a:pt x="81" y="98"/>
                    <a:pt x="102" y="101"/>
                    <a:pt x="94" y="113"/>
                  </a:cubicBezTo>
                  <a:cubicBezTo>
                    <a:pt x="86" y="125"/>
                    <a:pt x="49" y="158"/>
                    <a:pt x="34" y="158"/>
                  </a:cubicBezTo>
                  <a:cubicBezTo>
                    <a:pt x="19" y="158"/>
                    <a:pt x="2" y="127"/>
                    <a:pt x="1" y="113"/>
                  </a:cubicBezTo>
                  <a:close/>
                </a:path>
              </a:pathLst>
            </a:custGeom>
            <a:solidFill>
              <a:srgbClr val="993300">
                <a:alpha val="7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989" name="Freeform 37"/>
            <p:cNvSpPr>
              <a:spLocks/>
            </p:cNvSpPr>
            <p:nvPr/>
          </p:nvSpPr>
          <p:spPr bwMode="auto">
            <a:xfrm>
              <a:off x="4396" y="66"/>
              <a:ext cx="42" cy="215"/>
            </a:xfrm>
            <a:custGeom>
              <a:avLst/>
              <a:gdLst>
                <a:gd name="T0" fmla="*/ 31 w 42"/>
                <a:gd name="T1" fmla="*/ 0 h 215"/>
                <a:gd name="T2" fmla="*/ 41 w 42"/>
                <a:gd name="T3" fmla="*/ 100 h 215"/>
                <a:gd name="T4" fmla="*/ 35 w 42"/>
                <a:gd name="T5" fmla="*/ 168 h 215"/>
                <a:gd name="T6" fmla="*/ 38 w 42"/>
                <a:gd name="T7" fmla="*/ 211 h 215"/>
                <a:gd name="T8" fmla="*/ 20 w 42"/>
                <a:gd name="T9" fmla="*/ 193 h 215"/>
                <a:gd name="T10" fmla="*/ 16 w 42"/>
                <a:gd name="T11" fmla="*/ 138 h 215"/>
                <a:gd name="T12" fmla="*/ 8 w 42"/>
                <a:gd name="T13" fmla="*/ 46 h 215"/>
                <a:gd name="T14" fmla="*/ 4 w 42"/>
                <a:gd name="T15" fmla="*/ 0 h 215"/>
                <a:gd name="T16" fmla="*/ 31 w 42"/>
                <a:gd name="T17"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215">
                  <a:moveTo>
                    <a:pt x="31" y="0"/>
                  </a:moveTo>
                  <a:cubicBezTo>
                    <a:pt x="37" y="16"/>
                    <a:pt x="40" y="72"/>
                    <a:pt x="41" y="100"/>
                  </a:cubicBezTo>
                  <a:cubicBezTo>
                    <a:pt x="42" y="128"/>
                    <a:pt x="35" y="150"/>
                    <a:pt x="35" y="168"/>
                  </a:cubicBezTo>
                  <a:cubicBezTo>
                    <a:pt x="35" y="186"/>
                    <a:pt x="41" y="207"/>
                    <a:pt x="38" y="211"/>
                  </a:cubicBezTo>
                  <a:cubicBezTo>
                    <a:pt x="35" y="215"/>
                    <a:pt x="24" y="205"/>
                    <a:pt x="20" y="193"/>
                  </a:cubicBezTo>
                  <a:cubicBezTo>
                    <a:pt x="16" y="181"/>
                    <a:pt x="18" y="162"/>
                    <a:pt x="16" y="138"/>
                  </a:cubicBezTo>
                  <a:cubicBezTo>
                    <a:pt x="14" y="114"/>
                    <a:pt x="10" y="69"/>
                    <a:pt x="8" y="46"/>
                  </a:cubicBezTo>
                  <a:cubicBezTo>
                    <a:pt x="6" y="23"/>
                    <a:pt x="0" y="8"/>
                    <a:pt x="4" y="0"/>
                  </a:cubicBezTo>
                  <a:lnTo>
                    <a:pt x="31" y="0"/>
                  </a:lnTo>
                  <a:close/>
                </a:path>
              </a:pathLst>
            </a:custGeom>
            <a:solidFill>
              <a:srgbClr val="993300">
                <a:alpha val="70000"/>
              </a:srgbClr>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990" name="Oval 38"/>
            <p:cNvSpPr>
              <a:spLocks noChangeArrowheads="1"/>
            </p:cNvSpPr>
            <p:nvPr/>
          </p:nvSpPr>
          <p:spPr bwMode="auto">
            <a:xfrm>
              <a:off x="4176" y="136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91" name="Oval 39"/>
            <p:cNvSpPr>
              <a:spLocks noChangeArrowheads="1"/>
            </p:cNvSpPr>
            <p:nvPr/>
          </p:nvSpPr>
          <p:spPr bwMode="auto">
            <a:xfrm>
              <a:off x="4180" y="187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92" name="Oval 40"/>
            <p:cNvSpPr>
              <a:spLocks noChangeArrowheads="1"/>
            </p:cNvSpPr>
            <p:nvPr/>
          </p:nvSpPr>
          <p:spPr bwMode="auto">
            <a:xfrm>
              <a:off x="2640" y="1408"/>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93" name="Oval 41"/>
            <p:cNvSpPr>
              <a:spLocks noChangeArrowheads="1"/>
            </p:cNvSpPr>
            <p:nvPr/>
          </p:nvSpPr>
          <p:spPr bwMode="auto">
            <a:xfrm>
              <a:off x="2496" y="112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94" name="Oval 42"/>
            <p:cNvSpPr>
              <a:spLocks noChangeArrowheads="1"/>
            </p:cNvSpPr>
            <p:nvPr/>
          </p:nvSpPr>
          <p:spPr bwMode="auto">
            <a:xfrm>
              <a:off x="2952" y="1532"/>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95" name="Oval 43"/>
            <p:cNvSpPr>
              <a:spLocks noChangeArrowheads="1"/>
            </p:cNvSpPr>
            <p:nvPr/>
          </p:nvSpPr>
          <p:spPr bwMode="auto">
            <a:xfrm>
              <a:off x="1776" y="160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96" name="Freeform 44"/>
            <p:cNvSpPr>
              <a:spLocks/>
            </p:cNvSpPr>
            <p:nvPr/>
          </p:nvSpPr>
          <p:spPr bwMode="auto">
            <a:xfrm>
              <a:off x="4531" y="2332"/>
              <a:ext cx="49" cy="32"/>
            </a:xfrm>
            <a:custGeom>
              <a:avLst/>
              <a:gdLst>
                <a:gd name="T0" fmla="*/ 47 w 49"/>
                <a:gd name="T1" fmla="*/ 3 h 32"/>
                <a:gd name="T2" fmla="*/ 25 w 49"/>
                <a:gd name="T3" fmla="*/ 2 h 32"/>
                <a:gd name="T4" fmla="*/ 7 w 49"/>
                <a:gd name="T5" fmla="*/ 17 h 32"/>
                <a:gd name="T6" fmla="*/ 5 w 49"/>
                <a:gd name="T7" fmla="*/ 32 h 32"/>
                <a:gd name="T8" fmla="*/ 35 w 49"/>
                <a:gd name="T9" fmla="*/ 20 h 32"/>
                <a:gd name="T10" fmla="*/ 47 w 49"/>
                <a:gd name="T11" fmla="*/ 3 h 32"/>
              </a:gdLst>
              <a:ahLst/>
              <a:cxnLst>
                <a:cxn ang="0">
                  <a:pos x="T0" y="T1"/>
                </a:cxn>
                <a:cxn ang="0">
                  <a:pos x="T2" y="T3"/>
                </a:cxn>
                <a:cxn ang="0">
                  <a:pos x="T4" y="T5"/>
                </a:cxn>
                <a:cxn ang="0">
                  <a:pos x="T6" y="T7"/>
                </a:cxn>
                <a:cxn ang="0">
                  <a:pos x="T8" y="T9"/>
                </a:cxn>
                <a:cxn ang="0">
                  <a:pos x="T10" y="T11"/>
                </a:cxn>
              </a:cxnLst>
              <a:rect l="0" t="0" r="r" b="b"/>
              <a:pathLst>
                <a:path w="49" h="32">
                  <a:moveTo>
                    <a:pt x="47" y="3"/>
                  </a:moveTo>
                  <a:cubicBezTo>
                    <a:pt x="45" y="0"/>
                    <a:pt x="32" y="0"/>
                    <a:pt x="25" y="2"/>
                  </a:cubicBezTo>
                  <a:cubicBezTo>
                    <a:pt x="18" y="4"/>
                    <a:pt x="10" y="12"/>
                    <a:pt x="7" y="17"/>
                  </a:cubicBezTo>
                  <a:cubicBezTo>
                    <a:pt x="4" y="22"/>
                    <a:pt x="0" y="32"/>
                    <a:pt x="5" y="32"/>
                  </a:cubicBezTo>
                  <a:cubicBezTo>
                    <a:pt x="10" y="32"/>
                    <a:pt x="28" y="25"/>
                    <a:pt x="35" y="20"/>
                  </a:cubicBezTo>
                  <a:cubicBezTo>
                    <a:pt x="42" y="15"/>
                    <a:pt x="49" y="6"/>
                    <a:pt x="47" y="3"/>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997" name="Freeform 45"/>
            <p:cNvSpPr>
              <a:spLocks/>
            </p:cNvSpPr>
            <p:nvPr/>
          </p:nvSpPr>
          <p:spPr bwMode="auto">
            <a:xfrm>
              <a:off x="4415" y="2448"/>
              <a:ext cx="42" cy="35"/>
            </a:xfrm>
            <a:custGeom>
              <a:avLst/>
              <a:gdLst>
                <a:gd name="T0" fmla="*/ 40 w 42"/>
                <a:gd name="T1" fmla="*/ 2 h 35"/>
                <a:gd name="T2" fmla="*/ 18 w 42"/>
                <a:gd name="T3" fmla="*/ 7 h 35"/>
                <a:gd name="T4" fmla="*/ 1 w 42"/>
                <a:gd name="T5" fmla="*/ 22 h 35"/>
                <a:gd name="T6" fmla="*/ 9 w 42"/>
                <a:gd name="T7" fmla="*/ 35 h 35"/>
                <a:gd name="T8" fmla="*/ 28 w 42"/>
                <a:gd name="T9" fmla="*/ 19 h 35"/>
                <a:gd name="T10" fmla="*/ 40 w 42"/>
                <a:gd name="T11" fmla="*/ 2 h 35"/>
              </a:gdLst>
              <a:ahLst/>
              <a:cxnLst>
                <a:cxn ang="0">
                  <a:pos x="T0" y="T1"/>
                </a:cxn>
                <a:cxn ang="0">
                  <a:pos x="T2" y="T3"/>
                </a:cxn>
                <a:cxn ang="0">
                  <a:pos x="T4" y="T5"/>
                </a:cxn>
                <a:cxn ang="0">
                  <a:pos x="T6" y="T7"/>
                </a:cxn>
                <a:cxn ang="0">
                  <a:pos x="T8" y="T9"/>
                </a:cxn>
                <a:cxn ang="0">
                  <a:pos x="T10" y="T11"/>
                </a:cxn>
              </a:cxnLst>
              <a:rect l="0" t="0" r="r" b="b"/>
              <a:pathLst>
                <a:path w="42" h="35">
                  <a:moveTo>
                    <a:pt x="40" y="2"/>
                  </a:moveTo>
                  <a:cubicBezTo>
                    <a:pt x="38" y="0"/>
                    <a:pt x="24" y="4"/>
                    <a:pt x="18" y="7"/>
                  </a:cubicBezTo>
                  <a:cubicBezTo>
                    <a:pt x="12" y="10"/>
                    <a:pt x="2" y="17"/>
                    <a:pt x="1" y="22"/>
                  </a:cubicBezTo>
                  <a:cubicBezTo>
                    <a:pt x="0" y="27"/>
                    <a:pt x="5" y="35"/>
                    <a:pt x="9" y="35"/>
                  </a:cubicBezTo>
                  <a:cubicBezTo>
                    <a:pt x="13" y="35"/>
                    <a:pt x="23" y="25"/>
                    <a:pt x="28" y="19"/>
                  </a:cubicBezTo>
                  <a:cubicBezTo>
                    <a:pt x="33" y="13"/>
                    <a:pt x="42" y="5"/>
                    <a:pt x="40" y="2"/>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998" name="Freeform 46"/>
            <p:cNvSpPr>
              <a:spLocks/>
            </p:cNvSpPr>
            <p:nvPr/>
          </p:nvSpPr>
          <p:spPr bwMode="auto">
            <a:xfrm>
              <a:off x="4367" y="2476"/>
              <a:ext cx="31" cy="46"/>
            </a:xfrm>
            <a:custGeom>
              <a:avLst/>
              <a:gdLst>
                <a:gd name="T0" fmla="*/ 28 w 31"/>
                <a:gd name="T1" fmla="*/ 2 h 46"/>
                <a:gd name="T2" fmla="*/ 13 w 31"/>
                <a:gd name="T3" fmla="*/ 17 h 46"/>
                <a:gd name="T4" fmla="*/ 1 w 31"/>
                <a:gd name="T5" fmla="*/ 32 h 46"/>
                <a:gd name="T6" fmla="*/ 9 w 31"/>
                <a:gd name="T7" fmla="*/ 46 h 46"/>
                <a:gd name="T8" fmla="*/ 28 w 31"/>
                <a:gd name="T9" fmla="*/ 30 h 46"/>
                <a:gd name="T10" fmla="*/ 28 w 31"/>
                <a:gd name="T11" fmla="*/ 2 h 46"/>
              </a:gdLst>
              <a:ahLst/>
              <a:cxnLst>
                <a:cxn ang="0">
                  <a:pos x="T0" y="T1"/>
                </a:cxn>
                <a:cxn ang="0">
                  <a:pos x="T2" y="T3"/>
                </a:cxn>
                <a:cxn ang="0">
                  <a:pos x="T4" y="T5"/>
                </a:cxn>
                <a:cxn ang="0">
                  <a:pos x="T6" y="T7"/>
                </a:cxn>
                <a:cxn ang="0">
                  <a:pos x="T8" y="T9"/>
                </a:cxn>
                <a:cxn ang="0">
                  <a:pos x="T10" y="T11"/>
                </a:cxn>
              </a:cxnLst>
              <a:rect l="0" t="0" r="r" b="b"/>
              <a:pathLst>
                <a:path w="31" h="46">
                  <a:moveTo>
                    <a:pt x="28" y="2"/>
                  </a:moveTo>
                  <a:cubicBezTo>
                    <a:pt x="26" y="0"/>
                    <a:pt x="17" y="12"/>
                    <a:pt x="13" y="17"/>
                  </a:cubicBezTo>
                  <a:cubicBezTo>
                    <a:pt x="9" y="22"/>
                    <a:pt x="2" y="27"/>
                    <a:pt x="1" y="32"/>
                  </a:cubicBezTo>
                  <a:cubicBezTo>
                    <a:pt x="0" y="37"/>
                    <a:pt x="5" y="46"/>
                    <a:pt x="9" y="46"/>
                  </a:cubicBezTo>
                  <a:cubicBezTo>
                    <a:pt x="13" y="46"/>
                    <a:pt x="25" y="37"/>
                    <a:pt x="28" y="30"/>
                  </a:cubicBezTo>
                  <a:cubicBezTo>
                    <a:pt x="31" y="23"/>
                    <a:pt x="30" y="5"/>
                    <a:pt x="28" y="2"/>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999" name="Freeform 47"/>
            <p:cNvSpPr>
              <a:spLocks/>
            </p:cNvSpPr>
            <p:nvPr/>
          </p:nvSpPr>
          <p:spPr bwMode="auto">
            <a:xfrm>
              <a:off x="4250" y="1449"/>
              <a:ext cx="35" cy="71"/>
            </a:xfrm>
            <a:custGeom>
              <a:avLst/>
              <a:gdLst>
                <a:gd name="T0" fmla="*/ 18 w 35"/>
                <a:gd name="T1" fmla="*/ 6 h 71"/>
                <a:gd name="T2" fmla="*/ 0 w 35"/>
                <a:gd name="T3" fmla="*/ 37 h 71"/>
                <a:gd name="T4" fmla="*/ 20 w 35"/>
                <a:gd name="T5" fmla="*/ 68 h 71"/>
                <a:gd name="T6" fmla="*/ 30 w 35"/>
                <a:gd name="T7" fmla="*/ 53 h 71"/>
                <a:gd name="T8" fmla="*/ 26 w 35"/>
                <a:gd name="T9" fmla="*/ 29 h 71"/>
                <a:gd name="T10" fmla="*/ 34 w 35"/>
                <a:gd name="T11" fmla="*/ 4 h 71"/>
                <a:gd name="T12" fmla="*/ 18 w 35"/>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35" h="71">
                  <a:moveTo>
                    <a:pt x="18" y="6"/>
                  </a:moveTo>
                  <a:cubicBezTo>
                    <a:pt x="12" y="11"/>
                    <a:pt x="0" y="27"/>
                    <a:pt x="0" y="37"/>
                  </a:cubicBezTo>
                  <a:cubicBezTo>
                    <a:pt x="0" y="47"/>
                    <a:pt x="15" y="65"/>
                    <a:pt x="20" y="68"/>
                  </a:cubicBezTo>
                  <a:cubicBezTo>
                    <a:pt x="25" y="71"/>
                    <a:pt x="29" y="59"/>
                    <a:pt x="30" y="53"/>
                  </a:cubicBezTo>
                  <a:cubicBezTo>
                    <a:pt x="31" y="47"/>
                    <a:pt x="25" y="37"/>
                    <a:pt x="26" y="29"/>
                  </a:cubicBezTo>
                  <a:cubicBezTo>
                    <a:pt x="27" y="21"/>
                    <a:pt x="35" y="8"/>
                    <a:pt x="34" y="4"/>
                  </a:cubicBezTo>
                  <a:cubicBezTo>
                    <a:pt x="33" y="0"/>
                    <a:pt x="21" y="6"/>
                    <a:pt x="18" y="6"/>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000" name="Freeform 48"/>
            <p:cNvSpPr>
              <a:spLocks/>
            </p:cNvSpPr>
            <p:nvPr/>
          </p:nvSpPr>
          <p:spPr bwMode="auto">
            <a:xfrm>
              <a:off x="1014" y="124"/>
              <a:ext cx="3154" cy="1244"/>
            </a:xfrm>
            <a:custGeom>
              <a:avLst/>
              <a:gdLst>
                <a:gd name="T0" fmla="*/ 0 w 3154"/>
                <a:gd name="T1" fmla="*/ 0 h 1244"/>
                <a:gd name="T2" fmla="*/ 1014 w 3154"/>
                <a:gd name="T3" fmla="*/ 464 h 1244"/>
                <a:gd name="T4" fmla="*/ 1620 w 3154"/>
                <a:gd name="T5" fmla="*/ 684 h 1244"/>
                <a:gd name="T6" fmla="*/ 1888 w 3154"/>
                <a:gd name="T7" fmla="*/ 744 h 1244"/>
                <a:gd name="T8" fmla="*/ 2320 w 3154"/>
                <a:gd name="T9" fmla="*/ 890 h 1244"/>
                <a:gd name="T10" fmla="*/ 3154 w 3154"/>
                <a:gd name="T11" fmla="*/ 1244 h 1244"/>
              </a:gdLst>
              <a:ahLst/>
              <a:cxnLst>
                <a:cxn ang="0">
                  <a:pos x="T0" y="T1"/>
                </a:cxn>
                <a:cxn ang="0">
                  <a:pos x="T2" y="T3"/>
                </a:cxn>
                <a:cxn ang="0">
                  <a:pos x="T4" y="T5"/>
                </a:cxn>
                <a:cxn ang="0">
                  <a:pos x="T6" y="T7"/>
                </a:cxn>
                <a:cxn ang="0">
                  <a:pos x="T8" y="T9"/>
                </a:cxn>
                <a:cxn ang="0">
                  <a:pos x="T10" y="T11"/>
                </a:cxn>
              </a:cxnLst>
              <a:rect l="0" t="0" r="r" b="b"/>
              <a:pathLst>
                <a:path w="3154" h="1244">
                  <a:moveTo>
                    <a:pt x="0" y="0"/>
                  </a:moveTo>
                  <a:lnTo>
                    <a:pt x="1014" y="464"/>
                  </a:lnTo>
                  <a:lnTo>
                    <a:pt x="1620" y="684"/>
                  </a:lnTo>
                  <a:lnTo>
                    <a:pt x="1888" y="744"/>
                  </a:lnTo>
                  <a:lnTo>
                    <a:pt x="2320" y="890"/>
                  </a:lnTo>
                  <a:lnTo>
                    <a:pt x="3154" y="1244"/>
                  </a:lnTo>
                </a:path>
              </a:pathLst>
            </a:custGeom>
            <a:noFill/>
            <a:ln w="38100" cmpd="dbl">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001" name="Freeform 49"/>
            <p:cNvSpPr>
              <a:spLocks/>
            </p:cNvSpPr>
            <p:nvPr/>
          </p:nvSpPr>
          <p:spPr bwMode="auto">
            <a:xfrm>
              <a:off x="3086" y="1626"/>
              <a:ext cx="1184" cy="242"/>
            </a:xfrm>
            <a:custGeom>
              <a:avLst/>
              <a:gdLst>
                <a:gd name="T0" fmla="*/ 0 w 1184"/>
                <a:gd name="T1" fmla="*/ 0 h 242"/>
                <a:gd name="T2" fmla="*/ 326 w 1184"/>
                <a:gd name="T3" fmla="*/ 98 h 242"/>
                <a:gd name="T4" fmla="*/ 548 w 1184"/>
                <a:gd name="T5" fmla="*/ 108 h 242"/>
                <a:gd name="T6" fmla="*/ 1184 w 1184"/>
                <a:gd name="T7" fmla="*/ 242 h 242"/>
              </a:gdLst>
              <a:ahLst/>
              <a:cxnLst>
                <a:cxn ang="0">
                  <a:pos x="T0" y="T1"/>
                </a:cxn>
                <a:cxn ang="0">
                  <a:pos x="T2" y="T3"/>
                </a:cxn>
                <a:cxn ang="0">
                  <a:pos x="T4" y="T5"/>
                </a:cxn>
                <a:cxn ang="0">
                  <a:pos x="T6" y="T7"/>
                </a:cxn>
              </a:cxnLst>
              <a:rect l="0" t="0" r="r" b="b"/>
              <a:pathLst>
                <a:path w="1184" h="242">
                  <a:moveTo>
                    <a:pt x="0" y="0"/>
                  </a:moveTo>
                  <a:lnTo>
                    <a:pt x="326" y="98"/>
                  </a:lnTo>
                  <a:lnTo>
                    <a:pt x="548" y="108"/>
                  </a:lnTo>
                  <a:lnTo>
                    <a:pt x="1184" y="242"/>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002" name="Freeform 50"/>
            <p:cNvSpPr>
              <a:spLocks/>
            </p:cNvSpPr>
            <p:nvPr/>
          </p:nvSpPr>
          <p:spPr bwMode="auto">
            <a:xfrm>
              <a:off x="4336" y="1272"/>
              <a:ext cx="414" cy="136"/>
            </a:xfrm>
            <a:custGeom>
              <a:avLst/>
              <a:gdLst>
                <a:gd name="T0" fmla="*/ 0 w 414"/>
                <a:gd name="T1" fmla="*/ 0 h 136"/>
                <a:gd name="T2" fmla="*/ 186 w 414"/>
                <a:gd name="T3" fmla="*/ 110 h 136"/>
                <a:gd name="T4" fmla="*/ 414 w 414"/>
                <a:gd name="T5" fmla="*/ 136 h 136"/>
              </a:gdLst>
              <a:ahLst/>
              <a:cxnLst>
                <a:cxn ang="0">
                  <a:pos x="T0" y="T1"/>
                </a:cxn>
                <a:cxn ang="0">
                  <a:pos x="T2" y="T3"/>
                </a:cxn>
                <a:cxn ang="0">
                  <a:pos x="T4" y="T5"/>
                </a:cxn>
              </a:cxnLst>
              <a:rect l="0" t="0" r="r" b="b"/>
              <a:pathLst>
                <a:path w="414" h="136">
                  <a:moveTo>
                    <a:pt x="0" y="0"/>
                  </a:moveTo>
                  <a:lnTo>
                    <a:pt x="186" y="110"/>
                  </a:lnTo>
                  <a:lnTo>
                    <a:pt x="414" y="136"/>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003" name="Freeform 51"/>
            <p:cNvSpPr>
              <a:spLocks/>
            </p:cNvSpPr>
            <p:nvPr/>
          </p:nvSpPr>
          <p:spPr bwMode="auto">
            <a:xfrm>
              <a:off x="4456" y="928"/>
              <a:ext cx="280" cy="294"/>
            </a:xfrm>
            <a:custGeom>
              <a:avLst/>
              <a:gdLst>
                <a:gd name="T0" fmla="*/ 0 w 280"/>
                <a:gd name="T1" fmla="*/ 294 h 294"/>
                <a:gd name="T2" fmla="*/ 280 w 280"/>
                <a:gd name="T3" fmla="*/ 0 h 294"/>
              </a:gdLst>
              <a:ahLst/>
              <a:cxnLst>
                <a:cxn ang="0">
                  <a:pos x="T0" y="T1"/>
                </a:cxn>
                <a:cxn ang="0">
                  <a:pos x="T2" y="T3"/>
                </a:cxn>
              </a:cxnLst>
              <a:rect l="0" t="0" r="r" b="b"/>
              <a:pathLst>
                <a:path w="280" h="294">
                  <a:moveTo>
                    <a:pt x="0" y="294"/>
                  </a:moveTo>
                  <a:lnTo>
                    <a:pt x="280" y="0"/>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004" name="Freeform 52"/>
            <p:cNvSpPr>
              <a:spLocks/>
            </p:cNvSpPr>
            <p:nvPr/>
          </p:nvSpPr>
          <p:spPr bwMode="auto">
            <a:xfrm>
              <a:off x="4282" y="1424"/>
              <a:ext cx="398" cy="442"/>
            </a:xfrm>
            <a:custGeom>
              <a:avLst/>
              <a:gdLst>
                <a:gd name="T0" fmla="*/ 0 w 398"/>
                <a:gd name="T1" fmla="*/ 442 h 442"/>
                <a:gd name="T2" fmla="*/ 84 w 398"/>
                <a:gd name="T3" fmla="*/ 432 h 442"/>
                <a:gd name="T4" fmla="*/ 148 w 398"/>
                <a:gd name="T5" fmla="*/ 350 h 442"/>
                <a:gd name="T6" fmla="*/ 276 w 398"/>
                <a:gd name="T7" fmla="*/ 128 h 442"/>
                <a:gd name="T8" fmla="*/ 398 w 398"/>
                <a:gd name="T9" fmla="*/ 0 h 442"/>
              </a:gdLst>
              <a:ahLst/>
              <a:cxnLst>
                <a:cxn ang="0">
                  <a:pos x="T0" y="T1"/>
                </a:cxn>
                <a:cxn ang="0">
                  <a:pos x="T2" y="T3"/>
                </a:cxn>
                <a:cxn ang="0">
                  <a:pos x="T4" y="T5"/>
                </a:cxn>
                <a:cxn ang="0">
                  <a:pos x="T6" y="T7"/>
                </a:cxn>
                <a:cxn ang="0">
                  <a:pos x="T8" y="T9"/>
                </a:cxn>
              </a:cxnLst>
              <a:rect l="0" t="0" r="r" b="b"/>
              <a:pathLst>
                <a:path w="398" h="442">
                  <a:moveTo>
                    <a:pt x="0" y="442"/>
                  </a:moveTo>
                  <a:lnTo>
                    <a:pt x="84" y="432"/>
                  </a:lnTo>
                  <a:lnTo>
                    <a:pt x="148" y="350"/>
                  </a:lnTo>
                  <a:lnTo>
                    <a:pt x="276" y="128"/>
                  </a:lnTo>
                  <a:lnTo>
                    <a:pt x="398" y="0"/>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005" name="Freeform 53"/>
            <p:cNvSpPr>
              <a:spLocks/>
            </p:cNvSpPr>
            <p:nvPr/>
          </p:nvSpPr>
          <p:spPr bwMode="auto">
            <a:xfrm>
              <a:off x="774" y="1572"/>
              <a:ext cx="2170" cy="952"/>
            </a:xfrm>
            <a:custGeom>
              <a:avLst/>
              <a:gdLst>
                <a:gd name="T0" fmla="*/ 2170 w 2170"/>
                <a:gd name="T1" fmla="*/ 0 h 952"/>
                <a:gd name="T2" fmla="*/ 1870 w 2170"/>
                <a:gd name="T3" fmla="*/ 112 h 952"/>
                <a:gd name="T4" fmla="*/ 1296 w 2170"/>
                <a:gd name="T5" fmla="*/ 386 h 952"/>
                <a:gd name="T6" fmla="*/ 478 w 2170"/>
                <a:gd name="T7" fmla="*/ 778 h 952"/>
                <a:gd name="T8" fmla="*/ 126 w 2170"/>
                <a:gd name="T9" fmla="*/ 918 h 952"/>
                <a:gd name="T10" fmla="*/ 42 w 2170"/>
                <a:gd name="T11" fmla="*/ 918 h 952"/>
                <a:gd name="T12" fmla="*/ 0 w 2170"/>
                <a:gd name="T13" fmla="*/ 952 h 952"/>
              </a:gdLst>
              <a:ahLst/>
              <a:cxnLst>
                <a:cxn ang="0">
                  <a:pos x="T0" y="T1"/>
                </a:cxn>
                <a:cxn ang="0">
                  <a:pos x="T2" y="T3"/>
                </a:cxn>
                <a:cxn ang="0">
                  <a:pos x="T4" y="T5"/>
                </a:cxn>
                <a:cxn ang="0">
                  <a:pos x="T6" y="T7"/>
                </a:cxn>
                <a:cxn ang="0">
                  <a:pos x="T8" y="T9"/>
                </a:cxn>
                <a:cxn ang="0">
                  <a:pos x="T10" y="T11"/>
                </a:cxn>
                <a:cxn ang="0">
                  <a:pos x="T12" y="T13"/>
                </a:cxn>
              </a:cxnLst>
              <a:rect l="0" t="0" r="r" b="b"/>
              <a:pathLst>
                <a:path w="2170" h="952">
                  <a:moveTo>
                    <a:pt x="2170" y="0"/>
                  </a:moveTo>
                  <a:lnTo>
                    <a:pt x="1870" y="112"/>
                  </a:lnTo>
                  <a:lnTo>
                    <a:pt x="1296" y="386"/>
                  </a:lnTo>
                  <a:lnTo>
                    <a:pt x="478" y="778"/>
                  </a:lnTo>
                  <a:lnTo>
                    <a:pt x="126" y="918"/>
                  </a:lnTo>
                  <a:lnTo>
                    <a:pt x="42" y="918"/>
                  </a:lnTo>
                  <a:lnTo>
                    <a:pt x="0" y="952"/>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006" name="Oval 54"/>
            <p:cNvSpPr>
              <a:spLocks noChangeArrowheads="1"/>
            </p:cNvSpPr>
            <p:nvPr/>
          </p:nvSpPr>
          <p:spPr bwMode="auto">
            <a:xfrm>
              <a:off x="720" y="252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007" name="Freeform 55"/>
            <p:cNvSpPr>
              <a:spLocks/>
            </p:cNvSpPr>
            <p:nvPr/>
          </p:nvSpPr>
          <p:spPr bwMode="auto">
            <a:xfrm>
              <a:off x="914" y="86"/>
              <a:ext cx="1206" cy="2374"/>
            </a:xfrm>
            <a:custGeom>
              <a:avLst/>
              <a:gdLst>
                <a:gd name="T0" fmla="*/ 1206 w 1206"/>
                <a:gd name="T1" fmla="*/ 0 h 2374"/>
                <a:gd name="T2" fmla="*/ 1180 w 1206"/>
                <a:gd name="T3" fmla="*/ 228 h 2374"/>
                <a:gd name="T4" fmla="*/ 1122 w 1206"/>
                <a:gd name="T5" fmla="*/ 422 h 2374"/>
                <a:gd name="T6" fmla="*/ 1100 w 1206"/>
                <a:gd name="T7" fmla="*/ 620 h 2374"/>
                <a:gd name="T8" fmla="*/ 1050 w 1206"/>
                <a:gd name="T9" fmla="*/ 766 h 2374"/>
                <a:gd name="T10" fmla="*/ 986 w 1206"/>
                <a:gd name="T11" fmla="*/ 856 h 2374"/>
                <a:gd name="T12" fmla="*/ 838 w 1206"/>
                <a:gd name="T13" fmla="*/ 1002 h 2374"/>
                <a:gd name="T14" fmla="*/ 742 w 1206"/>
                <a:gd name="T15" fmla="*/ 1122 h 2374"/>
                <a:gd name="T16" fmla="*/ 0 w 1206"/>
                <a:gd name="T17" fmla="*/ 2374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6" h="2374">
                  <a:moveTo>
                    <a:pt x="1206" y="0"/>
                  </a:moveTo>
                  <a:lnTo>
                    <a:pt x="1180" y="228"/>
                  </a:lnTo>
                  <a:lnTo>
                    <a:pt x="1122" y="422"/>
                  </a:lnTo>
                  <a:lnTo>
                    <a:pt x="1100" y="620"/>
                  </a:lnTo>
                  <a:lnTo>
                    <a:pt x="1050" y="766"/>
                  </a:lnTo>
                  <a:lnTo>
                    <a:pt x="986" y="856"/>
                  </a:lnTo>
                  <a:lnTo>
                    <a:pt x="838" y="1002"/>
                  </a:lnTo>
                  <a:lnTo>
                    <a:pt x="742" y="1122"/>
                  </a:lnTo>
                  <a:lnTo>
                    <a:pt x="0" y="2374"/>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008" name="Freeform 56"/>
            <p:cNvSpPr>
              <a:spLocks/>
            </p:cNvSpPr>
            <p:nvPr/>
          </p:nvSpPr>
          <p:spPr bwMode="auto">
            <a:xfrm>
              <a:off x="2030" y="672"/>
              <a:ext cx="856" cy="902"/>
            </a:xfrm>
            <a:custGeom>
              <a:avLst/>
              <a:gdLst>
                <a:gd name="T0" fmla="*/ 0 w 856"/>
                <a:gd name="T1" fmla="*/ 0 h 902"/>
                <a:gd name="T2" fmla="*/ 60 w 856"/>
                <a:gd name="T3" fmla="*/ 12 h 902"/>
                <a:gd name="T4" fmla="*/ 444 w 856"/>
                <a:gd name="T5" fmla="*/ 404 h 902"/>
                <a:gd name="T6" fmla="*/ 448 w 856"/>
                <a:gd name="T7" fmla="*/ 450 h 902"/>
                <a:gd name="T8" fmla="*/ 426 w 856"/>
                <a:gd name="T9" fmla="*/ 514 h 902"/>
                <a:gd name="T10" fmla="*/ 344 w 856"/>
                <a:gd name="T11" fmla="*/ 626 h 902"/>
                <a:gd name="T12" fmla="*/ 332 w 856"/>
                <a:gd name="T13" fmla="*/ 734 h 902"/>
                <a:gd name="T14" fmla="*/ 362 w 856"/>
                <a:gd name="T15" fmla="*/ 788 h 902"/>
                <a:gd name="T16" fmla="*/ 414 w 856"/>
                <a:gd name="T17" fmla="*/ 838 h 902"/>
                <a:gd name="T18" fmla="*/ 768 w 856"/>
                <a:gd name="T19" fmla="*/ 860 h 902"/>
                <a:gd name="T20" fmla="*/ 856 w 856"/>
                <a:gd name="T21" fmla="*/ 902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6" h="902">
                  <a:moveTo>
                    <a:pt x="0" y="0"/>
                  </a:moveTo>
                  <a:lnTo>
                    <a:pt x="60" y="12"/>
                  </a:lnTo>
                  <a:lnTo>
                    <a:pt x="444" y="404"/>
                  </a:lnTo>
                  <a:lnTo>
                    <a:pt x="448" y="450"/>
                  </a:lnTo>
                  <a:lnTo>
                    <a:pt x="426" y="514"/>
                  </a:lnTo>
                  <a:lnTo>
                    <a:pt x="344" y="626"/>
                  </a:lnTo>
                  <a:lnTo>
                    <a:pt x="332" y="734"/>
                  </a:lnTo>
                  <a:lnTo>
                    <a:pt x="362" y="788"/>
                  </a:lnTo>
                  <a:lnTo>
                    <a:pt x="414" y="838"/>
                  </a:lnTo>
                  <a:lnTo>
                    <a:pt x="768" y="860"/>
                  </a:lnTo>
                  <a:lnTo>
                    <a:pt x="856" y="902"/>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009" name="Freeform 57"/>
            <p:cNvSpPr>
              <a:spLocks/>
            </p:cNvSpPr>
            <p:nvPr/>
          </p:nvSpPr>
          <p:spPr bwMode="auto">
            <a:xfrm>
              <a:off x="1512" y="1496"/>
              <a:ext cx="256" cy="112"/>
            </a:xfrm>
            <a:custGeom>
              <a:avLst/>
              <a:gdLst>
                <a:gd name="T0" fmla="*/ 0 w 256"/>
                <a:gd name="T1" fmla="*/ 0 h 112"/>
                <a:gd name="T2" fmla="*/ 128 w 256"/>
                <a:gd name="T3" fmla="*/ 66 h 112"/>
                <a:gd name="T4" fmla="*/ 256 w 256"/>
                <a:gd name="T5" fmla="*/ 112 h 112"/>
              </a:gdLst>
              <a:ahLst/>
              <a:cxnLst>
                <a:cxn ang="0">
                  <a:pos x="T0" y="T1"/>
                </a:cxn>
                <a:cxn ang="0">
                  <a:pos x="T2" y="T3"/>
                </a:cxn>
                <a:cxn ang="0">
                  <a:pos x="T4" y="T5"/>
                </a:cxn>
              </a:cxnLst>
              <a:rect l="0" t="0" r="r" b="b"/>
              <a:pathLst>
                <a:path w="256" h="112">
                  <a:moveTo>
                    <a:pt x="0" y="0"/>
                  </a:moveTo>
                  <a:lnTo>
                    <a:pt x="128" y="66"/>
                  </a:lnTo>
                  <a:lnTo>
                    <a:pt x="256" y="112"/>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010" name="Line 58"/>
            <p:cNvSpPr>
              <a:spLocks noChangeShapeType="1"/>
            </p:cNvSpPr>
            <p:nvPr/>
          </p:nvSpPr>
          <p:spPr bwMode="auto">
            <a:xfrm>
              <a:off x="1824" y="1648"/>
              <a:ext cx="216" cy="256"/>
            </a:xfrm>
            <a:prstGeom prst="line">
              <a:avLst/>
            </a:prstGeom>
            <a:noFill/>
            <a:ln w="38100" cmpd="dbl">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011" name="Freeform 59"/>
            <p:cNvSpPr>
              <a:spLocks/>
            </p:cNvSpPr>
            <p:nvPr/>
          </p:nvSpPr>
          <p:spPr bwMode="auto">
            <a:xfrm>
              <a:off x="1952" y="1621"/>
              <a:ext cx="680" cy="163"/>
            </a:xfrm>
            <a:custGeom>
              <a:avLst/>
              <a:gdLst>
                <a:gd name="T0" fmla="*/ 0 w 680"/>
                <a:gd name="T1" fmla="*/ 163 h 163"/>
                <a:gd name="T2" fmla="*/ 334 w 680"/>
                <a:gd name="T3" fmla="*/ 19 h 163"/>
                <a:gd name="T4" fmla="*/ 680 w 680"/>
                <a:gd name="T5" fmla="*/ 51 h 163"/>
              </a:gdLst>
              <a:ahLst/>
              <a:cxnLst>
                <a:cxn ang="0">
                  <a:pos x="T0" y="T1"/>
                </a:cxn>
                <a:cxn ang="0">
                  <a:pos x="T2" y="T3"/>
                </a:cxn>
                <a:cxn ang="0">
                  <a:pos x="T4" y="T5"/>
                </a:cxn>
              </a:cxnLst>
              <a:rect l="0" t="0" r="r" b="b"/>
              <a:pathLst>
                <a:path w="680" h="163">
                  <a:moveTo>
                    <a:pt x="0" y="163"/>
                  </a:moveTo>
                  <a:cubicBezTo>
                    <a:pt x="56" y="139"/>
                    <a:pt x="221" y="38"/>
                    <a:pt x="334" y="19"/>
                  </a:cubicBezTo>
                  <a:cubicBezTo>
                    <a:pt x="447" y="0"/>
                    <a:pt x="608" y="44"/>
                    <a:pt x="680" y="51"/>
                  </a:cubicBez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012" name="Freeform 60"/>
            <p:cNvSpPr>
              <a:spLocks/>
            </p:cNvSpPr>
            <p:nvPr/>
          </p:nvSpPr>
          <p:spPr bwMode="auto">
            <a:xfrm>
              <a:off x="2724" y="832"/>
              <a:ext cx="252" cy="696"/>
            </a:xfrm>
            <a:custGeom>
              <a:avLst/>
              <a:gdLst>
                <a:gd name="T0" fmla="*/ 4 w 252"/>
                <a:gd name="T1" fmla="*/ 0 h 696"/>
                <a:gd name="T2" fmla="*/ 0 w 252"/>
                <a:gd name="T3" fmla="*/ 88 h 696"/>
                <a:gd name="T4" fmla="*/ 74 w 252"/>
                <a:gd name="T5" fmla="*/ 352 h 696"/>
                <a:gd name="T6" fmla="*/ 252 w 252"/>
                <a:gd name="T7" fmla="*/ 696 h 696"/>
              </a:gdLst>
              <a:ahLst/>
              <a:cxnLst>
                <a:cxn ang="0">
                  <a:pos x="T0" y="T1"/>
                </a:cxn>
                <a:cxn ang="0">
                  <a:pos x="T2" y="T3"/>
                </a:cxn>
                <a:cxn ang="0">
                  <a:pos x="T4" y="T5"/>
                </a:cxn>
                <a:cxn ang="0">
                  <a:pos x="T6" y="T7"/>
                </a:cxn>
              </a:cxnLst>
              <a:rect l="0" t="0" r="r" b="b"/>
              <a:pathLst>
                <a:path w="252" h="696">
                  <a:moveTo>
                    <a:pt x="4" y="0"/>
                  </a:moveTo>
                  <a:lnTo>
                    <a:pt x="0" y="88"/>
                  </a:lnTo>
                  <a:lnTo>
                    <a:pt x="74" y="352"/>
                  </a:lnTo>
                  <a:lnTo>
                    <a:pt x="252" y="696"/>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013" name="Freeform 61"/>
            <p:cNvSpPr>
              <a:spLocks/>
            </p:cNvSpPr>
            <p:nvPr/>
          </p:nvSpPr>
          <p:spPr bwMode="auto">
            <a:xfrm>
              <a:off x="3002" y="1014"/>
              <a:ext cx="302" cy="526"/>
            </a:xfrm>
            <a:custGeom>
              <a:avLst/>
              <a:gdLst>
                <a:gd name="T0" fmla="*/ 302 w 302"/>
                <a:gd name="T1" fmla="*/ 0 h 526"/>
                <a:gd name="T2" fmla="*/ 40 w 302"/>
                <a:gd name="T3" fmla="*/ 498 h 526"/>
                <a:gd name="T4" fmla="*/ 0 w 302"/>
                <a:gd name="T5" fmla="*/ 526 h 526"/>
              </a:gdLst>
              <a:ahLst/>
              <a:cxnLst>
                <a:cxn ang="0">
                  <a:pos x="T0" y="T1"/>
                </a:cxn>
                <a:cxn ang="0">
                  <a:pos x="T2" y="T3"/>
                </a:cxn>
                <a:cxn ang="0">
                  <a:pos x="T4" y="T5"/>
                </a:cxn>
              </a:cxnLst>
              <a:rect l="0" t="0" r="r" b="b"/>
              <a:pathLst>
                <a:path w="302" h="526">
                  <a:moveTo>
                    <a:pt x="302" y="0"/>
                  </a:moveTo>
                  <a:lnTo>
                    <a:pt x="40" y="498"/>
                  </a:lnTo>
                  <a:lnTo>
                    <a:pt x="0" y="526"/>
                  </a:lnTo>
                </a:path>
              </a:pathLst>
            </a:custGeom>
            <a:noFill/>
            <a:ln w="38100" cmpd="dbl">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014" name="Freeform 62"/>
            <p:cNvSpPr>
              <a:spLocks/>
            </p:cNvSpPr>
            <p:nvPr/>
          </p:nvSpPr>
          <p:spPr bwMode="auto">
            <a:xfrm>
              <a:off x="3008" y="1572"/>
              <a:ext cx="673" cy="2688"/>
            </a:xfrm>
            <a:custGeom>
              <a:avLst/>
              <a:gdLst>
                <a:gd name="T0" fmla="*/ 664 w 673"/>
                <a:gd name="T1" fmla="*/ 2688 h 2688"/>
                <a:gd name="T2" fmla="*/ 670 w 673"/>
                <a:gd name="T3" fmla="*/ 2602 h 2688"/>
                <a:gd name="T4" fmla="*/ 648 w 673"/>
                <a:gd name="T5" fmla="*/ 2514 h 2688"/>
                <a:gd name="T6" fmla="*/ 586 w 673"/>
                <a:gd name="T7" fmla="*/ 2368 h 2688"/>
                <a:gd name="T8" fmla="*/ 412 w 673"/>
                <a:gd name="T9" fmla="*/ 2186 h 2688"/>
                <a:gd name="T10" fmla="*/ 286 w 673"/>
                <a:gd name="T11" fmla="*/ 1920 h 2688"/>
                <a:gd name="T12" fmla="*/ 238 w 673"/>
                <a:gd name="T13" fmla="*/ 1700 h 2688"/>
                <a:gd name="T14" fmla="*/ 232 w 673"/>
                <a:gd name="T15" fmla="*/ 1510 h 2688"/>
                <a:gd name="T16" fmla="*/ 258 w 673"/>
                <a:gd name="T17" fmla="*/ 1354 h 2688"/>
                <a:gd name="T18" fmla="*/ 350 w 673"/>
                <a:gd name="T19" fmla="*/ 1168 h 2688"/>
                <a:gd name="T20" fmla="*/ 452 w 673"/>
                <a:gd name="T21" fmla="*/ 1046 h 2688"/>
                <a:gd name="T22" fmla="*/ 500 w 673"/>
                <a:gd name="T23" fmla="*/ 914 h 2688"/>
                <a:gd name="T24" fmla="*/ 542 w 673"/>
                <a:gd name="T25" fmla="*/ 764 h 2688"/>
                <a:gd name="T26" fmla="*/ 540 w 673"/>
                <a:gd name="T27" fmla="*/ 640 h 2688"/>
                <a:gd name="T28" fmla="*/ 518 w 673"/>
                <a:gd name="T29" fmla="*/ 516 h 2688"/>
                <a:gd name="T30" fmla="*/ 492 w 673"/>
                <a:gd name="T31" fmla="*/ 456 h 2688"/>
                <a:gd name="T32" fmla="*/ 448 w 673"/>
                <a:gd name="T33" fmla="*/ 396 h 2688"/>
                <a:gd name="T34" fmla="*/ 0 w 673"/>
                <a:gd name="T35" fmla="*/ 0 h 2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3" h="2688">
                  <a:moveTo>
                    <a:pt x="664" y="2688"/>
                  </a:moveTo>
                  <a:cubicBezTo>
                    <a:pt x="665" y="2674"/>
                    <a:pt x="673" y="2631"/>
                    <a:pt x="670" y="2602"/>
                  </a:cubicBezTo>
                  <a:cubicBezTo>
                    <a:pt x="667" y="2573"/>
                    <a:pt x="662" y="2553"/>
                    <a:pt x="648" y="2514"/>
                  </a:cubicBezTo>
                  <a:cubicBezTo>
                    <a:pt x="634" y="2475"/>
                    <a:pt x="625" y="2423"/>
                    <a:pt x="586" y="2368"/>
                  </a:cubicBezTo>
                  <a:cubicBezTo>
                    <a:pt x="547" y="2313"/>
                    <a:pt x="462" y="2261"/>
                    <a:pt x="412" y="2186"/>
                  </a:cubicBezTo>
                  <a:cubicBezTo>
                    <a:pt x="362" y="2111"/>
                    <a:pt x="315" y="2001"/>
                    <a:pt x="286" y="1920"/>
                  </a:cubicBezTo>
                  <a:cubicBezTo>
                    <a:pt x="257" y="1839"/>
                    <a:pt x="247" y="1768"/>
                    <a:pt x="238" y="1700"/>
                  </a:cubicBezTo>
                  <a:cubicBezTo>
                    <a:pt x="229" y="1632"/>
                    <a:pt x="229" y="1568"/>
                    <a:pt x="232" y="1510"/>
                  </a:cubicBezTo>
                  <a:cubicBezTo>
                    <a:pt x="235" y="1452"/>
                    <a:pt x="238" y="1411"/>
                    <a:pt x="258" y="1354"/>
                  </a:cubicBezTo>
                  <a:cubicBezTo>
                    <a:pt x="278" y="1297"/>
                    <a:pt x="318" y="1219"/>
                    <a:pt x="350" y="1168"/>
                  </a:cubicBezTo>
                  <a:cubicBezTo>
                    <a:pt x="382" y="1117"/>
                    <a:pt x="427" y="1088"/>
                    <a:pt x="452" y="1046"/>
                  </a:cubicBezTo>
                  <a:lnTo>
                    <a:pt x="500" y="914"/>
                  </a:lnTo>
                  <a:lnTo>
                    <a:pt x="542" y="764"/>
                  </a:lnTo>
                  <a:cubicBezTo>
                    <a:pt x="549" y="718"/>
                    <a:pt x="544" y="681"/>
                    <a:pt x="540" y="640"/>
                  </a:cubicBezTo>
                  <a:lnTo>
                    <a:pt x="518" y="516"/>
                  </a:lnTo>
                  <a:lnTo>
                    <a:pt x="492" y="456"/>
                  </a:lnTo>
                  <a:lnTo>
                    <a:pt x="448" y="396"/>
                  </a:lnTo>
                  <a:lnTo>
                    <a:pt x="0" y="0"/>
                  </a:lnTo>
                </a:path>
              </a:pathLst>
            </a:custGeom>
            <a:noFill/>
            <a:ln w="38100" cap="flat" cmpd="dbl">
              <a:solidFill>
                <a:schemeClr val="tx1"/>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015" name="Freeform 63"/>
            <p:cNvSpPr>
              <a:spLocks/>
            </p:cNvSpPr>
            <p:nvPr/>
          </p:nvSpPr>
          <p:spPr bwMode="auto">
            <a:xfrm>
              <a:off x="4232" y="1228"/>
              <a:ext cx="538" cy="132"/>
            </a:xfrm>
            <a:custGeom>
              <a:avLst/>
              <a:gdLst>
                <a:gd name="T0" fmla="*/ 0 w 538"/>
                <a:gd name="T1" fmla="*/ 132 h 132"/>
                <a:gd name="T2" fmla="*/ 106 w 538"/>
                <a:gd name="T3" fmla="*/ 48 h 132"/>
                <a:gd name="T4" fmla="*/ 222 w 538"/>
                <a:gd name="T5" fmla="*/ 2 h 132"/>
                <a:gd name="T6" fmla="*/ 538 w 538"/>
                <a:gd name="T7" fmla="*/ 0 h 132"/>
              </a:gdLst>
              <a:ahLst/>
              <a:cxnLst>
                <a:cxn ang="0">
                  <a:pos x="T0" y="T1"/>
                </a:cxn>
                <a:cxn ang="0">
                  <a:pos x="T2" y="T3"/>
                </a:cxn>
                <a:cxn ang="0">
                  <a:pos x="T4" y="T5"/>
                </a:cxn>
                <a:cxn ang="0">
                  <a:pos x="T6" y="T7"/>
                </a:cxn>
              </a:cxnLst>
              <a:rect l="0" t="0" r="r" b="b"/>
              <a:pathLst>
                <a:path w="538" h="132">
                  <a:moveTo>
                    <a:pt x="0" y="132"/>
                  </a:moveTo>
                  <a:lnTo>
                    <a:pt x="106" y="48"/>
                  </a:lnTo>
                  <a:cubicBezTo>
                    <a:pt x="143" y="26"/>
                    <a:pt x="150" y="10"/>
                    <a:pt x="222" y="2"/>
                  </a:cubicBezTo>
                  <a:lnTo>
                    <a:pt x="538" y="0"/>
                  </a:lnTo>
                </a:path>
              </a:pathLst>
            </a:custGeom>
            <a:noFill/>
            <a:ln w="38100" cmpd="dbl">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016" name="Oval 64"/>
            <p:cNvSpPr>
              <a:spLocks noChangeArrowheads="1"/>
            </p:cNvSpPr>
            <p:nvPr/>
          </p:nvSpPr>
          <p:spPr bwMode="auto">
            <a:xfrm>
              <a:off x="3284" y="984"/>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017" name="Freeform 65"/>
            <p:cNvSpPr>
              <a:spLocks/>
            </p:cNvSpPr>
            <p:nvPr/>
          </p:nvSpPr>
          <p:spPr bwMode="auto">
            <a:xfrm>
              <a:off x="3252" y="182"/>
              <a:ext cx="72" cy="125"/>
            </a:xfrm>
            <a:custGeom>
              <a:avLst/>
              <a:gdLst>
                <a:gd name="T0" fmla="*/ 50 w 72"/>
                <a:gd name="T1" fmla="*/ 2 h 125"/>
                <a:gd name="T2" fmla="*/ 29 w 72"/>
                <a:gd name="T3" fmla="*/ 23 h 125"/>
                <a:gd name="T4" fmla="*/ 27 w 72"/>
                <a:gd name="T5" fmla="*/ 61 h 125"/>
                <a:gd name="T6" fmla="*/ 0 w 72"/>
                <a:gd name="T7" fmla="*/ 73 h 125"/>
                <a:gd name="T8" fmla="*/ 30 w 72"/>
                <a:gd name="T9" fmla="*/ 119 h 125"/>
                <a:gd name="T10" fmla="*/ 53 w 72"/>
                <a:gd name="T11" fmla="*/ 109 h 125"/>
                <a:gd name="T12" fmla="*/ 69 w 72"/>
                <a:gd name="T13" fmla="*/ 67 h 125"/>
                <a:gd name="T14" fmla="*/ 69 w 72"/>
                <a:gd name="T15" fmla="*/ 20 h 125"/>
                <a:gd name="T16" fmla="*/ 50 w 72"/>
                <a:gd name="T17" fmla="*/ 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25">
                  <a:moveTo>
                    <a:pt x="50" y="2"/>
                  </a:moveTo>
                  <a:cubicBezTo>
                    <a:pt x="43" y="2"/>
                    <a:pt x="33" y="13"/>
                    <a:pt x="29" y="23"/>
                  </a:cubicBezTo>
                  <a:cubicBezTo>
                    <a:pt x="25" y="33"/>
                    <a:pt x="32" y="53"/>
                    <a:pt x="27" y="61"/>
                  </a:cubicBezTo>
                  <a:cubicBezTo>
                    <a:pt x="22" y="69"/>
                    <a:pt x="0" y="63"/>
                    <a:pt x="0" y="73"/>
                  </a:cubicBezTo>
                  <a:cubicBezTo>
                    <a:pt x="0" y="83"/>
                    <a:pt x="21" y="113"/>
                    <a:pt x="30" y="119"/>
                  </a:cubicBezTo>
                  <a:cubicBezTo>
                    <a:pt x="39" y="125"/>
                    <a:pt x="47" y="118"/>
                    <a:pt x="53" y="109"/>
                  </a:cubicBezTo>
                  <a:cubicBezTo>
                    <a:pt x="59" y="100"/>
                    <a:pt x="66" y="82"/>
                    <a:pt x="69" y="67"/>
                  </a:cubicBezTo>
                  <a:cubicBezTo>
                    <a:pt x="72" y="52"/>
                    <a:pt x="72" y="31"/>
                    <a:pt x="69" y="20"/>
                  </a:cubicBezTo>
                  <a:cubicBezTo>
                    <a:pt x="66" y="9"/>
                    <a:pt x="55" y="0"/>
                    <a:pt x="50" y="2"/>
                  </a:cubicBez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018" name="Freeform 66"/>
            <p:cNvSpPr>
              <a:spLocks/>
            </p:cNvSpPr>
            <p:nvPr/>
          </p:nvSpPr>
          <p:spPr bwMode="auto">
            <a:xfrm>
              <a:off x="4615" y="2182"/>
              <a:ext cx="137" cy="161"/>
            </a:xfrm>
            <a:custGeom>
              <a:avLst/>
              <a:gdLst>
                <a:gd name="T0" fmla="*/ 137 w 137"/>
                <a:gd name="T1" fmla="*/ 0 h 161"/>
                <a:gd name="T2" fmla="*/ 19 w 137"/>
                <a:gd name="T3" fmla="*/ 110 h 161"/>
                <a:gd name="T4" fmla="*/ 23 w 137"/>
                <a:gd name="T5" fmla="*/ 156 h 161"/>
                <a:gd name="T6" fmla="*/ 47 w 137"/>
                <a:gd name="T7" fmla="*/ 141 h 161"/>
                <a:gd name="T8" fmla="*/ 68 w 137"/>
                <a:gd name="T9" fmla="*/ 147 h 161"/>
                <a:gd name="T10" fmla="*/ 78 w 137"/>
                <a:gd name="T11" fmla="*/ 116 h 161"/>
                <a:gd name="T12" fmla="*/ 82 w 137"/>
                <a:gd name="T13" fmla="*/ 80 h 161"/>
                <a:gd name="T14" fmla="*/ 112 w 137"/>
                <a:gd name="T15" fmla="*/ 77 h 161"/>
                <a:gd name="T16" fmla="*/ 134 w 137"/>
                <a:gd name="T17" fmla="*/ 89 h 161"/>
                <a:gd name="T18" fmla="*/ 137 w 137"/>
                <a:gd name="T1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61">
                  <a:moveTo>
                    <a:pt x="137" y="0"/>
                  </a:moveTo>
                  <a:cubicBezTo>
                    <a:pt x="126" y="7"/>
                    <a:pt x="38" y="84"/>
                    <a:pt x="19" y="110"/>
                  </a:cubicBezTo>
                  <a:cubicBezTo>
                    <a:pt x="0" y="136"/>
                    <a:pt x="18" y="151"/>
                    <a:pt x="23" y="156"/>
                  </a:cubicBezTo>
                  <a:cubicBezTo>
                    <a:pt x="28" y="161"/>
                    <a:pt x="40" y="142"/>
                    <a:pt x="47" y="141"/>
                  </a:cubicBezTo>
                  <a:cubicBezTo>
                    <a:pt x="54" y="140"/>
                    <a:pt x="63" y="151"/>
                    <a:pt x="68" y="147"/>
                  </a:cubicBezTo>
                  <a:cubicBezTo>
                    <a:pt x="73" y="143"/>
                    <a:pt x="76" y="127"/>
                    <a:pt x="78" y="116"/>
                  </a:cubicBezTo>
                  <a:cubicBezTo>
                    <a:pt x="80" y="105"/>
                    <a:pt x="76" y="86"/>
                    <a:pt x="82" y="80"/>
                  </a:cubicBezTo>
                  <a:cubicBezTo>
                    <a:pt x="88" y="74"/>
                    <a:pt x="103" y="76"/>
                    <a:pt x="112" y="77"/>
                  </a:cubicBezTo>
                  <a:cubicBezTo>
                    <a:pt x="121" y="78"/>
                    <a:pt x="130" y="102"/>
                    <a:pt x="134" y="89"/>
                  </a:cubicBezTo>
                  <a:lnTo>
                    <a:pt x="137" y="0"/>
                  </a:lnTo>
                  <a:close/>
                </a:path>
              </a:pathLst>
            </a:custGeom>
            <a:solidFill>
              <a:srgbClr val="993300">
                <a:alpha val="30000"/>
              </a:srgbClr>
            </a:solidFill>
            <a:ln w="158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019" name="Freeform 67"/>
            <p:cNvSpPr>
              <a:spLocks/>
            </p:cNvSpPr>
            <p:nvPr/>
          </p:nvSpPr>
          <p:spPr bwMode="auto">
            <a:xfrm>
              <a:off x="672" y="70"/>
              <a:ext cx="2416" cy="1762"/>
            </a:xfrm>
            <a:custGeom>
              <a:avLst/>
              <a:gdLst>
                <a:gd name="T0" fmla="*/ 2244 w 2416"/>
                <a:gd name="T1" fmla="*/ 0 h 1762"/>
                <a:gd name="T2" fmla="*/ 2187 w 2416"/>
                <a:gd name="T3" fmla="*/ 249 h 1762"/>
                <a:gd name="T4" fmla="*/ 2184 w 2416"/>
                <a:gd name="T5" fmla="*/ 426 h 1762"/>
                <a:gd name="T6" fmla="*/ 2199 w 2416"/>
                <a:gd name="T7" fmla="*/ 600 h 1762"/>
                <a:gd name="T8" fmla="*/ 2208 w 2416"/>
                <a:gd name="T9" fmla="*/ 705 h 1762"/>
                <a:gd name="T10" fmla="*/ 2310 w 2416"/>
                <a:gd name="T11" fmla="*/ 900 h 1762"/>
                <a:gd name="T12" fmla="*/ 2406 w 2416"/>
                <a:gd name="T13" fmla="*/ 1113 h 1762"/>
                <a:gd name="T14" fmla="*/ 2367 w 2416"/>
                <a:gd name="T15" fmla="*/ 1182 h 1762"/>
                <a:gd name="T16" fmla="*/ 2268 w 2416"/>
                <a:gd name="T17" fmla="*/ 1200 h 1762"/>
                <a:gd name="T18" fmla="*/ 2259 w 2416"/>
                <a:gd name="T19" fmla="*/ 1296 h 1762"/>
                <a:gd name="T20" fmla="*/ 2166 w 2416"/>
                <a:gd name="T21" fmla="*/ 1332 h 1762"/>
                <a:gd name="T22" fmla="*/ 2007 w 2416"/>
                <a:gd name="T23" fmla="*/ 1341 h 1762"/>
                <a:gd name="T24" fmla="*/ 1974 w 2416"/>
                <a:gd name="T25" fmla="*/ 1353 h 1762"/>
                <a:gd name="T26" fmla="*/ 1857 w 2416"/>
                <a:gd name="T27" fmla="*/ 1338 h 1762"/>
                <a:gd name="T28" fmla="*/ 1806 w 2416"/>
                <a:gd name="T29" fmla="*/ 1386 h 1762"/>
                <a:gd name="T30" fmla="*/ 1719 w 2416"/>
                <a:gd name="T31" fmla="*/ 1446 h 1762"/>
                <a:gd name="T32" fmla="*/ 1599 w 2416"/>
                <a:gd name="T33" fmla="*/ 1437 h 1762"/>
                <a:gd name="T34" fmla="*/ 1524 w 2416"/>
                <a:gd name="T35" fmla="*/ 1497 h 1762"/>
                <a:gd name="T36" fmla="*/ 1365 w 2416"/>
                <a:gd name="T37" fmla="*/ 1617 h 1762"/>
                <a:gd name="T38" fmla="*/ 1182 w 2416"/>
                <a:gd name="T39" fmla="*/ 1593 h 1762"/>
                <a:gd name="T40" fmla="*/ 1002 w 2416"/>
                <a:gd name="T41" fmla="*/ 1668 h 1762"/>
                <a:gd name="T42" fmla="*/ 879 w 2416"/>
                <a:gd name="T43" fmla="*/ 1680 h 1762"/>
                <a:gd name="T44" fmla="*/ 798 w 2416"/>
                <a:gd name="T45" fmla="*/ 1695 h 1762"/>
                <a:gd name="T46" fmla="*/ 687 w 2416"/>
                <a:gd name="T47" fmla="*/ 1665 h 1762"/>
                <a:gd name="T48" fmla="*/ 588 w 2416"/>
                <a:gd name="T49" fmla="*/ 1656 h 1762"/>
                <a:gd name="T50" fmla="*/ 465 w 2416"/>
                <a:gd name="T51" fmla="*/ 1659 h 1762"/>
                <a:gd name="T52" fmla="*/ 399 w 2416"/>
                <a:gd name="T53" fmla="*/ 1677 h 1762"/>
                <a:gd name="T54" fmla="*/ 312 w 2416"/>
                <a:gd name="T55" fmla="*/ 1695 h 1762"/>
                <a:gd name="T56" fmla="*/ 270 w 2416"/>
                <a:gd name="T57" fmla="*/ 1719 h 1762"/>
                <a:gd name="T58" fmla="*/ 198 w 2416"/>
                <a:gd name="T59" fmla="*/ 1761 h 1762"/>
                <a:gd name="T60" fmla="*/ 102 w 2416"/>
                <a:gd name="T61" fmla="*/ 1728 h 1762"/>
                <a:gd name="T62" fmla="*/ 0 w 2416"/>
                <a:gd name="T63" fmla="*/ 1728 h 1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6" h="1762">
                  <a:moveTo>
                    <a:pt x="2244" y="0"/>
                  </a:moveTo>
                  <a:cubicBezTo>
                    <a:pt x="2235" y="41"/>
                    <a:pt x="2197" y="178"/>
                    <a:pt x="2187" y="249"/>
                  </a:cubicBezTo>
                  <a:cubicBezTo>
                    <a:pt x="2177" y="320"/>
                    <a:pt x="2182" y="368"/>
                    <a:pt x="2184" y="426"/>
                  </a:cubicBezTo>
                  <a:cubicBezTo>
                    <a:pt x="2186" y="484"/>
                    <a:pt x="2195" y="554"/>
                    <a:pt x="2199" y="600"/>
                  </a:cubicBezTo>
                  <a:cubicBezTo>
                    <a:pt x="2203" y="646"/>
                    <a:pt x="2190" y="655"/>
                    <a:pt x="2208" y="705"/>
                  </a:cubicBezTo>
                  <a:cubicBezTo>
                    <a:pt x="2226" y="755"/>
                    <a:pt x="2277" y="832"/>
                    <a:pt x="2310" y="900"/>
                  </a:cubicBezTo>
                  <a:cubicBezTo>
                    <a:pt x="2343" y="968"/>
                    <a:pt x="2396" y="1066"/>
                    <a:pt x="2406" y="1113"/>
                  </a:cubicBezTo>
                  <a:cubicBezTo>
                    <a:pt x="2416" y="1160"/>
                    <a:pt x="2390" y="1168"/>
                    <a:pt x="2367" y="1182"/>
                  </a:cubicBezTo>
                  <a:cubicBezTo>
                    <a:pt x="2344" y="1196"/>
                    <a:pt x="2286" y="1181"/>
                    <a:pt x="2268" y="1200"/>
                  </a:cubicBezTo>
                  <a:cubicBezTo>
                    <a:pt x="2250" y="1219"/>
                    <a:pt x="2276" y="1274"/>
                    <a:pt x="2259" y="1296"/>
                  </a:cubicBezTo>
                  <a:cubicBezTo>
                    <a:pt x="2242" y="1318"/>
                    <a:pt x="2208" y="1324"/>
                    <a:pt x="2166" y="1332"/>
                  </a:cubicBezTo>
                  <a:cubicBezTo>
                    <a:pt x="2124" y="1340"/>
                    <a:pt x="2039" y="1338"/>
                    <a:pt x="2007" y="1341"/>
                  </a:cubicBezTo>
                  <a:cubicBezTo>
                    <a:pt x="1975" y="1344"/>
                    <a:pt x="1999" y="1354"/>
                    <a:pt x="1974" y="1353"/>
                  </a:cubicBezTo>
                  <a:cubicBezTo>
                    <a:pt x="1949" y="1352"/>
                    <a:pt x="1885" y="1333"/>
                    <a:pt x="1857" y="1338"/>
                  </a:cubicBezTo>
                  <a:cubicBezTo>
                    <a:pt x="1829" y="1343"/>
                    <a:pt x="1829" y="1368"/>
                    <a:pt x="1806" y="1386"/>
                  </a:cubicBezTo>
                  <a:cubicBezTo>
                    <a:pt x="1783" y="1404"/>
                    <a:pt x="1753" y="1438"/>
                    <a:pt x="1719" y="1446"/>
                  </a:cubicBezTo>
                  <a:cubicBezTo>
                    <a:pt x="1685" y="1454"/>
                    <a:pt x="1631" y="1429"/>
                    <a:pt x="1599" y="1437"/>
                  </a:cubicBezTo>
                  <a:cubicBezTo>
                    <a:pt x="1567" y="1445"/>
                    <a:pt x="1563" y="1467"/>
                    <a:pt x="1524" y="1497"/>
                  </a:cubicBezTo>
                  <a:cubicBezTo>
                    <a:pt x="1485" y="1527"/>
                    <a:pt x="1422" y="1601"/>
                    <a:pt x="1365" y="1617"/>
                  </a:cubicBezTo>
                  <a:cubicBezTo>
                    <a:pt x="1308" y="1633"/>
                    <a:pt x="1242" y="1585"/>
                    <a:pt x="1182" y="1593"/>
                  </a:cubicBezTo>
                  <a:cubicBezTo>
                    <a:pt x="1122" y="1601"/>
                    <a:pt x="1052" y="1654"/>
                    <a:pt x="1002" y="1668"/>
                  </a:cubicBezTo>
                  <a:cubicBezTo>
                    <a:pt x="952" y="1682"/>
                    <a:pt x="913" y="1675"/>
                    <a:pt x="879" y="1680"/>
                  </a:cubicBezTo>
                  <a:cubicBezTo>
                    <a:pt x="845" y="1685"/>
                    <a:pt x="830" y="1698"/>
                    <a:pt x="798" y="1695"/>
                  </a:cubicBezTo>
                  <a:cubicBezTo>
                    <a:pt x="766" y="1692"/>
                    <a:pt x="722" y="1671"/>
                    <a:pt x="687" y="1665"/>
                  </a:cubicBezTo>
                  <a:cubicBezTo>
                    <a:pt x="652" y="1659"/>
                    <a:pt x="625" y="1657"/>
                    <a:pt x="588" y="1656"/>
                  </a:cubicBezTo>
                  <a:cubicBezTo>
                    <a:pt x="551" y="1655"/>
                    <a:pt x="496" y="1656"/>
                    <a:pt x="465" y="1659"/>
                  </a:cubicBezTo>
                  <a:cubicBezTo>
                    <a:pt x="434" y="1662"/>
                    <a:pt x="424" y="1671"/>
                    <a:pt x="399" y="1677"/>
                  </a:cubicBezTo>
                  <a:cubicBezTo>
                    <a:pt x="374" y="1683"/>
                    <a:pt x="333" y="1688"/>
                    <a:pt x="312" y="1695"/>
                  </a:cubicBezTo>
                  <a:cubicBezTo>
                    <a:pt x="291" y="1702"/>
                    <a:pt x="289" y="1708"/>
                    <a:pt x="270" y="1719"/>
                  </a:cubicBezTo>
                  <a:cubicBezTo>
                    <a:pt x="251" y="1730"/>
                    <a:pt x="226" y="1760"/>
                    <a:pt x="198" y="1761"/>
                  </a:cubicBezTo>
                  <a:cubicBezTo>
                    <a:pt x="170" y="1762"/>
                    <a:pt x="135" y="1733"/>
                    <a:pt x="102" y="1728"/>
                  </a:cubicBezTo>
                  <a:cubicBezTo>
                    <a:pt x="69" y="1723"/>
                    <a:pt x="21" y="1728"/>
                    <a:pt x="0" y="1728"/>
                  </a:cubicBezTo>
                </a:path>
              </a:pathLst>
            </a:custGeom>
            <a:noFill/>
            <a:ln w="9525" cap="flat">
              <a:solidFill>
                <a:srgbClr val="000080"/>
              </a:solidFill>
              <a:prstDash val="lgDashDot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020" name="Freeform 68"/>
            <p:cNvSpPr>
              <a:spLocks/>
            </p:cNvSpPr>
            <p:nvPr/>
          </p:nvSpPr>
          <p:spPr bwMode="auto">
            <a:xfrm>
              <a:off x="2100" y="346"/>
              <a:ext cx="750" cy="750"/>
            </a:xfrm>
            <a:custGeom>
              <a:avLst/>
              <a:gdLst>
                <a:gd name="T0" fmla="*/ 750 w 750"/>
                <a:gd name="T1" fmla="*/ 0 h 750"/>
                <a:gd name="T2" fmla="*/ 639 w 750"/>
                <a:gd name="T3" fmla="*/ 54 h 750"/>
                <a:gd name="T4" fmla="*/ 558 w 750"/>
                <a:gd name="T5" fmla="*/ 141 h 750"/>
                <a:gd name="T6" fmla="*/ 513 w 750"/>
                <a:gd name="T7" fmla="*/ 264 h 750"/>
                <a:gd name="T8" fmla="*/ 525 w 750"/>
                <a:gd name="T9" fmla="*/ 453 h 750"/>
                <a:gd name="T10" fmla="*/ 495 w 750"/>
                <a:gd name="T11" fmla="*/ 492 h 750"/>
                <a:gd name="T12" fmla="*/ 432 w 750"/>
                <a:gd name="T13" fmla="*/ 564 h 750"/>
                <a:gd name="T14" fmla="*/ 357 w 750"/>
                <a:gd name="T15" fmla="*/ 609 h 750"/>
                <a:gd name="T16" fmla="*/ 288 w 750"/>
                <a:gd name="T17" fmla="*/ 657 h 750"/>
                <a:gd name="T18" fmla="*/ 183 w 750"/>
                <a:gd name="T19" fmla="*/ 696 h 750"/>
                <a:gd name="T20" fmla="*/ 0 w 750"/>
                <a:gd name="T21" fmla="*/ 75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0" h="750">
                  <a:moveTo>
                    <a:pt x="750" y="0"/>
                  </a:moveTo>
                  <a:cubicBezTo>
                    <a:pt x="732" y="9"/>
                    <a:pt x="671" y="31"/>
                    <a:pt x="639" y="54"/>
                  </a:cubicBezTo>
                  <a:cubicBezTo>
                    <a:pt x="607" y="77"/>
                    <a:pt x="579" y="106"/>
                    <a:pt x="558" y="141"/>
                  </a:cubicBezTo>
                  <a:cubicBezTo>
                    <a:pt x="537" y="176"/>
                    <a:pt x="518" y="212"/>
                    <a:pt x="513" y="264"/>
                  </a:cubicBezTo>
                  <a:cubicBezTo>
                    <a:pt x="508" y="316"/>
                    <a:pt x="528" y="415"/>
                    <a:pt x="525" y="453"/>
                  </a:cubicBezTo>
                  <a:cubicBezTo>
                    <a:pt x="522" y="491"/>
                    <a:pt x="510" y="474"/>
                    <a:pt x="495" y="492"/>
                  </a:cubicBezTo>
                  <a:cubicBezTo>
                    <a:pt x="480" y="510"/>
                    <a:pt x="455" y="545"/>
                    <a:pt x="432" y="564"/>
                  </a:cubicBezTo>
                  <a:cubicBezTo>
                    <a:pt x="409" y="583"/>
                    <a:pt x="381" y="594"/>
                    <a:pt x="357" y="609"/>
                  </a:cubicBezTo>
                  <a:cubicBezTo>
                    <a:pt x="333" y="624"/>
                    <a:pt x="317" y="642"/>
                    <a:pt x="288" y="657"/>
                  </a:cubicBezTo>
                  <a:cubicBezTo>
                    <a:pt x="259" y="672"/>
                    <a:pt x="231" y="680"/>
                    <a:pt x="183" y="696"/>
                  </a:cubicBezTo>
                  <a:cubicBezTo>
                    <a:pt x="135" y="712"/>
                    <a:pt x="38" y="739"/>
                    <a:pt x="0" y="750"/>
                  </a:cubicBezTo>
                </a:path>
              </a:pathLst>
            </a:custGeom>
            <a:noFill/>
            <a:ln w="9525" cap="flat">
              <a:solidFill>
                <a:srgbClr val="000080"/>
              </a:solidFill>
              <a:prstDash val="lgDashDot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021" name="Freeform 69"/>
            <p:cNvSpPr>
              <a:spLocks/>
            </p:cNvSpPr>
            <p:nvPr/>
          </p:nvSpPr>
          <p:spPr bwMode="auto">
            <a:xfrm>
              <a:off x="2154" y="370"/>
              <a:ext cx="675" cy="1065"/>
            </a:xfrm>
            <a:custGeom>
              <a:avLst/>
              <a:gdLst>
                <a:gd name="T0" fmla="*/ 675 w 675"/>
                <a:gd name="T1" fmla="*/ 0 h 1065"/>
                <a:gd name="T2" fmla="*/ 570 w 675"/>
                <a:gd name="T3" fmla="*/ 111 h 1065"/>
                <a:gd name="T4" fmla="*/ 480 w 675"/>
                <a:gd name="T5" fmla="*/ 285 h 1065"/>
                <a:gd name="T6" fmla="*/ 498 w 675"/>
                <a:gd name="T7" fmla="*/ 432 h 1065"/>
                <a:gd name="T8" fmla="*/ 522 w 675"/>
                <a:gd name="T9" fmla="*/ 546 h 1065"/>
                <a:gd name="T10" fmla="*/ 477 w 675"/>
                <a:gd name="T11" fmla="*/ 594 h 1065"/>
                <a:gd name="T12" fmla="*/ 420 w 675"/>
                <a:gd name="T13" fmla="*/ 675 h 1065"/>
                <a:gd name="T14" fmla="*/ 405 w 675"/>
                <a:gd name="T15" fmla="*/ 741 h 1065"/>
                <a:gd name="T16" fmla="*/ 294 w 675"/>
                <a:gd name="T17" fmla="*/ 885 h 1065"/>
                <a:gd name="T18" fmla="*/ 168 w 675"/>
                <a:gd name="T19" fmla="*/ 939 h 1065"/>
                <a:gd name="T20" fmla="*/ 0 w 675"/>
                <a:gd name="T21" fmla="*/ 1065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5" h="1065">
                  <a:moveTo>
                    <a:pt x="675" y="0"/>
                  </a:moveTo>
                  <a:cubicBezTo>
                    <a:pt x="658" y="18"/>
                    <a:pt x="602" y="64"/>
                    <a:pt x="570" y="111"/>
                  </a:cubicBezTo>
                  <a:cubicBezTo>
                    <a:pt x="538" y="158"/>
                    <a:pt x="492" y="232"/>
                    <a:pt x="480" y="285"/>
                  </a:cubicBezTo>
                  <a:cubicBezTo>
                    <a:pt x="468" y="338"/>
                    <a:pt x="491" y="389"/>
                    <a:pt x="498" y="432"/>
                  </a:cubicBezTo>
                  <a:cubicBezTo>
                    <a:pt x="505" y="475"/>
                    <a:pt x="525" y="519"/>
                    <a:pt x="522" y="546"/>
                  </a:cubicBezTo>
                  <a:cubicBezTo>
                    <a:pt x="519" y="573"/>
                    <a:pt x="494" y="572"/>
                    <a:pt x="477" y="594"/>
                  </a:cubicBezTo>
                  <a:cubicBezTo>
                    <a:pt x="460" y="616"/>
                    <a:pt x="432" y="650"/>
                    <a:pt x="420" y="675"/>
                  </a:cubicBezTo>
                  <a:cubicBezTo>
                    <a:pt x="408" y="700"/>
                    <a:pt x="426" y="706"/>
                    <a:pt x="405" y="741"/>
                  </a:cubicBezTo>
                  <a:cubicBezTo>
                    <a:pt x="384" y="776"/>
                    <a:pt x="333" y="852"/>
                    <a:pt x="294" y="885"/>
                  </a:cubicBezTo>
                  <a:cubicBezTo>
                    <a:pt x="255" y="918"/>
                    <a:pt x="217" y="909"/>
                    <a:pt x="168" y="939"/>
                  </a:cubicBezTo>
                  <a:cubicBezTo>
                    <a:pt x="119" y="969"/>
                    <a:pt x="35" y="1039"/>
                    <a:pt x="0" y="1065"/>
                  </a:cubicBezTo>
                </a:path>
              </a:pathLst>
            </a:custGeom>
            <a:noFill/>
            <a:ln w="9525" cap="flat">
              <a:solidFill>
                <a:srgbClr val="000080"/>
              </a:solidFill>
              <a:prstDash val="lgDashDot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022" name="Freeform 70"/>
            <p:cNvSpPr>
              <a:spLocks/>
            </p:cNvSpPr>
            <p:nvPr/>
          </p:nvSpPr>
          <p:spPr bwMode="auto">
            <a:xfrm>
              <a:off x="2538" y="814"/>
              <a:ext cx="111" cy="228"/>
            </a:xfrm>
            <a:custGeom>
              <a:avLst/>
              <a:gdLst>
                <a:gd name="T0" fmla="*/ 90 w 111"/>
                <a:gd name="T1" fmla="*/ 0 h 228"/>
                <a:gd name="T2" fmla="*/ 111 w 111"/>
                <a:gd name="T3" fmla="*/ 69 h 228"/>
                <a:gd name="T4" fmla="*/ 72 w 111"/>
                <a:gd name="T5" fmla="*/ 132 h 228"/>
                <a:gd name="T6" fmla="*/ 15 w 111"/>
                <a:gd name="T7" fmla="*/ 171 h 228"/>
                <a:gd name="T8" fmla="*/ 0 w 111"/>
                <a:gd name="T9" fmla="*/ 228 h 228"/>
              </a:gdLst>
              <a:ahLst/>
              <a:cxnLst>
                <a:cxn ang="0">
                  <a:pos x="T0" y="T1"/>
                </a:cxn>
                <a:cxn ang="0">
                  <a:pos x="T2" y="T3"/>
                </a:cxn>
                <a:cxn ang="0">
                  <a:pos x="T4" y="T5"/>
                </a:cxn>
                <a:cxn ang="0">
                  <a:pos x="T6" y="T7"/>
                </a:cxn>
                <a:cxn ang="0">
                  <a:pos x="T8" y="T9"/>
                </a:cxn>
              </a:cxnLst>
              <a:rect l="0" t="0" r="r" b="b"/>
              <a:pathLst>
                <a:path w="111" h="228">
                  <a:moveTo>
                    <a:pt x="90" y="0"/>
                  </a:moveTo>
                  <a:lnTo>
                    <a:pt x="111" y="69"/>
                  </a:lnTo>
                  <a:lnTo>
                    <a:pt x="72" y="132"/>
                  </a:lnTo>
                  <a:lnTo>
                    <a:pt x="15" y="171"/>
                  </a:lnTo>
                  <a:lnTo>
                    <a:pt x="0" y="228"/>
                  </a:lnTo>
                </a:path>
              </a:pathLst>
            </a:custGeom>
            <a:noFill/>
            <a:ln w="9525" cap="flat">
              <a:solidFill>
                <a:srgbClr val="000080"/>
              </a:solidFill>
              <a:prstDash val="lgDashDot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023" name="Freeform 71"/>
            <p:cNvSpPr>
              <a:spLocks/>
            </p:cNvSpPr>
            <p:nvPr/>
          </p:nvSpPr>
          <p:spPr bwMode="auto">
            <a:xfrm>
              <a:off x="2398" y="1396"/>
              <a:ext cx="123" cy="54"/>
            </a:xfrm>
            <a:custGeom>
              <a:avLst/>
              <a:gdLst>
                <a:gd name="T0" fmla="*/ 123 w 123"/>
                <a:gd name="T1" fmla="*/ 15 h 54"/>
                <a:gd name="T2" fmla="*/ 80 w 123"/>
                <a:gd name="T3" fmla="*/ 0 h 54"/>
                <a:gd name="T4" fmla="*/ 0 w 123"/>
                <a:gd name="T5" fmla="*/ 54 h 54"/>
              </a:gdLst>
              <a:ahLst/>
              <a:cxnLst>
                <a:cxn ang="0">
                  <a:pos x="T0" y="T1"/>
                </a:cxn>
                <a:cxn ang="0">
                  <a:pos x="T2" y="T3"/>
                </a:cxn>
                <a:cxn ang="0">
                  <a:pos x="T4" y="T5"/>
                </a:cxn>
              </a:cxnLst>
              <a:rect l="0" t="0" r="r" b="b"/>
              <a:pathLst>
                <a:path w="123" h="54">
                  <a:moveTo>
                    <a:pt x="123" y="15"/>
                  </a:moveTo>
                  <a:lnTo>
                    <a:pt x="80" y="0"/>
                  </a:lnTo>
                  <a:lnTo>
                    <a:pt x="0" y="54"/>
                  </a:lnTo>
                </a:path>
              </a:pathLst>
            </a:custGeom>
            <a:noFill/>
            <a:ln w="9525" cap="flat">
              <a:solidFill>
                <a:srgbClr val="000080"/>
              </a:solidFill>
              <a:prstDash val="lgDashDot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6024" name="Text Box 72"/>
          <p:cNvSpPr txBox="1">
            <a:spLocks noChangeArrowheads="1"/>
          </p:cNvSpPr>
          <p:nvPr/>
        </p:nvSpPr>
        <p:spPr bwMode="auto">
          <a:xfrm rot="-500779">
            <a:off x="2201863" y="2735263"/>
            <a:ext cx="715962"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latin typeface="Times New Roman" panose="02020603050405020304" pitchFamily="18" charset="0"/>
              </a:rPr>
              <a:t>El Fekka  R.</a:t>
            </a:r>
          </a:p>
        </p:txBody>
      </p:sp>
      <p:grpSp>
        <p:nvGrpSpPr>
          <p:cNvPr id="126026" name="Group 74"/>
          <p:cNvGrpSpPr>
            <a:grpSpLocks/>
          </p:cNvGrpSpPr>
          <p:nvPr/>
        </p:nvGrpSpPr>
        <p:grpSpPr bwMode="auto">
          <a:xfrm>
            <a:off x="3689350" y="2628900"/>
            <a:ext cx="868363" cy="800100"/>
            <a:chOff x="4643" y="2828"/>
            <a:chExt cx="547" cy="504"/>
          </a:xfrm>
        </p:grpSpPr>
        <p:grpSp>
          <p:nvGrpSpPr>
            <p:cNvPr id="126027" name="Group 75"/>
            <p:cNvGrpSpPr>
              <a:grpSpLocks/>
            </p:cNvGrpSpPr>
            <p:nvPr/>
          </p:nvGrpSpPr>
          <p:grpSpPr bwMode="auto">
            <a:xfrm>
              <a:off x="4767" y="2828"/>
              <a:ext cx="267" cy="376"/>
              <a:chOff x="4767" y="2828"/>
              <a:chExt cx="267" cy="376"/>
            </a:xfrm>
          </p:grpSpPr>
          <p:sp>
            <p:nvSpPr>
              <p:cNvPr id="126028" name="Rectangle 76"/>
              <p:cNvSpPr>
                <a:spLocks noChangeArrowheads="1"/>
              </p:cNvSpPr>
              <p:nvPr/>
            </p:nvSpPr>
            <p:spPr bwMode="auto">
              <a:xfrm>
                <a:off x="4767" y="3000"/>
                <a:ext cx="267" cy="204"/>
              </a:xfrm>
              <a:prstGeom prst="rect">
                <a:avLst/>
              </a:prstGeom>
              <a:solidFill>
                <a:srgbClr val="FF99CC"/>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029" name="Text Box 77"/>
              <p:cNvSpPr txBox="1">
                <a:spLocks noChangeArrowheads="1"/>
              </p:cNvSpPr>
              <p:nvPr/>
            </p:nvSpPr>
            <p:spPr bwMode="auto">
              <a:xfrm>
                <a:off x="4808" y="2828"/>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0000"/>
                    </a:solidFill>
                  </a:rPr>
                  <a:t>x</a:t>
                </a:r>
              </a:p>
            </p:txBody>
          </p:sp>
          <p:sp>
            <p:nvSpPr>
              <p:cNvPr id="126030" name="Line 78"/>
              <p:cNvSpPr>
                <a:spLocks noChangeShapeType="1"/>
              </p:cNvSpPr>
              <p:nvPr/>
            </p:nvSpPr>
            <p:spPr bwMode="auto">
              <a:xfrm>
                <a:off x="4777" y="3014"/>
                <a:ext cx="257" cy="188"/>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031" name="Line 79"/>
              <p:cNvSpPr>
                <a:spLocks noChangeShapeType="1"/>
              </p:cNvSpPr>
              <p:nvPr/>
            </p:nvSpPr>
            <p:spPr bwMode="auto">
              <a:xfrm flipV="1">
                <a:off x="4773" y="3010"/>
                <a:ext cx="258" cy="182"/>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032" name="Oval 80"/>
              <p:cNvSpPr>
                <a:spLocks noChangeArrowheads="1"/>
              </p:cNvSpPr>
              <p:nvPr/>
            </p:nvSpPr>
            <p:spPr bwMode="auto">
              <a:xfrm>
                <a:off x="4786" y="3059"/>
                <a:ext cx="227" cy="8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6033" name="Text Box 81"/>
            <p:cNvSpPr txBox="1">
              <a:spLocks noChangeArrowheads="1"/>
            </p:cNvSpPr>
            <p:nvPr/>
          </p:nvSpPr>
          <p:spPr bwMode="auto">
            <a:xfrm>
              <a:off x="4643" y="3178"/>
              <a:ext cx="54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rgbClr val="FF0000"/>
                  </a:solidFill>
                </a:rPr>
                <a:t>SCHUETTE</a:t>
              </a:r>
            </a:p>
          </p:txBody>
        </p:sp>
      </p:grpSp>
      <p:grpSp>
        <p:nvGrpSpPr>
          <p:cNvPr id="126034" name="Group 82"/>
          <p:cNvGrpSpPr>
            <a:grpSpLocks/>
          </p:cNvGrpSpPr>
          <p:nvPr/>
        </p:nvGrpSpPr>
        <p:grpSpPr bwMode="auto">
          <a:xfrm>
            <a:off x="4168775" y="1898650"/>
            <a:ext cx="777875" cy="809625"/>
            <a:chOff x="5192" y="2852"/>
            <a:chExt cx="490" cy="510"/>
          </a:xfrm>
        </p:grpSpPr>
        <p:grpSp>
          <p:nvGrpSpPr>
            <p:cNvPr id="126035" name="Group 83"/>
            <p:cNvGrpSpPr>
              <a:grpSpLocks/>
            </p:cNvGrpSpPr>
            <p:nvPr/>
          </p:nvGrpSpPr>
          <p:grpSpPr bwMode="auto">
            <a:xfrm>
              <a:off x="5304" y="2852"/>
              <a:ext cx="267" cy="376"/>
              <a:chOff x="4767" y="2828"/>
              <a:chExt cx="267" cy="376"/>
            </a:xfrm>
          </p:grpSpPr>
          <p:sp>
            <p:nvSpPr>
              <p:cNvPr id="126036" name="Rectangle 84"/>
              <p:cNvSpPr>
                <a:spLocks noChangeArrowheads="1"/>
              </p:cNvSpPr>
              <p:nvPr/>
            </p:nvSpPr>
            <p:spPr bwMode="auto">
              <a:xfrm>
                <a:off x="4767" y="3000"/>
                <a:ext cx="267" cy="204"/>
              </a:xfrm>
              <a:prstGeom prst="rect">
                <a:avLst/>
              </a:prstGeom>
              <a:solidFill>
                <a:srgbClr val="FF99CC"/>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037" name="Text Box 85"/>
              <p:cNvSpPr txBox="1">
                <a:spLocks noChangeArrowheads="1"/>
              </p:cNvSpPr>
              <p:nvPr/>
            </p:nvSpPr>
            <p:spPr bwMode="auto">
              <a:xfrm>
                <a:off x="4808" y="2828"/>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0000"/>
                    </a:solidFill>
                  </a:rPr>
                  <a:t>x</a:t>
                </a:r>
              </a:p>
            </p:txBody>
          </p:sp>
          <p:sp>
            <p:nvSpPr>
              <p:cNvPr id="126038" name="Line 86"/>
              <p:cNvSpPr>
                <a:spLocks noChangeShapeType="1"/>
              </p:cNvSpPr>
              <p:nvPr/>
            </p:nvSpPr>
            <p:spPr bwMode="auto">
              <a:xfrm>
                <a:off x="4777" y="3014"/>
                <a:ext cx="257" cy="188"/>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039" name="Line 87"/>
              <p:cNvSpPr>
                <a:spLocks noChangeShapeType="1"/>
              </p:cNvSpPr>
              <p:nvPr/>
            </p:nvSpPr>
            <p:spPr bwMode="auto">
              <a:xfrm flipV="1">
                <a:off x="4773" y="3010"/>
                <a:ext cx="258" cy="182"/>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040" name="Oval 88"/>
              <p:cNvSpPr>
                <a:spLocks noChangeArrowheads="1"/>
              </p:cNvSpPr>
              <p:nvPr/>
            </p:nvSpPr>
            <p:spPr bwMode="auto">
              <a:xfrm>
                <a:off x="4786" y="3059"/>
                <a:ext cx="227" cy="8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6041" name="Text Box 89"/>
            <p:cNvSpPr txBox="1">
              <a:spLocks noChangeArrowheads="1"/>
            </p:cNvSpPr>
            <p:nvPr/>
          </p:nvSpPr>
          <p:spPr bwMode="auto">
            <a:xfrm>
              <a:off x="5192" y="3208"/>
              <a:ext cx="49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rgbClr val="FF0000"/>
                  </a:solidFill>
                </a:rPr>
                <a:t>REIMANN</a:t>
              </a:r>
            </a:p>
          </p:txBody>
        </p:sp>
      </p:grpSp>
      <p:grpSp>
        <p:nvGrpSpPr>
          <p:cNvPr id="126042" name="Group 90"/>
          <p:cNvGrpSpPr>
            <a:grpSpLocks/>
          </p:cNvGrpSpPr>
          <p:nvPr/>
        </p:nvGrpSpPr>
        <p:grpSpPr bwMode="auto">
          <a:xfrm>
            <a:off x="5197475" y="1385888"/>
            <a:ext cx="904875" cy="795337"/>
            <a:chOff x="4586" y="3305"/>
            <a:chExt cx="570" cy="501"/>
          </a:xfrm>
        </p:grpSpPr>
        <p:grpSp>
          <p:nvGrpSpPr>
            <p:cNvPr id="126043" name="Group 91"/>
            <p:cNvGrpSpPr>
              <a:grpSpLocks/>
            </p:cNvGrpSpPr>
            <p:nvPr/>
          </p:nvGrpSpPr>
          <p:grpSpPr bwMode="auto">
            <a:xfrm>
              <a:off x="4743" y="3305"/>
              <a:ext cx="267" cy="376"/>
              <a:chOff x="4743" y="3305"/>
              <a:chExt cx="267" cy="376"/>
            </a:xfrm>
          </p:grpSpPr>
          <p:sp>
            <p:nvSpPr>
              <p:cNvPr id="126044" name="Rectangle 92"/>
              <p:cNvSpPr>
                <a:spLocks noChangeArrowheads="1"/>
              </p:cNvSpPr>
              <p:nvPr/>
            </p:nvSpPr>
            <p:spPr bwMode="auto">
              <a:xfrm>
                <a:off x="4743" y="3477"/>
                <a:ext cx="267" cy="204"/>
              </a:xfrm>
              <a:prstGeom prst="rect">
                <a:avLst/>
              </a:prstGeom>
              <a:solidFill>
                <a:srgbClr val="FF99CC"/>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045" name="Text Box 93"/>
              <p:cNvSpPr txBox="1">
                <a:spLocks noChangeArrowheads="1"/>
              </p:cNvSpPr>
              <p:nvPr/>
            </p:nvSpPr>
            <p:spPr bwMode="auto">
              <a:xfrm>
                <a:off x="4784" y="3305"/>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0000"/>
                    </a:solidFill>
                  </a:rPr>
                  <a:t>x</a:t>
                </a:r>
              </a:p>
            </p:txBody>
          </p:sp>
          <p:sp>
            <p:nvSpPr>
              <p:cNvPr id="126046" name="Oval 94"/>
              <p:cNvSpPr>
                <a:spLocks noChangeArrowheads="1"/>
              </p:cNvSpPr>
              <p:nvPr/>
            </p:nvSpPr>
            <p:spPr bwMode="auto">
              <a:xfrm>
                <a:off x="4765" y="3533"/>
                <a:ext cx="227" cy="8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6047" name="Text Box 95"/>
            <p:cNvSpPr txBox="1">
              <a:spLocks noChangeArrowheads="1"/>
            </p:cNvSpPr>
            <p:nvPr/>
          </p:nvSpPr>
          <p:spPr bwMode="auto">
            <a:xfrm>
              <a:off x="4586" y="3652"/>
              <a:ext cx="57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rgbClr val="FF0000"/>
                  </a:solidFill>
                </a:rPr>
                <a:t>GERHARDT</a:t>
              </a:r>
            </a:p>
          </p:txBody>
        </p:sp>
      </p:grpSp>
      <p:grpSp>
        <p:nvGrpSpPr>
          <p:cNvPr id="126048" name="Group 96"/>
          <p:cNvGrpSpPr>
            <a:grpSpLocks/>
          </p:cNvGrpSpPr>
          <p:nvPr/>
        </p:nvGrpSpPr>
        <p:grpSpPr bwMode="auto">
          <a:xfrm>
            <a:off x="2832100" y="2368550"/>
            <a:ext cx="960438" cy="800100"/>
            <a:chOff x="5096" y="3404"/>
            <a:chExt cx="605" cy="504"/>
          </a:xfrm>
        </p:grpSpPr>
        <p:grpSp>
          <p:nvGrpSpPr>
            <p:cNvPr id="126049" name="Group 97"/>
            <p:cNvGrpSpPr>
              <a:grpSpLocks/>
            </p:cNvGrpSpPr>
            <p:nvPr/>
          </p:nvGrpSpPr>
          <p:grpSpPr bwMode="auto">
            <a:xfrm>
              <a:off x="5256" y="3404"/>
              <a:ext cx="267" cy="376"/>
              <a:chOff x="4743" y="3305"/>
              <a:chExt cx="267" cy="376"/>
            </a:xfrm>
          </p:grpSpPr>
          <p:sp>
            <p:nvSpPr>
              <p:cNvPr id="126050" name="Rectangle 98"/>
              <p:cNvSpPr>
                <a:spLocks noChangeArrowheads="1"/>
              </p:cNvSpPr>
              <p:nvPr/>
            </p:nvSpPr>
            <p:spPr bwMode="auto">
              <a:xfrm>
                <a:off x="4743" y="3477"/>
                <a:ext cx="267" cy="204"/>
              </a:xfrm>
              <a:prstGeom prst="rect">
                <a:avLst/>
              </a:prstGeom>
              <a:solidFill>
                <a:srgbClr val="FF99CC"/>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051" name="Text Box 99"/>
              <p:cNvSpPr txBox="1">
                <a:spLocks noChangeArrowheads="1"/>
              </p:cNvSpPr>
              <p:nvPr/>
            </p:nvSpPr>
            <p:spPr bwMode="auto">
              <a:xfrm>
                <a:off x="4784" y="3305"/>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0000"/>
                    </a:solidFill>
                  </a:rPr>
                  <a:t>x</a:t>
                </a:r>
              </a:p>
            </p:txBody>
          </p:sp>
          <p:sp>
            <p:nvSpPr>
              <p:cNvPr id="126052" name="Oval 100"/>
              <p:cNvSpPr>
                <a:spLocks noChangeArrowheads="1"/>
              </p:cNvSpPr>
              <p:nvPr/>
            </p:nvSpPr>
            <p:spPr bwMode="auto">
              <a:xfrm>
                <a:off x="4765" y="3533"/>
                <a:ext cx="227" cy="8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6053" name="Text Box 101"/>
            <p:cNvSpPr txBox="1">
              <a:spLocks noChangeArrowheads="1"/>
            </p:cNvSpPr>
            <p:nvPr/>
          </p:nvSpPr>
          <p:spPr bwMode="auto">
            <a:xfrm>
              <a:off x="5096" y="3754"/>
              <a:ext cx="60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rgbClr val="FF0000"/>
                  </a:solidFill>
                </a:rPr>
                <a:t>STENKHOFF</a:t>
              </a:r>
            </a:p>
          </p:txBody>
        </p:sp>
      </p:grpSp>
      <p:grpSp>
        <p:nvGrpSpPr>
          <p:cNvPr id="126063" name="Group 111"/>
          <p:cNvGrpSpPr>
            <a:grpSpLocks/>
          </p:cNvGrpSpPr>
          <p:nvPr/>
        </p:nvGrpSpPr>
        <p:grpSpPr bwMode="auto">
          <a:xfrm>
            <a:off x="5037138" y="949325"/>
            <a:ext cx="912812" cy="354013"/>
            <a:chOff x="4859" y="748"/>
            <a:chExt cx="575" cy="223"/>
          </a:xfrm>
        </p:grpSpPr>
        <p:grpSp>
          <p:nvGrpSpPr>
            <p:cNvPr id="126064" name="Group 112"/>
            <p:cNvGrpSpPr>
              <a:grpSpLocks/>
            </p:cNvGrpSpPr>
            <p:nvPr/>
          </p:nvGrpSpPr>
          <p:grpSpPr bwMode="auto">
            <a:xfrm>
              <a:off x="4995" y="748"/>
              <a:ext cx="210" cy="213"/>
              <a:chOff x="4995" y="748"/>
              <a:chExt cx="210" cy="213"/>
            </a:xfrm>
          </p:grpSpPr>
          <p:sp>
            <p:nvSpPr>
              <p:cNvPr id="126065" name="Rectangle 113"/>
              <p:cNvSpPr>
                <a:spLocks noChangeArrowheads="1"/>
              </p:cNvSpPr>
              <p:nvPr/>
            </p:nvSpPr>
            <p:spPr bwMode="auto">
              <a:xfrm>
                <a:off x="4995" y="801"/>
                <a:ext cx="210" cy="160"/>
              </a:xfrm>
              <a:prstGeom prst="rect">
                <a:avLst/>
              </a:prstGeom>
              <a:solidFill>
                <a:srgbClr val="CCFFFF"/>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066" name="Line 114"/>
              <p:cNvSpPr>
                <a:spLocks noChangeShapeType="1"/>
              </p:cNvSpPr>
              <p:nvPr/>
            </p:nvSpPr>
            <p:spPr bwMode="auto">
              <a:xfrm>
                <a:off x="5003" y="808"/>
                <a:ext cx="202" cy="148"/>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067" name="Line 115"/>
              <p:cNvSpPr>
                <a:spLocks noChangeShapeType="1"/>
              </p:cNvSpPr>
              <p:nvPr/>
            </p:nvSpPr>
            <p:spPr bwMode="auto">
              <a:xfrm flipV="1">
                <a:off x="5000" y="806"/>
                <a:ext cx="203" cy="142"/>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068" name="Line 116"/>
              <p:cNvSpPr>
                <a:spLocks noChangeShapeType="1"/>
              </p:cNvSpPr>
              <p:nvPr/>
            </p:nvSpPr>
            <p:spPr bwMode="auto">
              <a:xfrm>
                <a:off x="5075" y="748"/>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069" name="Line 117"/>
              <p:cNvSpPr>
                <a:spLocks noChangeShapeType="1"/>
              </p:cNvSpPr>
              <p:nvPr/>
            </p:nvSpPr>
            <p:spPr bwMode="auto">
              <a:xfrm>
                <a:off x="5120" y="748"/>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6070" name="Text Box 118"/>
            <p:cNvSpPr txBox="1">
              <a:spLocks noChangeArrowheads="1"/>
            </p:cNvSpPr>
            <p:nvPr/>
          </p:nvSpPr>
          <p:spPr bwMode="auto">
            <a:xfrm>
              <a:off x="4859" y="798"/>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2</a:t>
              </a:r>
            </a:p>
          </p:txBody>
        </p:sp>
        <p:sp>
          <p:nvSpPr>
            <p:cNvPr id="126071" name="Text Box 119"/>
            <p:cNvSpPr txBox="1">
              <a:spLocks noChangeArrowheads="1"/>
            </p:cNvSpPr>
            <p:nvPr/>
          </p:nvSpPr>
          <p:spPr bwMode="auto">
            <a:xfrm>
              <a:off x="5159" y="792"/>
              <a:ext cx="27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168</a:t>
              </a:r>
            </a:p>
          </p:txBody>
        </p:sp>
      </p:grpSp>
      <p:grpSp>
        <p:nvGrpSpPr>
          <p:cNvPr id="126072" name="Group 120"/>
          <p:cNvGrpSpPr>
            <a:grpSpLocks/>
          </p:cNvGrpSpPr>
          <p:nvPr/>
        </p:nvGrpSpPr>
        <p:grpSpPr bwMode="auto">
          <a:xfrm>
            <a:off x="5756275" y="2901950"/>
            <a:ext cx="912813" cy="354013"/>
            <a:chOff x="4943" y="307"/>
            <a:chExt cx="575" cy="223"/>
          </a:xfrm>
        </p:grpSpPr>
        <p:grpSp>
          <p:nvGrpSpPr>
            <p:cNvPr id="126073" name="Group 121"/>
            <p:cNvGrpSpPr>
              <a:grpSpLocks/>
            </p:cNvGrpSpPr>
            <p:nvPr/>
          </p:nvGrpSpPr>
          <p:grpSpPr bwMode="auto">
            <a:xfrm>
              <a:off x="5079" y="307"/>
              <a:ext cx="210" cy="213"/>
              <a:chOff x="4995" y="748"/>
              <a:chExt cx="210" cy="213"/>
            </a:xfrm>
          </p:grpSpPr>
          <p:sp>
            <p:nvSpPr>
              <p:cNvPr id="126074" name="Rectangle 122"/>
              <p:cNvSpPr>
                <a:spLocks noChangeArrowheads="1"/>
              </p:cNvSpPr>
              <p:nvPr/>
            </p:nvSpPr>
            <p:spPr bwMode="auto">
              <a:xfrm>
                <a:off x="4995" y="801"/>
                <a:ext cx="210" cy="160"/>
              </a:xfrm>
              <a:prstGeom prst="rect">
                <a:avLst/>
              </a:prstGeom>
              <a:solidFill>
                <a:srgbClr val="CCFFFF"/>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075" name="Line 123"/>
              <p:cNvSpPr>
                <a:spLocks noChangeShapeType="1"/>
              </p:cNvSpPr>
              <p:nvPr/>
            </p:nvSpPr>
            <p:spPr bwMode="auto">
              <a:xfrm>
                <a:off x="5003" y="808"/>
                <a:ext cx="202" cy="148"/>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076" name="Line 124"/>
              <p:cNvSpPr>
                <a:spLocks noChangeShapeType="1"/>
              </p:cNvSpPr>
              <p:nvPr/>
            </p:nvSpPr>
            <p:spPr bwMode="auto">
              <a:xfrm flipV="1">
                <a:off x="5000" y="806"/>
                <a:ext cx="203" cy="142"/>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077" name="Line 125"/>
              <p:cNvSpPr>
                <a:spLocks noChangeShapeType="1"/>
              </p:cNvSpPr>
              <p:nvPr/>
            </p:nvSpPr>
            <p:spPr bwMode="auto">
              <a:xfrm>
                <a:off x="5075" y="748"/>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078" name="Line 126"/>
              <p:cNvSpPr>
                <a:spLocks noChangeShapeType="1"/>
              </p:cNvSpPr>
              <p:nvPr/>
            </p:nvSpPr>
            <p:spPr bwMode="auto">
              <a:xfrm>
                <a:off x="5120" y="748"/>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6079" name="Text Box 127"/>
            <p:cNvSpPr txBox="1">
              <a:spLocks noChangeArrowheads="1"/>
            </p:cNvSpPr>
            <p:nvPr/>
          </p:nvSpPr>
          <p:spPr bwMode="auto">
            <a:xfrm>
              <a:off x="4943" y="357"/>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3</a:t>
              </a:r>
            </a:p>
          </p:txBody>
        </p:sp>
        <p:sp>
          <p:nvSpPr>
            <p:cNvPr id="126080" name="Text Box 128"/>
            <p:cNvSpPr txBox="1">
              <a:spLocks noChangeArrowheads="1"/>
            </p:cNvSpPr>
            <p:nvPr/>
          </p:nvSpPr>
          <p:spPr bwMode="auto">
            <a:xfrm>
              <a:off x="5243" y="351"/>
              <a:ext cx="27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168</a:t>
              </a:r>
            </a:p>
          </p:txBody>
        </p:sp>
      </p:grpSp>
      <p:grpSp>
        <p:nvGrpSpPr>
          <p:cNvPr id="126081" name="Group 129"/>
          <p:cNvGrpSpPr>
            <a:grpSpLocks/>
          </p:cNvGrpSpPr>
          <p:nvPr/>
        </p:nvGrpSpPr>
        <p:grpSpPr bwMode="auto">
          <a:xfrm>
            <a:off x="1752600" y="157163"/>
            <a:ext cx="266700" cy="274637"/>
            <a:chOff x="5008" y="1531"/>
            <a:chExt cx="168" cy="173"/>
          </a:xfrm>
        </p:grpSpPr>
        <p:sp>
          <p:nvSpPr>
            <p:cNvPr id="126082" name="Rectangle 130"/>
            <p:cNvSpPr>
              <a:spLocks noChangeArrowheads="1"/>
            </p:cNvSpPr>
            <p:nvPr/>
          </p:nvSpPr>
          <p:spPr bwMode="auto">
            <a:xfrm>
              <a:off x="5008" y="1576"/>
              <a:ext cx="168" cy="128"/>
            </a:xfrm>
            <a:prstGeom prst="rect">
              <a:avLst/>
            </a:prstGeom>
            <a:solidFill>
              <a:srgbClr val="CCFFFF"/>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083" name="Oval 131"/>
            <p:cNvSpPr>
              <a:spLocks noChangeArrowheads="1"/>
            </p:cNvSpPr>
            <p:nvPr/>
          </p:nvSpPr>
          <p:spPr bwMode="auto">
            <a:xfrm>
              <a:off x="5032" y="1610"/>
              <a:ext cx="122" cy="56"/>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084" name="Line 132"/>
            <p:cNvSpPr>
              <a:spLocks noChangeShapeType="1"/>
            </p:cNvSpPr>
            <p:nvPr/>
          </p:nvSpPr>
          <p:spPr bwMode="auto">
            <a:xfrm>
              <a:off x="5090" y="1531"/>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6085" name="Group 133"/>
          <p:cNvGrpSpPr>
            <a:grpSpLocks/>
          </p:cNvGrpSpPr>
          <p:nvPr/>
        </p:nvGrpSpPr>
        <p:grpSpPr bwMode="auto">
          <a:xfrm>
            <a:off x="2533650" y="228600"/>
            <a:ext cx="266700" cy="279400"/>
            <a:chOff x="5252" y="1456"/>
            <a:chExt cx="168" cy="176"/>
          </a:xfrm>
        </p:grpSpPr>
        <p:sp>
          <p:nvSpPr>
            <p:cNvPr id="126086" name="Rectangle 134"/>
            <p:cNvSpPr>
              <a:spLocks noChangeArrowheads="1"/>
            </p:cNvSpPr>
            <p:nvPr/>
          </p:nvSpPr>
          <p:spPr bwMode="auto">
            <a:xfrm>
              <a:off x="5252" y="1504"/>
              <a:ext cx="168" cy="128"/>
            </a:xfrm>
            <a:prstGeom prst="rect">
              <a:avLst/>
            </a:prstGeom>
            <a:solidFill>
              <a:srgbClr val="CCFFFF"/>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087" name="Oval 135"/>
            <p:cNvSpPr>
              <a:spLocks noChangeArrowheads="1"/>
            </p:cNvSpPr>
            <p:nvPr/>
          </p:nvSpPr>
          <p:spPr bwMode="auto">
            <a:xfrm>
              <a:off x="5318" y="1550"/>
              <a:ext cx="36" cy="36"/>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088" name="Oval 136"/>
            <p:cNvSpPr>
              <a:spLocks noChangeArrowheads="1"/>
            </p:cNvSpPr>
            <p:nvPr/>
          </p:nvSpPr>
          <p:spPr bwMode="auto">
            <a:xfrm>
              <a:off x="5275" y="1540"/>
              <a:ext cx="122" cy="56"/>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089" name="Line 137"/>
            <p:cNvSpPr>
              <a:spLocks noChangeShapeType="1"/>
            </p:cNvSpPr>
            <p:nvPr/>
          </p:nvSpPr>
          <p:spPr bwMode="auto">
            <a:xfrm>
              <a:off x="5333" y="1456"/>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6090" name="Group 138"/>
          <p:cNvGrpSpPr>
            <a:grpSpLocks/>
          </p:cNvGrpSpPr>
          <p:nvPr/>
        </p:nvGrpSpPr>
        <p:grpSpPr bwMode="auto">
          <a:xfrm>
            <a:off x="2251075" y="574675"/>
            <a:ext cx="744538" cy="334963"/>
            <a:chOff x="5138" y="58"/>
            <a:chExt cx="469" cy="211"/>
          </a:xfrm>
        </p:grpSpPr>
        <p:sp>
          <p:nvSpPr>
            <p:cNvPr id="126091" name="Rectangle 139"/>
            <p:cNvSpPr>
              <a:spLocks noChangeArrowheads="1"/>
            </p:cNvSpPr>
            <p:nvPr/>
          </p:nvSpPr>
          <p:spPr bwMode="auto">
            <a:xfrm>
              <a:off x="5271" y="107"/>
              <a:ext cx="210" cy="160"/>
            </a:xfrm>
            <a:prstGeom prst="rect">
              <a:avLst/>
            </a:prstGeom>
            <a:solidFill>
              <a:srgbClr val="CCFFFF"/>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092" name="Line 140"/>
            <p:cNvSpPr>
              <a:spLocks noChangeShapeType="1"/>
            </p:cNvSpPr>
            <p:nvPr/>
          </p:nvSpPr>
          <p:spPr bwMode="auto">
            <a:xfrm>
              <a:off x="5351" y="58"/>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093" name="Line 141"/>
            <p:cNvSpPr>
              <a:spLocks noChangeShapeType="1"/>
            </p:cNvSpPr>
            <p:nvPr/>
          </p:nvSpPr>
          <p:spPr bwMode="auto">
            <a:xfrm>
              <a:off x="5396" y="58"/>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094" name="Oval 142"/>
            <p:cNvSpPr>
              <a:spLocks noChangeArrowheads="1"/>
            </p:cNvSpPr>
            <p:nvPr/>
          </p:nvSpPr>
          <p:spPr bwMode="auto">
            <a:xfrm>
              <a:off x="5293" y="149"/>
              <a:ext cx="167" cy="80"/>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095" name="Text Box 143"/>
            <p:cNvSpPr txBox="1">
              <a:spLocks noChangeArrowheads="1"/>
            </p:cNvSpPr>
            <p:nvPr/>
          </p:nvSpPr>
          <p:spPr bwMode="auto">
            <a:xfrm>
              <a:off x="5138" y="96"/>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2</a:t>
              </a:r>
            </a:p>
          </p:txBody>
        </p:sp>
        <p:sp>
          <p:nvSpPr>
            <p:cNvPr id="126096" name="Text Box 144"/>
            <p:cNvSpPr txBox="1">
              <a:spLocks noChangeArrowheads="1"/>
            </p:cNvSpPr>
            <p:nvPr/>
          </p:nvSpPr>
          <p:spPr bwMode="auto">
            <a:xfrm>
              <a:off x="5438" y="90"/>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1</a:t>
              </a:r>
            </a:p>
          </p:txBody>
        </p:sp>
      </p:grpSp>
      <p:grpSp>
        <p:nvGrpSpPr>
          <p:cNvPr id="126097" name="Group 145"/>
          <p:cNvGrpSpPr>
            <a:grpSpLocks/>
          </p:cNvGrpSpPr>
          <p:nvPr/>
        </p:nvGrpSpPr>
        <p:grpSpPr bwMode="auto">
          <a:xfrm>
            <a:off x="1997075" y="628650"/>
            <a:ext cx="266700" cy="279400"/>
            <a:chOff x="5252" y="1456"/>
            <a:chExt cx="168" cy="176"/>
          </a:xfrm>
        </p:grpSpPr>
        <p:sp>
          <p:nvSpPr>
            <p:cNvPr id="126098" name="Rectangle 146"/>
            <p:cNvSpPr>
              <a:spLocks noChangeArrowheads="1"/>
            </p:cNvSpPr>
            <p:nvPr/>
          </p:nvSpPr>
          <p:spPr bwMode="auto">
            <a:xfrm>
              <a:off x="5252" y="1504"/>
              <a:ext cx="168" cy="128"/>
            </a:xfrm>
            <a:prstGeom prst="rect">
              <a:avLst/>
            </a:prstGeom>
            <a:solidFill>
              <a:srgbClr val="CCFFFF"/>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099" name="Oval 147"/>
            <p:cNvSpPr>
              <a:spLocks noChangeArrowheads="1"/>
            </p:cNvSpPr>
            <p:nvPr/>
          </p:nvSpPr>
          <p:spPr bwMode="auto">
            <a:xfrm>
              <a:off x="5318" y="1550"/>
              <a:ext cx="36" cy="36"/>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100" name="Oval 148"/>
            <p:cNvSpPr>
              <a:spLocks noChangeArrowheads="1"/>
            </p:cNvSpPr>
            <p:nvPr/>
          </p:nvSpPr>
          <p:spPr bwMode="auto">
            <a:xfrm>
              <a:off x="5275" y="1540"/>
              <a:ext cx="122" cy="56"/>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101" name="Line 149"/>
            <p:cNvSpPr>
              <a:spLocks noChangeShapeType="1"/>
            </p:cNvSpPr>
            <p:nvPr/>
          </p:nvSpPr>
          <p:spPr bwMode="auto">
            <a:xfrm>
              <a:off x="5333" y="1456"/>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6102" name="Group 150"/>
          <p:cNvGrpSpPr>
            <a:grpSpLocks/>
          </p:cNvGrpSpPr>
          <p:nvPr/>
        </p:nvGrpSpPr>
        <p:grpSpPr bwMode="auto">
          <a:xfrm>
            <a:off x="1871663" y="293688"/>
            <a:ext cx="744537" cy="338137"/>
            <a:chOff x="5291" y="601"/>
            <a:chExt cx="469" cy="213"/>
          </a:xfrm>
        </p:grpSpPr>
        <p:grpSp>
          <p:nvGrpSpPr>
            <p:cNvPr id="126103" name="Group 151"/>
            <p:cNvGrpSpPr>
              <a:grpSpLocks/>
            </p:cNvGrpSpPr>
            <p:nvPr/>
          </p:nvGrpSpPr>
          <p:grpSpPr bwMode="auto">
            <a:xfrm>
              <a:off x="5425" y="601"/>
              <a:ext cx="210" cy="213"/>
              <a:chOff x="5448" y="1213"/>
              <a:chExt cx="210" cy="213"/>
            </a:xfrm>
          </p:grpSpPr>
          <p:sp>
            <p:nvSpPr>
              <p:cNvPr id="126104" name="Rectangle 152"/>
              <p:cNvSpPr>
                <a:spLocks noChangeArrowheads="1"/>
              </p:cNvSpPr>
              <p:nvPr/>
            </p:nvSpPr>
            <p:spPr bwMode="auto">
              <a:xfrm>
                <a:off x="5448" y="1266"/>
                <a:ext cx="210" cy="160"/>
              </a:xfrm>
              <a:prstGeom prst="rect">
                <a:avLst/>
              </a:prstGeom>
              <a:solidFill>
                <a:srgbClr val="CCFFFF"/>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105" name="Line 153"/>
              <p:cNvSpPr>
                <a:spLocks noChangeShapeType="1"/>
              </p:cNvSpPr>
              <p:nvPr/>
            </p:nvSpPr>
            <p:spPr bwMode="auto">
              <a:xfrm>
                <a:off x="5456" y="1273"/>
                <a:ext cx="202" cy="148"/>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106" name="Line 154"/>
              <p:cNvSpPr>
                <a:spLocks noChangeShapeType="1"/>
              </p:cNvSpPr>
              <p:nvPr/>
            </p:nvSpPr>
            <p:spPr bwMode="auto">
              <a:xfrm flipV="1">
                <a:off x="5453" y="1271"/>
                <a:ext cx="203" cy="142"/>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107" name="Line 155"/>
              <p:cNvSpPr>
                <a:spLocks noChangeShapeType="1"/>
              </p:cNvSpPr>
              <p:nvPr/>
            </p:nvSpPr>
            <p:spPr bwMode="auto">
              <a:xfrm>
                <a:off x="5528" y="1213"/>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108" name="Line 156"/>
              <p:cNvSpPr>
                <a:spLocks noChangeShapeType="1"/>
              </p:cNvSpPr>
              <p:nvPr/>
            </p:nvSpPr>
            <p:spPr bwMode="auto">
              <a:xfrm>
                <a:off x="5573" y="1213"/>
                <a:ext cx="0" cy="4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109" name="Oval 157"/>
              <p:cNvSpPr>
                <a:spLocks noChangeArrowheads="1"/>
              </p:cNvSpPr>
              <p:nvPr/>
            </p:nvSpPr>
            <p:spPr bwMode="auto">
              <a:xfrm>
                <a:off x="5469" y="1301"/>
                <a:ext cx="167" cy="80"/>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6110" name="Text Box 158"/>
            <p:cNvSpPr txBox="1">
              <a:spLocks noChangeArrowheads="1"/>
            </p:cNvSpPr>
            <p:nvPr/>
          </p:nvSpPr>
          <p:spPr bwMode="auto">
            <a:xfrm>
              <a:off x="5291" y="636"/>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3</a:t>
              </a:r>
            </a:p>
          </p:txBody>
        </p:sp>
        <p:sp>
          <p:nvSpPr>
            <p:cNvPr id="126111" name="Text Box 159"/>
            <p:cNvSpPr txBox="1">
              <a:spLocks noChangeArrowheads="1"/>
            </p:cNvSpPr>
            <p:nvPr/>
          </p:nvSpPr>
          <p:spPr bwMode="auto">
            <a:xfrm>
              <a:off x="5591" y="630"/>
              <a:ext cx="1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FF"/>
                  </a:solidFill>
                </a:rPr>
                <a:t>6</a:t>
              </a:r>
            </a:p>
          </p:txBody>
        </p:sp>
      </p:grpSp>
      <p:sp>
        <p:nvSpPr>
          <p:cNvPr id="126112" name="Text Box 160"/>
          <p:cNvSpPr txBox="1">
            <a:spLocks noChangeArrowheads="1"/>
          </p:cNvSpPr>
          <p:nvPr/>
        </p:nvSpPr>
        <p:spPr bwMode="auto">
          <a:xfrm>
            <a:off x="7005638" y="239713"/>
            <a:ext cx="1933575" cy="406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15 FEBRUARY</a:t>
            </a:r>
          </a:p>
        </p:txBody>
      </p:sp>
      <p:sp>
        <p:nvSpPr>
          <p:cNvPr id="126116" name="Freeform 164"/>
          <p:cNvSpPr>
            <a:spLocks/>
          </p:cNvSpPr>
          <p:nvPr/>
        </p:nvSpPr>
        <p:spPr bwMode="auto">
          <a:xfrm>
            <a:off x="2959100" y="812800"/>
            <a:ext cx="952500" cy="1346200"/>
          </a:xfrm>
          <a:custGeom>
            <a:avLst/>
            <a:gdLst>
              <a:gd name="T0" fmla="*/ 0 w 600"/>
              <a:gd name="T1" fmla="*/ 0 h 848"/>
              <a:gd name="T2" fmla="*/ 256 w 600"/>
              <a:gd name="T3" fmla="*/ 232 h 848"/>
              <a:gd name="T4" fmla="*/ 360 w 600"/>
              <a:gd name="T5" fmla="*/ 592 h 848"/>
              <a:gd name="T6" fmla="*/ 600 w 600"/>
              <a:gd name="T7" fmla="*/ 848 h 848"/>
            </a:gdLst>
            <a:ahLst/>
            <a:cxnLst>
              <a:cxn ang="0">
                <a:pos x="T0" y="T1"/>
              </a:cxn>
              <a:cxn ang="0">
                <a:pos x="T2" y="T3"/>
              </a:cxn>
              <a:cxn ang="0">
                <a:pos x="T4" y="T5"/>
              </a:cxn>
              <a:cxn ang="0">
                <a:pos x="T6" y="T7"/>
              </a:cxn>
            </a:cxnLst>
            <a:rect l="0" t="0" r="r" b="b"/>
            <a:pathLst>
              <a:path w="600" h="848">
                <a:moveTo>
                  <a:pt x="0" y="0"/>
                </a:moveTo>
                <a:cubicBezTo>
                  <a:pt x="43" y="39"/>
                  <a:pt x="196" y="133"/>
                  <a:pt x="256" y="232"/>
                </a:cubicBezTo>
                <a:cubicBezTo>
                  <a:pt x="316" y="331"/>
                  <a:pt x="303" y="489"/>
                  <a:pt x="360" y="592"/>
                </a:cubicBezTo>
                <a:lnTo>
                  <a:pt x="600" y="848"/>
                </a:lnTo>
              </a:path>
            </a:pathLst>
          </a:custGeom>
          <a:noFill/>
          <a:ln w="76200" cap="flat" cmpd="tri">
            <a:solidFill>
              <a:srgbClr val="0000FF"/>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117" name="Freeform 165"/>
          <p:cNvSpPr>
            <a:spLocks/>
          </p:cNvSpPr>
          <p:nvPr/>
        </p:nvSpPr>
        <p:spPr bwMode="auto">
          <a:xfrm>
            <a:off x="4013200" y="1066800"/>
            <a:ext cx="1308100" cy="698500"/>
          </a:xfrm>
          <a:custGeom>
            <a:avLst/>
            <a:gdLst>
              <a:gd name="T0" fmla="*/ 824 w 824"/>
              <a:gd name="T1" fmla="*/ 440 h 440"/>
              <a:gd name="T2" fmla="*/ 568 w 824"/>
              <a:gd name="T3" fmla="*/ 248 h 440"/>
              <a:gd name="T4" fmla="*/ 176 w 824"/>
              <a:gd name="T5" fmla="*/ 0 h 440"/>
              <a:gd name="T6" fmla="*/ 0 w 824"/>
              <a:gd name="T7" fmla="*/ 216 h 440"/>
            </a:gdLst>
            <a:ahLst/>
            <a:cxnLst>
              <a:cxn ang="0">
                <a:pos x="T0" y="T1"/>
              </a:cxn>
              <a:cxn ang="0">
                <a:pos x="T2" y="T3"/>
              </a:cxn>
              <a:cxn ang="0">
                <a:pos x="T4" y="T5"/>
              </a:cxn>
              <a:cxn ang="0">
                <a:pos x="T6" y="T7"/>
              </a:cxn>
            </a:cxnLst>
            <a:rect l="0" t="0" r="r" b="b"/>
            <a:pathLst>
              <a:path w="824" h="440">
                <a:moveTo>
                  <a:pt x="824" y="440"/>
                </a:moveTo>
                <a:cubicBezTo>
                  <a:pt x="781" y="408"/>
                  <a:pt x="676" y="321"/>
                  <a:pt x="568" y="248"/>
                </a:cubicBezTo>
                <a:cubicBezTo>
                  <a:pt x="460" y="175"/>
                  <a:pt x="271" y="5"/>
                  <a:pt x="176" y="0"/>
                </a:cubicBezTo>
                <a:lnTo>
                  <a:pt x="0" y="216"/>
                </a:lnTo>
              </a:path>
            </a:pathLst>
          </a:custGeom>
          <a:noFill/>
          <a:ln w="76200" cap="flat" cmpd="tri">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118" name="Freeform 166"/>
          <p:cNvSpPr>
            <a:spLocks/>
          </p:cNvSpPr>
          <p:nvPr/>
        </p:nvSpPr>
        <p:spPr bwMode="auto">
          <a:xfrm>
            <a:off x="3143250" y="1943100"/>
            <a:ext cx="298450" cy="558800"/>
          </a:xfrm>
          <a:custGeom>
            <a:avLst/>
            <a:gdLst>
              <a:gd name="T0" fmla="*/ 68 w 188"/>
              <a:gd name="T1" fmla="*/ 352 h 352"/>
              <a:gd name="T2" fmla="*/ 20 w 188"/>
              <a:gd name="T3" fmla="*/ 168 h 352"/>
              <a:gd name="T4" fmla="*/ 188 w 188"/>
              <a:gd name="T5" fmla="*/ 0 h 352"/>
            </a:gdLst>
            <a:ahLst/>
            <a:cxnLst>
              <a:cxn ang="0">
                <a:pos x="T0" y="T1"/>
              </a:cxn>
              <a:cxn ang="0">
                <a:pos x="T2" y="T3"/>
              </a:cxn>
              <a:cxn ang="0">
                <a:pos x="T4" y="T5"/>
              </a:cxn>
            </a:cxnLst>
            <a:rect l="0" t="0" r="r" b="b"/>
            <a:pathLst>
              <a:path w="188" h="352">
                <a:moveTo>
                  <a:pt x="68" y="352"/>
                </a:moveTo>
                <a:cubicBezTo>
                  <a:pt x="60" y="321"/>
                  <a:pt x="0" y="227"/>
                  <a:pt x="20" y="168"/>
                </a:cubicBezTo>
                <a:cubicBezTo>
                  <a:pt x="40" y="109"/>
                  <a:pt x="153" y="35"/>
                  <a:pt x="188" y="0"/>
                </a:cubicBezTo>
              </a:path>
            </a:pathLst>
          </a:custGeom>
          <a:noFill/>
          <a:ln w="76200" cap="flat" cmpd="tri">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26119" name="Group 167"/>
          <p:cNvGrpSpPr>
            <a:grpSpLocks/>
          </p:cNvGrpSpPr>
          <p:nvPr/>
        </p:nvGrpSpPr>
        <p:grpSpPr bwMode="auto">
          <a:xfrm>
            <a:off x="5122863" y="3036888"/>
            <a:ext cx="615950" cy="503237"/>
            <a:chOff x="4763" y="1822"/>
            <a:chExt cx="388" cy="317"/>
          </a:xfrm>
        </p:grpSpPr>
        <p:sp>
          <p:nvSpPr>
            <p:cNvPr id="126120" name="Rectangle 168"/>
            <p:cNvSpPr>
              <a:spLocks noChangeArrowheads="1"/>
            </p:cNvSpPr>
            <p:nvPr/>
          </p:nvSpPr>
          <p:spPr bwMode="auto">
            <a:xfrm>
              <a:off x="4763" y="1853"/>
              <a:ext cx="186" cy="142"/>
            </a:xfrm>
            <a:prstGeom prst="rect">
              <a:avLst/>
            </a:prstGeom>
            <a:solidFill>
              <a:srgbClr val="CCFFFF"/>
            </a:solidFill>
            <a:ln w="190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121" name="Line 169"/>
            <p:cNvSpPr>
              <a:spLocks noChangeShapeType="1"/>
            </p:cNvSpPr>
            <p:nvPr/>
          </p:nvSpPr>
          <p:spPr bwMode="auto">
            <a:xfrm>
              <a:off x="4770" y="1860"/>
              <a:ext cx="179" cy="131"/>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122" name="Line 170"/>
            <p:cNvSpPr>
              <a:spLocks noChangeShapeType="1"/>
            </p:cNvSpPr>
            <p:nvPr/>
          </p:nvSpPr>
          <p:spPr bwMode="auto">
            <a:xfrm flipV="1">
              <a:off x="4767" y="1857"/>
              <a:ext cx="180" cy="127"/>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123" name="Line 171"/>
            <p:cNvSpPr>
              <a:spLocks noChangeShapeType="1"/>
            </p:cNvSpPr>
            <p:nvPr/>
          </p:nvSpPr>
          <p:spPr bwMode="auto">
            <a:xfrm>
              <a:off x="4823" y="1822"/>
              <a:ext cx="0" cy="31"/>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124" name="Line 172"/>
            <p:cNvSpPr>
              <a:spLocks noChangeShapeType="1"/>
            </p:cNvSpPr>
            <p:nvPr/>
          </p:nvSpPr>
          <p:spPr bwMode="auto">
            <a:xfrm>
              <a:off x="4851" y="1822"/>
              <a:ext cx="0" cy="31"/>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125" name="Line 173"/>
            <p:cNvSpPr>
              <a:spLocks noChangeShapeType="1"/>
            </p:cNvSpPr>
            <p:nvPr/>
          </p:nvSpPr>
          <p:spPr bwMode="auto">
            <a:xfrm>
              <a:off x="4879" y="1822"/>
              <a:ext cx="0" cy="31"/>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126" name="Text Box 174"/>
            <p:cNvSpPr txBox="1">
              <a:spLocks noChangeArrowheads="1"/>
            </p:cNvSpPr>
            <p:nvPr/>
          </p:nvSpPr>
          <p:spPr bwMode="auto">
            <a:xfrm>
              <a:off x="4903" y="1845"/>
              <a:ext cx="24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rgbClr val="0000FF"/>
                  </a:solidFill>
                </a:rPr>
                <a:t>168</a:t>
              </a:r>
            </a:p>
          </p:txBody>
        </p:sp>
        <p:sp>
          <p:nvSpPr>
            <p:cNvPr id="126127" name="Line 175"/>
            <p:cNvSpPr>
              <a:spLocks noChangeShapeType="1"/>
            </p:cNvSpPr>
            <p:nvPr/>
          </p:nvSpPr>
          <p:spPr bwMode="auto">
            <a:xfrm>
              <a:off x="4764" y="1998"/>
              <a:ext cx="0" cy="141"/>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lide Number Placeholder 2"/>
          <p:cNvSpPr>
            <a:spLocks noGrp="1"/>
          </p:cNvSpPr>
          <p:nvPr>
            <p:ph type="sldNum" sz="quarter" idx="11"/>
          </p:nvPr>
        </p:nvSpPr>
        <p:spPr/>
        <p:txBody>
          <a:bodyPr/>
          <a:lstStyle/>
          <a:p>
            <a:fld id="{3ED9E37A-ED80-44A8-BCAE-B9AE4BC7A49F}" type="slidenum">
              <a:rPr lang="en-US" altLang="en-US"/>
              <a:pPr/>
              <a:t>61</a:t>
            </a:fld>
            <a:endParaRPr lang="en-US" altLang="en-US"/>
          </a:p>
        </p:txBody>
      </p:sp>
      <p:sp>
        <p:nvSpPr>
          <p:cNvPr id="148484" name="Rectangle 4"/>
          <p:cNvSpPr>
            <a:spLocks noChangeArrowheads="1"/>
          </p:cNvSpPr>
          <p:nvPr/>
        </p:nvSpPr>
        <p:spPr bwMode="auto">
          <a:xfrm>
            <a:off x="4876800" y="123825"/>
            <a:ext cx="381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2800" b="1" i="1">
                <a:solidFill>
                  <a:srgbClr val="0000FF"/>
                </a:solidFill>
              </a:rPr>
              <a:t>Kasserine Pass</a:t>
            </a:r>
          </a:p>
        </p:txBody>
      </p:sp>
      <p:sp>
        <p:nvSpPr>
          <p:cNvPr id="148485" name="Text Box 5"/>
          <p:cNvSpPr txBox="1">
            <a:spLocks noChangeArrowheads="1"/>
          </p:cNvSpPr>
          <p:nvPr/>
        </p:nvSpPr>
        <p:spPr bwMode="auto">
          <a:xfrm>
            <a:off x="1322388" y="109538"/>
            <a:ext cx="2038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u="sng"/>
              <a:t>Doctrine</a:t>
            </a:r>
          </a:p>
        </p:txBody>
      </p:sp>
      <p:sp>
        <p:nvSpPr>
          <p:cNvPr id="148486" name="Line 6"/>
          <p:cNvSpPr>
            <a:spLocks noChangeShapeType="1"/>
          </p:cNvSpPr>
          <p:nvPr/>
        </p:nvSpPr>
        <p:spPr bwMode="auto">
          <a:xfrm flipH="1">
            <a:off x="4340225" y="0"/>
            <a:ext cx="14288" cy="6858000"/>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487" name="Text Box 7"/>
          <p:cNvSpPr txBox="1">
            <a:spLocks noChangeArrowheads="1"/>
          </p:cNvSpPr>
          <p:nvPr/>
        </p:nvSpPr>
        <p:spPr bwMode="auto">
          <a:xfrm>
            <a:off x="434975" y="784225"/>
            <a:ext cx="3622675" cy="376238"/>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US Tank/Tank Destroyer Doctrine</a:t>
            </a:r>
          </a:p>
        </p:txBody>
      </p:sp>
      <p:sp>
        <p:nvSpPr>
          <p:cNvPr id="148488" name="Freeform 8"/>
          <p:cNvSpPr>
            <a:spLocks/>
          </p:cNvSpPr>
          <p:nvPr/>
        </p:nvSpPr>
        <p:spPr bwMode="auto">
          <a:xfrm rot="-4062863">
            <a:off x="2327276" y="3281362"/>
            <a:ext cx="214312" cy="792163"/>
          </a:xfrm>
          <a:custGeom>
            <a:avLst/>
            <a:gdLst>
              <a:gd name="T0" fmla="*/ 135 w 135"/>
              <a:gd name="T1" fmla="*/ 0 h 499"/>
              <a:gd name="T2" fmla="*/ 35 w 135"/>
              <a:gd name="T3" fmla="*/ 261 h 499"/>
              <a:gd name="T4" fmla="*/ 117 w 135"/>
              <a:gd name="T5" fmla="*/ 228 h 499"/>
              <a:gd name="T6" fmla="*/ 0 w 135"/>
              <a:gd name="T7" fmla="*/ 499 h 499"/>
            </a:gdLst>
            <a:ahLst/>
            <a:cxnLst>
              <a:cxn ang="0">
                <a:pos x="T0" y="T1"/>
              </a:cxn>
              <a:cxn ang="0">
                <a:pos x="T2" y="T3"/>
              </a:cxn>
              <a:cxn ang="0">
                <a:pos x="T4" y="T5"/>
              </a:cxn>
              <a:cxn ang="0">
                <a:pos x="T6" y="T7"/>
              </a:cxn>
            </a:cxnLst>
            <a:rect l="0" t="0" r="r" b="b"/>
            <a:pathLst>
              <a:path w="135" h="499">
                <a:moveTo>
                  <a:pt x="135" y="0"/>
                </a:moveTo>
                <a:lnTo>
                  <a:pt x="35" y="261"/>
                </a:lnTo>
                <a:lnTo>
                  <a:pt x="117" y="228"/>
                </a:lnTo>
                <a:lnTo>
                  <a:pt x="0" y="499"/>
                </a:lnTo>
              </a:path>
            </a:pathLst>
          </a:custGeom>
          <a:noFill/>
          <a:ln w="38100" cap="flat" cmpd="sng">
            <a:solidFill>
              <a:srgbClr val="0000FF"/>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48519" name="Group 39"/>
          <p:cNvGrpSpPr>
            <a:grpSpLocks/>
          </p:cNvGrpSpPr>
          <p:nvPr/>
        </p:nvGrpSpPr>
        <p:grpSpPr bwMode="auto">
          <a:xfrm>
            <a:off x="1716088" y="3128963"/>
            <a:ext cx="307975" cy="325437"/>
            <a:chOff x="3743" y="1944"/>
            <a:chExt cx="194" cy="205"/>
          </a:xfrm>
        </p:grpSpPr>
        <p:sp>
          <p:nvSpPr>
            <p:cNvPr id="148496" name="Rectangle 16"/>
            <p:cNvSpPr>
              <a:spLocks noChangeArrowheads="1"/>
            </p:cNvSpPr>
            <p:nvPr/>
          </p:nvSpPr>
          <p:spPr bwMode="auto">
            <a:xfrm>
              <a:off x="3743" y="1993"/>
              <a:ext cx="194" cy="156"/>
            </a:xfrm>
            <a:prstGeom prst="rect">
              <a:avLst/>
            </a:prstGeom>
            <a:solidFill>
              <a:srgbClr val="3366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8497" name="Line 17"/>
            <p:cNvSpPr>
              <a:spLocks noChangeShapeType="1"/>
            </p:cNvSpPr>
            <p:nvPr/>
          </p:nvSpPr>
          <p:spPr bwMode="auto">
            <a:xfrm flipV="1">
              <a:off x="3748" y="1994"/>
              <a:ext cx="187" cy="14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499" name="Oval 19"/>
            <p:cNvSpPr>
              <a:spLocks noChangeArrowheads="1"/>
            </p:cNvSpPr>
            <p:nvPr/>
          </p:nvSpPr>
          <p:spPr bwMode="auto">
            <a:xfrm>
              <a:off x="3783" y="1944"/>
              <a:ext cx="27" cy="27"/>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8500" name="Oval 20"/>
            <p:cNvSpPr>
              <a:spLocks noChangeArrowheads="1"/>
            </p:cNvSpPr>
            <p:nvPr/>
          </p:nvSpPr>
          <p:spPr bwMode="auto">
            <a:xfrm>
              <a:off x="3824" y="1944"/>
              <a:ext cx="27" cy="27"/>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8501" name="Oval 21"/>
            <p:cNvSpPr>
              <a:spLocks noChangeArrowheads="1"/>
            </p:cNvSpPr>
            <p:nvPr/>
          </p:nvSpPr>
          <p:spPr bwMode="auto">
            <a:xfrm>
              <a:off x="3865" y="1944"/>
              <a:ext cx="27" cy="27"/>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8494" name="Oval 14"/>
            <p:cNvSpPr>
              <a:spLocks noChangeArrowheads="1"/>
            </p:cNvSpPr>
            <p:nvPr/>
          </p:nvSpPr>
          <p:spPr bwMode="auto">
            <a:xfrm>
              <a:off x="3784" y="2044"/>
              <a:ext cx="114" cy="56"/>
            </a:xfrm>
            <a:prstGeom prst="ellipse">
              <a:avLst/>
            </a:prstGeom>
            <a:noFill/>
            <a:ln w="19050">
              <a:solidFill>
                <a:schemeClr val="tx1"/>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48520" name="Freeform 40"/>
          <p:cNvSpPr>
            <a:spLocks/>
          </p:cNvSpPr>
          <p:nvPr/>
        </p:nvSpPr>
        <p:spPr bwMode="auto">
          <a:xfrm rot="20028516" flipV="1">
            <a:off x="1231900" y="2509838"/>
            <a:ext cx="214313" cy="792162"/>
          </a:xfrm>
          <a:custGeom>
            <a:avLst/>
            <a:gdLst>
              <a:gd name="T0" fmla="*/ 135 w 135"/>
              <a:gd name="T1" fmla="*/ 0 h 499"/>
              <a:gd name="T2" fmla="*/ 35 w 135"/>
              <a:gd name="T3" fmla="*/ 261 h 499"/>
              <a:gd name="T4" fmla="*/ 117 w 135"/>
              <a:gd name="T5" fmla="*/ 228 h 499"/>
              <a:gd name="T6" fmla="*/ 0 w 135"/>
              <a:gd name="T7" fmla="*/ 499 h 499"/>
            </a:gdLst>
            <a:ahLst/>
            <a:cxnLst>
              <a:cxn ang="0">
                <a:pos x="T0" y="T1"/>
              </a:cxn>
              <a:cxn ang="0">
                <a:pos x="T2" y="T3"/>
              </a:cxn>
              <a:cxn ang="0">
                <a:pos x="T4" y="T5"/>
              </a:cxn>
              <a:cxn ang="0">
                <a:pos x="T6" y="T7"/>
              </a:cxn>
            </a:cxnLst>
            <a:rect l="0" t="0" r="r" b="b"/>
            <a:pathLst>
              <a:path w="135" h="499">
                <a:moveTo>
                  <a:pt x="135" y="0"/>
                </a:moveTo>
                <a:lnTo>
                  <a:pt x="35" y="261"/>
                </a:lnTo>
                <a:lnTo>
                  <a:pt x="117" y="228"/>
                </a:lnTo>
                <a:lnTo>
                  <a:pt x="0" y="499"/>
                </a:lnTo>
              </a:path>
            </a:pathLst>
          </a:custGeom>
          <a:noFill/>
          <a:ln w="38100" cap="flat" cmpd="sng">
            <a:solidFill>
              <a:srgbClr val="0000FF"/>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48521" name="Group 41"/>
          <p:cNvGrpSpPr>
            <a:grpSpLocks/>
          </p:cNvGrpSpPr>
          <p:nvPr/>
        </p:nvGrpSpPr>
        <p:grpSpPr bwMode="auto">
          <a:xfrm rot="10800000">
            <a:off x="533400" y="4867275"/>
            <a:ext cx="520700" cy="236538"/>
            <a:chOff x="951" y="1390"/>
            <a:chExt cx="4105" cy="1865"/>
          </a:xfrm>
        </p:grpSpPr>
        <p:sp>
          <p:nvSpPr>
            <p:cNvPr id="148522" name="Freeform 42"/>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523" name="Freeform 43"/>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524" name="Freeform 44"/>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8525" name="Group 45"/>
          <p:cNvGrpSpPr>
            <a:grpSpLocks/>
          </p:cNvGrpSpPr>
          <p:nvPr/>
        </p:nvGrpSpPr>
        <p:grpSpPr bwMode="auto">
          <a:xfrm rot="-2516532">
            <a:off x="439738" y="3344863"/>
            <a:ext cx="547687" cy="184150"/>
            <a:chOff x="1445" y="1563"/>
            <a:chExt cx="3437" cy="1152"/>
          </a:xfrm>
        </p:grpSpPr>
        <p:sp>
          <p:nvSpPr>
            <p:cNvPr id="148526" name="Freeform 46"/>
            <p:cNvSpPr>
              <a:spLocks/>
            </p:cNvSpPr>
            <p:nvPr/>
          </p:nvSpPr>
          <p:spPr bwMode="auto">
            <a:xfrm>
              <a:off x="1445" y="1563"/>
              <a:ext cx="3437" cy="1152"/>
            </a:xfrm>
            <a:custGeom>
              <a:avLst/>
              <a:gdLst>
                <a:gd name="T0" fmla="*/ 9 w 3437"/>
                <a:gd name="T1" fmla="*/ 0 h 1152"/>
                <a:gd name="T2" fmla="*/ 0 w 3437"/>
                <a:gd name="T3" fmla="*/ 1134 h 1152"/>
                <a:gd name="T4" fmla="*/ 3154 w 3437"/>
                <a:gd name="T5" fmla="*/ 1152 h 1152"/>
                <a:gd name="T6" fmla="*/ 3154 w 3437"/>
                <a:gd name="T7" fmla="*/ 860 h 1152"/>
                <a:gd name="T8" fmla="*/ 3437 w 3437"/>
                <a:gd name="T9" fmla="*/ 860 h 1152"/>
                <a:gd name="T10" fmla="*/ 3437 w 3437"/>
                <a:gd name="T11" fmla="*/ 284 h 1152"/>
                <a:gd name="T12" fmla="*/ 3145 w 3437"/>
                <a:gd name="T13" fmla="*/ 275 h 1152"/>
                <a:gd name="T14" fmla="*/ 3145 w 3437"/>
                <a:gd name="T15" fmla="*/ 28 h 1152"/>
                <a:gd name="T16" fmla="*/ 9 w 3437"/>
                <a:gd name="T17" fmla="*/ 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7" h="1152">
                  <a:moveTo>
                    <a:pt x="9" y="0"/>
                  </a:moveTo>
                  <a:lnTo>
                    <a:pt x="0" y="1134"/>
                  </a:lnTo>
                  <a:lnTo>
                    <a:pt x="3154" y="1152"/>
                  </a:lnTo>
                  <a:lnTo>
                    <a:pt x="3154" y="860"/>
                  </a:lnTo>
                  <a:lnTo>
                    <a:pt x="3437" y="860"/>
                  </a:lnTo>
                  <a:lnTo>
                    <a:pt x="3437" y="284"/>
                  </a:lnTo>
                  <a:lnTo>
                    <a:pt x="3145" y="275"/>
                  </a:lnTo>
                  <a:lnTo>
                    <a:pt x="3145" y="28"/>
                  </a:lnTo>
                  <a:lnTo>
                    <a:pt x="9" y="0"/>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527" name="Freeform 47"/>
            <p:cNvSpPr>
              <a:spLocks/>
            </p:cNvSpPr>
            <p:nvPr/>
          </p:nvSpPr>
          <p:spPr bwMode="auto">
            <a:xfrm>
              <a:off x="3468" y="1656"/>
              <a:ext cx="1212" cy="990"/>
            </a:xfrm>
            <a:custGeom>
              <a:avLst/>
              <a:gdLst>
                <a:gd name="T0" fmla="*/ 12 w 1212"/>
                <a:gd name="T1" fmla="*/ 0 h 990"/>
                <a:gd name="T2" fmla="*/ 0 w 1212"/>
                <a:gd name="T3" fmla="*/ 990 h 990"/>
                <a:gd name="T4" fmla="*/ 1206 w 1212"/>
                <a:gd name="T5" fmla="*/ 750 h 990"/>
                <a:gd name="T6" fmla="*/ 1212 w 1212"/>
                <a:gd name="T7" fmla="*/ 198 h 990"/>
                <a:gd name="T8" fmla="*/ 12 w 1212"/>
                <a:gd name="T9" fmla="*/ 0 h 990"/>
              </a:gdLst>
              <a:ahLst/>
              <a:cxnLst>
                <a:cxn ang="0">
                  <a:pos x="T0" y="T1"/>
                </a:cxn>
                <a:cxn ang="0">
                  <a:pos x="T2" y="T3"/>
                </a:cxn>
                <a:cxn ang="0">
                  <a:pos x="T4" y="T5"/>
                </a:cxn>
                <a:cxn ang="0">
                  <a:pos x="T6" y="T7"/>
                </a:cxn>
                <a:cxn ang="0">
                  <a:pos x="T8" y="T9"/>
                </a:cxn>
              </a:cxnLst>
              <a:rect l="0" t="0" r="r" b="b"/>
              <a:pathLst>
                <a:path w="1212" h="990">
                  <a:moveTo>
                    <a:pt x="12" y="0"/>
                  </a:moveTo>
                  <a:lnTo>
                    <a:pt x="0" y="990"/>
                  </a:lnTo>
                  <a:lnTo>
                    <a:pt x="1206" y="750"/>
                  </a:lnTo>
                  <a:lnTo>
                    <a:pt x="1212" y="198"/>
                  </a:lnTo>
                  <a:lnTo>
                    <a:pt x="12" y="0"/>
                  </a:lnTo>
                  <a:close/>
                </a:path>
              </a:pathLst>
            </a:custGeom>
            <a:solidFill>
              <a:srgbClr val="008000"/>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528" name="Freeform 48"/>
            <p:cNvSpPr>
              <a:spLocks/>
            </p:cNvSpPr>
            <p:nvPr/>
          </p:nvSpPr>
          <p:spPr bwMode="auto">
            <a:xfrm>
              <a:off x="1476" y="1590"/>
              <a:ext cx="1998" cy="1098"/>
            </a:xfrm>
            <a:custGeom>
              <a:avLst/>
              <a:gdLst>
                <a:gd name="T0" fmla="*/ 6 w 1998"/>
                <a:gd name="T1" fmla="*/ 0 h 1098"/>
                <a:gd name="T2" fmla="*/ 0 w 1998"/>
                <a:gd name="T3" fmla="*/ 1080 h 1098"/>
                <a:gd name="T4" fmla="*/ 1812 w 1998"/>
                <a:gd name="T5" fmla="*/ 1098 h 1098"/>
                <a:gd name="T6" fmla="*/ 1986 w 1998"/>
                <a:gd name="T7" fmla="*/ 1068 h 1098"/>
                <a:gd name="T8" fmla="*/ 1998 w 1998"/>
                <a:gd name="T9" fmla="*/ 61 h 1098"/>
                <a:gd name="T10" fmla="*/ 1818 w 1998"/>
                <a:gd name="T11" fmla="*/ 12 h 1098"/>
                <a:gd name="T12" fmla="*/ 6 w 1998"/>
                <a:gd name="T13" fmla="*/ 0 h 1098"/>
              </a:gdLst>
              <a:ahLst/>
              <a:cxnLst>
                <a:cxn ang="0">
                  <a:pos x="T0" y="T1"/>
                </a:cxn>
                <a:cxn ang="0">
                  <a:pos x="T2" y="T3"/>
                </a:cxn>
                <a:cxn ang="0">
                  <a:pos x="T4" y="T5"/>
                </a:cxn>
                <a:cxn ang="0">
                  <a:pos x="T6" y="T7"/>
                </a:cxn>
                <a:cxn ang="0">
                  <a:pos x="T8" y="T9"/>
                </a:cxn>
                <a:cxn ang="0">
                  <a:pos x="T10" y="T11"/>
                </a:cxn>
                <a:cxn ang="0">
                  <a:pos x="T12" y="T13"/>
                </a:cxn>
              </a:cxnLst>
              <a:rect l="0" t="0" r="r" b="b"/>
              <a:pathLst>
                <a:path w="1998" h="1098">
                  <a:moveTo>
                    <a:pt x="6" y="0"/>
                  </a:moveTo>
                  <a:lnTo>
                    <a:pt x="0" y="1080"/>
                  </a:lnTo>
                  <a:lnTo>
                    <a:pt x="1812" y="1098"/>
                  </a:lnTo>
                  <a:lnTo>
                    <a:pt x="1986" y="1068"/>
                  </a:lnTo>
                  <a:lnTo>
                    <a:pt x="1998" y="61"/>
                  </a:lnTo>
                  <a:lnTo>
                    <a:pt x="1818" y="12"/>
                  </a:lnTo>
                  <a:lnTo>
                    <a:pt x="6" y="0"/>
                  </a:lnTo>
                  <a:close/>
                </a:path>
              </a:pathLst>
            </a:custGeom>
            <a:solidFill>
              <a:srgbClr val="99CC00"/>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529" name="Freeform 49"/>
            <p:cNvSpPr>
              <a:spLocks/>
            </p:cNvSpPr>
            <p:nvPr/>
          </p:nvSpPr>
          <p:spPr bwMode="auto">
            <a:xfrm>
              <a:off x="2921" y="2076"/>
              <a:ext cx="1285" cy="150"/>
            </a:xfrm>
            <a:custGeom>
              <a:avLst/>
              <a:gdLst>
                <a:gd name="T0" fmla="*/ 67 w 1285"/>
                <a:gd name="T1" fmla="*/ 0 h 150"/>
                <a:gd name="T2" fmla="*/ 235 w 1285"/>
                <a:gd name="T3" fmla="*/ 6 h 150"/>
                <a:gd name="T4" fmla="*/ 301 w 1285"/>
                <a:gd name="T5" fmla="*/ 24 h 150"/>
                <a:gd name="T6" fmla="*/ 949 w 1285"/>
                <a:gd name="T7" fmla="*/ 30 h 150"/>
                <a:gd name="T8" fmla="*/ 1285 w 1285"/>
                <a:gd name="T9" fmla="*/ 48 h 150"/>
                <a:gd name="T10" fmla="*/ 1285 w 1285"/>
                <a:gd name="T11" fmla="*/ 126 h 150"/>
                <a:gd name="T12" fmla="*/ 945 w 1285"/>
                <a:gd name="T13" fmla="*/ 134 h 150"/>
                <a:gd name="T14" fmla="*/ 295 w 1285"/>
                <a:gd name="T15" fmla="*/ 126 h 150"/>
                <a:gd name="T16" fmla="*/ 223 w 1285"/>
                <a:gd name="T17" fmla="*/ 150 h 150"/>
                <a:gd name="T18" fmla="*/ 73 w 1285"/>
                <a:gd name="T19" fmla="*/ 150 h 150"/>
                <a:gd name="T20" fmla="*/ 23 w 1285"/>
                <a:gd name="T21" fmla="*/ 126 h 150"/>
                <a:gd name="T22" fmla="*/ 1 w 1285"/>
                <a:gd name="T23" fmla="*/ 78 h 150"/>
                <a:gd name="T24" fmla="*/ 27 w 1285"/>
                <a:gd name="T25" fmla="*/ 26 h 150"/>
                <a:gd name="T26" fmla="*/ 67 w 1285"/>
                <a:gd name="T27"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5" h="150">
                  <a:moveTo>
                    <a:pt x="67" y="0"/>
                  </a:moveTo>
                  <a:lnTo>
                    <a:pt x="235" y="6"/>
                  </a:lnTo>
                  <a:lnTo>
                    <a:pt x="301" y="24"/>
                  </a:lnTo>
                  <a:lnTo>
                    <a:pt x="949" y="30"/>
                  </a:lnTo>
                  <a:lnTo>
                    <a:pt x="1285" y="48"/>
                  </a:lnTo>
                  <a:lnTo>
                    <a:pt x="1285" y="126"/>
                  </a:lnTo>
                  <a:cubicBezTo>
                    <a:pt x="1173" y="128"/>
                    <a:pt x="1110" y="134"/>
                    <a:pt x="945" y="134"/>
                  </a:cubicBezTo>
                  <a:lnTo>
                    <a:pt x="295" y="126"/>
                  </a:lnTo>
                  <a:lnTo>
                    <a:pt x="223" y="150"/>
                  </a:lnTo>
                  <a:lnTo>
                    <a:pt x="73" y="150"/>
                  </a:lnTo>
                  <a:cubicBezTo>
                    <a:pt x="40" y="146"/>
                    <a:pt x="35" y="138"/>
                    <a:pt x="23" y="126"/>
                  </a:cubicBezTo>
                  <a:cubicBezTo>
                    <a:pt x="11" y="114"/>
                    <a:pt x="0" y="95"/>
                    <a:pt x="1" y="78"/>
                  </a:cubicBezTo>
                  <a:cubicBezTo>
                    <a:pt x="2" y="61"/>
                    <a:pt x="16" y="39"/>
                    <a:pt x="27" y="26"/>
                  </a:cubicBezTo>
                  <a:cubicBezTo>
                    <a:pt x="38" y="13"/>
                    <a:pt x="59" y="5"/>
                    <a:pt x="67" y="0"/>
                  </a:cubicBezTo>
                  <a:close/>
                </a:path>
              </a:pathLst>
            </a:custGeom>
            <a:solidFill>
              <a:srgbClr val="003300"/>
            </a:solidFill>
            <a:ln w="9525">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8530" name="Group 50"/>
          <p:cNvGrpSpPr>
            <a:grpSpLocks/>
          </p:cNvGrpSpPr>
          <p:nvPr/>
        </p:nvGrpSpPr>
        <p:grpSpPr bwMode="auto">
          <a:xfrm>
            <a:off x="1976438" y="2133600"/>
            <a:ext cx="590550" cy="266700"/>
            <a:chOff x="5034" y="943"/>
            <a:chExt cx="319" cy="144"/>
          </a:xfrm>
        </p:grpSpPr>
        <p:sp>
          <p:nvSpPr>
            <p:cNvPr id="148531" name="Freeform 51"/>
            <p:cNvSpPr>
              <a:spLocks/>
            </p:cNvSpPr>
            <p:nvPr/>
          </p:nvSpPr>
          <p:spPr bwMode="auto">
            <a:xfrm>
              <a:off x="5061" y="943"/>
              <a:ext cx="292" cy="144"/>
            </a:xfrm>
            <a:custGeom>
              <a:avLst/>
              <a:gdLst>
                <a:gd name="T0" fmla="*/ 9 w 4645"/>
                <a:gd name="T1" fmla="*/ 2286 h 2286"/>
                <a:gd name="T2" fmla="*/ 4645 w 4645"/>
                <a:gd name="T3" fmla="*/ 2277 h 2286"/>
                <a:gd name="T4" fmla="*/ 4645 w 4645"/>
                <a:gd name="T5" fmla="*/ 1838 h 2286"/>
                <a:gd name="T6" fmla="*/ 4242 w 4645"/>
                <a:gd name="T7" fmla="*/ 1838 h 2286"/>
                <a:gd name="T8" fmla="*/ 4215 w 4645"/>
                <a:gd name="T9" fmla="*/ 430 h 2286"/>
                <a:gd name="T10" fmla="*/ 4635 w 4645"/>
                <a:gd name="T11" fmla="*/ 430 h 2286"/>
                <a:gd name="T12" fmla="*/ 4635 w 4645"/>
                <a:gd name="T13" fmla="*/ 0 h 2286"/>
                <a:gd name="T14" fmla="*/ 0 w 4645"/>
                <a:gd name="T15" fmla="*/ 0 h 2286"/>
                <a:gd name="T16" fmla="*/ 0 w 4645"/>
                <a:gd name="T17" fmla="*/ 403 h 2286"/>
                <a:gd name="T18" fmla="*/ 165 w 4645"/>
                <a:gd name="T19" fmla="*/ 403 h 2286"/>
                <a:gd name="T20" fmla="*/ 174 w 4645"/>
                <a:gd name="T21" fmla="*/ 1875 h 2286"/>
                <a:gd name="T22" fmla="*/ 0 w 4645"/>
                <a:gd name="T23" fmla="*/ 1875 h 2286"/>
                <a:gd name="T24" fmla="*/ 9 w 4645"/>
                <a:gd name="T25" fmla="*/ 2286 h 2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45" h="2286">
                  <a:moveTo>
                    <a:pt x="9" y="2286"/>
                  </a:moveTo>
                  <a:lnTo>
                    <a:pt x="4645" y="2277"/>
                  </a:lnTo>
                  <a:lnTo>
                    <a:pt x="4645" y="1838"/>
                  </a:lnTo>
                  <a:lnTo>
                    <a:pt x="4242" y="1838"/>
                  </a:lnTo>
                  <a:lnTo>
                    <a:pt x="4215" y="430"/>
                  </a:lnTo>
                  <a:lnTo>
                    <a:pt x="4635" y="430"/>
                  </a:lnTo>
                  <a:lnTo>
                    <a:pt x="4635" y="0"/>
                  </a:lnTo>
                  <a:lnTo>
                    <a:pt x="0" y="0"/>
                  </a:lnTo>
                  <a:lnTo>
                    <a:pt x="0" y="403"/>
                  </a:lnTo>
                  <a:lnTo>
                    <a:pt x="165" y="403"/>
                  </a:lnTo>
                  <a:lnTo>
                    <a:pt x="174" y="1875"/>
                  </a:lnTo>
                  <a:lnTo>
                    <a:pt x="0" y="1875"/>
                  </a:lnTo>
                  <a:lnTo>
                    <a:pt x="9" y="2286"/>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532" name="Freeform 52"/>
            <p:cNvSpPr>
              <a:spLocks/>
            </p:cNvSpPr>
            <p:nvPr/>
          </p:nvSpPr>
          <p:spPr bwMode="auto">
            <a:xfrm>
              <a:off x="5159" y="967"/>
              <a:ext cx="131" cy="99"/>
            </a:xfrm>
            <a:custGeom>
              <a:avLst/>
              <a:gdLst>
                <a:gd name="T0" fmla="*/ 0 w 2077"/>
                <a:gd name="T1" fmla="*/ 531 h 1582"/>
                <a:gd name="T2" fmla="*/ 0 w 2077"/>
                <a:gd name="T3" fmla="*/ 1052 h 1582"/>
                <a:gd name="T4" fmla="*/ 128 w 2077"/>
                <a:gd name="T5" fmla="*/ 1408 h 1582"/>
                <a:gd name="T6" fmla="*/ 503 w 2077"/>
                <a:gd name="T7" fmla="*/ 1564 h 1582"/>
                <a:gd name="T8" fmla="*/ 805 w 2077"/>
                <a:gd name="T9" fmla="*/ 1582 h 1582"/>
                <a:gd name="T10" fmla="*/ 1399 w 2077"/>
                <a:gd name="T11" fmla="*/ 1445 h 1582"/>
                <a:gd name="T12" fmla="*/ 1509 w 2077"/>
                <a:gd name="T13" fmla="*/ 1225 h 1582"/>
                <a:gd name="T14" fmla="*/ 1911 w 2077"/>
                <a:gd name="T15" fmla="*/ 1235 h 1582"/>
                <a:gd name="T16" fmla="*/ 2076 w 2077"/>
                <a:gd name="T17" fmla="*/ 777 h 1582"/>
                <a:gd name="T18" fmla="*/ 1902 w 2077"/>
                <a:gd name="T19" fmla="*/ 366 h 1582"/>
                <a:gd name="T20" fmla="*/ 1491 w 2077"/>
                <a:gd name="T21" fmla="*/ 366 h 1582"/>
                <a:gd name="T22" fmla="*/ 1408 w 2077"/>
                <a:gd name="T23" fmla="*/ 128 h 1582"/>
                <a:gd name="T24" fmla="*/ 805 w 2077"/>
                <a:gd name="T25" fmla="*/ 0 h 1582"/>
                <a:gd name="T26" fmla="*/ 522 w 2077"/>
                <a:gd name="T27" fmla="*/ 0 h 1582"/>
                <a:gd name="T28" fmla="*/ 128 w 2077"/>
                <a:gd name="T29" fmla="*/ 183 h 1582"/>
                <a:gd name="T30" fmla="*/ 0 w 2077"/>
                <a:gd name="T31" fmla="*/ 531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77" h="1582">
                  <a:moveTo>
                    <a:pt x="0" y="531"/>
                  </a:moveTo>
                  <a:lnTo>
                    <a:pt x="0" y="1052"/>
                  </a:lnTo>
                  <a:lnTo>
                    <a:pt x="128" y="1408"/>
                  </a:lnTo>
                  <a:lnTo>
                    <a:pt x="503" y="1564"/>
                  </a:lnTo>
                  <a:lnTo>
                    <a:pt x="805" y="1582"/>
                  </a:lnTo>
                  <a:lnTo>
                    <a:pt x="1399" y="1445"/>
                  </a:lnTo>
                  <a:lnTo>
                    <a:pt x="1509" y="1225"/>
                  </a:lnTo>
                  <a:lnTo>
                    <a:pt x="1911" y="1235"/>
                  </a:lnTo>
                  <a:cubicBezTo>
                    <a:pt x="2005" y="1160"/>
                    <a:pt x="2077" y="922"/>
                    <a:pt x="2076" y="777"/>
                  </a:cubicBezTo>
                  <a:cubicBezTo>
                    <a:pt x="2075" y="632"/>
                    <a:pt x="2000" y="435"/>
                    <a:pt x="1902" y="366"/>
                  </a:cubicBezTo>
                  <a:lnTo>
                    <a:pt x="1491" y="366"/>
                  </a:lnTo>
                  <a:lnTo>
                    <a:pt x="1408" y="128"/>
                  </a:lnTo>
                  <a:lnTo>
                    <a:pt x="805" y="0"/>
                  </a:lnTo>
                  <a:lnTo>
                    <a:pt x="522" y="0"/>
                  </a:lnTo>
                  <a:lnTo>
                    <a:pt x="128" y="183"/>
                  </a:lnTo>
                  <a:lnTo>
                    <a:pt x="0" y="53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533" name="Freeform 53"/>
            <p:cNvSpPr>
              <a:spLocks/>
            </p:cNvSpPr>
            <p:nvPr/>
          </p:nvSpPr>
          <p:spPr bwMode="auto">
            <a:xfrm>
              <a:off x="5034" y="1004"/>
              <a:ext cx="125" cy="25"/>
            </a:xfrm>
            <a:custGeom>
              <a:avLst/>
              <a:gdLst>
                <a:gd name="T0" fmla="*/ 1976 w 1980"/>
                <a:gd name="T1" fmla="*/ 4 h 404"/>
                <a:gd name="T2" fmla="*/ 1660 w 1980"/>
                <a:gd name="T3" fmla="*/ 0 h 404"/>
                <a:gd name="T4" fmla="*/ 1664 w 1980"/>
                <a:gd name="T5" fmla="*/ 124 h 404"/>
                <a:gd name="T6" fmla="*/ 1236 w 1980"/>
                <a:gd name="T7" fmla="*/ 128 h 404"/>
                <a:gd name="T8" fmla="*/ 1236 w 1980"/>
                <a:gd name="T9" fmla="*/ 156 h 404"/>
                <a:gd name="T10" fmla="*/ 204 w 1980"/>
                <a:gd name="T11" fmla="*/ 164 h 404"/>
                <a:gd name="T12" fmla="*/ 96 w 1980"/>
                <a:gd name="T13" fmla="*/ 120 h 404"/>
                <a:gd name="T14" fmla="*/ 36 w 1980"/>
                <a:gd name="T15" fmla="*/ 120 h 404"/>
                <a:gd name="T16" fmla="*/ 0 w 1980"/>
                <a:gd name="T17" fmla="*/ 156 h 404"/>
                <a:gd name="T18" fmla="*/ 0 w 1980"/>
                <a:gd name="T19" fmla="*/ 256 h 404"/>
                <a:gd name="T20" fmla="*/ 40 w 1980"/>
                <a:gd name="T21" fmla="*/ 296 h 404"/>
                <a:gd name="T22" fmla="*/ 96 w 1980"/>
                <a:gd name="T23" fmla="*/ 296 h 404"/>
                <a:gd name="T24" fmla="*/ 212 w 1980"/>
                <a:gd name="T25" fmla="*/ 256 h 404"/>
                <a:gd name="T26" fmla="*/ 1236 w 1980"/>
                <a:gd name="T27" fmla="*/ 256 h 404"/>
                <a:gd name="T28" fmla="*/ 1240 w 1980"/>
                <a:gd name="T29" fmla="*/ 288 h 404"/>
                <a:gd name="T30" fmla="*/ 1660 w 1980"/>
                <a:gd name="T31" fmla="*/ 288 h 404"/>
                <a:gd name="T32" fmla="*/ 1672 w 1980"/>
                <a:gd name="T33" fmla="*/ 404 h 404"/>
                <a:gd name="T34" fmla="*/ 1980 w 1980"/>
                <a:gd name="T35" fmla="*/ 404 h 404"/>
                <a:gd name="T36" fmla="*/ 1976 w 1980"/>
                <a:gd name="T37" fmla="*/ 4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80" h="404">
                  <a:moveTo>
                    <a:pt x="1976" y="4"/>
                  </a:moveTo>
                  <a:lnTo>
                    <a:pt x="1660" y="0"/>
                  </a:lnTo>
                  <a:lnTo>
                    <a:pt x="1664" y="124"/>
                  </a:lnTo>
                  <a:lnTo>
                    <a:pt x="1236" y="128"/>
                  </a:lnTo>
                  <a:lnTo>
                    <a:pt x="1236" y="156"/>
                  </a:lnTo>
                  <a:lnTo>
                    <a:pt x="204" y="164"/>
                  </a:lnTo>
                  <a:lnTo>
                    <a:pt x="96" y="120"/>
                  </a:lnTo>
                  <a:lnTo>
                    <a:pt x="36" y="120"/>
                  </a:lnTo>
                  <a:lnTo>
                    <a:pt x="0" y="156"/>
                  </a:lnTo>
                  <a:lnTo>
                    <a:pt x="0" y="256"/>
                  </a:lnTo>
                  <a:lnTo>
                    <a:pt x="40" y="296"/>
                  </a:lnTo>
                  <a:lnTo>
                    <a:pt x="96" y="296"/>
                  </a:lnTo>
                  <a:lnTo>
                    <a:pt x="212" y="256"/>
                  </a:lnTo>
                  <a:lnTo>
                    <a:pt x="1236" y="256"/>
                  </a:lnTo>
                  <a:lnTo>
                    <a:pt x="1240" y="288"/>
                  </a:lnTo>
                  <a:lnTo>
                    <a:pt x="1660" y="288"/>
                  </a:lnTo>
                  <a:lnTo>
                    <a:pt x="1672" y="404"/>
                  </a:lnTo>
                  <a:lnTo>
                    <a:pt x="1980" y="404"/>
                  </a:lnTo>
                  <a:lnTo>
                    <a:pt x="1976" y="4"/>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8534" name="Group 54"/>
          <p:cNvGrpSpPr>
            <a:grpSpLocks/>
          </p:cNvGrpSpPr>
          <p:nvPr/>
        </p:nvGrpSpPr>
        <p:grpSpPr bwMode="auto">
          <a:xfrm>
            <a:off x="2706688" y="1792288"/>
            <a:ext cx="503237" cy="249237"/>
            <a:chOff x="5062" y="1268"/>
            <a:chExt cx="317" cy="157"/>
          </a:xfrm>
        </p:grpSpPr>
        <p:sp>
          <p:nvSpPr>
            <p:cNvPr id="148535" name="Freeform 55"/>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536" name="Freeform 56"/>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537" name="Freeform 57"/>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8538" name="Group 58"/>
          <p:cNvGrpSpPr>
            <a:grpSpLocks/>
          </p:cNvGrpSpPr>
          <p:nvPr/>
        </p:nvGrpSpPr>
        <p:grpSpPr bwMode="auto">
          <a:xfrm>
            <a:off x="3381375" y="2147888"/>
            <a:ext cx="503238" cy="249237"/>
            <a:chOff x="5062" y="1268"/>
            <a:chExt cx="317" cy="157"/>
          </a:xfrm>
        </p:grpSpPr>
        <p:sp>
          <p:nvSpPr>
            <p:cNvPr id="148539" name="Freeform 59"/>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540" name="Freeform 60"/>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541" name="Freeform 61"/>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8542" name="Group 62"/>
          <p:cNvGrpSpPr>
            <a:grpSpLocks/>
          </p:cNvGrpSpPr>
          <p:nvPr/>
        </p:nvGrpSpPr>
        <p:grpSpPr bwMode="auto">
          <a:xfrm>
            <a:off x="2822575" y="2678113"/>
            <a:ext cx="503238" cy="249237"/>
            <a:chOff x="5062" y="1268"/>
            <a:chExt cx="317" cy="157"/>
          </a:xfrm>
        </p:grpSpPr>
        <p:sp>
          <p:nvSpPr>
            <p:cNvPr id="148543" name="Freeform 63"/>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544" name="Freeform 64"/>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545" name="Freeform 65"/>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8546" name="Group 66"/>
          <p:cNvGrpSpPr>
            <a:grpSpLocks/>
          </p:cNvGrpSpPr>
          <p:nvPr/>
        </p:nvGrpSpPr>
        <p:grpSpPr bwMode="auto">
          <a:xfrm rot="-2516532">
            <a:off x="714375" y="3917950"/>
            <a:ext cx="547688" cy="184150"/>
            <a:chOff x="1445" y="1563"/>
            <a:chExt cx="3437" cy="1152"/>
          </a:xfrm>
        </p:grpSpPr>
        <p:sp>
          <p:nvSpPr>
            <p:cNvPr id="148547" name="Freeform 67"/>
            <p:cNvSpPr>
              <a:spLocks/>
            </p:cNvSpPr>
            <p:nvPr/>
          </p:nvSpPr>
          <p:spPr bwMode="auto">
            <a:xfrm>
              <a:off x="1445" y="1563"/>
              <a:ext cx="3437" cy="1152"/>
            </a:xfrm>
            <a:custGeom>
              <a:avLst/>
              <a:gdLst>
                <a:gd name="T0" fmla="*/ 9 w 3437"/>
                <a:gd name="T1" fmla="*/ 0 h 1152"/>
                <a:gd name="T2" fmla="*/ 0 w 3437"/>
                <a:gd name="T3" fmla="*/ 1134 h 1152"/>
                <a:gd name="T4" fmla="*/ 3154 w 3437"/>
                <a:gd name="T5" fmla="*/ 1152 h 1152"/>
                <a:gd name="T6" fmla="*/ 3154 w 3437"/>
                <a:gd name="T7" fmla="*/ 860 h 1152"/>
                <a:gd name="T8" fmla="*/ 3437 w 3437"/>
                <a:gd name="T9" fmla="*/ 860 h 1152"/>
                <a:gd name="T10" fmla="*/ 3437 w 3437"/>
                <a:gd name="T11" fmla="*/ 284 h 1152"/>
                <a:gd name="T12" fmla="*/ 3145 w 3437"/>
                <a:gd name="T13" fmla="*/ 275 h 1152"/>
                <a:gd name="T14" fmla="*/ 3145 w 3437"/>
                <a:gd name="T15" fmla="*/ 28 h 1152"/>
                <a:gd name="T16" fmla="*/ 9 w 3437"/>
                <a:gd name="T17" fmla="*/ 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7" h="1152">
                  <a:moveTo>
                    <a:pt x="9" y="0"/>
                  </a:moveTo>
                  <a:lnTo>
                    <a:pt x="0" y="1134"/>
                  </a:lnTo>
                  <a:lnTo>
                    <a:pt x="3154" y="1152"/>
                  </a:lnTo>
                  <a:lnTo>
                    <a:pt x="3154" y="860"/>
                  </a:lnTo>
                  <a:lnTo>
                    <a:pt x="3437" y="860"/>
                  </a:lnTo>
                  <a:lnTo>
                    <a:pt x="3437" y="284"/>
                  </a:lnTo>
                  <a:lnTo>
                    <a:pt x="3145" y="275"/>
                  </a:lnTo>
                  <a:lnTo>
                    <a:pt x="3145" y="28"/>
                  </a:lnTo>
                  <a:lnTo>
                    <a:pt x="9" y="0"/>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548" name="Freeform 68"/>
            <p:cNvSpPr>
              <a:spLocks/>
            </p:cNvSpPr>
            <p:nvPr/>
          </p:nvSpPr>
          <p:spPr bwMode="auto">
            <a:xfrm>
              <a:off x="3468" y="1656"/>
              <a:ext cx="1212" cy="990"/>
            </a:xfrm>
            <a:custGeom>
              <a:avLst/>
              <a:gdLst>
                <a:gd name="T0" fmla="*/ 12 w 1212"/>
                <a:gd name="T1" fmla="*/ 0 h 990"/>
                <a:gd name="T2" fmla="*/ 0 w 1212"/>
                <a:gd name="T3" fmla="*/ 990 h 990"/>
                <a:gd name="T4" fmla="*/ 1206 w 1212"/>
                <a:gd name="T5" fmla="*/ 750 h 990"/>
                <a:gd name="T6" fmla="*/ 1212 w 1212"/>
                <a:gd name="T7" fmla="*/ 198 h 990"/>
                <a:gd name="T8" fmla="*/ 12 w 1212"/>
                <a:gd name="T9" fmla="*/ 0 h 990"/>
              </a:gdLst>
              <a:ahLst/>
              <a:cxnLst>
                <a:cxn ang="0">
                  <a:pos x="T0" y="T1"/>
                </a:cxn>
                <a:cxn ang="0">
                  <a:pos x="T2" y="T3"/>
                </a:cxn>
                <a:cxn ang="0">
                  <a:pos x="T4" y="T5"/>
                </a:cxn>
                <a:cxn ang="0">
                  <a:pos x="T6" y="T7"/>
                </a:cxn>
                <a:cxn ang="0">
                  <a:pos x="T8" y="T9"/>
                </a:cxn>
              </a:cxnLst>
              <a:rect l="0" t="0" r="r" b="b"/>
              <a:pathLst>
                <a:path w="1212" h="990">
                  <a:moveTo>
                    <a:pt x="12" y="0"/>
                  </a:moveTo>
                  <a:lnTo>
                    <a:pt x="0" y="990"/>
                  </a:lnTo>
                  <a:lnTo>
                    <a:pt x="1206" y="750"/>
                  </a:lnTo>
                  <a:lnTo>
                    <a:pt x="1212" y="198"/>
                  </a:lnTo>
                  <a:lnTo>
                    <a:pt x="12" y="0"/>
                  </a:lnTo>
                  <a:close/>
                </a:path>
              </a:pathLst>
            </a:custGeom>
            <a:solidFill>
              <a:srgbClr val="008000"/>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549" name="Freeform 69"/>
            <p:cNvSpPr>
              <a:spLocks/>
            </p:cNvSpPr>
            <p:nvPr/>
          </p:nvSpPr>
          <p:spPr bwMode="auto">
            <a:xfrm>
              <a:off x="1476" y="1590"/>
              <a:ext cx="1998" cy="1098"/>
            </a:xfrm>
            <a:custGeom>
              <a:avLst/>
              <a:gdLst>
                <a:gd name="T0" fmla="*/ 6 w 1998"/>
                <a:gd name="T1" fmla="*/ 0 h 1098"/>
                <a:gd name="T2" fmla="*/ 0 w 1998"/>
                <a:gd name="T3" fmla="*/ 1080 h 1098"/>
                <a:gd name="T4" fmla="*/ 1812 w 1998"/>
                <a:gd name="T5" fmla="*/ 1098 h 1098"/>
                <a:gd name="T6" fmla="*/ 1986 w 1998"/>
                <a:gd name="T7" fmla="*/ 1068 h 1098"/>
                <a:gd name="T8" fmla="*/ 1998 w 1998"/>
                <a:gd name="T9" fmla="*/ 61 h 1098"/>
                <a:gd name="T10" fmla="*/ 1818 w 1998"/>
                <a:gd name="T11" fmla="*/ 12 h 1098"/>
                <a:gd name="T12" fmla="*/ 6 w 1998"/>
                <a:gd name="T13" fmla="*/ 0 h 1098"/>
              </a:gdLst>
              <a:ahLst/>
              <a:cxnLst>
                <a:cxn ang="0">
                  <a:pos x="T0" y="T1"/>
                </a:cxn>
                <a:cxn ang="0">
                  <a:pos x="T2" y="T3"/>
                </a:cxn>
                <a:cxn ang="0">
                  <a:pos x="T4" y="T5"/>
                </a:cxn>
                <a:cxn ang="0">
                  <a:pos x="T6" y="T7"/>
                </a:cxn>
                <a:cxn ang="0">
                  <a:pos x="T8" y="T9"/>
                </a:cxn>
                <a:cxn ang="0">
                  <a:pos x="T10" y="T11"/>
                </a:cxn>
                <a:cxn ang="0">
                  <a:pos x="T12" y="T13"/>
                </a:cxn>
              </a:cxnLst>
              <a:rect l="0" t="0" r="r" b="b"/>
              <a:pathLst>
                <a:path w="1998" h="1098">
                  <a:moveTo>
                    <a:pt x="6" y="0"/>
                  </a:moveTo>
                  <a:lnTo>
                    <a:pt x="0" y="1080"/>
                  </a:lnTo>
                  <a:lnTo>
                    <a:pt x="1812" y="1098"/>
                  </a:lnTo>
                  <a:lnTo>
                    <a:pt x="1986" y="1068"/>
                  </a:lnTo>
                  <a:lnTo>
                    <a:pt x="1998" y="61"/>
                  </a:lnTo>
                  <a:lnTo>
                    <a:pt x="1818" y="12"/>
                  </a:lnTo>
                  <a:lnTo>
                    <a:pt x="6" y="0"/>
                  </a:lnTo>
                  <a:close/>
                </a:path>
              </a:pathLst>
            </a:custGeom>
            <a:solidFill>
              <a:srgbClr val="99CC00"/>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550" name="Freeform 70"/>
            <p:cNvSpPr>
              <a:spLocks/>
            </p:cNvSpPr>
            <p:nvPr/>
          </p:nvSpPr>
          <p:spPr bwMode="auto">
            <a:xfrm>
              <a:off x="2921" y="2076"/>
              <a:ext cx="1285" cy="150"/>
            </a:xfrm>
            <a:custGeom>
              <a:avLst/>
              <a:gdLst>
                <a:gd name="T0" fmla="*/ 67 w 1285"/>
                <a:gd name="T1" fmla="*/ 0 h 150"/>
                <a:gd name="T2" fmla="*/ 235 w 1285"/>
                <a:gd name="T3" fmla="*/ 6 h 150"/>
                <a:gd name="T4" fmla="*/ 301 w 1285"/>
                <a:gd name="T5" fmla="*/ 24 h 150"/>
                <a:gd name="T6" fmla="*/ 949 w 1285"/>
                <a:gd name="T7" fmla="*/ 30 h 150"/>
                <a:gd name="T8" fmla="*/ 1285 w 1285"/>
                <a:gd name="T9" fmla="*/ 48 h 150"/>
                <a:gd name="T10" fmla="*/ 1285 w 1285"/>
                <a:gd name="T11" fmla="*/ 126 h 150"/>
                <a:gd name="T12" fmla="*/ 945 w 1285"/>
                <a:gd name="T13" fmla="*/ 134 h 150"/>
                <a:gd name="T14" fmla="*/ 295 w 1285"/>
                <a:gd name="T15" fmla="*/ 126 h 150"/>
                <a:gd name="T16" fmla="*/ 223 w 1285"/>
                <a:gd name="T17" fmla="*/ 150 h 150"/>
                <a:gd name="T18" fmla="*/ 73 w 1285"/>
                <a:gd name="T19" fmla="*/ 150 h 150"/>
                <a:gd name="T20" fmla="*/ 23 w 1285"/>
                <a:gd name="T21" fmla="*/ 126 h 150"/>
                <a:gd name="T22" fmla="*/ 1 w 1285"/>
                <a:gd name="T23" fmla="*/ 78 h 150"/>
                <a:gd name="T24" fmla="*/ 27 w 1285"/>
                <a:gd name="T25" fmla="*/ 26 h 150"/>
                <a:gd name="T26" fmla="*/ 67 w 1285"/>
                <a:gd name="T27"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5" h="150">
                  <a:moveTo>
                    <a:pt x="67" y="0"/>
                  </a:moveTo>
                  <a:lnTo>
                    <a:pt x="235" y="6"/>
                  </a:lnTo>
                  <a:lnTo>
                    <a:pt x="301" y="24"/>
                  </a:lnTo>
                  <a:lnTo>
                    <a:pt x="949" y="30"/>
                  </a:lnTo>
                  <a:lnTo>
                    <a:pt x="1285" y="48"/>
                  </a:lnTo>
                  <a:lnTo>
                    <a:pt x="1285" y="126"/>
                  </a:lnTo>
                  <a:cubicBezTo>
                    <a:pt x="1173" y="128"/>
                    <a:pt x="1110" y="134"/>
                    <a:pt x="945" y="134"/>
                  </a:cubicBezTo>
                  <a:lnTo>
                    <a:pt x="295" y="126"/>
                  </a:lnTo>
                  <a:lnTo>
                    <a:pt x="223" y="150"/>
                  </a:lnTo>
                  <a:lnTo>
                    <a:pt x="73" y="150"/>
                  </a:lnTo>
                  <a:cubicBezTo>
                    <a:pt x="40" y="146"/>
                    <a:pt x="35" y="138"/>
                    <a:pt x="23" y="126"/>
                  </a:cubicBezTo>
                  <a:cubicBezTo>
                    <a:pt x="11" y="114"/>
                    <a:pt x="0" y="95"/>
                    <a:pt x="1" y="78"/>
                  </a:cubicBezTo>
                  <a:cubicBezTo>
                    <a:pt x="2" y="61"/>
                    <a:pt x="16" y="39"/>
                    <a:pt x="27" y="26"/>
                  </a:cubicBezTo>
                  <a:cubicBezTo>
                    <a:pt x="38" y="13"/>
                    <a:pt x="59" y="5"/>
                    <a:pt x="67" y="0"/>
                  </a:cubicBezTo>
                  <a:close/>
                </a:path>
              </a:pathLst>
            </a:custGeom>
            <a:solidFill>
              <a:srgbClr val="003300"/>
            </a:solidFill>
            <a:ln w="9525">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8551" name="Group 71"/>
          <p:cNvGrpSpPr>
            <a:grpSpLocks/>
          </p:cNvGrpSpPr>
          <p:nvPr/>
        </p:nvGrpSpPr>
        <p:grpSpPr bwMode="auto">
          <a:xfrm rot="-2516532">
            <a:off x="1439863" y="3911600"/>
            <a:ext cx="547687" cy="184150"/>
            <a:chOff x="1445" y="1563"/>
            <a:chExt cx="3437" cy="1152"/>
          </a:xfrm>
        </p:grpSpPr>
        <p:sp>
          <p:nvSpPr>
            <p:cNvPr id="148552" name="Freeform 72"/>
            <p:cNvSpPr>
              <a:spLocks/>
            </p:cNvSpPr>
            <p:nvPr/>
          </p:nvSpPr>
          <p:spPr bwMode="auto">
            <a:xfrm>
              <a:off x="1445" y="1563"/>
              <a:ext cx="3437" cy="1152"/>
            </a:xfrm>
            <a:custGeom>
              <a:avLst/>
              <a:gdLst>
                <a:gd name="T0" fmla="*/ 9 w 3437"/>
                <a:gd name="T1" fmla="*/ 0 h 1152"/>
                <a:gd name="T2" fmla="*/ 0 w 3437"/>
                <a:gd name="T3" fmla="*/ 1134 h 1152"/>
                <a:gd name="T4" fmla="*/ 3154 w 3437"/>
                <a:gd name="T5" fmla="*/ 1152 h 1152"/>
                <a:gd name="T6" fmla="*/ 3154 w 3437"/>
                <a:gd name="T7" fmla="*/ 860 h 1152"/>
                <a:gd name="T8" fmla="*/ 3437 w 3437"/>
                <a:gd name="T9" fmla="*/ 860 h 1152"/>
                <a:gd name="T10" fmla="*/ 3437 w 3437"/>
                <a:gd name="T11" fmla="*/ 284 h 1152"/>
                <a:gd name="T12" fmla="*/ 3145 w 3437"/>
                <a:gd name="T13" fmla="*/ 275 h 1152"/>
                <a:gd name="T14" fmla="*/ 3145 w 3437"/>
                <a:gd name="T15" fmla="*/ 28 h 1152"/>
                <a:gd name="T16" fmla="*/ 9 w 3437"/>
                <a:gd name="T17" fmla="*/ 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7" h="1152">
                  <a:moveTo>
                    <a:pt x="9" y="0"/>
                  </a:moveTo>
                  <a:lnTo>
                    <a:pt x="0" y="1134"/>
                  </a:lnTo>
                  <a:lnTo>
                    <a:pt x="3154" y="1152"/>
                  </a:lnTo>
                  <a:lnTo>
                    <a:pt x="3154" y="860"/>
                  </a:lnTo>
                  <a:lnTo>
                    <a:pt x="3437" y="860"/>
                  </a:lnTo>
                  <a:lnTo>
                    <a:pt x="3437" y="284"/>
                  </a:lnTo>
                  <a:lnTo>
                    <a:pt x="3145" y="275"/>
                  </a:lnTo>
                  <a:lnTo>
                    <a:pt x="3145" y="28"/>
                  </a:lnTo>
                  <a:lnTo>
                    <a:pt x="9" y="0"/>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553" name="Freeform 73"/>
            <p:cNvSpPr>
              <a:spLocks/>
            </p:cNvSpPr>
            <p:nvPr/>
          </p:nvSpPr>
          <p:spPr bwMode="auto">
            <a:xfrm>
              <a:off x="3468" y="1656"/>
              <a:ext cx="1212" cy="990"/>
            </a:xfrm>
            <a:custGeom>
              <a:avLst/>
              <a:gdLst>
                <a:gd name="T0" fmla="*/ 12 w 1212"/>
                <a:gd name="T1" fmla="*/ 0 h 990"/>
                <a:gd name="T2" fmla="*/ 0 w 1212"/>
                <a:gd name="T3" fmla="*/ 990 h 990"/>
                <a:gd name="T4" fmla="*/ 1206 w 1212"/>
                <a:gd name="T5" fmla="*/ 750 h 990"/>
                <a:gd name="T6" fmla="*/ 1212 w 1212"/>
                <a:gd name="T7" fmla="*/ 198 h 990"/>
                <a:gd name="T8" fmla="*/ 12 w 1212"/>
                <a:gd name="T9" fmla="*/ 0 h 990"/>
              </a:gdLst>
              <a:ahLst/>
              <a:cxnLst>
                <a:cxn ang="0">
                  <a:pos x="T0" y="T1"/>
                </a:cxn>
                <a:cxn ang="0">
                  <a:pos x="T2" y="T3"/>
                </a:cxn>
                <a:cxn ang="0">
                  <a:pos x="T4" y="T5"/>
                </a:cxn>
                <a:cxn ang="0">
                  <a:pos x="T6" y="T7"/>
                </a:cxn>
                <a:cxn ang="0">
                  <a:pos x="T8" y="T9"/>
                </a:cxn>
              </a:cxnLst>
              <a:rect l="0" t="0" r="r" b="b"/>
              <a:pathLst>
                <a:path w="1212" h="990">
                  <a:moveTo>
                    <a:pt x="12" y="0"/>
                  </a:moveTo>
                  <a:lnTo>
                    <a:pt x="0" y="990"/>
                  </a:lnTo>
                  <a:lnTo>
                    <a:pt x="1206" y="750"/>
                  </a:lnTo>
                  <a:lnTo>
                    <a:pt x="1212" y="198"/>
                  </a:lnTo>
                  <a:lnTo>
                    <a:pt x="12" y="0"/>
                  </a:lnTo>
                  <a:close/>
                </a:path>
              </a:pathLst>
            </a:custGeom>
            <a:solidFill>
              <a:srgbClr val="008000"/>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554" name="Freeform 74"/>
            <p:cNvSpPr>
              <a:spLocks/>
            </p:cNvSpPr>
            <p:nvPr/>
          </p:nvSpPr>
          <p:spPr bwMode="auto">
            <a:xfrm>
              <a:off x="1476" y="1590"/>
              <a:ext cx="1998" cy="1098"/>
            </a:xfrm>
            <a:custGeom>
              <a:avLst/>
              <a:gdLst>
                <a:gd name="T0" fmla="*/ 6 w 1998"/>
                <a:gd name="T1" fmla="*/ 0 h 1098"/>
                <a:gd name="T2" fmla="*/ 0 w 1998"/>
                <a:gd name="T3" fmla="*/ 1080 h 1098"/>
                <a:gd name="T4" fmla="*/ 1812 w 1998"/>
                <a:gd name="T5" fmla="*/ 1098 h 1098"/>
                <a:gd name="T6" fmla="*/ 1986 w 1998"/>
                <a:gd name="T7" fmla="*/ 1068 h 1098"/>
                <a:gd name="T8" fmla="*/ 1998 w 1998"/>
                <a:gd name="T9" fmla="*/ 61 h 1098"/>
                <a:gd name="T10" fmla="*/ 1818 w 1998"/>
                <a:gd name="T11" fmla="*/ 12 h 1098"/>
                <a:gd name="T12" fmla="*/ 6 w 1998"/>
                <a:gd name="T13" fmla="*/ 0 h 1098"/>
              </a:gdLst>
              <a:ahLst/>
              <a:cxnLst>
                <a:cxn ang="0">
                  <a:pos x="T0" y="T1"/>
                </a:cxn>
                <a:cxn ang="0">
                  <a:pos x="T2" y="T3"/>
                </a:cxn>
                <a:cxn ang="0">
                  <a:pos x="T4" y="T5"/>
                </a:cxn>
                <a:cxn ang="0">
                  <a:pos x="T6" y="T7"/>
                </a:cxn>
                <a:cxn ang="0">
                  <a:pos x="T8" y="T9"/>
                </a:cxn>
                <a:cxn ang="0">
                  <a:pos x="T10" y="T11"/>
                </a:cxn>
                <a:cxn ang="0">
                  <a:pos x="T12" y="T13"/>
                </a:cxn>
              </a:cxnLst>
              <a:rect l="0" t="0" r="r" b="b"/>
              <a:pathLst>
                <a:path w="1998" h="1098">
                  <a:moveTo>
                    <a:pt x="6" y="0"/>
                  </a:moveTo>
                  <a:lnTo>
                    <a:pt x="0" y="1080"/>
                  </a:lnTo>
                  <a:lnTo>
                    <a:pt x="1812" y="1098"/>
                  </a:lnTo>
                  <a:lnTo>
                    <a:pt x="1986" y="1068"/>
                  </a:lnTo>
                  <a:lnTo>
                    <a:pt x="1998" y="61"/>
                  </a:lnTo>
                  <a:lnTo>
                    <a:pt x="1818" y="12"/>
                  </a:lnTo>
                  <a:lnTo>
                    <a:pt x="6" y="0"/>
                  </a:lnTo>
                  <a:close/>
                </a:path>
              </a:pathLst>
            </a:custGeom>
            <a:solidFill>
              <a:srgbClr val="99CC00"/>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555" name="Freeform 75"/>
            <p:cNvSpPr>
              <a:spLocks/>
            </p:cNvSpPr>
            <p:nvPr/>
          </p:nvSpPr>
          <p:spPr bwMode="auto">
            <a:xfrm>
              <a:off x="2921" y="2076"/>
              <a:ext cx="1285" cy="150"/>
            </a:xfrm>
            <a:custGeom>
              <a:avLst/>
              <a:gdLst>
                <a:gd name="T0" fmla="*/ 67 w 1285"/>
                <a:gd name="T1" fmla="*/ 0 h 150"/>
                <a:gd name="T2" fmla="*/ 235 w 1285"/>
                <a:gd name="T3" fmla="*/ 6 h 150"/>
                <a:gd name="T4" fmla="*/ 301 w 1285"/>
                <a:gd name="T5" fmla="*/ 24 h 150"/>
                <a:gd name="T6" fmla="*/ 949 w 1285"/>
                <a:gd name="T7" fmla="*/ 30 h 150"/>
                <a:gd name="T8" fmla="*/ 1285 w 1285"/>
                <a:gd name="T9" fmla="*/ 48 h 150"/>
                <a:gd name="T10" fmla="*/ 1285 w 1285"/>
                <a:gd name="T11" fmla="*/ 126 h 150"/>
                <a:gd name="T12" fmla="*/ 945 w 1285"/>
                <a:gd name="T13" fmla="*/ 134 h 150"/>
                <a:gd name="T14" fmla="*/ 295 w 1285"/>
                <a:gd name="T15" fmla="*/ 126 h 150"/>
                <a:gd name="T16" fmla="*/ 223 w 1285"/>
                <a:gd name="T17" fmla="*/ 150 h 150"/>
                <a:gd name="T18" fmla="*/ 73 w 1285"/>
                <a:gd name="T19" fmla="*/ 150 h 150"/>
                <a:gd name="T20" fmla="*/ 23 w 1285"/>
                <a:gd name="T21" fmla="*/ 126 h 150"/>
                <a:gd name="T22" fmla="*/ 1 w 1285"/>
                <a:gd name="T23" fmla="*/ 78 h 150"/>
                <a:gd name="T24" fmla="*/ 27 w 1285"/>
                <a:gd name="T25" fmla="*/ 26 h 150"/>
                <a:gd name="T26" fmla="*/ 67 w 1285"/>
                <a:gd name="T27"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5" h="150">
                  <a:moveTo>
                    <a:pt x="67" y="0"/>
                  </a:moveTo>
                  <a:lnTo>
                    <a:pt x="235" y="6"/>
                  </a:lnTo>
                  <a:lnTo>
                    <a:pt x="301" y="24"/>
                  </a:lnTo>
                  <a:lnTo>
                    <a:pt x="949" y="30"/>
                  </a:lnTo>
                  <a:lnTo>
                    <a:pt x="1285" y="48"/>
                  </a:lnTo>
                  <a:lnTo>
                    <a:pt x="1285" y="126"/>
                  </a:lnTo>
                  <a:cubicBezTo>
                    <a:pt x="1173" y="128"/>
                    <a:pt x="1110" y="134"/>
                    <a:pt x="945" y="134"/>
                  </a:cubicBezTo>
                  <a:lnTo>
                    <a:pt x="295" y="126"/>
                  </a:lnTo>
                  <a:lnTo>
                    <a:pt x="223" y="150"/>
                  </a:lnTo>
                  <a:lnTo>
                    <a:pt x="73" y="150"/>
                  </a:lnTo>
                  <a:cubicBezTo>
                    <a:pt x="40" y="146"/>
                    <a:pt x="35" y="138"/>
                    <a:pt x="23" y="126"/>
                  </a:cubicBezTo>
                  <a:cubicBezTo>
                    <a:pt x="11" y="114"/>
                    <a:pt x="0" y="95"/>
                    <a:pt x="1" y="78"/>
                  </a:cubicBezTo>
                  <a:cubicBezTo>
                    <a:pt x="2" y="61"/>
                    <a:pt x="16" y="39"/>
                    <a:pt x="27" y="26"/>
                  </a:cubicBezTo>
                  <a:cubicBezTo>
                    <a:pt x="38" y="13"/>
                    <a:pt x="59" y="5"/>
                    <a:pt x="67" y="0"/>
                  </a:cubicBezTo>
                  <a:close/>
                </a:path>
              </a:pathLst>
            </a:custGeom>
            <a:solidFill>
              <a:srgbClr val="003300"/>
            </a:solidFill>
            <a:ln w="9525">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8556" name="Group 76"/>
          <p:cNvGrpSpPr>
            <a:grpSpLocks/>
          </p:cNvGrpSpPr>
          <p:nvPr/>
        </p:nvGrpSpPr>
        <p:grpSpPr bwMode="auto">
          <a:xfrm rot="10800000">
            <a:off x="947738" y="5659438"/>
            <a:ext cx="520700" cy="236537"/>
            <a:chOff x="951" y="1390"/>
            <a:chExt cx="4105" cy="1865"/>
          </a:xfrm>
        </p:grpSpPr>
        <p:sp>
          <p:nvSpPr>
            <p:cNvPr id="148557" name="Freeform 77"/>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558" name="Freeform 78"/>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559" name="Freeform 79"/>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8560" name="Group 80"/>
          <p:cNvGrpSpPr>
            <a:grpSpLocks/>
          </p:cNvGrpSpPr>
          <p:nvPr/>
        </p:nvGrpSpPr>
        <p:grpSpPr bwMode="auto">
          <a:xfrm rot="10800000">
            <a:off x="1447800" y="5072063"/>
            <a:ext cx="520700" cy="236537"/>
            <a:chOff x="951" y="1390"/>
            <a:chExt cx="4105" cy="1865"/>
          </a:xfrm>
        </p:grpSpPr>
        <p:sp>
          <p:nvSpPr>
            <p:cNvPr id="148561" name="Freeform 81"/>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562" name="Freeform 82"/>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563" name="Freeform 83"/>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8564" name="AutoShape 84"/>
          <p:cNvSpPr>
            <a:spLocks noChangeArrowheads="1"/>
          </p:cNvSpPr>
          <p:nvPr/>
        </p:nvSpPr>
        <p:spPr bwMode="auto">
          <a:xfrm rot="18357568" flipV="1">
            <a:off x="1847056" y="4550569"/>
            <a:ext cx="2535238" cy="14224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8565" name="Text Box 85"/>
          <p:cNvSpPr txBox="1">
            <a:spLocks noChangeArrowheads="1"/>
          </p:cNvSpPr>
          <p:nvPr/>
        </p:nvSpPr>
        <p:spPr bwMode="auto">
          <a:xfrm>
            <a:off x="5449888" y="784225"/>
            <a:ext cx="3025775" cy="376238"/>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US Tank/TD Reality in 1943</a:t>
            </a:r>
          </a:p>
        </p:txBody>
      </p:sp>
      <p:grpSp>
        <p:nvGrpSpPr>
          <p:cNvPr id="148575" name="Group 95"/>
          <p:cNvGrpSpPr>
            <a:grpSpLocks/>
          </p:cNvGrpSpPr>
          <p:nvPr/>
        </p:nvGrpSpPr>
        <p:grpSpPr bwMode="auto">
          <a:xfrm rot="10232260">
            <a:off x="5057775" y="1831975"/>
            <a:ext cx="520700" cy="236538"/>
            <a:chOff x="951" y="1390"/>
            <a:chExt cx="4105" cy="1865"/>
          </a:xfrm>
        </p:grpSpPr>
        <p:sp>
          <p:nvSpPr>
            <p:cNvPr id="148576" name="Freeform 96"/>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577" name="Freeform 97"/>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578" name="Freeform 98"/>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8583" name="Group 103"/>
          <p:cNvGrpSpPr>
            <a:grpSpLocks/>
          </p:cNvGrpSpPr>
          <p:nvPr/>
        </p:nvGrpSpPr>
        <p:grpSpPr bwMode="auto">
          <a:xfrm>
            <a:off x="5281613" y="2382838"/>
            <a:ext cx="547687" cy="184150"/>
            <a:chOff x="1445" y="1563"/>
            <a:chExt cx="3437" cy="1152"/>
          </a:xfrm>
        </p:grpSpPr>
        <p:sp>
          <p:nvSpPr>
            <p:cNvPr id="148584" name="Freeform 104"/>
            <p:cNvSpPr>
              <a:spLocks/>
            </p:cNvSpPr>
            <p:nvPr/>
          </p:nvSpPr>
          <p:spPr bwMode="auto">
            <a:xfrm>
              <a:off x="1445" y="1563"/>
              <a:ext cx="3437" cy="1152"/>
            </a:xfrm>
            <a:custGeom>
              <a:avLst/>
              <a:gdLst>
                <a:gd name="T0" fmla="*/ 9 w 3437"/>
                <a:gd name="T1" fmla="*/ 0 h 1152"/>
                <a:gd name="T2" fmla="*/ 0 w 3437"/>
                <a:gd name="T3" fmla="*/ 1134 h 1152"/>
                <a:gd name="T4" fmla="*/ 3154 w 3437"/>
                <a:gd name="T5" fmla="*/ 1152 h 1152"/>
                <a:gd name="T6" fmla="*/ 3154 w 3437"/>
                <a:gd name="T7" fmla="*/ 860 h 1152"/>
                <a:gd name="T8" fmla="*/ 3437 w 3437"/>
                <a:gd name="T9" fmla="*/ 860 h 1152"/>
                <a:gd name="T10" fmla="*/ 3437 w 3437"/>
                <a:gd name="T11" fmla="*/ 284 h 1152"/>
                <a:gd name="T12" fmla="*/ 3145 w 3437"/>
                <a:gd name="T13" fmla="*/ 275 h 1152"/>
                <a:gd name="T14" fmla="*/ 3145 w 3437"/>
                <a:gd name="T15" fmla="*/ 28 h 1152"/>
                <a:gd name="T16" fmla="*/ 9 w 3437"/>
                <a:gd name="T17" fmla="*/ 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7" h="1152">
                  <a:moveTo>
                    <a:pt x="9" y="0"/>
                  </a:moveTo>
                  <a:lnTo>
                    <a:pt x="0" y="1134"/>
                  </a:lnTo>
                  <a:lnTo>
                    <a:pt x="3154" y="1152"/>
                  </a:lnTo>
                  <a:lnTo>
                    <a:pt x="3154" y="860"/>
                  </a:lnTo>
                  <a:lnTo>
                    <a:pt x="3437" y="860"/>
                  </a:lnTo>
                  <a:lnTo>
                    <a:pt x="3437" y="284"/>
                  </a:lnTo>
                  <a:lnTo>
                    <a:pt x="3145" y="275"/>
                  </a:lnTo>
                  <a:lnTo>
                    <a:pt x="3145" y="28"/>
                  </a:lnTo>
                  <a:lnTo>
                    <a:pt x="9" y="0"/>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585" name="Freeform 105"/>
            <p:cNvSpPr>
              <a:spLocks/>
            </p:cNvSpPr>
            <p:nvPr/>
          </p:nvSpPr>
          <p:spPr bwMode="auto">
            <a:xfrm>
              <a:off x="3468" y="1656"/>
              <a:ext cx="1212" cy="990"/>
            </a:xfrm>
            <a:custGeom>
              <a:avLst/>
              <a:gdLst>
                <a:gd name="T0" fmla="*/ 12 w 1212"/>
                <a:gd name="T1" fmla="*/ 0 h 990"/>
                <a:gd name="T2" fmla="*/ 0 w 1212"/>
                <a:gd name="T3" fmla="*/ 990 h 990"/>
                <a:gd name="T4" fmla="*/ 1206 w 1212"/>
                <a:gd name="T5" fmla="*/ 750 h 990"/>
                <a:gd name="T6" fmla="*/ 1212 w 1212"/>
                <a:gd name="T7" fmla="*/ 198 h 990"/>
                <a:gd name="T8" fmla="*/ 12 w 1212"/>
                <a:gd name="T9" fmla="*/ 0 h 990"/>
              </a:gdLst>
              <a:ahLst/>
              <a:cxnLst>
                <a:cxn ang="0">
                  <a:pos x="T0" y="T1"/>
                </a:cxn>
                <a:cxn ang="0">
                  <a:pos x="T2" y="T3"/>
                </a:cxn>
                <a:cxn ang="0">
                  <a:pos x="T4" y="T5"/>
                </a:cxn>
                <a:cxn ang="0">
                  <a:pos x="T6" y="T7"/>
                </a:cxn>
                <a:cxn ang="0">
                  <a:pos x="T8" y="T9"/>
                </a:cxn>
              </a:cxnLst>
              <a:rect l="0" t="0" r="r" b="b"/>
              <a:pathLst>
                <a:path w="1212" h="990">
                  <a:moveTo>
                    <a:pt x="12" y="0"/>
                  </a:moveTo>
                  <a:lnTo>
                    <a:pt x="0" y="990"/>
                  </a:lnTo>
                  <a:lnTo>
                    <a:pt x="1206" y="750"/>
                  </a:lnTo>
                  <a:lnTo>
                    <a:pt x="1212" y="198"/>
                  </a:lnTo>
                  <a:lnTo>
                    <a:pt x="12" y="0"/>
                  </a:lnTo>
                  <a:close/>
                </a:path>
              </a:pathLst>
            </a:custGeom>
            <a:solidFill>
              <a:srgbClr val="008000"/>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586" name="Freeform 106"/>
            <p:cNvSpPr>
              <a:spLocks/>
            </p:cNvSpPr>
            <p:nvPr/>
          </p:nvSpPr>
          <p:spPr bwMode="auto">
            <a:xfrm>
              <a:off x="1476" y="1590"/>
              <a:ext cx="1998" cy="1098"/>
            </a:xfrm>
            <a:custGeom>
              <a:avLst/>
              <a:gdLst>
                <a:gd name="T0" fmla="*/ 6 w 1998"/>
                <a:gd name="T1" fmla="*/ 0 h 1098"/>
                <a:gd name="T2" fmla="*/ 0 w 1998"/>
                <a:gd name="T3" fmla="*/ 1080 h 1098"/>
                <a:gd name="T4" fmla="*/ 1812 w 1998"/>
                <a:gd name="T5" fmla="*/ 1098 h 1098"/>
                <a:gd name="T6" fmla="*/ 1986 w 1998"/>
                <a:gd name="T7" fmla="*/ 1068 h 1098"/>
                <a:gd name="T8" fmla="*/ 1998 w 1998"/>
                <a:gd name="T9" fmla="*/ 61 h 1098"/>
                <a:gd name="T10" fmla="*/ 1818 w 1998"/>
                <a:gd name="T11" fmla="*/ 12 h 1098"/>
                <a:gd name="T12" fmla="*/ 6 w 1998"/>
                <a:gd name="T13" fmla="*/ 0 h 1098"/>
              </a:gdLst>
              <a:ahLst/>
              <a:cxnLst>
                <a:cxn ang="0">
                  <a:pos x="T0" y="T1"/>
                </a:cxn>
                <a:cxn ang="0">
                  <a:pos x="T2" y="T3"/>
                </a:cxn>
                <a:cxn ang="0">
                  <a:pos x="T4" y="T5"/>
                </a:cxn>
                <a:cxn ang="0">
                  <a:pos x="T6" y="T7"/>
                </a:cxn>
                <a:cxn ang="0">
                  <a:pos x="T8" y="T9"/>
                </a:cxn>
                <a:cxn ang="0">
                  <a:pos x="T10" y="T11"/>
                </a:cxn>
                <a:cxn ang="0">
                  <a:pos x="T12" y="T13"/>
                </a:cxn>
              </a:cxnLst>
              <a:rect l="0" t="0" r="r" b="b"/>
              <a:pathLst>
                <a:path w="1998" h="1098">
                  <a:moveTo>
                    <a:pt x="6" y="0"/>
                  </a:moveTo>
                  <a:lnTo>
                    <a:pt x="0" y="1080"/>
                  </a:lnTo>
                  <a:lnTo>
                    <a:pt x="1812" y="1098"/>
                  </a:lnTo>
                  <a:lnTo>
                    <a:pt x="1986" y="1068"/>
                  </a:lnTo>
                  <a:lnTo>
                    <a:pt x="1998" y="61"/>
                  </a:lnTo>
                  <a:lnTo>
                    <a:pt x="1818" y="12"/>
                  </a:lnTo>
                  <a:lnTo>
                    <a:pt x="6" y="0"/>
                  </a:lnTo>
                  <a:close/>
                </a:path>
              </a:pathLst>
            </a:custGeom>
            <a:solidFill>
              <a:srgbClr val="99CC00"/>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587" name="Freeform 107"/>
            <p:cNvSpPr>
              <a:spLocks/>
            </p:cNvSpPr>
            <p:nvPr/>
          </p:nvSpPr>
          <p:spPr bwMode="auto">
            <a:xfrm>
              <a:off x="2921" y="2076"/>
              <a:ext cx="1285" cy="150"/>
            </a:xfrm>
            <a:custGeom>
              <a:avLst/>
              <a:gdLst>
                <a:gd name="T0" fmla="*/ 67 w 1285"/>
                <a:gd name="T1" fmla="*/ 0 h 150"/>
                <a:gd name="T2" fmla="*/ 235 w 1285"/>
                <a:gd name="T3" fmla="*/ 6 h 150"/>
                <a:gd name="T4" fmla="*/ 301 w 1285"/>
                <a:gd name="T5" fmla="*/ 24 h 150"/>
                <a:gd name="T6" fmla="*/ 949 w 1285"/>
                <a:gd name="T7" fmla="*/ 30 h 150"/>
                <a:gd name="T8" fmla="*/ 1285 w 1285"/>
                <a:gd name="T9" fmla="*/ 48 h 150"/>
                <a:gd name="T10" fmla="*/ 1285 w 1285"/>
                <a:gd name="T11" fmla="*/ 126 h 150"/>
                <a:gd name="T12" fmla="*/ 945 w 1285"/>
                <a:gd name="T13" fmla="*/ 134 h 150"/>
                <a:gd name="T14" fmla="*/ 295 w 1285"/>
                <a:gd name="T15" fmla="*/ 126 h 150"/>
                <a:gd name="T16" fmla="*/ 223 w 1285"/>
                <a:gd name="T17" fmla="*/ 150 h 150"/>
                <a:gd name="T18" fmla="*/ 73 w 1285"/>
                <a:gd name="T19" fmla="*/ 150 h 150"/>
                <a:gd name="T20" fmla="*/ 23 w 1285"/>
                <a:gd name="T21" fmla="*/ 126 h 150"/>
                <a:gd name="T22" fmla="*/ 1 w 1285"/>
                <a:gd name="T23" fmla="*/ 78 h 150"/>
                <a:gd name="T24" fmla="*/ 27 w 1285"/>
                <a:gd name="T25" fmla="*/ 26 h 150"/>
                <a:gd name="T26" fmla="*/ 67 w 1285"/>
                <a:gd name="T27"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5" h="150">
                  <a:moveTo>
                    <a:pt x="67" y="0"/>
                  </a:moveTo>
                  <a:lnTo>
                    <a:pt x="235" y="6"/>
                  </a:lnTo>
                  <a:lnTo>
                    <a:pt x="301" y="24"/>
                  </a:lnTo>
                  <a:lnTo>
                    <a:pt x="949" y="30"/>
                  </a:lnTo>
                  <a:lnTo>
                    <a:pt x="1285" y="48"/>
                  </a:lnTo>
                  <a:lnTo>
                    <a:pt x="1285" y="126"/>
                  </a:lnTo>
                  <a:cubicBezTo>
                    <a:pt x="1173" y="128"/>
                    <a:pt x="1110" y="134"/>
                    <a:pt x="945" y="134"/>
                  </a:cubicBezTo>
                  <a:lnTo>
                    <a:pt x="295" y="126"/>
                  </a:lnTo>
                  <a:lnTo>
                    <a:pt x="223" y="150"/>
                  </a:lnTo>
                  <a:lnTo>
                    <a:pt x="73" y="150"/>
                  </a:lnTo>
                  <a:cubicBezTo>
                    <a:pt x="40" y="146"/>
                    <a:pt x="35" y="138"/>
                    <a:pt x="23" y="126"/>
                  </a:cubicBezTo>
                  <a:cubicBezTo>
                    <a:pt x="11" y="114"/>
                    <a:pt x="0" y="95"/>
                    <a:pt x="1" y="78"/>
                  </a:cubicBezTo>
                  <a:cubicBezTo>
                    <a:pt x="2" y="61"/>
                    <a:pt x="16" y="39"/>
                    <a:pt x="27" y="26"/>
                  </a:cubicBezTo>
                  <a:cubicBezTo>
                    <a:pt x="38" y="13"/>
                    <a:pt x="59" y="5"/>
                    <a:pt x="67" y="0"/>
                  </a:cubicBezTo>
                  <a:close/>
                </a:path>
              </a:pathLst>
            </a:custGeom>
            <a:solidFill>
              <a:srgbClr val="003300"/>
            </a:solidFill>
            <a:ln w="9525">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8593" name="Group 113"/>
          <p:cNvGrpSpPr>
            <a:grpSpLocks/>
          </p:cNvGrpSpPr>
          <p:nvPr/>
        </p:nvGrpSpPr>
        <p:grpSpPr bwMode="auto">
          <a:xfrm rot="10800000">
            <a:off x="5376863" y="2935288"/>
            <a:ext cx="520700" cy="236537"/>
            <a:chOff x="951" y="1390"/>
            <a:chExt cx="4105" cy="1865"/>
          </a:xfrm>
        </p:grpSpPr>
        <p:sp>
          <p:nvSpPr>
            <p:cNvPr id="148594" name="Freeform 114"/>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595" name="Freeform 115"/>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596" name="Freeform 116"/>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8605" name="Line 125"/>
          <p:cNvSpPr>
            <a:spLocks noChangeShapeType="1"/>
          </p:cNvSpPr>
          <p:nvPr/>
        </p:nvSpPr>
        <p:spPr bwMode="auto">
          <a:xfrm>
            <a:off x="4368800" y="3703638"/>
            <a:ext cx="4775200" cy="0"/>
          </a:xfrm>
          <a:prstGeom prst="line">
            <a:avLst/>
          </a:prstGeom>
          <a:noFill/>
          <a:ln w="31750">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48606" name="Group 126"/>
          <p:cNvGrpSpPr>
            <a:grpSpLocks/>
          </p:cNvGrpSpPr>
          <p:nvPr/>
        </p:nvGrpSpPr>
        <p:grpSpPr bwMode="auto">
          <a:xfrm rot="10800000">
            <a:off x="5602288" y="4832350"/>
            <a:ext cx="520700" cy="236538"/>
            <a:chOff x="951" y="1390"/>
            <a:chExt cx="4105" cy="1865"/>
          </a:xfrm>
        </p:grpSpPr>
        <p:sp>
          <p:nvSpPr>
            <p:cNvPr id="148607" name="Freeform 127"/>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608" name="Freeform 128"/>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609" name="Freeform 129"/>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8610" name="Group 130"/>
          <p:cNvGrpSpPr>
            <a:grpSpLocks/>
          </p:cNvGrpSpPr>
          <p:nvPr/>
        </p:nvGrpSpPr>
        <p:grpSpPr bwMode="auto">
          <a:xfrm rot="10800000">
            <a:off x="5967413" y="5251450"/>
            <a:ext cx="520700" cy="236538"/>
            <a:chOff x="951" y="1390"/>
            <a:chExt cx="4105" cy="1865"/>
          </a:xfrm>
        </p:grpSpPr>
        <p:sp>
          <p:nvSpPr>
            <p:cNvPr id="148611" name="Freeform 131"/>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612" name="Freeform 132"/>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613" name="Freeform 133"/>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8614" name="Group 134"/>
          <p:cNvGrpSpPr>
            <a:grpSpLocks/>
          </p:cNvGrpSpPr>
          <p:nvPr/>
        </p:nvGrpSpPr>
        <p:grpSpPr bwMode="auto">
          <a:xfrm rot="10800000">
            <a:off x="5538788" y="5591175"/>
            <a:ext cx="520700" cy="236538"/>
            <a:chOff x="951" y="1390"/>
            <a:chExt cx="4105" cy="1865"/>
          </a:xfrm>
        </p:grpSpPr>
        <p:sp>
          <p:nvSpPr>
            <p:cNvPr id="148615" name="Freeform 135"/>
            <p:cNvSpPr>
              <a:spLocks/>
            </p:cNvSpPr>
            <p:nvPr/>
          </p:nvSpPr>
          <p:spPr bwMode="auto">
            <a:xfrm>
              <a:off x="951" y="1390"/>
              <a:ext cx="4105" cy="1865"/>
            </a:xfrm>
            <a:custGeom>
              <a:avLst/>
              <a:gdLst>
                <a:gd name="T0" fmla="*/ 0 w 4105"/>
                <a:gd name="T1" fmla="*/ 64 h 1865"/>
                <a:gd name="T2" fmla="*/ 0 w 4105"/>
                <a:gd name="T3" fmla="*/ 365 h 1865"/>
                <a:gd name="T4" fmla="*/ 73 w 4105"/>
                <a:gd name="T5" fmla="*/ 365 h 1865"/>
                <a:gd name="T6" fmla="*/ 73 w 4105"/>
                <a:gd name="T7" fmla="*/ 594 h 1865"/>
                <a:gd name="T8" fmla="*/ 155 w 4105"/>
                <a:gd name="T9" fmla="*/ 658 h 1865"/>
                <a:gd name="T10" fmla="*/ 155 w 4105"/>
                <a:gd name="T11" fmla="*/ 1252 h 1865"/>
                <a:gd name="T12" fmla="*/ 73 w 4105"/>
                <a:gd name="T13" fmla="*/ 1335 h 1865"/>
                <a:gd name="T14" fmla="*/ 77 w 4105"/>
                <a:gd name="T15" fmla="*/ 1562 h 1865"/>
                <a:gd name="T16" fmla="*/ 21 w 4105"/>
                <a:gd name="T17" fmla="*/ 1566 h 1865"/>
                <a:gd name="T18" fmla="*/ 18 w 4105"/>
                <a:gd name="T19" fmla="*/ 1865 h 1865"/>
                <a:gd name="T20" fmla="*/ 4105 w 4105"/>
                <a:gd name="T21" fmla="*/ 1847 h 1865"/>
                <a:gd name="T22" fmla="*/ 4096 w 4105"/>
                <a:gd name="T23" fmla="*/ 1453 h 1865"/>
                <a:gd name="T24" fmla="*/ 4023 w 4105"/>
                <a:gd name="T25" fmla="*/ 1453 h 1865"/>
                <a:gd name="T26" fmla="*/ 4004 w 4105"/>
                <a:gd name="T27" fmla="*/ 365 h 1865"/>
                <a:gd name="T28" fmla="*/ 4078 w 4105"/>
                <a:gd name="T29" fmla="*/ 356 h 1865"/>
                <a:gd name="T30" fmla="*/ 4068 w 4105"/>
                <a:gd name="T31" fmla="*/ 0 h 1865"/>
                <a:gd name="T32" fmla="*/ 0 w 4105"/>
                <a:gd name="T33" fmla="*/ 64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5" h="1865">
                  <a:moveTo>
                    <a:pt x="0" y="64"/>
                  </a:moveTo>
                  <a:lnTo>
                    <a:pt x="0" y="365"/>
                  </a:lnTo>
                  <a:lnTo>
                    <a:pt x="73" y="365"/>
                  </a:lnTo>
                  <a:lnTo>
                    <a:pt x="73" y="594"/>
                  </a:lnTo>
                  <a:lnTo>
                    <a:pt x="155" y="658"/>
                  </a:lnTo>
                  <a:lnTo>
                    <a:pt x="155" y="1252"/>
                  </a:lnTo>
                  <a:lnTo>
                    <a:pt x="73" y="1335"/>
                  </a:lnTo>
                  <a:lnTo>
                    <a:pt x="77" y="1562"/>
                  </a:lnTo>
                  <a:lnTo>
                    <a:pt x="21" y="1566"/>
                  </a:lnTo>
                  <a:lnTo>
                    <a:pt x="18" y="1865"/>
                  </a:lnTo>
                  <a:lnTo>
                    <a:pt x="4105" y="1847"/>
                  </a:lnTo>
                  <a:lnTo>
                    <a:pt x="4096" y="1453"/>
                  </a:lnTo>
                  <a:lnTo>
                    <a:pt x="4023" y="1453"/>
                  </a:lnTo>
                  <a:lnTo>
                    <a:pt x="4004" y="365"/>
                  </a:lnTo>
                  <a:lnTo>
                    <a:pt x="4078" y="356"/>
                  </a:lnTo>
                  <a:lnTo>
                    <a:pt x="4068" y="0"/>
                  </a:lnTo>
                  <a:lnTo>
                    <a:pt x="0" y="64"/>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616" name="Freeform 136"/>
            <p:cNvSpPr>
              <a:spLocks/>
            </p:cNvSpPr>
            <p:nvPr/>
          </p:nvSpPr>
          <p:spPr bwMode="auto">
            <a:xfrm>
              <a:off x="2310" y="1547"/>
              <a:ext cx="1818" cy="1546"/>
            </a:xfrm>
            <a:custGeom>
              <a:avLst/>
              <a:gdLst>
                <a:gd name="T0" fmla="*/ 0 w 1818"/>
                <a:gd name="T1" fmla="*/ 433 h 1546"/>
                <a:gd name="T2" fmla="*/ 126 w 1818"/>
                <a:gd name="T3" fmla="*/ 433 h 1546"/>
                <a:gd name="T4" fmla="*/ 120 w 1818"/>
                <a:gd name="T5" fmla="*/ 1165 h 1546"/>
                <a:gd name="T6" fmla="*/ 18 w 1818"/>
                <a:gd name="T7" fmla="*/ 1165 h 1546"/>
                <a:gd name="T8" fmla="*/ 306 w 1818"/>
                <a:gd name="T9" fmla="*/ 1441 h 1546"/>
                <a:gd name="T10" fmla="*/ 678 w 1818"/>
                <a:gd name="T11" fmla="*/ 1537 h 1546"/>
                <a:gd name="T12" fmla="*/ 912 w 1818"/>
                <a:gd name="T13" fmla="*/ 1495 h 1546"/>
                <a:gd name="T14" fmla="*/ 1068 w 1818"/>
                <a:gd name="T15" fmla="*/ 1417 h 1546"/>
                <a:gd name="T16" fmla="*/ 1332 w 1818"/>
                <a:gd name="T17" fmla="*/ 1291 h 1546"/>
                <a:gd name="T18" fmla="*/ 1818 w 1818"/>
                <a:gd name="T19" fmla="*/ 1213 h 1546"/>
                <a:gd name="T20" fmla="*/ 1800 w 1818"/>
                <a:gd name="T21" fmla="*/ 325 h 1546"/>
                <a:gd name="T22" fmla="*/ 1362 w 1818"/>
                <a:gd name="T23" fmla="*/ 253 h 1546"/>
                <a:gd name="T24" fmla="*/ 1008 w 1818"/>
                <a:gd name="T25" fmla="*/ 73 h 1546"/>
                <a:gd name="T26" fmla="*/ 612 w 1818"/>
                <a:gd name="T27" fmla="*/ 19 h 1546"/>
                <a:gd name="T28" fmla="*/ 234 w 1818"/>
                <a:gd name="T29" fmla="*/ 187 h 1546"/>
                <a:gd name="T30" fmla="*/ 0 w 1818"/>
                <a:gd name="T31" fmla="*/ 43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8" h="1546">
                  <a:moveTo>
                    <a:pt x="0" y="433"/>
                  </a:moveTo>
                  <a:lnTo>
                    <a:pt x="126" y="433"/>
                  </a:lnTo>
                  <a:lnTo>
                    <a:pt x="120" y="1165"/>
                  </a:lnTo>
                  <a:lnTo>
                    <a:pt x="18" y="1165"/>
                  </a:lnTo>
                  <a:cubicBezTo>
                    <a:pt x="49" y="1211"/>
                    <a:pt x="196" y="1379"/>
                    <a:pt x="306" y="1441"/>
                  </a:cubicBezTo>
                  <a:cubicBezTo>
                    <a:pt x="416" y="1503"/>
                    <a:pt x="577" y="1528"/>
                    <a:pt x="678" y="1537"/>
                  </a:cubicBezTo>
                  <a:cubicBezTo>
                    <a:pt x="779" y="1546"/>
                    <a:pt x="847" y="1515"/>
                    <a:pt x="912" y="1495"/>
                  </a:cubicBezTo>
                  <a:cubicBezTo>
                    <a:pt x="977" y="1475"/>
                    <a:pt x="998" y="1451"/>
                    <a:pt x="1068" y="1417"/>
                  </a:cubicBezTo>
                  <a:lnTo>
                    <a:pt x="1332" y="1291"/>
                  </a:lnTo>
                  <a:lnTo>
                    <a:pt x="1818" y="1213"/>
                  </a:lnTo>
                  <a:lnTo>
                    <a:pt x="1800" y="325"/>
                  </a:lnTo>
                  <a:lnTo>
                    <a:pt x="1362" y="253"/>
                  </a:lnTo>
                  <a:lnTo>
                    <a:pt x="1008" y="73"/>
                  </a:lnTo>
                  <a:cubicBezTo>
                    <a:pt x="883" y="34"/>
                    <a:pt x="741" y="0"/>
                    <a:pt x="612" y="19"/>
                  </a:cubicBezTo>
                  <a:cubicBezTo>
                    <a:pt x="483" y="38"/>
                    <a:pt x="336" y="118"/>
                    <a:pt x="234" y="187"/>
                  </a:cubicBezTo>
                  <a:cubicBezTo>
                    <a:pt x="132" y="256"/>
                    <a:pt x="49" y="382"/>
                    <a:pt x="0" y="433"/>
                  </a:cubicBezTo>
                  <a:close/>
                </a:path>
              </a:pathLst>
            </a:custGeom>
            <a:solidFill>
              <a:srgbClr val="008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617" name="Freeform 137"/>
            <p:cNvSpPr>
              <a:spLocks/>
            </p:cNvSpPr>
            <p:nvPr/>
          </p:nvSpPr>
          <p:spPr bwMode="auto">
            <a:xfrm>
              <a:off x="990" y="1980"/>
              <a:ext cx="1446" cy="726"/>
            </a:xfrm>
            <a:custGeom>
              <a:avLst/>
              <a:gdLst>
                <a:gd name="T0" fmla="*/ 1278 w 1446"/>
                <a:gd name="T1" fmla="*/ 0 h 726"/>
                <a:gd name="T2" fmla="*/ 1446 w 1446"/>
                <a:gd name="T3" fmla="*/ 0 h 726"/>
                <a:gd name="T4" fmla="*/ 1434 w 1446"/>
                <a:gd name="T5" fmla="*/ 726 h 726"/>
                <a:gd name="T6" fmla="*/ 1272 w 1446"/>
                <a:gd name="T7" fmla="*/ 726 h 726"/>
                <a:gd name="T8" fmla="*/ 1272 w 1446"/>
                <a:gd name="T9" fmla="*/ 426 h 726"/>
                <a:gd name="T10" fmla="*/ 0 w 1446"/>
                <a:gd name="T11" fmla="*/ 426 h 726"/>
                <a:gd name="T12" fmla="*/ 0 w 1446"/>
                <a:gd name="T13" fmla="*/ 336 h 726"/>
                <a:gd name="T14" fmla="*/ 1278 w 1446"/>
                <a:gd name="T15" fmla="*/ 318 h 726"/>
                <a:gd name="T16" fmla="*/ 1278 w 1446"/>
                <a:gd name="T17"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726">
                  <a:moveTo>
                    <a:pt x="1278" y="0"/>
                  </a:moveTo>
                  <a:lnTo>
                    <a:pt x="1446" y="0"/>
                  </a:lnTo>
                  <a:lnTo>
                    <a:pt x="1434" y="726"/>
                  </a:lnTo>
                  <a:lnTo>
                    <a:pt x="1272" y="726"/>
                  </a:lnTo>
                  <a:lnTo>
                    <a:pt x="1272" y="426"/>
                  </a:lnTo>
                  <a:lnTo>
                    <a:pt x="0" y="426"/>
                  </a:lnTo>
                  <a:lnTo>
                    <a:pt x="0" y="336"/>
                  </a:lnTo>
                  <a:lnTo>
                    <a:pt x="1278" y="318"/>
                  </a:lnTo>
                  <a:lnTo>
                    <a:pt x="1278" y="0"/>
                  </a:lnTo>
                  <a:close/>
                </a:path>
              </a:pathLst>
            </a:cu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8618" name="Group 138"/>
          <p:cNvGrpSpPr>
            <a:grpSpLocks/>
          </p:cNvGrpSpPr>
          <p:nvPr/>
        </p:nvGrpSpPr>
        <p:grpSpPr bwMode="auto">
          <a:xfrm>
            <a:off x="5183188" y="4386263"/>
            <a:ext cx="547687" cy="184150"/>
            <a:chOff x="1445" y="1563"/>
            <a:chExt cx="3437" cy="1152"/>
          </a:xfrm>
        </p:grpSpPr>
        <p:sp>
          <p:nvSpPr>
            <p:cNvPr id="148619" name="Freeform 139"/>
            <p:cNvSpPr>
              <a:spLocks/>
            </p:cNvSpPr>
            <p:nvPr/>
          </p:nvSpPr>
          <p:spPr bwMode="auto">
            <a:xfrm>
              <a:off x="1445" y="1563"/>
              <a:ext cx="3437" cy="1152"/>
            </a:xfrm>
            <a:custGeom>
              <a:avLst/>
              <a:gdLst>
                <a:gd name="T0" fmla="*/ 9 w 3437"/>
                <a:gd name="T1" fmla="*/ 0 h 1152"/>
                <a:gd name="T2" fmla="*/ 0 w 3437"/>
                <a:gd name="T3" fmla="*/ 1134 h 1152"/>
                <a:gd name="T4" fmla="*/ 3154 w 3437"/>
                <a:gd name="T5" fmla="*/ 1152 h 1152"/>
                <a:gd name="T6" fmla="*/ 3154 w 3437"/>
                <a:gd name="T7" fmla="*/ 860 h 1152"/>
                <a:gd name="T8" fmla="*/ 3437 w 3437"/>
                <a:gd name="T9" fmla="*/ 860 h 1152"/>
                <a:gd name="T10" fmla="*/ 3437 w 3437"/>
                <a:gd name="T11" fmla="*/ 284 h 1152"/>
                <a:gd name="T12" fmla="*/ 3145 w 3437"/>
                <a:gd name="T13" fmla="*/ 275 h 1152"/>
                <a:gd name="T14" fmla="*/ 3145 w 3437"/>
                <a:gd name="T15" fmla="*/ 28 h 1152"/>
                <a:gd name="T16" fmla="*/ 9 w 3437"/>
                <a:gd name="T17" fmla="*/ 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7" h="1152">
                  <a:moveTo>
                    <a:pt x="9" y="0"/>
                  </a:moveTo>
                  <a:lnTo>
                    <a:pt x="0" y="1134"/>
                  </a:lnTo>
                  <a:lnTo>
                    <a:pt x="3154" y="1152"/>
                  </a:lnTo>
                  <a:lnTo>
                    <a:pt x="3154" y="860"/>
                  </a:lnTo>
                  <a:lnTo>
                    <a:pt x="3437" y="860"/>
                  </a:lnTo>
                  <a:lnTo>
                    <a:pt x="3437" y="284"/>
                  </a:lnTo>
                  <a:lnTo>
                    <a:pt x="3145" y="275"/>
                  </a:lnTo>
                  <a:lnTo>
                    <a:pt x="3145" y="28"/>
                  </a:lnTo>
                  <a:lnTo>
                    <a:pt x="9" y="0"/>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620" name="Freeform 140"/>
            <p:cNvSpPr>
              <a:spLocks/>
            </p:cNvSpPr>
            <p:nvPr/>
          </p:nvSpPr>
          <p:spPr bwMode="auto">
            <a:xfrm>
              <a:off x="3468" y="1656"/>
              <a:ext cx="1212" cy="990"/>
            </a:xfrm>
            <a:custGeom>
              <a:avLst/>
              <a:gdLst>
                <a:gd name="T0" fmla="*/ 12 w 1212"/>
                <a:gd name="T1" fmla="*/ 0 h 990"/>
                <a:gd name="T2" fmla="*/ 0 w 1212"/>
                <a:gd name="T3" fmla="*/ 990 h 990"/>
                <a:gd name="T4" fmla="*/ 1206 w 1212"/>
                <a:gd name="T5" fmla="*/ 750 h 990"/>
                <a:gd name="T6" fmla="*/ 1212 w 1212"/>
                <a:gd name="T7" fmla="*/ 198 h 990"/>
                <a:gd name="T8" fmla="*/ 12 w 1212"/>
                <a:gd name="T9" fmla="*/ 0 h 990"/>
              </a:gdLst>
              <a:ahLst/>
              <a:cxnLst>
                <a:cxn ang="0">
                  <a:pos x="T0" y="T1"/>
                </a:cxn>
                <a:cxn ang="0">
                  <a:pos x="T2" y="T3"/>
                </a:cxn>
                <a:cxn ang="0">
                  <a:pos x="T4" y="T5"/>
                </a:cxn>
                <a:cxn ang="0">
                  <a:pos x="T6" y="T7"/>
                </a:cxn>
                <a:cxn ang="0">
                  <a:pos x="T8" y="T9"/>
                </a:cxn>
              </a:cxnLst>
              <a:rect l="0" t="0" r="r" b="b"/>
              <a:pathLst>
                <a:path w="1212" h="990">
                  <a:moveTo>
                    <a:pt x="12" y="0"/>
                  </a:moveTo>
                  <a:lnTo>
                    <a:pt x="0" y="990"/>
                  </a:lnTo>
                  <a:lnTo>
                    <a:pt x="1206" y="750"/>
                  </a:lnTo>
                  <a:lnTo>
                    <a:pt x="1212" y="198"/>
                  </a:lnTo>
                  <a:lnTo>
                    <a:pt x="12" y="0"/>
                  </a:lnTo>
                  <a:close/>
                </a:path>
              </a:pathLst>
            </a:custGeom>
            <a:solidFill>
              <a:srgbClr val="008000"/>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621" name="Freeform 141"/>
            <p:cNvSpPr>
              <a:spLocks/>
            </p:cNvSpPr>
            <p:nvPr/>
          </p:nvSpPr>
          <p:spPr bwMode="auto">
            <a:xfrm>
              <a:off x="1476" y="1590"/>
              <a:ext cx="1998" cy="1098"/>
            </a:xfrm>
            <a:custGeom>
              <a:avLst/>
              <a:gdLst>
                <a:gd name="T0" fmla="*/ 6 w 1998"/>
                <a:gd name="T1" fmla="*/ 0 h 1098"/>
                <a:gd name="T2" fmla="*/ 0 w 1998"/>
                <a:gd name="T3" fmla="*/ 1080 h 1098"/>
                <a:gd name="T4" fmla="*/ 1812 w 1998"/>
                <a:gd name="T5" fmla="*/ 1098 h 1098"/>
                <a:gd name="T6" fmla="*/ 1986 w 1998"/>
                <a:gd name="T7" fmla="*/ 1068 h 1098"/>
                <a:gd name="T8" fmla="*/ 1998 w 1998"/>
                <a:gd name="T9" fmla="*/ 61 h 1098"/>
                <a:gd name="T10" fmla="*/ 1818 w 1998"/>
                <a:gd name="T11" fmla="*/ 12 h 1098"/>
                <a:gd name="T12" fmla="*/ 6 w 1998"/>
                <a:gd name="T13" fmla="*/ 0 h 1098"/>
              </a:gdLst>
              <a:ahLst/>
              <a:cxnLst>
                <a:cxn ang="0">
                  <a:pos x="T0" y="T1"/>
                </a:cxn>
                <a:cxn ang="0">
                  <a:pos x="T2" y="T3"/>
                </a:cxn>
                <a:cxn ang="0">
                  <a:pos x="T4" y="T5"/>
                </a:cxn>
                <a:cxn ang="0">
                  <a:pos x="T6" y="T7"/>
                </a:cxn>
                <a:cxn ang="0">
                  <a:pos x="T8" y="T9"/>
                </a:cxn>
                <a:cxn ang="0">
                  <a:pos x="T10" y="T11"/>
                </a:cxn>
                <a:cxn ang="0">
                  <a:pos x="T12" y="T13"/>
                </a:cxn>
              </a:cxnLst>
              <a:rect l="0" t="0" r="r" b="b"/>
              <a:pathLst>
                <a:path w="1998" h="1098">
                  <a:moveTo>
                    <a:pt x="6" y="0"/>
                  </a:moveTo>
                  <a:lnTo>
                    <a:pt x="0" y="1080"/>
                  </a:lnTo>
                  <a:lnTo>
                    <a:pt x="1812" y="1098"/>
                  </a:lnTo>
                  <a:lnTo>
                    <a:pt x="1986" y="1068"/>
                  </a:lnTo>
                  <a:lnTo>
                    <a:pt x="1998" y="61"/>
                  </a:lnTo>
                  <a:lnTo>
                    <a:pt x="1818" y="12"/>
                  </a:lnTo>
                  <a:lnTo>
                    <a:pt x="6" y="0"/>
                  </a:lnTo>
                  <a:close/>
                </a:path>
              </a:pathLst>
            </a:custGeom>
            <a:solidFill>
              <a:srgbClr val="99CC00"/>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622" name="Freeform 142"/>
            <p:cNvSpPr>
              <a:spLocks/>
            </p:cNvSpPr>
            <p:nvPr/>
          </p:nvSpPr>
          <p:spPr bwMode="auto">
            <a:xfrm>
              <a:off x="2921" y="2076"/>
              <a:ext cx="1285" cy="150"/>
            </a:xfrm>
            <a:custGeom>
              <a:avLst/>
              <a:gdLst>
                <a:gd name="T0" fmla="*/ 67 w 1285"/>
                <a:gd name="T1" fmla="*/ 0 h 150"/>
                <a:gd name="T2" fmla="*/ 235 w 1285"/>
                <a:gd name="T3" fmla="*/ 6 h 150"/>
                <a:gd name="T4" fmla="*/ 301 w 1285"/>
                <a:gd name="T5" fmla="*/ 24 h 150"/>
                <a:gd name="T6" fmla="*/ 949 w 1285"/>
                <a:gd name="T7" fmla="*/ 30 h 150"/>
                <a:gd name="T8" fmla="*/ 1285 w 1285"/>
                <a:gd name="T9" fmla="*/ 48 h 150"/>
                <a:gd name="T10" fmla="*/ 1285 w 1285"/>
                <a:gd name="T11" fmla="*/ 126 h 150"/>
                <a:gd name="T12" fmla="*/ 945 w 1285"/>
                <a:gd name="T13" fmla="*/ 134 h 150"/>
                <a:gd name="T14" fmla="*/ 295 w 1285"/>
                <a:gd name="T15" fmla="*/ 126 h 150"/>
                <a:gd name="T16" fmla="*/ 223 w 1285"/>
                <a:gd name="T17" fmla="*/ 150 h 150"/>
                <a:gd name="T18" fmla="*/ 73 w 1285"/>
                <a:gd name="T19" fmla="*/ 150 h 150"/>
                <a:gd name="T20" fmla="*/ 23 w 1285"/>
                <a:gd name="T21" fmla="*/ 126 h 150"/>
                <a:gd name="T22" fmla="*/ 1 w 1285"/>
                <a:gd name="T23" fmla="*/ 78 h 150"/>
                <a:gd name="T24" fmla="*/ 27 w 1285"/>
                <a:gd name="T25" fmla="*/ 26 h 150"/>
                <a:gd name="T26" fmla="*/ 67 w 1285"/>
                <a:gd name="T27"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5" h="150">
                  <a:moveTo>
                    <a:pt x="67" y="0"/>
                  </a:moveTo>
                  <a:lnTo>
                    <a:pt x="235" y="6"/>
                  </a:lnTo>
                  <a:lnTo>
                    <a:pt x="301" y="24"/>
                  </a:lnTo>
                  <a:lnTo>
                    <a:pt x="949" y="30"/>
                  </a:lnTo>
                  <a:lnTo>
                    <a:pt x="1285" y="48"/>
                  </a:lnTo>
                  <a:lnTo>
                    <a:pt x="1285" y="126"/>
                  </a:lnTo>
                  <a:cubicBezTo>
                    <a:pt x="1173" y="128"/>
                    <a:pt x="1110" y="134"/>
                    <a:pt x="945" y="134"/>
                  </a:cubicBezTo>
                  <a:lnTo>
                    <a:pt x="295" y="126"/>
                  </a:lnTo>
                  <a:lnTo>
                    <a:pt x="223" y="150"/>
                  </a:lnTo>
                  <a:lnTo>
                    <a:pt x="73" y="150"/>
                  </a:lnTo>
                  <a:cubicBezTo>
                    <a:pt x="40" y="146"/>
                    <a:pt x="35" y="138"/>
                    <a:pt x="23" y="126"/>
                  </a:cubicBezTo>
                  <a:cubicBezTo>
                    <a:pt x="11" y="114"/>
                    <a:pt x="0" y="95"/>
                    <a:pt x="1" y="78"/>
                  </a:cubicBezTo>
                  <a:cubicBezTo>
                    <a:pt x="2" y="61"/>
                    <a:pt x="16" y="39"/>
                    <a:pt x="27" y="26"/>
                  </a:cubicBezTo>
                  <a:cubicBezTo>
                    <a:pt x="38" y="13"/>
                    <a:pt x="59" y="5"/>
                    <a:pt x="67" y="0"/>
                  </a:cubicBezTo>
                  <a:close/>
                </a:path>
              </a:pathLst>
            </a:custGeom>
            <a:solidFill>
              <a:srgbClr val="003300"/>
            </a:solidFill>
            <a:ln w="9525">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8623" name="Group 143"/>
          <p:cNvGrpSpPr>
            <a:grpSpLocks/>
          </p:cNvGrpSpPr>
          <p:nvPr/>
        </p:nvGrpSpPr>
        <p:grpSpPr bwMode="auto">
          <a:xfrm>
            <a:off x="5059363" y="5943600"/>
            <a:ext cx="547687" cy="184150"/>
            <a:chOff x="1445" y="1563"/>
            <a:chExt cx="3437" cy="1152"/>
          </a:xfrm>
        </p:grpSpPr>
        <p:sp>
          <p:nvSpPr>
            <p:cNvPr id="148624" name="Freeform 144"/>
            <p:cNvSpPr>
              <a:spLocks/>
            </p:cNvSpPr>
            <p:nvPr/>
          </p:nvSpPr>
          <p:spPr bwMode="auto">
            <a:xfrm>
              <a:off x="1445" y="1563"/>
              <a:ext cx="3437" cy="1152"/>
            </a:xfrm>
            <a:custGeom>
              <a:avLst/>
              <a:gdLst>
                <a:gd name="T0" fmla="*/ 9 w 3437"/>
                <a:gd name="T1" fmla="*/ 0 h 1152"/>
                <a:gd name="T2" fmla="*/ 0 w 3437"/>
                <a:gd name="T3" fmla="*/ 1134 h 1152"/>
                <a:gd name="T4" fmla="*/ 3154 w 3437"/>
                <a:gd name="T5" fmla="*/ 1152 h 1152"/>
                <a:gd name="T6" fmla="*/ 3154 w 3437"/>
                <a:gd name="T7" fmla="*/ 860 h 1152"/>
                <a:gd name="T8" fmla="*/ 3437 w 3437"/>
                <a:gd name="T9" fmla="*/ 860 h 1152"/>
                <a:gd name="T10" fmla="*/ 3437 w 3437"/>
                <a:gd name="T11" fmla="*/ 284 h 1152"/>
                <a:gd name="T12" fmla="*/ 3145 w 3437"/>
                <a:gd name="T13" fmla="*/ 275 h 1152"/>
                <a:gd name="T14" fmla="*/ 3145 w 3437"/>
                <a:gd name="T15" fmla="*/ 28 h 1152"/>
                <a:gd name="T16" fmla="*/ 9 w 3437"/>
                <a:gd name="T17" fmla="*/ 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7" h="1152">
                  <a:moveTo>
                    <a:pt x="9" y="0"/>
                  </a:moveTo>
                  <a:lnTo>
                    <a:pt x="0" y="1134"/>
                  </a:lnTo>
                  <a:lnTo>
                    <a:pt x="3154" y="1152"/>
                  </a:lnTo>
                  <a:lnTo>
                    <a:pt x="3154" y="860"/>
                  </a:lnTo>
                  <a:lnTo>
                    <a:pt x="3437" y="860"/>
                  </a:lnTo>
                  <a:lnTo>
                    <a:pt x="3437" y="284"/>
                  </a:lnTo>
                  <a:lnTo>
                    <a:pt x="3145" y="275"/>
                  </a:lnTo>
                  <a:lnTo>
                    <a:pt x="3145" y="28"/>
                  </a:lnTo>
                  <a:lnTo>
                    <a:pt x="9" y="0"/>
                  </a:lnTo>
                  <a:close/>
                </a:path>
              </a:pathLst>
            </a:custGeom>
            <a:solidFill>
              <a:srgbClr val="339966"/>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625" name="Freeform 145"/>
            <p:cNvSpPr>
              <a:spLocks/>
            </p:cNvSpPr>
            <p:nvPr/>
          </p:nvSpPr>
          <p:spPr bwMode="auto">
            <a:xfrm>
              <a:off x="3468" y="1656"/>
              <a:ext cx="1212" cy="990"/>
            </a:xfrm>
            <a:custGeom>
              <a:avLst/>
              <a:gdLst>
                <a:gd name="T0" fmla="*/ 12 w 1212"/>
                <a:gd name="T1" fmla="*/ 0 h 990"/>
                <a:gd name="T2" fmla="*/ 0 w 1212"/>
                <a:gd name="T3" fmla="*/ 990 h 990"/>
                <a:gd name="T4" fmla="*/ 1206 w 1212"/>
                <a:gd name="T5" fmla="*/ 750 h 990"/>
                <a:gd name="T6" fmla="*/ 1212 w 1212"/>
                <a:gd name="T7" fmla="*/ 198 h 990"/>
                <a:gd name="T8" fmla="*/ 12 w 1212"/>
                <a:gd name="T9" fmla="*/ 0 h 990"/>
              </a:gdLst>
              <a:ahLst/>
              <a:cxnLst>
                <a:cxn ang="0">
                  <a:pos x="T0" y="T1"/>
                </a:cxn>
                <a:cxn ang="0">
                  <a:pos x="T2" y="T3"/>
                </a:cxn>
                <a:cxn ang="0">
                  <a:pos x="T4" y="T5"/>
                </a:cxn>
                <a:cxn ang="0">
                  <a:pos x="T6" y="T7"/>
                </a:cxn>
                <a:cxn ang="0">
                  <a:pos x="T8" y="T9"/>
                </a:cxn>
              </a:cxnLst>
              <a:rect l="0" t="0" r="r" b="b"/>
              <a:pathLst>
                <a:path w="1212" h="990">
                  <a:moveTo>
                    <a:pt x="12" y="0"/>
                  </a:moveTo>
                  <a:lnTo>
                    <a:pt x="0" y="990"/>
                  </a:lnTo>
                  <a:lnTo>
                    <a:pt x="1206" y="750"/>
                  </a:lnTo>
                  <a:lnTo>
                    <a:pt x="1212" y="198"/>
                  </a:lnTo>
                  <a:lnTo>
                    <a:pt x="12" y="0"/>
                  </a:lnTo>
                  <a:close/>
                </a:path>
              </a:pathLst>
            </a:custGeom>
            <a:solidFill>
              <a:srgbClr val="008000"/>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626" name="Freeform 146"/>
            <p:cNvSpPr>
              <a:spLocks/>
            </p:cNvSpPr>
            <p:nvPr/>
          </p:nvSpPr>
          <p:spPr bwMode="auto">
            <a:xfrm>
              <a:off x="1476" y="1590"/>
              <a:ext cx="1998" cy="1098"/>
            </a:xfrm>
            <a:custGeom>
              <a:avLst/>
              <a:gdLst>
                <a:gd name="T0" fmla="*/ 6 w 1998"/>
                <a:gd name="T1" fmla="*/ 0 h 1098"/>
                <a:gd name="T2" fmla="*/ 0 w 1998"/>
                <a:gd name="T3" fmla="*/ 1080 h 1098"/>
                <a:gd name="T4" fmla="*/ 1812 w 1998"/>
                <a:gd name="T5" fmla="*/ 1098 h 1098"/>
                <a:gd name="T6" fmla="*/ 1986 w 1998"/>
                <a:gd name="T7" fmla="*/ 1068 h 1098"/>
                <a:gd name="T8" fmla="*/ 1998 w 1998"/>
                <a:gd name="T9" fmla="*/ 61 h 1098"/>
                <a:gd name="T10" fmla="*/ 1818 w 1998"/>
                <a:gd name="T11" fmla="*/ 12 h 1098"/>
                <a:gd name="T12" fmla="*/ 6 w 1998"/>
                <a:gd name="T13" fmla="*/ 0 h 1098"/>
              </a:gdLst>
              <a:ahLst/>
              <a:cxnLst>
                <a:cxn ang="0">
                  <a:pos x="T0" y="T1"/>
                </a:cxn>
                <a:cxn ang="0">
                  <a:pos x="T2" y="T3"/>
                </a:cxn>
                <a:cxn ang="0">
                  <a:pos x="T4" y="T5"/>
                </a:cxn>
                <a:cxn ang="0">
                  <a:pos x="T6" y="T7"/>
                </a:cxn>
                <a:cxn ang="0">
                  <a:pos x="T8" y="T9"/>
                </a:cxn>
                <a:cxn ang="0">
                  <a:pos x="T10" y="T11"/>
                </a:cxn>
                <a:cxn ang="0">
                  <a:pos x="T12" y="T13"/>
                </a:cxn>
              </a:cxnLst>
              <a:rect l="0" t="0" r="r" b="b"/>
              <a:pathLst>
                <a:path w="1998" h="1098">
                  <a:moveTo>
                    <a:pt x="6" y="0"/>
                  </a:moveTo>
                  <a:lnTo>
                    <a:pt x="0" y="1080"/>
                  </a:lnTo>
                  <a:lnTo>
                    <a:pt x="1812" y="1098"/>
                  </a:lnTo>
                  <a:lnTo>
                    <a:pt x="1986" y="1068"/>
                  </a:lnTo>
                  <a:lnTo>
                    <a:pt x="1998" y="61"/>
                  </a:lnTo>
                  <a:lnTo>
                    <a:pt x="1818" y="12"/>
                  </a:lnTo>
                  <a:lnTo>
                    <a:pt x="6" y="0"/>
                  </a:lnTo>
                  <a:close/>
                </a:path>
              </a:pathLst>
            </a:custGeom>
            <a:solidFill>
              <a:srgbClr val="99CC00"/>
            </a:solidFill>
            <a:ln w="1905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627" name="Freeform 147"/>
            <p:cNvSpPr>
              <a:spLocks/>
            </p:cNvSpPr>
            <p:nvPr/>
          </p:nvSpPr>
          <p:spPr bwMode="auto">
            <a:xfrm>
              <a:off x="2921" y="2076"/>
              <a:ext cx="1285" cy="150"/>
            </a:xfrm>
            <a:custGeom>
              <a:avLst/>
              <a:gdLst>
                <a:gd name="T0" fmla="*/ 67 w 1285"/>
                <a:gd name="T1" fmla="*/ 0 h 150"/>
                <a:gd name="T2" fmla="*/ 235 w 1285"/>
                <a:gd name="T3" fmla="*/ 6 h 150"/>
                <a:gd name="T4" fmla="*/ 301 w 1285"/>
                <a:gd name="T5" fmla="*/ 24 h 150"/>
                <a:gd name="T6" fmla="*/ 949 w 1285"/>
                <a:gd name="T7" fmla="*/ 30 h 150"/>
                <a:gd name="T8" fmla="*/ 1285 w 1285"/>
                <a:gd name="T9" fmla="*/ 48 h 150"/>
                <a:gd name="T10" fmla="*/ 1285 w 1285"/>
                <a:gd name="T11" fmla="*/ 126 h 150"/>
                <a:gd name="T12" fmla="*/ 945 w 1285"/>
                <a:gd name="T13" fmla="*/ 134 h 150"/>
                <a:gd name="T14" fmla="*/ 295 w 1285"/>
                <a:gd name="T15" fmla="*/ 126 h 150"/>
                <a:gd name="T16" fmla="*/ 223 w 1285"/>
                <a:gd name="T17" fmla="*/ 150 h 150"/>
                <a:gd name="T18" fmla="*/ 73 w 1285"/>
                <a:gd name="T19" fmla="*/ 150 h 150"/>
                <a:gd name="T20" fmla="*/ 23 w 1285"/>
                <a:gd name="T21" fmla="*/ 126 h 150"/>
                <a:gd name="T22" fmla="*/ 1 w 1285"/>
                <a:gd name="T23" fmla="*/ 78 h 150"/>
                <a:gd name="T24" fmla="*/ 27 w 1285"/>
                <a:gd name="T25" fmla="*/ 26 h 150"/>
                <a:gd name="T26" fmla="*/ 67 w 1285"/>
                <a:gd name="T27"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5" h="150">
                  <a:moveTo>
                    <a:pt x="67" y="0"/>
                  </a:moveTo>
                  <a:lnTo>
                    <a:pt x="235" y="6"/>
                  </a:lnTo>
                  <a:lnTo>
                    <a:pt x="301" y="24"/>
                  </a:lnTo>
                  <a:lnTo>
                    <a:pt x="949" y="30"/>
                  </a:lnTo>
                  <a:lnTo>
                    <a:pt x="1285" y="48"/>
                  </a:lnTo>
                  <a:lnTo>
                    <a:pt x="1285" y="126"/>
                  </a:lnTo>
                  <a:cubicBezTo>
                    <a:pt x="1173" y="128"/>
                    <a:pt x="1110" y="134"/>
                    <a:pt x="945" y="134"/>
                  </a:cubicBezTo>
                  <a:lnTo>
                    <a:pt x="295" y="126"/>
                  </a:lnTo>
                  <a:lnTo>
                    <a:pt x="223" y="150"/>
                  </a:lnTo>
                  <a:lnTo>
                    <a:pt x="73" y="150"/>
                  </a:lnTo>
                  <a:cubicBezTo>
                    <a:pt x="40" y="146"/>
                    <a:pt x="35" y="138"/>
                    <a:pt x="23" y="126"/>
                  </a:cubicBezTo>
                  <a:cubicBezTo>
                    <a:pt x="11" y="114"/>
                    <a:pt x="0" y="95"/>
                    <a:pt x="1" y="78"/>
                  </a:cubicBezTo>
                  <a:cubicBezTo>
                    <a:pt x="2" y="61"/>
                    <a:pt x="16" y="39"/>
                    <a:pt x="27" y="26"/>
                  </a:cubicBezTo>
                  <a:cubicBezTo>
                    <a:pt x="38" y="13"/>
                    <a:pt x="59" y="5"/>
                    <a:pt x="67" y="0"/>
                  </a:cubicBezTo>
                  <a:close/>
                </a:path>
              </a:pathLst>
            </a:custGeom>
            <a:solidFill>
              <a:srgbClr val="003300"/>
            </a:solidFill>
            <a:ln w="9525">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8628" name="AutoShape 148"/>
          <p:cNvSpPr>
            <a:spLocks noChangeArrowheads="1"/>
          </p:cNvSpPr>
          <p:nvPr/>
        </p:nvSpPr>
        <p:spPr bwMode="auto">
          <a:xfrm>
            <a:off x="6850063" y="4797425"/>
            <a:ext cx="741362" cy="914400"/>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8629" name="Group 149"/>
          <p:cNvGrpSpPr>
            <a:grpSpLocks/>
          </p:cNvGrpSpPr>
          <p:nvPr/>
        </p:nvGrpSpPr>
        <p:grpSpPr bwMode="auto">
          <a:xfrm>
            <a:off x="7742238" y="2151063"/>
            <a:ext cx="590550" cy="266700"/>
            <a:chOff x="5034" y="943"/>
            <a:chExt cx="319" cy="144"/>
          </a:xfrm>
        </p:grpSpPr>
        <p:sp>
          <p:nvSpPr>
            <p:cNvPr id="148630" name="Freeform 150"/>
            <p:cNvSpPr>
              <a:spLocks/>
            </p:cNvSpPr>
            <p:nvPr/>
          </p:nvSpPr>
          <p:spPr bwMode="auto">
            <a:xfrm>
              <a:off x="5061" y="943"/>
              <a:ext cx="292" cy="144"/>
            </a:xfrm>
            <a:custGeom>
              <a:avLst/>
              <a:gdLst>
                <a:gd name="T0" fmla="*/ 9 w 4645"/>
                <a:gd name="T1" fmla="*/ 2286 h 2286"/>
                <a:gd name="T2" fmla="*/ 4645 w 4645"/>
                <a:gd name="T3" fmla="*/ 2277 h 2286"/>
                <a:gd name="T4" fmla="*/ 4645 w 4645"/>
                <a:gd name="T5" fmla="*/ 1838 h 2286"/>
                <a:gd name="T6" fmla="*/ 4242 w 4645"/>
                <a:gd name="T7" fmla="*/ 1838 h 2286"/>
                <a:gd name="T8" fmla="*/ 4215 w 4645"/>
                <a:gd name="T9" fmla="*/ 430 h 2286"/>
                <a:gd name="T10" fmla="*/ 4635 w 4645"/>
                <a:gd name="T11" fmla="*/ 430 h 2286"/>
                <a:gd name="T12" fmla="*/ 4635 w 4645"/>
                <a:gd name="T13" fmla="*/ 0 h 2286"/>
                <a:gd name="T14" fmla="*/ 0 w 4645"/>
                <a:gd name="T15" fmla="*/ 0 h 2286"/>
                <a:gd name="T16" fmla="*/ 0 w 4645"/>
                <a:gd name="T17" fmla="*/ 403 h 2286"/>
                <a:gd name="T18" fmla="*/ 165 w 4645"/>
                <a:gd name="T19" fmla="*/ 403 h 2286"/>
                <a:gd name="T20" fmla="*/ 174 w 4645"/>
                <a:gd name="T21" fmla="*/ 1875 h 2286"/>
                <a:gd name="T22" fmla="*/ 0 w 4645"/>
                <a:gd name="T23" fmla="*/ 1875 h 2286"/>
                <a:gd name="T24" fmla="*/ 9 w 4645"/>
                <a:gd name="T25" fmla="*/ 2286 h 2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45" h="2286">
                  <a:moveTo>
                    <a:pt x="9" y="2286"/>
                  </a:moveTo>
                  <a:lnTo>
                    <a:pt x="4645" y="2277"/>
                  </a:lnTo>
                  <a:lnTo>
                    <a:pt x="4645" y="1838"/>
                  </a:lnTo>
                  <a:lnTo>
                    <a:pt x="4242" y="1838"/>
                  </a:lnTo>
                  <a:lnTo>
                    <a:pt x="4215" y="430"/>
                  </a:lnTo>
                  <a:lnTo>
                    <a:pt x="4635" y="430"/>
                  </a:lnTo>
                  <a:lnTo>
                    <a:pt x="4635" y="0"/>
                  </a:lnTo>
                  <a:lnTo>
                    <a:pt x="0" y="0"/>
                  </a:lnTo>
                  <a:lnTo>
                    <a:pt x="0" y="403"/>
                  </a:lnTo>
                  <a:lnTo>
                    <a:pt x="165" y="403"/>
                  </a:lnTo>
                  <a:lnTo>
                    <a:pt x="174" y="1875"/>
                  </a:lnTo>
                  <a:lnTo>
                    <a:pt x="0" y="1875"/>
                  </a:lnTo>
                  <a:lnTo>
                    <a:pt x="9" y="2286"/>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631" name="Freeform 151"/>
            <p:cNvSpPr>
              <a:spLocks/>
            </p:cNvSpPr>
            <p:nvPr/>
          </p:nvSpPr>
          <p:spPr bwMode="auto">
            <a:xfrm>
              <a:off x="5159" y="967"/>
              <a:ext cx="131" cy="99"/>
            </a:xfrm>
            <a:custGeom>
              <a:avLst/>
              <a:gdLst>
                <a:gd name="T0" fmla="*/ 0 w 2077"/>
                <a:gd name="T1" fmla="*/ 531 h 1582"/>
                <a:gd name="T2" fmla="*/ 0 w 2077"/>
                <a:gd name="T3" fmla="*/ 1052 h 1582"/>
                <a:gd name="T4" fmla="*/ 128 w 2077"/>
                <a:gd name="T5" fmla="*/ 1408 h 1582"/>
                <a:gd name="T6" fmla="*/ 503 w 2077"/>
                <a:gd name="T7" fmla="*/ 1564 h 1582"/>
                <a:gd name="T8" fmla="*/ 805 w 2077"/>
                <a:gd name="T9" fmla="*/ 1582 h 1582"/>
                <a:gd name="T10" fmla="*/ 1399 w 2077"/>
                <a:gd name="T11" fmla="*/ 1445 h 1582"/>
                <a:gd name="T12" fmla="*/ 1509 w 2077"/>
                <a:gd name="T13" fmla="*/ 1225 h 1582"/>
                <a:gd name="T14" fmla="*/ 1911 w 2077"/>
                <a:gd name="T15" fmla="*/ 1235 h 1582"/>
                <a:gd name="T16" fmla="*/ 2076 w 2077"/>
                <a:gd name="T17" fmla="*/ 777 h 1582"/>
                <a:gd name="T18" fmla="*/ 1902 w 2077"/>
                <a:gd name="T19" fmla="*/ 366 h 1582"/>
                <a:gd name="T20" fmla="*/ 1491 w 2077"/>
                <a:gd name="T21" fmla="*/ 366 h 1582"/>
                <a:gd name="T22" fmla="*/ 1408 w 2077"/>
                <a:gd name="T23" fmla="*/ 128 h 1582"/>
                <a:gd name="T24" fmla="*/ 805 w 2077"/>
                <a:gd name="T25" fmla="*/ 0 h 1582"/>
                <a:gd name="T26" fmla="*/ 522 w 2077"/>
                <a:gd name="T27" fmla="*/ 0 h 1582"/>
                <a:gd name="T28" fmla="*/ 128 w 2077"/>
                <a:gd name="T29" fmla="*/ 183 h 1582"/>
                <a:gd name="T30" fmla="*/ 0 w 2077"/>
                <a:gd name="T31" fmla="*/ 531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77" h="1582">
                  <a:moveTo>
                    <a:pt x="0" y="531"/>
                  </a:moveTo>
                  <a:lnTo>
                    <a:pt x="0" y="1052"/>
                  </a:lnTo>
                  <a:lnTo>
                    <a:pt x="128" y="1408"/>
                  </a:lnTo>
                  <a:lnTo>
                    <a:pt x="503" y="1564"/>
                  </a:lnTo>
                  <a:lnTo>
                    <a:pt x="805" y="1582"/>
                  </a:lnTo>
                  <a:lnTo>
                    <a:pt x="1399" y="1445"/>
                  </a:lnTo>
                  <a:lnTo>
                    <a:pt x="1509" y="1225"/>
                  </a:lnTo>
                  <a:lnTo>
                    <a:pt x="1911" y="1235"/>
                  </a:lnTo>
                  <a:cubicBezTo>
                    <a:pt x="2005" y="1160"/>
                    <a:pt x="2077" y="922"/>
                    <a:pt x="2076" y="777"/>
                  </a:cubicBezTo>
                  <a:cubicBezTo>
                    <a:pt x="2075" y="632"/>
                    <a:pt x="2000" y="435"/>
                    <a:pt x="1902" y="366"/>
                  </a:cubicBezTo>
                  <a:lnTo>
                    <a:pt x="1491" y="366"/>
                  </a:lnTo>
                  <a:lnTo>
                    <a:pt x="1408" y="128"/>
                  </a:lnTo>
                  <a:lnTo>
                    <a:pt x="805" y="0"/>
                  </a:lnTo>
                  <a:lnTo>
                    <a:pt x="522" y="0"/>
                  </a:lnTo>
                  <a:lnTo>
                    <a:pt x="128" y="183"/>
                  </a:lnTo>
                  <a:lnTo>
                    <a:pt x="0" y="53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632" name="Freeform 152"/>
            <p:cNvSpPr>
              <a:spLocks/>
            </p:cNvSpPr>
            <p:nvPr/>
          </p:nvSpPr>
          <p:spPr bwMode="auto">
            <a:xfrm>
              <a:off x="5034" y="1004"/>
              <a:ext cx="125" cy="25"/>
            </a:xfrm>
            <a:custGeom>
              <a:avLst/>
              <a:gdLst>
                <a:gd name="T0" fmla="*/ 1976 w 1980"/>
                <a:gd name="T1" fmla="*/ 4 h 404"/>
                <a:gd name="T2" fmla="*/ 1660 w 1980"/>
                <a:gd name="T3" fmla="*/ 0 h 404"/>
                <a:gd name="T4" fmla="*/ 1664 w 1980"/>
                <a:gd name="T5" fmla="*/ 124 h 404"/>
                <a:gd name="T6" fmla="*/ 1236 w 1980"/>
                <a:gd name="T7" fmla="*/ 128 h 404"/>
                <a:gd name="T8" fmla="*/ 1236 w 1980"/>
                <a:gd name="T9" fmla="*/ 156 h 404"/>
                <a:gd name="T10" fmla="*/ 204 w 1980"/>
                <a:gd name="T11" fmla="*/ 164 h 404"/>
                <a:gd name="T12" fmla="*/ 96 w 1980"/>
                <a:gd name="T13" fmla="*/ 120 h 404"/>
                <a:gd name="T14" fmla="*/ 36 w 1980"/>
                <a:gd name="T15" fmla="*/ 120 h 404"/>
                <a:gd name="T16" fmla="*/ 0 w 1980"/>
                <a:gd name="T17" fmla="*/ 156 h 404"/>
                <a:gd name="T18" fmla="*/ 0 w 1980"/>
                <a:gd name="T19" fmla="*/ 256 h 404"/>
                <a:gd name="T20" fmla="*/ 40 w 1980"/>
                <a:gd name="T21" fmla="*/ 296 h 404"/>
                <a:gd name="T22" fmla="*/ 96 w 1980"/>
                <a:gd name="T23" fmla="*/ 296 h 404"/>
                <a:gd name="T24" fmla="*/ 212 w 1980"/>
                <a:gd name="T25" fmla="*/ 256 h 404"/>
                <a:gd name="T26" fmla="*/ 1236 w 1980"/>
                <a:gd name="T27" fmla="*/ 256 h 404"/>
                <a:gd name="T28" fmla="*/ 1240 w 1980"/>
                <a:gd name="T29" fmla="*/ 288 h 404"/>
                <a:gd name="T30" fmla="*/ 1660 w 1980"/>
                <a:gd name="T31" fmla="*/ 288 h 404"/>
                <a:gd name="T32" fmla="*/ 1672 w 1980"/>
                <a:gd name="T33" fmla="*/ 404 h 404"/>
                <a:gd name="T34" fmla="*/ 1980 w 1980"/>
                <a:gd name="T35" fmla="*/ 404 h 404"/>
                <a:gd name="T36" fmla="*/ 1976 w 1980"/>
                <a:gd name="T37" fmla="*/ 4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80" h="404">
                  <a:moveTo>
                    <a:pt x="1976" y="4"/>
                  </a:moveTo>
                  <a:lnTo>
                    <a:pt x="1660" y="0"/>
                  </a:lnTo>
                  <a:lnTo>
                    <a:pt x="1664" y="124"/>
                  </a:lnTo>
                  <a:lnTo>
                    <a:pt x="1236" y="128"/>
                  </a:lnTo>
                  <a:lnTo>
                    <a:pt x="1236" y="156"/>
                  </a:lnTo>
                  <a:lnTo>
                    <a:pt x="204" y="164"/>
                  </a:lnTo>
                  <a:lnTo>
                    <a:pt x="96" y="120"/>
                  </a:lnTo>
                  <a:lnTo>
                    <a:pt x="36" y="120"/>
                  </a:lnTo>
                  <a:lnTo>
                    <a:pt x="0" y="156"/>
                  </a:lnTo>
                  <a:lnTo>
                    <a:pt x="0" y="256"/>
                  </a:lnTo>
                  <a:lnTo>
                    <a:pt x="40" y="296"/>
                  </a:lnTo>
                  <a:lnTo>
                    <a:pt x="96" y="296"/>
                  </a:lnTo>
                  <a:lnTo>
                    <a:pt x="212" y="256"/>
                  </a:lnTo>
                  <a:lnTo>
                    <a:pt x="1236" y="256"/>
                  </a:lnTo>
                  <a:lnTo>
                    <a:pt x="1240" y="288"/>
                  </a:lnTo>
                  <a:lnTo>
                    <a:pt x="1660" y="288"/>
                  </a:lnTo>
                  <a:lnTo>
                    <a:pt x="1672" y="404"/>
                  </a:lnTo>
                  <a:lnTo>
                    <a:pt x="1980" y="404"/>
                  </a:lnTo>
                  <a:lnTo>
                    <a:pt x="1976" y="4"/>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8633" name="Group 153"/>
          <p:cNvGrpSpPr>
            <a:grpSpLocks/>
          </p:cNvGrpSpPr>
          <p:nvPr/>
        </p:nvGrpSpPr>
        <p:grpSpPr bwMode="auto">
          <a:xfrm>
            <a:off x="7543800" y="1519238"/>
            <a:ext cx="503238" cy="249237"/>
            <a:chOff x="5062" y="1268"/>
            <a:chExt cx="317" cy="157"/>
          </a:xfrm>
        </p:grpSpPr>
        <p:sp>
          <p:nvSpPr>
            <p:cNvPr id="148634" name="Freeform 154"/>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635" name="Freeform 155"/>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636" name="Freeform 156"/>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8637" name="Group 157"/>
          <p:cNvGrpSpPr>
            <a:grpSpLocks/>
          </p:cNvGrpSpPr>
          <p:nvPr/>
        </p:nvGrpSpPr>
        <p:grpSpPr bwMode="auto">
          <a:xfrm>
            <a:off x="7385050" y="2741613"/>
            <a:ext cx="503238" cy="249237"/>
            <a:chOff x="5062" y="1268"/>
            <a:chExt cx="317" cy="157"/>
          </a:xfrm>
        </p:grpSpPr>
        <p:sp>
          <p:nvSpPr>
            <p:cNvPr id="148638" name="Freeform 158"/>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639" name="Freeform 159"/>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640" name="Freeform 160"/>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8641" name="Group 161"/>
          <p:cNvGrpSpPr>
            <a:grpSpLocks/>
          </p:cNvGrpSpPr>
          <p:nvPr/>
        </p:nvGrpSpPr>
        <p:grpSpPr bwMode="auto">
          <a:xfrm>
            <a:off x="7837488" y="3176588"/>
            <a:ext cx="590550" cy="266700"/>
            <a:chOff x="5034" y="943"/>
            <a:chExt cx="319" cy="144"/>
          </a:xfrm>
        </p:grpSpPr>
        <p:sp>
          <p:nvSpPr>
            <p:cNvPr id="148642" name="Freeform 162"/>
            <p:cNvSpPr>
              <a:spLocks/>
            </p:cNvSpPr>
            <p:nvPr/>
          </p:nvSpPr>
          <p:spPr bwMode="auto">
            <a:xfrm>
              <a:off x="5061" y="943"/>
              <a:ext cx="292" cy="144"/>
            </a:xfrm>
            <a:custGeom>
              <a:avLst/>
              <a:gdLst>
                <a:gd name="T0" fmla="*/ 9 w 4645"/>
                <a:gd name="T1" fmla="*/ 2286 h 2286"/>
                <a:gd name="T2" fmla="*/ 4645 w 4645"/>
                <a:gd name="T3" fmla="*/ 2277 h 2286"/>
                <a:gd name="T4" fmla="*/ 4645 w 4645"/>
                <a:gd name="T5" fmla="*/ 1838 h 2286"/>
                <a:gd name="T6" fmla="*/ 4242 w 4645"/>
                <a:gd name="T7" fmla="*/ 1838 h 2286"/>
                <a:gd name="T8" fmla="*/ 4215 w 4645"/>
                <a:gd name="T9" fmla="*/ 430 h 2286"/>
                <a:gd name="T10" fmla="*/ 4635 w 4645"/>
                <a:gd name="T11" fmla="*/ 430 h 2286"/>
                <a:gd name="T12" fmla="*/ 4635 w 4645"/>
                <a:gd name="T13" fmla="*/ 0 h 2286"/>
                <a:gd name="T14" fmla="*/ 0 w 4645"/>
                <a:gd name="T15" fmla="*/ 0 h 2286"/>
                <a:gd name="T16" fmla="*/ 0 w 4645"/>
                <a:gd name="T17" fmla="*/ 403 h 2286"/>
                <a:gd name="T18" fmla="*/ 165 w 4645"/>
                <a:gd name="T19" fmla="*/ 403 h 2286"/>
                <a:gd name="T20" fmla="*/ 174 w 4645"/>
                <a:gd name="T21" fmla="*/ 1875 h 2286"/>
                <a:gd name="T22" fmla="*/ 0 w 4645"/>
                <a:gd name="T23" fmla="*/ 1875 h 2286"/>
                <a:gd name="T24" fmla="*/ 9 w 4645"/>
                <a:gd name="T25" fmla="*/ 2286 h 2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45" h="2286">
                  <a:moveTo>
                    <a:pt x="9" y="2286"/>
                  </a:moveTo>
                  <a:lnTo>
                    <a:pt x="4645" y="2277"/>
                  </a:lnTo>
                  <a:lnTo>
                    <a:pt x="4645" y="1838"/>
                  </a:lnTo>
                  <a:lnTo>
                    <a:pt x="4242" y="1838"/>
                  </a:lnTo>
                  <a:lnTo>
                    <a:pt x="4215" y="430"/>
                  </a:lnTo>
                  <a:lnTo>
                    <a:pt x="4635" y="430"/>
                  </a:lnTo>
                  <a:lnTo>
                    <a:pt x="4635" y="0"/>
                  </a:lnTo>
                  <a:lnTo>
                    <a:pt x="0" y="0"/>
                  </a:lnTo>
                  <a:lnTo>
                    <a:pt x="0" y="403"/>
                  </a:lnTo>
                  <a:lnTo>
                    <a:pt x="165" y="403"/>
                  </a:lnTo>
                  <a:lnTo>
                    <a:pt x="174" y="1875"/>
                  </a:lnTo>
                  <a:lnTo>
                    <a:pt x="0" y="1875"/>
                  </a:lnTo>
                  <a:lnTo>
                    <a:pt x="9" y="2286"/>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643" name="Freeform 163"/>
            <p:cNvSpPr>
              <a:spLocks/>
            </p:cNvSpPr>
            <p:nvPr/>
          </p:nvSpPr>
          <p:spPr bwMode="auto">
            <a:xfrm>
              <a:off x="5159" y="967"/>
              <a:ext cx="131" cy="99"/>
            </a:xfrm>
            <a:custGeom>
              <a:avLst/>
              <a:gdLst>
                <a:gd name="T0" fmla="*/ 0 w 2077"/>
                <a:gd name="T1" fmla="*/ 531 h 1582"/>
                <a:gd name="T2" fmla="*/ 0 w 2077"/>
                <a:gd name="T3" fmla="*/ 1052 h 1582"/>
                <a:gd name="T4" fmla="*/ 128 w 2077"/>
                <a:gd name="T5" fmla="*/ 1408 h 1582"/>
                <a:gd name="T6" fmla="*/ 503 w 2077"/>
                <a:gd name="T7" fmla="*/ 1564 h 1582"/>
                <a:gd name="T8" fmla="*/ 805 w 2077"/>
                <a:gd name="T9" fmla="*/ 1582 h 1582"/>
                <a:gd name="T10" fmla="*/ 1399 w 2077"/>
                <a:gd name="T11" fmla="*/ 1445 h 1582"/>
                <a:gd name="T12" fmla="*/ 1509 w 2077"/>
                <a:gd name="T13" fmla="*/ 1225 h 1582"/>
                <a:gd name="T14" fmla="*/ 1911 w 2077"/>
                <a:gd name="T15" fmla="*/ 1235 h 1582"/>
                <a:gd name="T16" fmla="*/ 2076 w 2077"/>
                <a:gd name="T17" fmla="*/ 777 h 1582"/>
                <a:gd name="T18" fmla="*/ 1902 w 2077"/>
                <a:gd name="T19" fmla="*/ 366 h 1582"/>
                <a:gd name="T20" fmla="*/ 1491 w 2077"/>
                <a:gd name="T21" fmla="*/ 366 h 1582"/>
                <a:gd name="T22" fmla="*/ 1408 w 2077"/>
                <a:gd name="T23" fmla="*/ 128 h 1582"/>
                <a:gd name="T24" fmla="*/ 805 w 2077"/>
                <a:gd name="T25" fmla="*/ 0 h 1582"/>
                <a:gd name="T26" fmla="*/ 522 w 2077"/>
                <a:gd name="T27" fmla="*/ 0 h 1582"/>
                <a:gd name="T28" fmla="*/ 128 w 2077"/>
                <a:gd name="T29" fmla="*/ 183 h 1582"/>
                <a:gd name="T30" fmla="*/ 0 w 2077"/>
                <a:gd name="T31" fmla="*/ 531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77" h="1582">
                  <a:moveTo>
                    <a:pt x="0" y="531"/>
                  </a:moveTo>
                  <a:lnTo>
                    <a:pt x="0" y="1052"/>
                  </a:lnTo>
                  <a:lnTo>
                    <a:pt x="128" y="1408"/>
                  </a:lnTo>
                  <a:lnTo>
                    <a:pt x="503" y="1564"/>
                  </a:lnTo>
                  <a:lnTo>
                    <a:pt x="805" y="1582"/>
                  </a:lnTo>
                  <a:lnTo>
                    <a:pt x="1399" y="1445"/>
                  </a:lnTo>
                  <a:lnTo>
                    <a:pt x="1509" y="1225"/>
                  </a:lnTo>
                  <a:lnTo>
                    <a:pt x="1911" y="1235"/>
                  </a:lnTo>
                  <a:cubicBezTo>
                    <a:pt x="2005" y="1160"/>
                    <a:pt x="2077" y="922"/>
                    <a:pt x="2076" y="777"/>
                  </a:cubicBezTo>
                  <a:cubicBezTo>
                    <a:pt x="2075" y="632"/>
                    <a:pt x="2000" y="435"/>
                    <a:pt x="1902" y="366"/>
                  </a:cubicBezTo>
                  <a:lnTo>
                    <a:pt x="1491" y="366"/>
                  </a:lnTo>
                  <a:lnTo>
                    <a:pt x="1408" y="128"/>
                  </a:lnTo>
                  <a:lnTo>
                    <a:pt x="805" y="0"/>
                  </a:lnTo>
                  <a:lnTo>
                    <a:pt x="522" y="0"/>
                  </a:lnTo>
                  <a:lnTo>
                    <a:pt x="128" y="183"/>
                  </a:lnTo>
                  <a:lnTo>
                    <a:pt x="0" y="53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644" name="Freeform 164"/>
            <p:cNvSpPr>
              <a:spLocks/>
            </p:cNvSpPr>
            <p:nvPr/>
          </p:nvSpPr>
          <p:spPr bwMode="auto">
            <a:xfrm>
              <a:off x="5034" y="1004"/>
              <a:ext cx="125" cy="25"/>
            </a:xfrm>
            <a:custGeom>
              <a:avLst/>
              <a:gdLst>
                <a:gd name="T0" fmla="*/ 1976 w 1980"/>
                <a:gd name="T1" fmla="*/ 4 h 404"/>
                <a:gd name="T2" fmla="*/ 1660 w 1980"/>
                <a:gd name="T3" fmla="*/ 0 h 404"/>
                <a:gd name="T4" fmla="*/ 1664 w 1980"/>
                <a:gd name="T5" fmla="*/ 124 h 404"/>
                <a:gd name="T6" fmla="*/ 1236 w 1980"/>
                <a:gd name="T7" fmla="*/ 128 h 404"/>
                <a:gd name="T8" fmla="*/ 1236 w 1980"/>
                <a:gd name="T9" fmla="*/ 156 h 404"/>
                <a:gd name="T10" fmla="*/ 204 w 1980"/>
                <a:gd name="T11" fmla="*/ 164 h 404"/>
                <a:gd name="T12" fmla="*/ 96 w 1980"/>
                <a:gd name="T13" fmla="*/ 120 h 404"/>
                <a:gd name="T14" fmla="*/ 36 w 1980"/>
                <a:gd name="T15" fmla="*/ 120 h 404"/>
                <a:gd name="T16" fmla="*/ 0 w 1980"/>
                <a:gd name="T17" fmla="*/ 156 h 404"/>
                <a:gd name="T18" fmla="*/ 0 w 1980"/>
                <a:gd name="T19" fmla="*/ 256 h 404"/>
                <a:gd name="T20" fmla="*/ 40 w 1980"/>
                <a:gd name="T21" fmla="*/ 296 h 404"/>
                <a:gd name="T22" fmla="*/ 96 w 1980"/>
                <a:gd name="T23" fmla="*/ 296 h 404"/>
                <a:gd name="T24" fmla="*/ 212 w 1980"/>
                <a:gd name="T25" fmla="*/ 256 h 404"/>
                <a:gd name="T26" fmla="*/ 1236 w 1980"/>
                <a:gd name="T27" fmla="*/ 256 h 404"/>
                <a:gd name="T28" fmla="*/ 1240 w 1980"/>
                <a:gd name="T29" fmla="*/ 288 h 404"/>
                <a:gd name="T30" fmla="*/ 1660 w 1980"/>
                <a:gd name="T31" fmla="*/ 288 h 404"/>
                <a:gd name="T32" fmla="*/ 1672 w 1980"/>
                <a:gd name="T33" fmla="*/ 404 h 404"/>
                <a:gd name="T34" fmla="*/ 1980 w 1980"/>
                <a:gd name="T35" fmla="*/ 404 h 404"/>
                <a:gd name="T36" fmla="*/ 1976 w 1980"/>
                <a:gd name="T37" fmla="*/ 4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80" h="404">
                  <a:moveTo>
                    <a:pt x="1976" y="4"/>
                  </a:moveTo>
                  <a:lnTo>
                    <a:pt x="1660" y="0"/>
                  </a:lnTo>
                  <a:lnTo>
                    <a:pt x="1664" y="124"/>
                  </a:lnTo>
                  <a:lnTo>
                    <a:pt x="1236" y="128"/>
                  </a:lnTo>
                  <a:lnTo>
                    <a:pt x="1236" y="156"/>
                  </a:lnTo>
                  <a:lnTo>
                    <a:pt x="204" y="164"/>
                  </a:lnTo>
                  <a:lnTo>
                    <a:pt x="96" y="120"/>
                  </a:lnTo>
                  <a:lnTo>
                    <a:pt x="36" y="120"/>
                  </a:lnTo>
                  <a:lnTo>
                    <a:pt x="0" y="156"/>
                  </a:lnTo>
                  <a:lnTo>
                    <a:pt x="0" y="256"/>
                  </a:lnTo>
                  <a:lnTo>
                    <a:pt x="40" y="296"/>
                  </a:lnTo>
                  <a:lnTo>
                    <a:pt x="96" y="296"/>
                  </a:lnTo>
                  <a:lnTo>
                    <a:pt x="212" y="256"/>
                  </a:lnTo>
                  <a:lnTo>
                    <a:pt x="1236" y="256"/>
                  </a:lnTo>
                  <a:lnTo>
                    <a:pt x="1240" y="288"/>
                  </a:lnTo>
                  <a:lnTo>
                    <a:pt x="1660" y="288"/>
                  </a:lnTo>
                  <a:lnTo>
                    <a:pt x="1672" y="404"/>
                  </a:lnTo>
                  <a:lnTo>
                    <a:pt x="1980" y="404"/>
                  </a:lnTo>
                  <a:lnTo>
                    <a:pt x="1976" y="4"/>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8645" name="Group 165"/>
          <p:cNvGrpSpPr>
            <a:grpSpLocks/>
          </p:cNvGrpSpPr>
          <p:nvPr/>
        </p:nvGrpSpPr>
        <p:grpSpPr bwMode="auto">
          <a:xfrm>
            <a:off x="8277225" y="1220788"/>
            <a:ext cx="503238" cy="249237"/>
            <a:chOff x="5062" y="1268"/>
            <a:chExt cx="317" cy="157"/>
          </a:xfrm>
        </p:grpSpPr>
        <p:sp>
          <p:nvSpPr>
            <p:cNvPr id="148646" name="Freeform 166"/>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647" name="Freeform 167"/>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648" name="Freeform 168"/>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8649" name="Group 169"/>
          <p:cNvGrpSpPr>
            <a:grpSpLocks/>
          </p:cNvGrpSpPr>
          <p:nvPr/>
        </p:nvGrpSpPr>
        <p:grpSpPr bwMode="auto">
          <a:xfrm>
            <a:off x="8437563" y="1954213"/>
            <a:ext cx="503237" cy="249237"/>
            <a:chOff x="5062" y="1268"/>
            <a:chExt cx="317" cy="157"/>
          </a:xfrm>
        </p:grpSpPr>
        <p:sp>
          <p:nvSpPr>
            <p:cNvPr id="148650" name="Freeform 170"/>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651" name="Freeform 171"/>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652" name="Freeform 172"/>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8653" name="Group 173"/>
          <p:cNvGrpSpPr>
            <a:grpSpLocks/>
          </p:cNvGrpSpPr>
          <p:nvPr/>
        </p:nvGrpSpPr>
        <p:grpSpPr bwMode="auto">
          <a:xfrm>
            <a:off x="8369300" y="5184775"/>
            <a:ext cx="555625" cy="366713"/>
            <a:chOff x="5200" y="1545"/>
            <a:chExt cx="350" cy="231"/>
          </a:xfrm>
        </p:grpSpPr>
        <p:grpSp>
          <p:nvGrpSpPr>
            <p:cNvPr id="148654" name="Group 174"/>
            <p:cNvGrpSpPr>
              <a:grpSpLocks/>
            </p:cNvGrpSpPr>
            <p:nvPr/>
          </p:nvGrpSpPr>
          <p:grpSpPr bwMode="auto">
            <a:xfrm>
              <a:off x="5200" y="1545"/>
              <a:ext cx="350" cy="231"/>
              <a:chOff x="5200" y="1545"/>
              <a:chExt cx="350" cy="231"/>
            </a:xfrm>
          </p:grpSpPr>
          <p:sp>
            <p:nvSpPr>
              <p:cNvPr id="148655" name="Line 175"/>
              <p:cNvSpPr>
                <a:spLocks noChangeShapeType="1"/>
              </p:cNvSpPr>
              <p:nvPr/>
            </p:nvSpPr>
            <p:spPr bwMode="auto">
              <a:xfrm rot="443976">
                <a:off x="5316" y="1563"/>
                <a:ext cx="234" cy="19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656" name="Line 176"/>
              <p:cNvSpPr>
                <a:spLocks noChangeShapeType="1"/>
              </p:cNvSpPr>
              <p:nvPr/>
            </p:nvSpPr>
            <p:spPr bwMode="auto">
              <a:xfrm rot="-4956024">
                <a:off x="5307" y="1572"/>
                <a:ext cx="231" cy="17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657" name="Freeform 177"/>
              <p:cNvSpPr>
                <a:spLocks/>
              </p:cNvSpPr>
              <p:nvPr/>
            </p:nvSpPr>
            <p:spPr bwMode="auto">
              <a:xfrm>
                <a:off x="5408" y="1605"/>
                <a:ext cx="37" cy="111"/>
              </a:xfrm>
              <a:custGeom>
                <a:avLst/>
                <a:gdLst>
                  <a:gd name="T0" fmla="*/ 3 w 37"/>
                  <a:gd name="T1" fmla="*/ 65 h 111"/>
                  <a:gd name="T2" fmla="*/ 3 w 37"/>
                  <a:gd name="T3" fmla="*/ 110 h 111"/>
                  <a:gd name="T4" fmla="*/ 34 w 37"/>
                  <a:gd name="T5" fmla="*/ 111 h 111"/>
                  <a:gd name="T6" fmla="*/ 37 w 37"/>
                  <a:gd name="T7" fmla="*/ 85 h 111"/>
                  <a:gd name="T8" fmla="*/ 25 w 37"/>
                  <a:gd name="T9" fmla="*/ 77 h 111"/>
                  <a:gd name="T10" fmla="*/ 25 w 37"/>
                  <a:gd name="T11" fmla="*/ 37 h 111"/>
                  <a:gd name="T12" fmla="*/ 36 w 37"/>
                  <a:gd name="T13" fmla="*/ 24 h 111"/>
                  <a:gd name="T14" fmla="*/ 30 w 37"/>
                  <a:gd name="T15" fmla="*/ 0 h 111"/>
                  <a:gd name="T16" fmla="*/ 0 w 37"/>
                  <a:gd name="T17" fmla="*/ 3 h 111"/>
                  <a:gd name="T18" fmla="*/ 3 w 37"/>
                  <a:gd name="T19" fmla="*/ 6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11">
                    <a:moveTo>
                      <a:pt x="3" y="65"/>
                    </a:moveTo>
                    <a:lnTo>
                      <a:pt x="3" y="110"/>
                    </a:lnTo>
                    <a:lnTo>
                      <a:pt x="34" y="111"/>
                    </a:lnTo>
                    <a:lnTo>
                      <a:pt x="37" y="85"/>
                    </a:lnTo>
                    <a:lnTo>
                      <a:pt x="25" y="77"/>
                    </a:lnTo>
                    <a:lnTo>
                      <a:pt x="25" y="37"/>
                    </a:lnTo>
                    <a:lnTo>
                      <a:pt x="36" y="24"/>
                    </a:lnTo>
                    <a:lnTo>
                      <a:pt x="30" y="0"/>
                    </a:lnTo>
                    <a:lnTo>
                      <a:pt x="0" y="3"/>
                    </a:lnTo>
                    <a:lnTo>
                      <a:pt x="3" y="65"/>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658" name="Freeform 178"/>
              <p:cNvSpPr>
                <a:spLocks/>
              </p:cNvSpPr>
              <p:nvPr/>
            </p:nvSpPr>
            <p:spPr bwMode="auto">
              <a:xfrm>
                <a:off x="5200" y="1652"/>
                <a:ext cx="216" cy="18"/>
              </a:xfrm>
              <a:custGeom>
                <a:avLst/>
                <a:gdLst>
                  <a:gd name="T0" fmla="*/ 216 w 216"/>
                  <a:gd name="T1" fmla="*/ 0 h 18"/>
                  <a:gd name="T2" fmla="*/ 167 w 216"/>
                  <a:gd name="T3" fmla="*/ 0 h 18"/>
                  <a:gd name="T4" fmla="*/ 161 w 216"/>
                  <a:gd name="T5" fmla="*/ 2 h 18"/>
                  <a:gd name="T6" fmla="*/ 122 w 216"/>
                  <a:gd name="T7" fmla="*/ 2 h 18"/>
                  <a:gd name="T8" fmla="*/ 115 w 216"/>
                  <a:gd name="T9" fmla="*/ 4 h 18"/>
                  <a:gd name="T10" fmla="*/ 0 w 216"/>
                  <a:gd name="T11" fmla="*/ 5 h 18"/>
                  <a:gd name="T12" fmla="*/ 0 w 216"/>
                  <a:gd name="T13" fmla="*/ 13 h 18"/>
                  <a:gd name="T14" fmla="*/ 115 w 216"/>
                  <a:gd name="T15" fmla="*/ 14 h 18"/>
                  <a:gd name="T16" fmla="*/ 121 w 216"/>
                  <a:gd name="T17" fmla="*/ 16 h 18"/>
                  <a:gd name="T18" fmla="*/ 162 w 216"/>
                  <a:gd name="T19" fmla="*/ 16 h 18"/>
                  <a:gd name="T20" fmla="*/ 166 w 216"/>
                  <a:gd name="T21" fmla="*/ 18 h 18"/>
                  <a:gd name="T22" fmla="*/ 216 w 216"/>
                  <a:gd name="T23" fmla="*/ 18 h 18"/>
                  <a:gd name="T24" fmla="*/ 216 w 216"/>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6" h="18">
                    <a:moveTo>
                      <a:pt x="216" y="0"/>
                    </a:moveTo>
                    <a:lnTo>
                      <a:pt x="167" y="0"/>
                    </a:lnTo>
                    <a:lnTo>
                      <a:pt x="161" y="2"/>
                    </a:lnTo>
                    <a:lnTo>
                      <a:pt x="122" y="2"/>
                    </a:lnTo>
                    <a:lnTo>
                      <a:pt x="115" y="4"/>
                    </a:lnTo>
                    <a:lnTo>
                      <a:pt x="0" y="5"/>
                    </a:lnTo>
                    <a:lnTo>
                      <a:pt x="0" y="13"/>
                    </a:lnTo>
                    <a:lnTo>
                      <a:pt x="115" y="14"/>
                    </a:lnTo>
                    <a:lnTo>
                      <a:pt x="121" y="16"/>
                    </a:lnTo>
                    <a:lnTo>
                      <a:pt x="162" y="16"/>
                    </a:lnTo>
                    <a:lnTo>
                      <a:pt x="166" y="18"/>
                    </a:lnTo>
                    <a:lnTo>
                      <a:pt x="216" y="18"/>
                    </a:lnTo>
                    <a:lnTo>
                      <a:pt x="216" y="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659" name="Freeform 179"/>
              <p:cNvSpPr>
                <a:spLocks/>
              </p:cNvSpPr>
              <p:nvPr/>
            </p:nvSpPr>
            <p:spPr bwMode="auto">
              <a:xfrm>
                <a:off x="5439" y="1654"/>
                <a:ext cx="69" cy="19"/>
              </a:xfrm>
              <a:custGeom>
                <a:avLst/>
                <a:gdLst>
                  <a:gd name="T0" fmla="*/ 0 w 69"/>
                  <a:gd name="T1" fmla="*/ 0 h 19"/>
                  <a:gd name="T2" fmla="*/ 39 w 69"/>
                  <a:gd name="T3" fmla="*/ 0 h 19"/>
                  <a:gd name="T4" fmla="*/ 41 w 69"/>
                  <a:gd name="T5" fmla="*/ 2 h 19"/>
                  <a:gd name="T6" fmla="*/ 69 w 69"/>
                  <a:gd name="T7" fmla="*/ 2 h 19"/>
                  <a:gd name="T8" fmla="*/ 69 w 69"/>
                  <a:gd name="T9" fmla="*/ 13 h 19"/>
                  <a:gd name="T10" fmla="*/ 41 w 69"/>
                  <a:gd name="T11" fmla="*/ 13 h 19"/>
                  <a:gd name="T12" fmla="*/ 40 w 69"/>
                  <a:gd name="T13" fmla="*/ 19 h 19"/>
                  <a:gd name="T14" fmla="*/ 2 w 69"/>
                  <a:gd name="T15" fmla="*/ 19 h 19"/>
                  <a:gd name="T16" fmla="*/ 0 w 69"/>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19">
                    <a:moveTo>
                      <a:pt x="0" y="0"/>
                    </a:moveTo>
                    <a:lnTo>
                      <a:pt x="39" y="0"/>
                    </a:lnTo>
                    <a:lnTo>
                      <a:pt x="41" y="2"/>
                    </a:lnTo>
                    <a:lnTo>
                      <a:pt x="69" y="2"/>
                    </a:lnTo>
                    <a:lnTo>
                      <a:pt x="69" y="13"/>
                    </a:lnTo>
                    <a:lnTo>
                      <a:pt x="41" y="13"/>
                    </a:lnTo>
                    <a:lnTo>
                      <a:pt x="40" y="19"/>
                    </a:lnTo>
                    <a:lnTo>
                      <a:pt x="2" y="19"/>
                    </a:lnTo>
                    <a:lnTo>
                      <a:pt x="0" y="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8660" name="Line 180"/>
            <p:cNvSpPr>
              <a:spLocks noChangeShapeType="1"/>
            </p:cNvSpPr>
            <p:nvPr/>
          </p:nvSpPr>
          <p:spPr bwMode="auto">
            <a:xfrm>
              <a:off x="5377" y="1640"/>
              <a:ext cx="4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661" name="Line 181"/>
            <p:cNvSpPr>
              <a:spLocks noChangeShapeType="1"/>
            </p:cNvSpPr>
            <p:nvPr/>
          </p:nvSpPr>
          <p:spPr bwMode="auto">
            <a:xfrm>
              <a:off x="5378" y="1682"/>
              <a:ext cx="4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8663" name="Group 183"/>
          <p:cNvGrpSpPr>
            <a:grpSpLocks/>
          </p:cNvGrpSpPr>
          <p:nvPr/>
        </p:nvGrpSpPr>
        <p:grpSpPr bwMode="auto">
          <a:xfrm>
            <a:off x="8378825" y="2525713"/>
            <a:ext cx="484188" cy="196850"/>
            <a:chOff x="5264" y="1105"/>
            <a:chExt cx="305" cy="124"/>
          </a:xfrm>
        </p:grpSpPr>
        <p:sp>
          <p:nvSpPr>
            <p:cNvPr id="148664" name="Freeform 184"/>
            <p:cNvSpPr>
              <a:spLocks/>
            </p:cNvSpPr>
            <p:nvPr/>
          </p:nvSpPr>
          <p:spPr bwMode="auto">
            <a:xfrm>
              <a:off x="5309" y="1105"/>
              <a:ext cx="260" cy="124"/>
            </a:xfrm>
            <a:custGeom>
              <a:avLst/>
              <a:gdLst>
                <a:gd name="T0" fmla="*/ 4 w 1892"/>
                <a:gd name="T1" fmla="*/ 900 h 900"/>
                <a:gd name="T2" fmla="*/ 1892 w 1892"/>
                <a:gd name="T3" fmla="*/ 900 h 900"/>
                <a:gd name="T4" fmla="*/ 1888 w 1892"/>
                <a:gd name="T5" fmla="*/ 4 h 900"/>
                <a:gd name="T6" fmla="*/ 0 w 1892"/>
                <a:gd name="T7" fmla="*/ 0 h 900"/>
                <a:gd name="T8" fmla="*/ 0 w 1892"/>
                <a:gd name="T9" fmla="*/ 172 h 900"/>
                <a:gd name="T10" fmla="*/ 88 w 1892"/>
                <a:gd name="T11" fmla="*/ 172 h 900"/>
                <a:gd name="T12" fmla="*/ 84 w 1892"/>
                <a:gd name="T13" fmla="*/ 732 h 900"/>
                <a:gd name="T14" fmla="*/ 0 w 1892"/>
                <a:gd name="T15" fmla="*/ 732 h 900"/>
                <a:gd name="T16" fmla="*/ 4 w 1892"/>
                <a:gd name="T17" fmla="*/ 90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2" h="900">
                  <a:moveTo>
                    <a:pt x="4" y="900"/>
                  </a:moveTo>
                  <a:lnTo>
                    <a:pt x="1892" y="900"/>
                  </a:lnTo>
                  <a:lnTo>
                    <a:pt x="1888" y="4"/>
                  </a:lnTo>
                  <a:lnTo>
                    <a:pt x="0" y="0"/>
                  </a:lnTo>
                  <a:lnTo>
                    <a:pt x="0" y="172"/>
                  </a:lnTo>
                  <a:lnTo>
                    <a:pt x="88" y="172"/>
                  </a:lnTo>
                  <a:lnTo>
                    <a:pt x="84" y="732"/>
                  </a:lnTo>
                  <a:lnTo>
                    <a:pt x="0" y="732"/>
                  </a:lnTo>
                  <a:lnTo>
                    <a:pt x="4" y="900"/>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665" name="Freeform 185"/>
            <p:cNvSpPr>
              <a:spLocks/>
            </p:cNvSpPr>
            <p:nvPr/>
          </p:nvSpPr>
          <p:spPr bwMode="auto">
            <a:xfrm>
              <a:off x="5398" y="1119"/>
              <a:ext cx="50" cy="97"/>
            </a:xfrm>
            <a:custGeom>
              <a:avLst/>
              <a:gdLst>
                <a:gd name="T0" fmla="*/ 0 w 360"/>
                <a:gd name="T1" fmla="*/ 412 h 700"/>
                <a:gd name="T2" fmla="*/ 4 w 360"/>
                <a:gd name="T3" fmla="*/ 592 h 700"/>
                <a:gd name="T4" fmla="*/ 296 w 360"/>
                <a:gd name="T5" fmla="*/ 700 h 700"/>
                <a:gd name="T6" fmla="*/ 348 w 360"/>
                <a:gd name="T7" fmla="*/ 584 h 700"/>
                <a:gd name="T8" fmla="*/ 160 w 360"/>
                <a:gd name="T9" fmla="*/ 496 h 700"/>
                <a:gd name="T10" fmla="*/ 160 w 360"/>
                <a:gd name="T11" fmla="*/ 208 h 700"/>
                <a:gd name="T12" fmla="*/ 360 w 360"/>
                <a:gd name="T13" fmla="*/ 92 h 700"/>
                <a:gd name="T14" fmla="*/ 280 w 360"/>
                <a:gd name="T15" fmla="*/ 0 h 700"/>
                <a:gd name="T16" fmla="*/ 0 w 360"/>
                <a:gd name="T17" fmla="*/ 112 h 700"/>
                <a:gd name="T18" fmla="*/ 0 w 360"/>
                <a:gd name="T19" fmla="*/ 412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700">
                  <a:moveTo>
                    <a:pt x="0" y="412"/>
                  </a:moveTo>
                  <a:lnTo>
                    <a:pt x="4" y="592"/>
                  </a:lnTo>
                  <a:lnTo>
                    <a:pt x="296" y="700"/>
                  </a:lnTo>
                  <a:lnTo>
                    <a:pt x="348" y="584"/>
                  </a:lnTo>
                  <a:lnTo>
                    <a:pt x="160" y="496"/>
                  </a:lnTo>
                  <a:lnTo>
                    <a:pt x="160" y="208"/>
                  </a:lnTo>
                  <a:lnTo>
                    <a:pt x="360" y="92"/>
                  </a:lnTo>
                  <a:lnTo>
                    <a:pt x="280" y="0"/>
                  </a:lnTo>
                  <a:lnTo>
                    <a:pt x="0" y="112"/>
                  </a:lnTo>
                  <a:lnTo>
                    <a:pt x="0" y="412"/>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666" name="Freeform 186"/>
            <p:cNvSpPr>
              <a:spLocks/>
            </p:cNvSpPr>
            <p:nvPr/>
          </p:nvSpPr>
          <p:spPr bwMode="auto">
            <a:xfrm>
              <a:off x="5264" y="1163"/>
              <a:ext cx="149" cy="13"/>
            </a:xfrm>
            <a:custGeom>
              <a:avLst/>
              <a:gdLst>
                <a:gd name="T0" fmla="*/ 1052 w 1082"/>
                <a:gd name="T1" fmla="*/ 80 h 94"/>
                <a:gd name="T2" fmla="*/ 1082 w 1082"/>
                <a:gd name="T3" fmla="*/ 40 h 94"/>
                <a:gd name="T4" fmla="*/ 1050 w 1082"/>
                <a:gd name="T5" fmla="*/ 8 h 94"/>
                <a:gd name="T6" fmla="*/ 800 w 1082"/>
                <a:gd name="T7" fmla="*/ 4 h 94"/>
                <a:gd name="T8" fmla="*/ 798 w 1082"/>
                <a:gd name="T9" fmla="*/ 18 h 94"/>
                <a:gd name="T10" fmla="*/ 164 w 1082"/>
                <a:gd name="T11" fmla="*/ 24 h 94"/>
                <a:gd name="T12" fmla="*/ 108 w 1082"/>
                <a:gd name="T13" fmla="*/ 22 h 94"/>
                <a:gd name="T14" fmla="*/ 76 w 1082"/>
                <a:gd name="T15" fmla="*/ 2 h 94"/>
                <a:gd name="T16" fmla="*/ 2 w 1082"/>
                <a:gd name="T17" fmla="*/ 0 h 94"/>
                <a:gd name="T18" fmla="*/ 0 w 1082"/>
                <a:gd name="T19" fmla="*/ 94 h 94"/>
                <a:gd name="T20" fmla="*/ 78 w 1082"/>
                <a:gd name="T21" fmla="*/ 94 h 94"/>
                <a:gd name="T22" fmla="*/ 110 w 1082"/>
                <a:gd name="T23" fmla="*/ 78 h 94"/>
                <a:gd name="T24" fmla="*/ 164 w 1082"/>
                <a:gd name="T25" fmla="*/ 74 h 94"/>
                <a:gd name="T26" fmla="*/ 796 w 1082"/>
                <a:gd name="T27" fmla="*/ 70 h 94"/>
                <a:gd name="T28" fmla="*/ 802 w 1082"/>
                <a:gd name="T29" fmla="*/ 84 h 94"/>
                <a:gd name="T30" fmla="*/ 1052 w 1082"/>
                <a:gd name="T31"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2" h="94">
                  <a:moveTo>
                    <a:pt x="1052" y="80"/>
                  </a:moveTo>
                  <a:lnTo>
                    <a:pt x="1082" y="40"/>
                  </a:lnTo>
                  <a:lnTo>
                    <a:pt x="1050" y="8"/>
                  </a:lnTo>
                  <a:lnTo>
                    <a:pt x="800" y="4"/>
                  </a:lnTo>
                  <a:lnTo>
                    <a:pt x="798" y="18"/>
                  </a:lnTo>
                  <a:lnTo>
                    <a:pt x="164" y="24"/>
                  </a:lnTo>
                  <a:lnTo>
                    <a:pt x="108" y="22"/>
                  </a:lnTo>
                  <a:lnTo>
                    <a:pt x="76" y="2"/>
                  </a:lnTo>
                  <a:lnTo>
                    <a:pt x="2" y="0"/>
                  </a:lnTo>
                  <a:lnTo>
                    <a:pt x="0" y="94"/>
                  </a:lnTo>
                  <a:lnTo>
                    <a:pt x="78" y="94"/>
                  </a:lnTo>
                  <a:lnTo>
                    <a:pt x="110" y="78"/>
                  </a:lnTo>
                  <a:lnTo>
                    <a:pt x="164" y="74"/>
                  </a:lnTo>
                  <a:lnTo>
                    <a:pt x="796" y="70"/>
                  </a:lnTo>
                  <a:lnTo>
                    <a:pt x="802" y="84"/>
                  </a:lnTo>
                  <a:lnTo>
                    <a:pt x="1052" y="8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667" name="Freeform 187"/>
            <p:cNvSpPr>
              <a:spLocks/>
            </p:cNvSpPr>
            <p:nvPr/>
          </p:nvSpPr>
          <p:spPr bwMode="auto">
            <a:xfrm>
              <a:off x="5420" y="1119"/>
              <a:ext cx="111" cy="97"/>
            </a:xfrm>
            <a:custGeom>
              <a:avLst/>
              <a:gdLst>
                <a:gd name="T0" fmla="*/ 0 w 808"/>
                <a:gd name="T1" fmla="*/ 220 h 708"/>
                <a:gd name="T2" fmla="*/ 212 w 808"/>
                <a:gd name="T3" fmla="*/ 92 h 708"/>
                <a:gd name="T4" fmla="*/ 128 w 808"/>
                <a:gd name="T5" fmla="*/ 0 h 708"/>
                <a:gd name="T6" fmla="*/ 800 w 808"/>
                <a:gd name="T7" fmla="*/ 0 h 708"/>
                <a:gd name="T8" fmla="*/ 808 w 808"/>
                <a:gd name="T9" fmla="*/ 708 h 708"/>
                <a:gd name="T10" fmla="*/ 136 w 808"/>
                <a:gd name="T11" fmla="*/ 700 h 708"/>
                <a:gd name="T12" fmla="*/ 196 w 808"/>
                <a:gd name="T13" fmla="*/ 588 h 708"/>
                <a:gd name="T14" fmla="*/ 0 w 808"/>
                <a:gd name="T15" fmla="*/ 500 h 708"/>
                <a:gd name="T16" fmla="*/ 0 w 808"/>
                <a:gd name="T17" fmla="*/ 22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8" h="708">
                  <a:moveTo>
                    <a:pt x="0" y="220"/>
                  </a:moveTo>
                  <a:lnTo>
                    <a:pt x="212" y="92"/>
                  </a:lnTo>
                  <a:lnTo>
                    <a:pt x="128" y="0"/>
                  </a:lnTo>
                  <a:lnTo>
                    <a:pt x="800" y="0"/>
                  </a:lnTo>
                  <a:lnTo>
                    <a:pt x="808" y="708"/>
                  </a:lnTo>
                  <a:lnTo>
                    <a:pt x="136" y="700"/>
                  </a:lnTo>
                  <a:lnTo>
                    <a:pt x="196" y="588"/>
                  </a:lnTo>
                  <a:lnTo>
                    <a:pt x="0" y="500"/>
                  </a:lnTo>
                  <a:lnTo>
                    <a:pt x="0" y="220"/>
                  </a:lnTo>
                  <a:close/>
                </a:path>
              </a:pathLst>
            </a:custGeom>
            <a:solidFill>
              <a:srgbClr val="FF99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668" name="Freeform 188"/>
            <p:cNvSpPr>
              <a:spLocks/>
            </p:cNvSpPr>
            <p:nvPr/>
          </p:nvSpPr>
          <p:spPr bwMode="auto">
            <a:xfrm>
              <a:off x="5421" y="1162"/>
              <a:ext cx="69" cy="19"/>
            </a:xfrm>
            <a:custGeom>
              <a:avLst/>
              <a:gdLst>
                <a:gd name="T0" fmla="*/ 0 w 504"/>
                <a:gd name="T1" fmla="*/ 0 h 138"/>
                <a:gd name="T2" fmla="*/ 288 w 504"/>
                <a:gd name="T3" fmla="*/ 0 h 138"/>
                <a:gd name="T4" fmla="*/ 297 w 504"/>
                <a:gd name="T5" fmla="*/ 12 h 138"/>
                <a:gd name="T6" fmla="*/ 504 w 504"/>
                <a:gd name="T7" fmla="*/ 12 h 138"/>
                <a:gd name="T8" fmla="*/ 504 w 504"/>
                <a:gd name="T9" fmla="*/ 93 h 138"/>
                <a:gd name="T10" fmla="*/ 300 w 504"/>
                <a:gd name="T11" fmla="*/ 93 h 138"/>
                <a:gd name="T12" fmla="*/ 294 w 504"/>
                <a:gd name="T13" fmla="*/ 138 h 138"/>
                <a:gd name="T14" fmla="*/ 126 w 504"/>
                <a:gd name="T15" fmla="*/ 138 h 138"/>
                <a:gd name="T16" fmla="*/ 102 w 504"/>
                <a:gd name="T17" fmla="*/ 96 h 138"/>
                <a:gd name="T18" fmla="*/ 0 w 504"/>
                <a:gd name="T19" fmla="*/ 93 h 138"/>
                <a:gd name="T20" fmla="*/ 0 w 504"/>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4" h="138">
                  <a:moveTo>
                    <a:pt x="0" y="0"/>
                  </a:moveTo>
                  <a:lnTo>
                    <a:pt x="288" y="0"/>
                  </a:lnTo>
                  <a:lnTo>
                    <a:pt x="297" y="12"/>
                  </a:lnTo>
                  <a:lnTo>
                    <a:pt x="504" y="12"/>
                  </a:lnTo>
                  <a:lnTo>
                    <a:pt x="504" y="93"/>
                  </a:lnTo>
                  <a:lnTo>
                    <a:pt x="300" y="93"/>
                  </a:lnTo>
                  <a:lnTo>
                    <a:pt x="294" y="138"/>
                  </a:lnTo>
                  <a:lnTo>
                    <a:pt x="126" y="138"/>
                  </a:lnTo>
                  <a:lnTo>
                    <a:pt x="102" y="96"/>
                  </a:lnTo>
                  <a:lnTo>
                    <a:pt x="0" y="93"/>
                  </a:lnTo>
                  <a:lnTo>
                    <a:pt x="0" y="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8699" name="Group 219"/>
          <p:cNvGrpSpPr>
            <a:grpSpLocks/>
          </p:cNvGrpSpPr>
          <p:nvPr/>
        </p:nvGrpSpPr>
        <p:grpSpPr bwMode="auto">
          <a:xfrm rot="-1179229">
            <a:off x="8426450" y="4649788"/>
            <a:ext cx="466725" cy="187325"/>
            <a:chOff x="5270" y="1301"/>
            <a:chExt cx="294" cy="118"/>
          </a:xfrm>
        </p:grpSpPr>
        <p:sp>
          <p:nvSpPr>
            <p:cNvPr id="148700" name="Line 220"/>
            <p:cNvSpPr>
              <a:spLocks noChangeShapeType="1"/>
            </p:cNvSpPr>
            <p:nvPr/>
          </p:nvSpPr>
          <p:spPr bwMode="auto">
            <a:xfrm>
              <a:off x="5415" y="1310"/>
              <a:ext cx="0" cy="9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701" name="Freeform 221"/>
            <p:cNvSpPr>
              <a:spLocks/>
            </p:cNvSpPr>
            <p:nvPr/>
          </p:nvSpPr>
          <p:spPr bwMode="auto">
            <a:xfrm>
              <a:off x="5404" y="1317"/>
              <a:ext cx="50" cy="81"/>
            </a:xfrm>
            <a:custGeom>
              <a:avLst/>
              <a:gdLst>
                <a:gd name="T0" fmla="*/ 0 w 50"/>
                <a:gd name="T1" fmla="*/ 49 h 81"/>
                <a:gd name="T2" fmla="*/ 1 w 50"/>
                <a:gd name="T3" fmla="*/ 74 h 81"/>
                <a:gd name="T4" fmla="*/ 41 w 50"/>
                <a:gd name="T5" fmla="*/ 81 h 81"/>
                <a:gd name="T6" fmla="*/ 48 w 50"/>
                <a:gd name="T7" fmla="*/ 73 h 81"/>
                <a:gd name="T8" fmla="*/ 22 w 50"/>
                <a:gd name="T9" fmla="*/ 61 h 81"/>
                <a:gd name="T10" fmla="*/ 22 w 50"/>
                <a:gd name="T11" fmla="*/ 21 h 81"/>
                <a:gd name="T12" fmla="*/ 50 w 50"/>
                <a:gd name="T13" fmla="*/ 5 h 81"/>
                <a:gd name="T14" fmla="*/ 41 w 50"/>
                <a:gd name="T15" fmla="*/ 0 h 81"/>
                <a:gd name="T16" fmla="*/ 0 w 50"/>
                <a:gd name="T17" fmla="*/ 8 h 81"/>
                <a:gd name="T18" fmla="*/ 0 w 50"/>
                <a:gd name="T19"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81">
                  <a:moveTo>
                    <a:pt x="0" y="49"/>
                  </a:moveTo>
                  <a:lnTo>
                    <a:pt x="1" y="74"/>
                  </a:lnTo>
                  <a:lnTo>
                    <a:pt x="41" y="81"/>
                  </a:lnTo>
                  <a:lnTo>
                    <a:pt x="48" y="73"/>
                  </a:lnTo>
                  <a:lnTo>
                    <a:pt x="22" y="61"/>
                  </a:lnTo>
                  <a:lnTo>
                    <a:pt x="22" y="21"/>
                  </a:lnTo>
                  <a:lnTo>
                    <a:pt x="50" y="5"/>
                  </a:lnTo>
                  <a:lnTo>
                    <a:pt x="41" y="0"/>
                  </a:lnTo>
                  <a:lnTo>
                    <a:pt x="0" y="8"/>
                  </a:lnTo>
                  <a:lnTo>
                    <a:pt x="0" y="49"/>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702" name="Freeform 222"/>
            <p:cNvSpPr>
              <a:spLocks/>
            </p:cNvSpPr>
            <p:nvPr/>
          </p:nvSpPr>
          <p:spPr bwMode="auto">
            <a:xfrm>
              <a:off x="5270" y="1353"/>
              <a:ext cx="149" cy="13"/>
            </a:xfrm>
            <a:custGeom>
              <a:avLst/>
              <a:gdLst>
                <a:gd name="T0" fmla="*/ 1052 w 1082"/>
                <a:gd name="T1" fmla="*/ 80 h 94"/>
                <a:gd name="T2" fmla="*/ 1082 w 1082"/>
                <a:gd name="T3" fmla="*/ 40 h 94"/>
                <a:gd name="T4" fmla="*/ 1050 w 1082"/>
                <a:gd name="T5" fmla="*/ 8 h 94"/>
                <a:gd name="T6" fmla="*/ 800 w 1082"/>
                <a:gd name="T7" fmla="*/ 4 h 94"/>
                <a:gd name="T8" fmla="*/ 798 w 1082"/>
                <a:gd name="T9" fmla="*/ 18 h 94"/>
                <a:gd name="T10" fmla="*/ 164 w 1082"/>
                <a:gd name="T11" fmla="*/ 24 h 94"/>
                <a:gd name="T12" fmla="*/ 108 w 1082"/>
                <a:gd name="T13" fmla="*/ 22 h 94"/>
                <a:gd name="T14" fmla="*/ 76 w 1082"/>
                <a:gd name="T15" fmla="*/ 2 h 94"/>
                <a:gd name="T16" fmla="*/ 2 w 1082"/>
                <a:gd name="T17" fmla="*/ 0 h 94"/>
                <a:gd name="T18" fmla="*/ 0 w 1082"/>
                <a:gd name="T19" fmla="*/ 94 h 94"/>
                <a:gd name="T20" fmla="*/ 78 w 1082"/>
                <a:gd name="T21" fmla="*/ 94 h 94"/>
                <a:gd name="T22" fmla="*/ 110 w 1082"/>
                <a:gd name="T23" fmla="*/ 78 h 94"/>
                <a:gd name="T24" fmla="*/ 164 w 1082"/>
                <a:gd name="T25" fmla="*/ 74 h 94"/>
                <a:gd name="T26" fmla="*/ 796 w 1082"/>
                <a:gd name="T27" fmla="*/ 70 h 94"/>
                <a:gd name="T28" fmla="*/ 802 w 1082"/>
                <a:gd name="T29" fmla="*/ 84 h 94"/>
                <a:gd name="T30" fmla="*/ 1052 w 1082"/>
                <a:gd name="T31"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2" h="94">
                  <a:moveTo>
                    <a:pt x="1052" y="80"/>
                  </a:moveTo>
                  <a:lnTo>
                    <a:pt x="1082" y="40"/>
                  </a:lnTo>
                  <a:lnTo>
                    <a:pt x="1050" y="8"/>
                  </a:lnTo>
                  <a:lnTo>
                    <a:pt x="800" y="4"/>
                  </a:lnTo>
                  <a:lnTo>
                    <a:pt x="798" y="18"/>
                  </a:lnTo>
                  <a:lnTo>
                    <a:pt x="164" y="24"/>
                  </a:lnTo>
                  <a:lnTo>
                    <a:pt x="108" y="22"/>
                  </a:lnTo>
                  <a:lnTo>
                    <a:pt x="76" y="2"/>
                  </a:lnTo>
                  <a:lnTo>
                    <a:pt x="2" y="0"/>
                  </a:lnTo>
                  <a:lnTo>
                    <a:pt x="0" y="94"/>
                  </a:lnTo>
                  <a:lnTo>
                    <a:pt x="78" y="94"/>
                  </a:lnTo>
                  <a:lnTo>
                    <a:pt x="110" y="78"/>
                  </a:lnTo>
                  <a:lnTo>
                    <a:pt x="164" y="74"/>
                  </a:lnTo>
                  <a:lnTo>
                    <a:pt x="796" y="70"/>
                  </a:lnTo>
                  <a:lnTo>
                    <a:pt x="802" y="84"/>
                  </a:lnTo>
                  <a:lnTo>
                    <a:pt x="1052" y="8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703" name="Freeform 223"/>
            <p:cNvSpPr>
              <a:spLocks/>
            </p:cNvSpPr>
            <p:nvPr/>
          </p:nvSpPr>
          <p:spPr bwMode="auto">
            <a:xfrm>
              <a:off x="5427" y="1352"/>
              <a:ext cx="69" cy="19"/>
            </a:xfrm>
            <a:custGeom>
              <a:avLst/>
              <a:gdLst>
                <a:gd name="T0" fmla="*/ 0 w 504"/>
                <a:gd name="T1" fmla="*/ 0 h 138"/>
                <a:gd name="T2" fmla="*/ 288 w 504"/>
                <a:gd name="T3" fmla="*/ 0 h 138"/>
                <a:gd name="T4" fmla="*/ 297 w 504"/>
                <a:gd name="T5" fmla="*/ 12 h 138"/>
                <a:gd name="T6" fmla="*/ 504 w 504"/>
                <a:gd name="T7" fmla="*/ 12 h 138"/>
                <a:gd name="T8" fmla="*/ 504 w 504"/>
                <a:gd name="T9" fmla="*/ 93 h 138"/>
                <a:gd name="T10" fmla="*/ 300 w 504"/>
                <a:gd name="T11" fmla="*/ 93 h 138"/>
                <a:gd name="T12" fmla="*/ 294 w 504"/>
                <a:gd name="T13" fmla="*/ 138 h 138"/>
                <a:gd name="T14" fmla="*/ 126 w 504"/>
                <a:gd name="T15" fmla="*/ 138 h 138"/>
                <a:gd name="T16" fmla="*/ 102 w 504"/>
                <a:gd name="T17" fmla="*/ 96 h 138"/>
                <a:gd name="T18" fmla="*/ 0 w 504"/>
                <a:gd name="T19" fmla="*/ 93 h 138"/>
                <a:gd name="T20" fmla="*/ 0 w 504"/>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4" h="138">
                  <a:moveTo>
                    <a:pt x="0" y="0"/>
                  </a:moveTo>
                  <a:lnTo>
                    <a:pt x="288" y="0"/>
                  </a:lnTo>
                  <a:lnTo>
                    <a:pt x="297" y="12"/>
                  </a:lnTo>
                  <a:lnTo>
                    <a:pt x="504" y="12"/>
                  </a:lnTo>
                  <a:lnTo>
                    <a:pt x="504" y="93"/>
                  </a:lnTo>
                  <a:lnTo>
                    <a:pt x="300" y="93"/>
                  </a:lnTo>
                  <a:lnTo>
                    <a:pt x="294" y="138"/>
                  </a:lnTo>
                  <a:lnTo>
                    <a:pt x="126" y="138"/>
                  </a:lnTo>
                  <a:lnTo>
                    <a:pt x="102" y="96"/>
                  </a:lnTo>
                  <a:lnTo>
                    <a:pt x="0" y="93"/>
                  </a:lnTo>
                  <a:lnTo>
                    <a:pt x="0" y="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704" name="Line 224"/>
            <p:cNvSpPr>
              <a:spLocks noChangeShapeType="1"/>
            </p:cNvSpPr>
            <p:nvPr/>
          </p:nvSpPr>
          <p:spPr bwMode="auto">
            <a:xfrm>
              <a:off x="5387" y="1412"/>
              <a:ext cx="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705" name="Line 225"/>
            <p:cNvSpPr>
              <a:spLocks noChangeShapeType="1"/>
            </p:cNvSpPr>
            <p:nvPr/>
          </p:nvSpPr>
          <p:spPr bwMode="auto">
            <a:xfrm>
              <a:off x="5387" y="1304"/>
              <a:ext cx="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706" name="Line 226"/>
            <p:cNvSpPr>
              <a:spLocks noChangeShapeType="1"/>
            </p:cNvSpPr>
            <p:nvPr/>
          </p:nvSpPr>
          <p:spPr bwMode="auto">
            <a:xfrm flipV="1">
              <a:off x="5434" y="1301"/>
              <a:ext cx="127" cy="4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707" name="Line 227"/>
            <p:cNvSpPr>
              <a:spLocks noChangeShapeType="1"/>
            </p:cNvSpPr>
            <p:nvPr/>
          </p:nvSpPr>
          <p:spPr bwMode="auto">
            <a:xfrm>
              <a:off x="5434" y="1372"/>
              <a:ext cx="130" cy="4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8708" name="Group 228"/>
          <p:cNvGrpSpPr>
            <a:grpSpLocks/>
          </p:cNvGrpSpPr>
          <p:nvPr/>
        </p:nvGrpSpPr>
        <p:grpSpPr bwMode="auto">
          <a:xfrm rot="1149454">
            <a:off x="8435975" y="5846763"/>
            <a:ext cx="466725" cy="187325"/>
            <a:chOff x="5270" y="1301"/>
            <a:chExt cx="294" cy="118"/>
          </a:xfrm>
        </p:grpSpPr>
        <p:sp>
          <p:nvSpPr>
            <p:cNvPr id="148709" name="Line 229"/>
            <p:cNvSpPr>
              <a:spLocks noChangeShapeType="1"/>
            </p:cNvSpPr>
            <p:nvPr/>
          </p:nvSpPr>
          <p:spPr bwMode="auto">
            <a:xfrm>
              <a:off x="5415" y="1310"/>
              <a:ext cx="0" cy="9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710" name="Freeform 230"/>
            <p:cNvSpPr>
              <a:spLocks/>
            </p:cNvSpPr>
            <p:nvPr/>
          </p:nvSpPr>
          <p:spPr bwMode="auto">
            <a:xfrm>
              <a:off x="5404" y="1317"/>
              <a:ext cx="50" cy="81"/>
            </a:xfrm>
            <a:custGeom>
              <a:avLst/>
              <a:gdLst>
                <a:gd name="T0" fmla="*/ 0 w 50"/>
                <a:gd name="T1" fmla="*/ 49 h 81"/>
                <a:gd name="T2" fmla="*/ 1 w 50"/>
                <a:gd name="T3" fmla="*/ 74 h 81"/>
                <a:gd name="T4" fmla="*/ 41 w 50"/>
                <a:gd name="T5" fmla="*/ 81 h 81"/>
                <a:gd name="T6" fmla="*/ 48 w 50"/>
                <a:gd name="T7" fmla="*/ 73 h 81"/>
                <a:gd name="T8" fmla="*/ 22 w 50"/>
                <a:gd name="T9" fmla="*/ 61 h 81"/>
                <a:gd name="T10" fmla="*/ 22 w 50"/>
                <a:gd name="T11" fmla="*/ 21 h 81"/>
                <a:gd name="T12" fmla="*/ 50 w 50"/>
                <a:gd name="T13" fmla="*/ 5 h 81"/>
                <a:gd name="T14" fmla="*/ 41 w 50"/>
                <a:gd name="T15" fmla="*/ 0 h 81"/>
                <a:gd name="T16" fmla="*/ 0 w 50"/>
                <a:gd name="T17" fmla="*/ 8 h 81"/>
                <a:gd name="T18" fmla="*/ 0 w 50"/>
                <a:gd name="T19"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81">
                  <a:moveTo>
                    <a:pt x="0" y="49"/>
                  </a:moveTo>
                  <a:lnTo>
                    <a:pt x="1" y="74"/>
                  </a:lnTo>
                  <a:lnTo>
                    <a:pt x="41" y="81"/>
                  </a:lnTo>
                  <a:lnTo>
                    <a:pt x="48" y="73"/>
                  </a:lnTo>
                  <a:lnTo>
                    <a:pt x="22" y="61"/>
                  </a:lnTo>
                  <a:lnTo>
                    <a:pt x="22" y="21"/>
                  </a:lnTo>
                  <a:lnTo>
                    <a:pt x="50" y="5"/>
                  </a:lnTo>
                  <a:lnTo>
                    <a:pt x="41" y="0"/>
                  </a:lnTo>
                  <a:lnTo>
                    <a:pt x="0" y="8"/>
                  </a:lnTo>
                  <a:lnTo>
                    <a:pt x="0" y="49"/>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711" name="Freeform 231"/>
            <p:cNvSpPr>
              <a:spLocks/>
            </p:cNvSpPr>
            <p:nvPr/>
          </p:nvSpPr>
          <p:spPr bwMode="auto">
            <a:xfrm>
              <a:off x="5270" y="1353"/>
              <a:ext cx="149" cy="13"/>
            </a:xfrm>
            <a:custGeom>
              <a:avLst/>
              <a:gdLst>
                <a:gd name="T0" fmla="*/ 1052 w 1082"/>
                <a:gd name="T1" fmla="*/ 80 h 94"/>
                <a:gd name="T2" fmla="*/ 1082 w 1082"/>
                <a:gd name="T3" fmla="*/ 40 h 94"/>
                <a:gd name="T4" fmla="*/ 1050 w 1082"/>
                <a:gd name="T5" fmla="*/ 8 h 94"/>
                <a:gd name="T6" fmla="*/ 800 w 1082"/>
                <a:gd name="T7" fmla="*/ 4 h 94"/>
                <a:gd name="T8" fmla="*/ 798 w 1082"/>
                <a:gd name="T9" fmla="*/ 18 h 94"/>
                <a:gd name="T10" fmla="*/ 164 w 1082"/>
                <a:gd name="T11" fmla="*/ 24 h 94"/>
                <a:gd name="T12" fmla="*/ 108 w 1082"/>
                <a:gd name="T13" fmla="*/ 22 h 94"/>
                <a:gd name="T14" fmla="*/ 76 w 1082"/>
                <a:gd name="T15" fmla="*/ 2 h 94"/>
                <a:gd name="T16" fmla="*/ 2 w 1082"/>
                <a:gd name="T17" fmla="*/ 0 h 94"/>
                <a:gd name="T18" fmla="*/ 0 w 1082"/>
                <a:gd name="T19" fmla="*/ 94 h 94"/>
                <a:gd name="T20" fmla="*/ 78 w 1082"/>
                <a:gd name="T21" fmla="*/ 94 h 94"/>
                <a:gd name="T22" fmla="*/ 110 w 1082"/>
                <a:gd name="T23" fmla="*/ 78 h 94"/>
                <a:gd name="T24" fmla="*/ 164 w 1082"/>
                <a:gd name="T25" fmla="*/ 74 h 94"/>
                <a:gd name="T26" fmla="*/ 796 w 1082"/>
                <a:gd name="T27" fmla="*/ 70 h 94"/>
                <a:gd name="T28" fmla="*/ 802 w 1082"/>
                <a:gd name="T29" fmla="*/ 84 h 94"/>
                <a:gd name="T30" fmla="*/ 1052 w 1082"/>
                <a:gd name="T31"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2" h="94">
                  <a:moveTo>
                    <a:pt x="1052" y="80"/>
                  </a:moveTo>
                  <a:lnTo>
                    <a:pt x="1082" y="40"/>
                  </a:lnTo>
                  <a:lnTo>
                    <a:pt x="1050" y="8"/>
                  </a:lnTo>
                  <a:lnTo>
                    <a:pt x="800" y="4"/>
                  </a:lnTo>
                  <a:lnTo>
                    <a:pt x="798" y="18"/>
                  </a:lnTo>
                  <a:lnTo>
                    <a:pt x="164" y="24"/>
                  </a:lnTo>
                  <a:lnTo>
                    <a:pt x="108" y="22"/>
                  </a:lnTo>
                  <a:lnTo>
                    <a:pt x="76" y="2"/>
                  </a:lnTo>
                  <a:lnTo>
                    <a:pt x="2" y="0"/>
                  </a:lnTo>
                  <a:lnTo>
                    <a:pt x="0" y="94"/>
                  </a:lnTo>
                  <a:lnTo>
                    <a:pt x="78" y="94"/>
                  </a:lnTo>
                  <a:lnTo>
                    <a:pt x="110" y="78"/>
                  </a:lnTo>
                  <a:lnTo>
                    <a:pt x="164" y="74"/>
                  </a:lnTo>
                  <a:lnTo>
                    <a:pt x="796" y="70"/>
                  </a:lnTo>
                  <a:lnTo>
                    <a:pt x="802" y="84"/>
                  </a:lnTo>
                  <a:lnTo>
                    <a:pt x="1052" y="8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712" name="Freeform 232"/>
            <p:cNvSpPr>
              <a:spLocks/>
            </p:cNvSpPr>
            <p:nvPr/>
          </p:nvSpPr>
          <p:spPr bwMode="auto">
            <a:xfrm>
              <a:off x="5427" y="1352"/>
              <a:ext cx="69" cy="19"/>
            </a:xfrm>
            <a:custGeom>
              <a:avLst/>
              <a:gdLst>
                <a:gd name="T0" fmla="*/ 0 w 504"/>
                <a:gd name="T1" fmla="*/ 0 h 138"/>
                <a:gd name="T2" fmla="*/ 288 w 504"/>
                <a:gd name="T3" fmla="*/ 0 h 138"/>
                <a:gd name="T4" fmla="*/ 297 w 504"/>
                <a:gd name="T5" fmla="*/ 12 h 138"/>
                <a:gd name="T6" fmla="*/ 504 w 504"/>
                <a:gd name="T7" fmla="*/ 12 h 138"/>
                <a:gd name="T8" fmla="*/ 504 w 504"/>
                <a:gd name="T9" fmla="*/ 93 h 138"/>
                <a:gd name="T10" fmla="*/ 300 w 504"/>
                <a:gd name="T11" fmla="*/ 93 h 138"/>
                <a:gd name="T12" fmla="*/ 294 w 504"/>
                <a:gd name="T13" fmla="*/ 138 h 138"/>
                <a:gd name="T14" fmla="*/ 126 w 504"/>
                <a:gd name="T15" fmla="*/ 138 h 138"/>
                <a:gd name="T16" fmla="*/ 102 w 504"/>
                <a:gd name="T17" fmla="*/ 96 h 138"/>
                <a:gd name="T18" fmla="*/ 0 w 504"/>
                <a:gd name="T19" fmla="*/ 93 h 138"/>
                <a:gd name="T20" fmla="*/ 0 w 504"/>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4" h="138">
                  <a:moveTo>
                    <a:pt x="0" y="0"/>
                  </a:moveTo>
                  <a:lnTo>
                    <a:pt x="288" y="0"/>
                  </a:lnTo>
                  <a:lnTo>
                    <a:pt x="297" y="12"/>
                  </a:lnTo>
                  <a:lnTo>
                    <a:pt x="504" y="12"/>
                  </a:lnTo>
                  <a:lnTo>
                    <a:pt x="504" y="93"/>
                  </a:lnTo>
                  <a:lnTo>
                    <a:pt x="300" y="93"/>
                  </a:lnTo>
                  <a:lnTo>
                    <a:pt x="294" y="138"/>
                  </a:lnTo>
                  <a:lnTo>
                    <a:pt x="126" y="138"/>
                  </a:lnTo>
                  <a:lnTo>
                    <a:pt x="102" y="96"/>
                  </a:lnTo>
                  <a:lnTo>
                    <a:pt x="0" y="93"/>
                  </a:lnTo>
                  <a:lnTo>
                    <a:pt x="0" y="0"/>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713" name="Line 233"/>
            <p:cNvSpPr>
              <a:spLocks noChangeShapeType="1"/>
            </p:cNvSpPr>
            <p:nvPr/>
          </p:nvSpPr>
          <p:spPr bwMode="auto">
            <a:xfrm>
              <a:off x="5387" y="1412"/>
              <a:ext cx="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714" name="Line 234"/>
            <p:cNvSpPr>
              <a:spLocks noChangeShapeType="1"/>
            </p:cNvSpPr>
            <p:nvPr/>
          </p:nvSpPr>
          <p:spPr bwMode="auto">
            <a:xfrm>
              <a:off x="5387" y="1304"/>
              <a:ext cx="5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715" name="Line 235"/>
            <p:cNvSpPr>
              <a:spLocks noChangeShapeType="1"/>
            </p:cNvSpPr>
            <p:nvPr/>
          </p:nvSpPr>
          <p:spPr bwMode="auto">
            <a:xfrm flipV="1">
              <a:off x="5434" y="1301"/>
              <a:ext cx="127" cy="4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716" name="Line 236"/>
            <p:cNvSpPr>
              <a:spLocks noChangeShapeType="1"/>
            </p:cNvSpPr>
            <p:nvPr/>
          </p:nvSpPr>
          <p:spPr bwMode="auto">
            <a:xfrm>
              <a:off x="5434" y="1372"/>
              <a:ext cx="130" cy="4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8717" name="Group 237"/>
          <p:cNvGrpSpPr>
            <a:grpSpLocks/>
          </p:cNvGrpSpPr>
          <p:nvPr/>
        </p:nvGrpSpPr>
        <p:grpSpPr bwMode="auto">
          <a:xfrm>
            <a:off x="7859713" y="4011613"/>
            <a:ext cx="590550" cy="266700"/>
            <a:chOff x="5034" y="943"/>
            <a:chExt cx="319" cy="144"/>
          </a:xfrm>
        </p:grpSpPr>
        <p:sp>
          <p:nvSpPr>
            <p:cNvPr id="148718" name="Freeform 238"/>
            <p:cNvSpPr>
              <a:spLocks/>
            </p:cNvSpPr>
            <p:nvPr/>
          </p:nvSpPr>
          <p:spPr bwMode="auto">
            <a:xfrm>
              <a:off x="5061" y="943"/>
              <a:ext cx="292" cy="144"/>
            </a:xfrm>
            <a:custGeom>
              <a:avLst/>
              <a:gdLst>
                <a:gd name="T0" fmla="*/ 9 w 4645"/>
                <a:gd name="T1" fmla="*/ 2286 h 2286"/>
                <a:gd name="T2" fmla="*/ 4645 w 4645"/>
                <a:gd name="T3" fmla="*/ 2277 h 2286"/>
                <a:gd name="T4" fmla="*/ 4645 w 4645"/>
                <a:gd name="T5" fmla="*/ 1838 h 2286"/>
                <a:gd name="T6" fmla="*/ 4242 w 4645"/>
                <a:gd name="T7" fmla="*/ 1838 h 2286"/>
                <a:gd name="T8" fmla="*/ 4215 w 4645"/>
                <a:gd name="T9" fmla="*/ 430 h 2286"/>
                <a:gd name="T10" fmla="*/ 4635 w 4645"/>
                <a:gd name="T11" fmla="*/ 430 h 2286"/>
                <a:gd name="T12" fmla="*/ 4635 w 4645"/>
                <a:gd name="T13" fmla="*/ 0 h 2286"/>
                <a:gd name="T14" fmla="*/ 0 w 4645"/>
                <a:gd name="T15" fmla="*/ 0 h 2286"/>
                <a:gd name="T16" fmla="*/ 0 w 4645"/>
                <a:gd name="T17" fmla="*/ 403 h 2286"/>
                <a:gd name="T18" fmla="*/ 165 w 4645"/>
                <a:gd name="T19" fmla="*/ 403 h 2286"/>
                <a:gd name="T20" fmla="*/ 174 w 4645"/>
                <a:gd name="T21" fmla="*/ 1875 h 2286"/>
                <a:gd name="T22" fmla="*/ 0 w 4645"/>
                <a:gd name="T23" fmla="*/ 1875 h 2286"/>
                <a:gd name="T24" fmla="*/ 9 w 4645"/>
                <a:gd name="T25" fmla="*/ 2286 h 2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45" h="2286">
                  <a:moveTo>
                    <a:pt x="9" y="2286"/>
                  </a:moveTo>
                  <a:lnTo>
                    <a:pt x="4645" y="2277"/>
                  </a:lnTo>
                  <a:lnTo>
                    <a:pt x="4645" y="1838"/>
                  </a:lnTo>
                  <a:lnTo>
                    <a:pt x="4242" y="1838"/>
                  </a:lnTo>
                  <a:lnTo>
                    <a:pt x="4215" y="430"/>
                  </a:lnTo>
                  <a:lnTo>
                    <a:pt x="4635" y="430"/>
                  </a:lnTo>
                  <a:lnTo>
                    <a:pt x="4635" y="0"/>
                  </a:lnTo>
                  <a:lnTo>
                    <a:pt x="0" y="0"/>
                  </a:lnTo>
                  <a:lnTo>
                    <a:pt x="0" y="403"/>
                  </a:lnTo>
                  <a:lnTo>
                    <a:pt x="165" y="403"/>
                  </a:lnTo>
                  <a:lnTo>
                    <a:pt x="174" y="1875"/>
                  </a:lnTo>
                  <a:lnTo>
                    <a:pt x="0" y="1875"/>
                  </a:lnTo>
                  <a:lnTo>
                    <a:pt x="9" y="2286"/>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719" name="Freeform 239"/>
            <p:cNvSpPr>
              <a:spLocks/>
            </p:cNvSpPr>
            <p:nvPr/>
          </p:nvSpPr>
          <p:spPr bwMode="auto">
            <a:xfrm>
              <a:off x="5159" y="967"/>
              <a:ext cx="131" cy="99"/>
            </a:xfrm>
            <a:custGeom>
              <a:avLst/>
              <a:gdLst>
                <a:gd name="T0" fmla="*/ 0 w 2077"/>
                <a:gd name="T1" fmla="*/ 531 h 1582"/>
                <a:gd name="T2" fmla="*/ 0 w 2077"/>
                <a:gd name="T3" fmla="*/ 1052 h 1582"/>
                <a:gd name="T4" fmla="*/ 128 w 2077"/>
                <a:gd name="T5" fmla="*/ 1408 h 1582"/>
                <a:gd name="T6" fmla="*/ 503 w 2077"/>
                <a:gd name="T7" fmla="*/ 1564 h 1582"/>
                <a:gd name="T8" fmla="*/ 805 w 2077"/>
                <a:gd name="T9" fmla="*/ 1582 h 1582"/>
                <a:gd name="T10" fmla="*/ 1399 w 2077"/>
                <a:gd name="T11" fmla="*/ 1445 h 1582"/>
                <a:gd name="T12" fmla="*/ 1509 w 2077"/>
                <a:gd name="T13" fmla="*/ 1225 h 1582"/>
                <a:gd name="T14" fmla="*/ 1911 w 2077"/>
                <a:gd name="T15" fmla="*/ 1235 h 1582"/>
                <a:gd name="T16" fmla="*/ 2076 w 2077"/>
                <a:gd name="T17" fmla="*/ 777 h 1582"/>
                <a:gd name="T18" fmla="*/ 1902 w 2077"/>
                <a:gd name="T19" fmla="*/ 366 h 1582"/>
                <a:gd name="T20" fmla="*/ 1491 w 2077"/>
                <a:gd name="T21" fmla="*/ 366 h 1582"/>
                <a:gd name="T22" fmla="*/ 1408 w 2077"/>
                <a:gd name="T23" fmla="*/ 128 h 1582"/>
                <a:gd name="T24" fmla="*/ 805 w 2077"/>
                <a:gd name="T25" fmla="*/ 0 h 1582"/>
                <a:gd name="T26" fmla="*/ 522 w 2077"/>
                <a:gd name="T27" fmla="*/ 0 h 1582"/>
                <a:gd name="T28" fmla="*/ 128 w 2077"/>
                <a:gd name="T29" fmla="*/ 183 h 1582"/>
                <a:gd name="T30" fmla="*/ 0 w 2077"/>
                <a:gd name="T31" fmla="*/ 531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77" h="1582">
                  <a:moveTo>
                    <a:pt x="0" y="531"/>
                  </a:moveTo>
                  <a:lnTo>
                    <a:pt x="0" y="1052"/>
                  </a:lnTo>
                  <a:lnTo>
                    <a:pt x="128" y="1408"/>
                  </a:lnTo>
                  <a:lnTo>
                    <a:pt x="503" y="1564"/>
                  </a:lnTo>
                  <a:lnTo>
                    <a:pt x="805" y="1582"/>
                  </a:lnTo>
                  <a:lnTo>
                    <a:pt x="1399" y="1445"/>
                  </a:lnTo>
                  <a:lnTo>
                    <a:pt x="1509" y="1225"/>
                  </a:lnTo>
                  <a:lnTo>
                    <a:pt x="1911" y="1235"/>
                  </a:lnTo>
                  <a:cubicBezTo>
                    <a:pt x="2005" y="1160"/>
                    <a:pt x="2077" y="922"/>
                    <a:pt x="2076" y="777"/>
                  </a:cubicBezTo>
                  <a:cubicBezTo>
                    <a:pt x="2075" y="632"/>
                    <a:pt x="2000" y="435"/>
                    <a:pt x="1902" y="366"/>
                  </a:cubicBezTo>
                  <a:lnTo>
                    <a:pt x="1491" y="366"/>
                  </a:lnTo>
                  <a:lnTo>
                    <a:pt x="1408" y="128"/>
                  </a:lnTo>
                  <a:lnTo>
                    <a:pt x="805" y="0"/>
                  </a:lnTo>
                  <a:lnTo>
                    <a:pt x="522" y="0"/>
                  </a:lnTo>
                  <a:lnTo>
                    <a:pt x="128" y="183"/>
                  </a:lnTo>
                  <a:lnTo>
                    <a:pt x="0" y="53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720" name="Freeform 240"/>
            <p:cNvSpPr>
              <a:spLocks/>
            </p:cNvSpPr>
            <p:nvPr/>
          </p:nvSpPr>
          <p:spPr bwMode="auto">
            <a:xfrm>
              <a:off x="5034" y="1004"/>
              <a:ext cx="125" cy="25"/>
            </a:xfrm>
            <a:custGeom>
              <a:avLst/>
              <a:gdLst>
                <a:gd name="T0" fmla="*/ 1976 w 1980"/>
                <a:gd name="T1" fmla="*/ 4 h 404"/>
                <a:gd name="T2" fmla="*/ 1660 w 1980"/>
                <a:gd name="T3" fmla="*/ 0 h 404"/>
                <a:gd name="T4" fmla="*/ 1664 w 1980"/>
                <a:gd name="T5" fmla="*/ 124 h 404"/>
                <a:gd name="T6" fmla="*/ 1236 w 1980"/>
                <a:gd name="T7" fmla="*/ 128 h 404"/>
                <a:gd name="T8" fmla="*/ 1236 w 1980"/>
                <a:gd name="T9" fmla="*/ 156 h 404"/>
                <a:gd name="T10" fmla="*/ 204 w 1980"/>
                <a:gd name="T11" fmla="*/ 164 h 404"/>
                <a:gd name="T12" fmla="*/ 96 w 1980"/>
                <a:gd name="T13" fmla="*/ 120 h 404"/>
                <a:gd name="T14" fmla="*/ 36 w 1980"/>
                <a:gd name="T15" fmla="*/ 120 h 404"/>
                <a:gd name="T16" fmla="*/ 0 w 1980"/>
                <a:gd name="T17" fmla="*/ 156 h 404"/>
                <a:gd name="T18" fmla="*/ 0 w 1980"/>
                <a:gd name="T19" fmla="*/ 256 h 404"/>
                <a:gd name="T20" fmla="*/ 40 w 1980"/>
                <a:gd name="T21" fmla="*/ 296 h 404"/>
                <a:gd name="T22" fmla="*/ 96 w 1980"/>
                <a:gd name="T23" fmla="*/ 296 h 404"/>
                <a:gd name="T24" fmla="*/ 212 w 1980"/>
                <a:gd name="T25" fmla="*/ 256 h 404"/>
                <a:gd name="T26" fmla="*/ 1236 w 1980"/>
                <a:gd name="T27" fmla="*/ 256 h 404"/>
                <a:gd name="T28" fmla="*/ 1240 w 1980"/>
                <a:gd name="T29" fmla="*/ 288 h 404"/>
                <a:gd name="T30" fmla="*/ 1660 w 1980"/>
                <a:gd name="T31" fmla="*/ 288 h 404"/>
                <a:gd name="T32" fmla="*/ 1672 w 1980"/>
                <a:gd name="T33" fmla="*/ 404 h 404"/>
                <a:gd name="T34" fmla="*/ 1980 w 1980"/>
                <a:gd name="T35" fmla="*/ 404 h 404"/>
                <a:gd name="T36" fmla="*/ 1976 w 1980"/>
                <a:gd name="T37" fmla="*/ 4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80" h="404">
                  <a:moveTo>
                    <a:pt x="1976" y="4"/>
                  </a:moveTo>
                  <a:lnTo>
                    <a:pt x="1660" y="0"/>
                  </a:lnTo>
                  <a:lnTo>
                    <a:pt x="1664" y="124"/>
                  </a:lnTo>
                  <a:lnTo>
                    <a:pt x="1236" y="128"/>
                  </a:lnTo>
                  <a:lnTo>
                    <a:pt x="1236" y="156"/>
                  </a:lnTo>
                  <a:lnTo>
                    <a:pt x="204" y="164"/>
                  </a:lnTo>
                  <a:lnTo>
                    <a:pt x="96" y="120"/>
                  </a:lnTo>
                  <a:lnTo>
                    <a:pt x="36" y="120"/>
                  </a:lnTo>
                  <a:lnTo>
                    <a:pt x="0" y="156"/>
                  </a:lnTo>
                  <a:lnTo>
                    <a:pt x="0" y="256"/>
                  </a:lnTo>
                  <a:lnTo>
                    <a:pt x="40" y="296"/>
                  </a:lnTo>
                  <a:lnTo>
                    <a:pt x="96" y="296"/>
                  </a:lnTo>
                  <a:lnTo>
                    <a:pt x="212" y="256"/>
                  </a:lnTo>
                  <a:lnTo>
                    <a:pt x="1236" y="256"/>
                  </a:lnTo>
                  <a:lnTo>
                    <a:pt x="1240" y="288"/>
                  </a:lnTo>
                  <a:lnTo>
                    <a:pt x="1660" y="288"/>
                  </a:lnTo>
                  <a:lnTo>
                    <a:pt x="1672" y="404"/>
                  </a:lnTo>
                  <a:lnTo>
                    <a:pt x="1980" y="404"/>
                  </a:lnTo>
                  <a:lnTo>
                    <a:pt x="1976" y="4"/>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8721" name="Group 241"/>
          <p:cNvGrpSpPr>
            <a:grpSpLocks/>
          </p:cNvGrpSpPr>
          <p:nvPr/>
        </p:nvGrpSpPr>
        <p:grpSpPr bwMode="auto">
          <a:xfrm>
            <a:off x="7839075" y="6519863"/>
            <a:ext cx="590550" cy="266700"/>
            <a:chOff x="5034" y="943"/>
            <a:chExt cx="319" cy="144"/>
          </a:xfrm>
        </p:grpSpPr>
        <p:sp>
          <p:nvSpPr>
            <p:cNvPr id="148722" name="Freeform 242"/>
            <p:cNvSpPr>
              <a:spLocks/>
            </p:cNvSpPr>
            <p:nvPr/>
          </p:nvSpPr>
          <p:spPr bwMode="auto">
            <a:xfrm>
              <a:off x="5061" y="943"/>
              <a:ext cx="292" cy="144"/>
            </a:xfrm>
            <a:custGeom>
              <a:avLst/>
              <a:gdLst>
                <a:gd name="T0" fmla="*/ 9 w 4645"/>
                <a:gd name="T1" fmla="*/ 2286 h 2286"/>
                <a:gd name="T2" fmla="*/ 4645 w 4645"/>
                <a:gd name="T3" fmla="*/ 2277 h 2286"/>
                <a:gd name="T4" fmla="*/ 4645 w 4645"/>
                <a:gd name="T5" fmla="*/ 1838 h 2286"/>
                <a:gd name="T6" fmla="*/ 4242 w 4645"/>
                <a:gd name="T7" fmla="*/ 1838 h 2286"/>
                <a:gd name="T8" fmla="*/ 4215 w 4645"/>
                <a:gd name="T9" fmla="*/ 430 h 2286"/>
                <a:gd name="T10" fmla="*/ 4635 w 4645"/>
                <a:gd name="T11" fmla="*/ 430 h 2286"/>
                <a:gd name="T12" fmla="*/ 4635 w 4645"/>
                <a:gd name="T13" fmla="*/ 0 h 2286"/>
                <a:gd name="T14" fmla="*/ 0 w 4645"/>
                <a:gd name="T15" fmla="*/ 0 h 2286"/>
                <a:gd name="T16" fmla="*/ 0 w 4645"/>
                <a:gd name="T17" fmla="*/ 403 h 2286"/>
                <a:gd name="T18" fmla="*/ 165 w 4645"/>
                <a:gd name="T19" fmla="*/ 403 h 2286"/>
                <a:gd name="T20" fmla="*/ 174 w 4645"/>
                <a:gd name="T21" fmla="*/ 1875 h 2286"/>
                <a:gd name="T22" fmla="*/ 0 w 4645"/>
                <a:gd name="T23" fmla="*/ 1875 h 2286"/>
                <a:gd name="T24" fmla="*/ 9 w 4645"/>
                <a:gd name="T25" fmla="*/ 2286 h 2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45" h="2286">
                  <a:moveTo>
                    <a:pt x="9" y="2286"/>
                  </a:moveTo>
                  <a:lnTo>
                    <a:pt x="4645" y="2277"/>
                  </a:lnTo>
                  <a:lnTo>
                    <a:pt x="4645" y="1838"/>
                  </a:lnTo>
                  <a:lnTo>
                    <a:pt x="4242" y="1838"/>
                  </a:lnTo>
                  <a:lnTo>
                    <a:pt x="4215" y="430"/>
                  </a:lnTo>
                  <a:lnTo>
                    <a:pt x="4635" y="430"/>
                  </a:lnTo>
                  <a:lnTo>
                    <a:pt x="4635" y="0"/>
                  </a:lnTo>
                  <a:lnTo>
                    <a:pt x="0" y="0"/>
                  </a:lnTo>
                  <a:lnTo>
                    <a:pt x="0" y="403"/>
                  </a:lnTo>
                  <a:lnTo>
                    <a:pt x="165" y="403"/>
                  </a:lnTo>
                  <a:lnTo>
                    <a:pt x="174" y="1875"/>
                  </a:lnTo>
                  <a:lnTo>
                    <a:pt x="0" y="1875"/>
                  </a:lnTo>
                  <a:lnTo>
                    <a:pt x="9" y="2286"/>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723" name="Freeform 243"/>
            <p:cNvSpPr>
              <a:spLocks/>
            </p:cNvSpPr>
            <p:nvPr/>
          </p:nvSpPr>
          <p:spPr bwMode="auto">
            <a:xfrm>
              <a:off x="5159" y="967"/>
              <a:ext cx="131" cy="99"/>
            </a:xfrm>
            <a:custGeom>
              <a:avLst/>
              <a:gdLst>
                <a:gd name="T0" fmla="*/ 0 w 2077"/>
                <a:gd name="T1" fmla="*/ 531 h 1582"/>
                <a:gd name="T2" fmla="*/ 0 w 2077"/>
                <a:gd name="T3" fmla="*/ 1052 h 1582"/>
                <a:gd name="T4" fmla="*/ 128 w 2077"/>
                <a:gd name="T5" fmla="*/ 1408 h 1582"/>
                <a:gd name="T6" fmla="*/ 503 w 2077"/>
                <a:gd name="T7" fmla="*/ 1564 h 1582"/>
                <a:gd name="T8" fmla="*/ 805 w 2077"/>
                <a:gd name="T9" fmla="*/ 1582 h 1582"/>
                <a:gd name="T10" fmla="*/ 1399 w 2077"/>
                <a:gd name="T11" fmla="*/ 1445 h 1582"/>
                <a:gd name="T12" fmla="*/ 1509 w 2077"/>
                <a:gd name="T13" fmla="*/ 1225 h 1582"/>
                <a:gd name="T14" fmla="*/ 1911 w 2077"/>
                <a:gd name="T15" fmla="*/ 1235 h 1582"/>
                <a:gd name="T16" fmla="*/ 2076 w 2077"/>
                <a:gd name="T17" fmla="*/ 777 h 1582"/>
                <a:gd name="T18" fmla="*/ 1902 w 2077"/>
                <a:gd name="T19" fmla="*/ 366 h 1582"/>
                <a:gd name="T20" fmla="*/ 1491 w 2077"/>
                <a:gd name="T21" fmla="*/ 366 h 1582"/>
                <a:gd name="T22" fmla="*/ 1408 w 2077"/>
                <a:gd name="T23" fmla="*/ 128 h 1582"/>
                <a:gd name="T24" fmla="*/ 805 w 2077"/>
                <a:gd name="T25" fmla="*/ 0 h 1582"/>
                <a:gd name="T26" fmla="*/ 522 w 2077"/>
                <a:gd name="T27" fmla="*/ 0 h 1582"/>
                <a:gd name="T28" fmla="*/ 128 w 2077"/>
                <a:gd name="T29" fmla="*/ 183 h 1582"/>
                <a:gd name="T30" fmla="*/ 0 w 2077"/>
                <a:gd name="T31" fmla="*/ 531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77" h="1582">
                  <a:moveTo>
                    <a:pt x="0" y="531"/>
                  </a:moveTo>
                  <a:lnTo>
                    <a:pt x="0" y="1052"/>
                  </a:lnTo>
                  <a:lnTo>
                    <a:pt x="128" y="1408"/>
                  </a:lnTo>
                  <a:lnTo>
                    <a:pt x="503" y="1564"/>
                  </a:lnTo>
                  <a:lnTo>
                    <a:pt x="805" y="1582"/>
                  </a:lnTo>
                  <a:lnTo>
                    <a:pt x="1399" y="1445"/>
                  </a:lnTo>
                  <a:lnTo>
                    <a:pt x="1509" y="1225"/>
                  </a:lnTo>
                  <a:lnTo>
                    <a:pt x="1911" y="1235"/>
                  </a:lnTo>
                  <a:cubicBezTo>
                    <a:pt x="2005" y="1160"/>
                    <a:pt x="2077" y="922"/>
                    <a:pt x="2076" y="777"/>
                  </a:cubicBezTo>
                  <a:cubicBezTo>
                    <a:pt x="2075" y="632"/>
                    <a:pt x="2000" y="435"/>
                    <a:pt x="1902" y="366"/>
                  </a:cubicBezTo>
                  <a:lnTo>
                    <a:pt x="1491" y="366"/>
                  </a:lnTo>
                  <a:lnTo>
                    <a:pt x="1408" y="128"/>
                  </a:lnTo>
                  <a:lnTo>
                    <a:pt x="805" y="0"/>
                  </a:lnTo>
                  <a:lnTo>
                    <a:pt x="522" y="0"/>
                  </a:lnTo>
                  <a:lnTo>
                    <a:pt x="128" y="183"/>
                  </a:lnTo>
                  <a:lnTo>
                    <a:pt x="0" y="53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724" name="Freeform 244"/>
            <p:cNvSpPr>
              <a:spLocks/>
            </p:cNvSpPr>
            <p:nvPr/>
          </p:nvSpPr>
          <p:spPr bwMode="auto">
            <a:xfrm>
              <a:off x="5034" y="1004"/>
              <a:ext cx="125" cy="25"/>
            </a:xfrm>
            <a:custGeom>
              <a:avLst/>
              <a:gdLst>
                <a:gd name="T0" fmla="*/ 1976 w 1980"/>
                <a:gd name="T1" fmla="*/ 4 h 404"/>
                <a:gd name="T2" fmla="*/ 1660 w 1980"/>
                <a:gd name="T3" fmla="*/ 0 h 404"/>
                <a:gd name="T4" fmla="*/ 1664 w 1980"/>
                <a:gd name="T5" fmla="*/ 124 h 404"/>
                <a:gd name="T6" fmla="*/ 1236 w 1980"/>
                <a:gd name="T7" fmla="*/ 128 h 404"/>
                <a:gd name="T8" fmla="*/ 1236 w 1980"/>
                <a:gd name="T9" fmla="*/ 156 h 404"/>
                <a:gd name="T10" fmla="*/ 204 w 1980"/>
                <a:gd name="T11" fmla="*/ 164 h 404"/>
                <a:gd name="T12" fmla="*/ 96 w 1980"/>
                <a:gd name="T13" fmla="*/ 120 h 404"/>
                <a:gd name="T14" fmla="*/ 36 w 1980"/>
                <a:gd name="T15" fmla="*/ 120 h 404"/>
                <a:gd name="T16" fmla="*/ 0 w 1980"/>
                <a:gd name="T17" fmla="*/ 156 h 404"/>
                <a:gd name="T18" fmla="*/ 0 w 1980"/>
                <a:gd name="T19" fmla="*/ 256 h 404"/>
                <a:gd name="T20" fmla="*/ 40 w 1980"/>
                <a:gd name="T21" fmla="*/ 296 h 404"/>
                <a:gd name="T22" fmla="*/ 96 w 1980"/>
                <a:gd name="T23" fmla="*/ 296 h 404"/>
                <a:gd name="T24" fmla="*/ 212 w 1980"/>
                <a:gd name="T25" fmla="*/ 256 h 404"/>
                <a:gd name="T26" fmla="*/ 1236 w 1980"/>
                <a:gd name="T27" fmla="*/ 256 h 404"/>
                <a:gd name="T28" fmla="*/ 1240 w 1980"/>
                <a:gd name="T29" fmla="*/ 288 h 404"/>
                <a:gd name="T30" fmla="*/ 1660 w 1980"/>
                <a:gd name="T31" fmla="*/ 288 h 404"/>
                <a:gd name="T32" fmla="*/ 1672 w 1980"/>
                <a:gd name="T33" fmla="*/ 404 h 404"/>
                <a:gd name="T34" fmla="*/ 1980 w 1980"/>
                <a:gd name="T35" fmla="*/ 404 h 404"/>
                <a:gd name="T36" fmla="*/ 1976 w 1980"/>
                <a:gd name="T37" fmla="*/ 4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80" h="404">
                  <a:moveTo>
                    <a:pt x="1976" y="4"/>
                  </a:moveTo>
                  <a:lnTo>
                    <a:pt x="1660" y="0"/>
                  </a:lnTo>
                  <a:lnTo>
                    <a:pt x="1664" y="124"/>
                  </a:lnTo>
                  <a:lnTo>
                    <a:pt x="1236" y="128"/>
                  </a:lnTo>
                  <a:lnTo>
                    <a:pt x="1236" y="156"/>
                  </a:lnTo>
                  <a:lnTo>
                    <a:pt x="204" y="164"/>
                  </a:lnTo>
                  <a:lnTo>
                    <a:pt x="96" y="120"/>
                  </a:lnTo>
                  <a:lnTo>
                    <a:pt x="36" y="120"/>
                  </a:lnTo>
                  <a:lnTo>
                    <a:pt x="0" y="156"/>
                  </a:lnTo>
                  <a:lnTo>
                    <a:pt x="0" y="256"/>
                  </a:lnTo>
                  <a:lnTo>
                    <a:pt x="40" y="296"/>
                  </a:lnTo>
                  <a:lnTo>
                    <a:pt x="96" y="296"/>
                  </a:lnTo>
                  <a:lnTo>
                    <a:pt x="212" y="256"/>
                  </a:lnTo>
                  <a:lnTo>
                    <a:pt x="1236" y="256"/>
                  </a:lnTo>
                  <a:lnTo>
                    <a:pt x="1240" y="288"/>
                  </a:lnTo>
                  <a:lnTo>
                    <a:pt x="1660" y="288"/>
                  </a:lnTo>
                  <a:lnTo>
                    <a:pt x="1672" y="404"/>
                  </a:lnTo>
                  <a:lnTo>
                    <a:pt x="1980" y="404"/>
                  </a:lnTo>
                  <a:lnTo>
                    <a:pt x="1976" y="4"/>
                  </a:lnTo>
                  <a:close/>
                </a:path>
              </a:pathLst>
            </a:custGeom>
            <a:solidFill>
              <a:srgbClr val="3333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8725" name="Freeform 245"/>
          <p:cNvSpPr>
            <a:spLocks/>
          </p:cNvSpPr>
          <p:nvPr/>
        </p:nvSpPr>
        <p:spPr bwMode="auto">
          <a:xfrm>
            <a:off x="5588000" y="3922713"/>
            <a:ext cx="1944688" cy="274637"/>
          </a:xfrm>
          <a:custGeom>
            <a:avLst/>
            <a:gdLst>
              <a:gd name="T0" fmla="*/ 1225 w 1225"/>
              <a:gd name="T1" fmla="*/ 118 h 173"/>
              <a:gd name="T2" fmla="*/ 201 w 1225"/>
              <a:gd name="T3" fmla="*/ 9 h 173"/>
              <a:gd name="T4" fmla="*/ 18 w 1225"/>
              <a:gd name="T5" fmla="*/ 173 h 173"/>
            </a:gdLst>
            <a:ahLst/>
            <a:cxnLst>
              <a:cxn ang="0">
                <a:pos x="T0" y="T1"/>
              </a:cxn>
              <a:cxn ang="0">
                <a:pos x="T2" y="T3"/>
              </a:cxn>
              <a:cxn ang="0">
                <a:pos x="T4" y="T5"/>
              </a:cxn>
            </a:cxnLst>
            <a:rect l="0" t="0" r="r" b="b"/>
            <a:pathLst>
              <a:path w="1225" h="173">
                <a:moveTo>
                  <a:pt x="1225" y="118"/>
                </a:moveTo>
                <a:cubicBezTo>
                  <a:pt x="1054" y="100"/>
                  <a:pt x="402" y="0"/>
                  <a:pt x="201" y="9"/>
                </a:cubicBezTo>
                <a:cubicBezTo>
                  <a:pt x="0" y="18"/>
                  <a:pt x="56" y="139"/>
                  <a:pt x="18" y="173"/>
                </a:cubicBezTo>
              </a:path>
            </a:pathLst>
          </a:custGeom>
          <a:noFill/>
          <a:ln w="76200" cap="flat" cmpd="tri">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726" name="Freeform 246"/>
          <p:cNvSpPr>
            <a:spLocks/>
          </p:cNvSpPr>
          <p:nvPr/>
        </p:nvSpPr>
        <p:spPr bwMode="auto">
          <a:xfrm>
            <a:off x="5443538" y="6502400"/>
            <a:ext cx="2292350" cy="241300"/>
          </a:xfrm>
          <a:custGeom>
            <a:avLst/>
            <a:gdLst>
              <a:gd name="T0" fmla="*/ 1444 w 1444"/>
              <a:gd name="T1" fmla="*/ 146 h 152"/>
              <a:gd name="T2" fmla="*/ 301 w 1444"/>
              <a:gd name="T3" fmla="*/ 128 h 152"/>
              <a:gd name="T4" fmla="*/ 0 w 1444"/>
              <a:gd name="T5" fmla="*/ 0 h 152"/>
            </a:gdLst>
            <a:ahLst/>
            <a:cxnLst>
              <a:cxn ang="0">
                <a:pos x="T0" y="T1"/>
              </a:cxn>
              <a:cxn ang="0">
                <a:pos x="T2" y="T3"/>
              </a:cxn>
              <a:cxn ang="0">
                <a:pos x="T4" y="T5"/>
              </a:cxn>
            </a:cxnLst>
            <a:rect l="0" t="0" r="r" b="b"/>
            <a:pathLst>
              <a:path w="1444" h="152">
                <a:moveTo>
                  <a:pt x="1444" y="146"/>
                </a:moveTo>
                <a:cubicBezTo>
                  <a:pt x="1254" y="143"/>
                  <a:pt x="542" y="152"/>
                  <a:pt x="301" y="128"/>
                </a:cubicBezTo>
                <a:cubicBezTo>
                  <a:pt x="60" y="104"/>
                  <a:pt x="63" y="27"/>
                  <a:pt x="0" y="0"/>
                </a:cubicBezTo>
              </a:path>
            </a:pathLst>
          </a:custGeom>
          <a:noFill/>
          <a:ln w="76200" cap="flat" cmpd="tri">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727" name="Text Box 247"/>
          <p:cNvSpPr txBox="1">
            <a:spLocks noChangeArrowheads="1"/>
          </p:cNvSpPr>
          <p:nvPr/>
        </p:nvSpPr>
        <p:spPr bwMode="auto">
          <a:xfrm>
            <a:off x="4600575" y="1214438"/>
            <a:ext cx="666750" cy="2841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14 Feb</a:t>
            </a:r>
          </a:p>
        </p:txBody>
      </p:sp>
      <p:sp>
        <p:nvSpPr>
          <p:cNvPr id="148728" name="Text Box 248"/>
          <p:cNvSpPr txBox="1">
            <a:spLocks noChangeArrowheads="1"/>
          </p:cNvSpPr>
          <p:nvPr/>
        </p:nvSpPr>
        <p:spPr bwMode="auto">
          <a:xfrm>
            <a:off x="4578350" y="3862388"/>
            <a:ext cx="666750" cy="2841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15 Feb</a:t>
            </a:r>
          </a:p>
        </p:txBody>
      </p:sp>
      <p:grpSp>
        <p:nvGrpSpPr>
          <p:cNvPr id="148729" name="Group 249"/>
          <p:cNvGrpSpPr>
            <a:grpSpLocks/>
          </p:cNvGrpSpPr>
          <p:nvPr/>
        </p:nvGrpSpPr>
        <p:grpSpPr bwMode="auto">
          <a:xfrm>
            <a:off x="8451850" y="3794125"/>
            <a:ext cx="503238" cy="249238"/>
            <a:chOff x="5062" y="1268"/>
            <a:chExt cx="317" cy="157"/>
          </a:xfrm>
        </p:grpSpPr>
        <p:sp>
          <p:nvSpPr>
            <p:cNvPr id="148730" name="Freeform 250"/>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731" name="Freeform 251"/>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732" name="Freeform 252"/>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8733" name="Group 253"/>
          <p:cNvGrpSpPr>
            <a:grpSpLocks/>
          </p:cNvGrpSpPr>
          <p:nvPr/>
        </p:nvGrpSpPr>
        <p:grpSpPr bwMode="auto">
          <a:xfrm>
            <a:off x="8569325" y="4265613"/>
            <a:ext cx="503238" cy="249237"/>
            <a:chOff x="5062" y="1268"/>
            <a:chExt cx="317" cy="157"/>
          </a:xfrm>
        </p:grpSpPr>
        <p:sp>
          <p:nvSpPr>
            <p:cNvPr id="148734" name="Freeform 254"/>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735" name="Freeform 255"/>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736" name="Freeform 256"/>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8737" name="Group 257"/>
          <p:cNvGrpSpPr>
            <a:grpSpLocks/>
          </p:cNvGrpSpPr>
          <p:nvPr/>
        </p:nvGrpSpPr>
        <p:grpSpPr bwMode="auto">
          <a:xfrm>
            <a:off x="7799388" y="6165850"/>
            <a:ext cx="503237" cy="249238"/>
            <a:chOff x="5062" y="1268"/>
            <a:chExt cx="317" cy="157"/>
          </a:xfrm>
        </p:grpSpPr>
        <p:sp>
          <p:nvSpPr>
            <p:cNvPr id="148738" name="Freeform 258"/>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739" name="Freeform 259"/>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740" name="Freeform 260"/>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8741" name="Group 261"/>
          <p:cNvGrpSpPr>
            <a:grpSpLocks/>
          </p:cNvGrpSpPr>
          <p:nvPr/>
        </p:nvGrpSpPr>
        <p:grpSpPr bwMode="auto">
          <a:xfrm>
            <a:off x="8583613" y="6350000"/>
            <a:ext cx="503237" cy="249238"/>
            <a:chOff x="5062" y="1268"/>
            <a:chExt cx="317" cy="157"/>
          </a:xfrm>
        </p:grpSpPr>
        <p:sp>
          <p:nvSpPr>
            <p:cNvPr id="148742" name="Freeform 262"/>
            <p:cNvSpPr>
              <a:spLocks/>
            </p:cNvSpPr>
            <p:nvPr/>
          </p:nvSpPr>
          <p:spPr bwMode="auto">
            <a:xfrm>
              <a:off x="5098" y="1268"/>
              <a:ext cx="281" cy="157"/>
            </a:xfrm>
            <a:custGeom>
              <a:avLst/>
              <a:gdLst>
                <a:gd name="T0" fmla="*/ 96 w 3552"/>
                <a:gd name="T1" fmla="*/ 384 h 1920"/>
                <a:gd name="T2" fmla="*/ 96 w 3552"/>
                <a:gd name="T3" fmla="*/ 1584 h 1920"/>
                <a:gd name="T4" fmla="*/ 0 w 3552"/>
                <a:gd name="T5" fmla="*/ 1584 h 1920"/>
                <a:gd name="T6" fmla="*/ 0 w 3552"/>
                <a:gd name="T7" fmla="*/ 1920 h 1920"/>
                <a:gd name="T8" fmla="*/ 3552 w 3552"/>
                <a:gd name="T9" fmla="*/ 1920 h 1920"/>
                <a:gd name="T10" fmla="*/ 3552 w 3552"/>
                <a:gd name="T11" fmla="*/ 0 h 1920"/>
                <a:gd name="T12" fmla="*/ 0 w 3552"/>
                <a:gd name="T13" fmla="*/ 0 h 1920"/>
                <a:gd name="T14" fmla="*/ 0 w 3552"/>
                <a:gd name="T15" fmla="*/ 384 h 1920"/>
                <a:gd name="T16" fmla="*/ 96 w 3552"/>
                <a:gd name="T17" fmla="*/ 384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1920">
                  <a:moveTo>
                    <a:pt x="96" y="384"/>
                  </a:moveTo>
                  <a:lnTo>
                    <a:pt x="96" y="1584"/>
                  </a:lnTo>
                  <a:lnTo>
                    <a:pt x="0" y="1584"/>
                  </a:lnTo>
                  <a:lnTo>
                    <a:pt x="0" y="1920"/>
                  </a:lnTo>
                  <a:lnTo>
                    <a:pt x="3552" y="1920"/>
                  </a:lnTo>
                  <a:lnTo>
                    <a:pt x="3552" y="0"/>
                  </a:lnTo>
                  <a:lnTo>
                    <a:pt x="0" y="0"/>
                  </a:lnTo>
                  <a:lnTo>
                    <a:pt x="0" y="384"/>
                  </a:lnTo>
                  <a:lnTo>
                    <a:pt x="96" y="384"/>
                  </a:lnTo>
                  <a:close/>
                </a:path>
              </a:pathLst>
            </a:cu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743" name="Freeform 263"/>
            <p:cNvSpPr>
              <a:spLocks/>
            </p:cNvSpPr>
            <p:nvPr/>
          </p:nvSpPr>
          <p:spPr bwMode="auto">
            <a:xfrm>
              <a:off x="5170" y="1299"/>
              <a:ext cx="141" cy="95"/>
            </a:xfrm>
            <a:custGeom>
              <a:avLst/>
              <a:gdLst>
                <a:gd name="T0" fmla="*/ 0 w 1777"/>
                <a:gd name="T1" fmla="*/ 241 h 1153"/>
                <a:gd name="T2" fmla="*/ 7 w 1777"/>
                <a:gd name="T3" fmla="*/ 957 h 1153"/>
                <a:gd name="T4" fmla="*/ 384 w 1777"/>
                <a:gd name="T5" fmla="*/ 1153 h 1153"/>
                <a:gd name="T6" fmla="*/ 768 w 1777"/>
                <a:gd name="T7" fmla="*/ 1153 h 1153"/>
                <a:gd name="T8" fmla="*/ 1195 w 1777"/>
                <a:gd name="T9" fmla="*/ 1099 h 1153"/>
                <a:gd name="T10" fmla="*/ 1319 w 1777"/>
                <a:gd name="T11" fmla="*/ 957 h 1153"/>
                <a:gd name="T12" fmla="*/ 1584 w 1777"/>
                <a:gd name="T13" fmla="*/ 961 h 1153"/>
                <a:gd name="T14" fmla="*/ 1771 w 1777"/>
                <a:gd name="T15" fmla="*/ 576 h 1153"/>
                <a:gd name="T16" fmla="*/ 1620 w 1777"/>
                <a:gd name="T17" fmla="*/ 222 h 1153"/>
                <a:gd name="T18" fmla="*/ 1337 w 1777"/>
                <a:gd name="T19" fmla="*/ 222 h 1153"/>
                <a:gd name="T20" fmla="*/ 1200 w 1777"/>
                <a:gd name="T21" fmla="*/ 97 h 1153"/>
                <a:gd name="T22" fmla="*/ 768 w 1777"/>
                <a:gd name="T23" fmla="*/ 1 h 1153"/>
                <a:gd name="T24" fmla="*/ 362 w 1777"/>
                <a:gd name="T25" fmla="*/ 0 h 1153"/>
                <a:gd name="T26" fmla="*/ 0 w 1777"/>
                <a:gd name="T27" fmla="*/ 24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7" h="1153">
                  <a:moveTo>
                    <a:pt x="0" y="241"/>
                  </a:moveTo>
                  <a:lnTo>
                    <a:pt x="7" y="957"/>
                  </a:lnTo>
                  <a:lnTo>
                    <a:pt x="384" y="1153"/>
                  </a:lnTo>
                  <a:lnTo>
                    <a:pt x="768" y="1153"/>
                  </a:lnTo>
                  <a:lnTo>
                    <a:pt x="1195" y="1099"/>
                  </a:lnTo>
                  <a:lnTo>
                    <a:pt x="1319" y="957"/>
                  </a:lnTo>
                  <a:lnTo>
                    <a:pt x="1584" y="961"/>
                  </a:lnTo>
                  <a:cubicBezTo>
                    <a:pt x="1659" y="897"/>
                    <a:pt x="1765" y="699"/>
                    <a:pt x="1771" y="576"/>
                  </a:cubicBezTo>
                  <a:cubicBezTo>
                    <a:pt x="1777" y="453"/>
                    <a:pt x="1692" y="281"/>
                    <a:pt x="1620" y="222"/>
                  </a:cubicBezTo>
                  <a:lnTo>
                    <a:pt x="1337" y="222"/>
                  </a:lnTo>
                  <a:lnTo>
                    <a:pt x="1200" y="97"/>
                  </a:lnTo>
                  <a:lnTo>
                    <a:pt x="768" y="1"/>
                  </a:lnTo>
                  <a:lnTo>
                    <a:pt x="362" y="0"/>
                  </a:lnTo>
                  <a:lnTo>
                    <a:pt x="0" y="241"/>
                  </a:lnTo>
                  <a:close/>
                </a:path>
              </a:pathLst>
            </a:custGeom>
            <a:solidFill>
              <a:srgbClr val="FFCC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744" name="Freeform 264"/>
            <p:cNvSpPr>
              <a:spLocks/>
            </p:cNvSpPr>
            <p:nvPr/>
          </p:nvSpPr>
          <p:spPr bwMode="auto">
            <a:xfrm>
              <a:off x="5062" y="1345"/>
              <a:ext cx="108" cy="11"/>
            </a:xfrm>
            <a:custGeom>
              <a:avLst/>
              <a:gdLst>
                <a:gd name="T0" fmla="*/ 1353 w 1359"/>
                <a:gd name="T1" fmla="*/ 0 h 138"/>
                <a:gd name="T2" fmla="*/ 1080 w 1359"/>
                <a:gd name="T3" fmla="*/ 0 h 138"/>
                <a:gd name="T4" fmla="*/ 1083 w 1359"/>
                <a:gd name="T5" fmla="*/ 27 h 138"/>
                <a:gd name="T6" fmla="*/ 0 w 1359"/>
                <a:gd name="T7" fmla="*/ 27 h 138"/>
                <a:gd name="T8" fmla="*/ 0 w 1359"/>
                <a:gd name="T9" fmla="*/ 111 h 138"/>
                <a:gd name="T10" fmla="*/ 1086 w 1359"/>
                <a:gd name="T11" fmla="*/ 105 h 138"/>
                <a:gd name="T12" fmla="*/ 1083 w 1359"/>
                <a:gd name="T13" fmla="*/ 138 h 138"/>
                <a:gd name="T14" fmla="*/ 1359 w 1359"/>
                <a:gd name="T15" fmla="*/ 138 h 138"/>
                <a:gd name="T16" fmla="*/ 1353 w 1359"/>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9" h="138">
                  <a:moveTo>
                    <a:pt x="1353" y="0"/>
                  </a:moveTo>
                  <a:lnTo>
                    <a:pt x="1080" y="0"/>
                  </a:lnTo>
                  <a:lnTo>
                    <a:pt x="1083" y="27"/>
                  </a:lnTo>
                  <a:lnTo>
                    <a:pt x="0" y="27"/>
                  </a:lnTo>
                  <a:lnTo>
                    <a:pt x="0" y="111"/>
                  </a:lnTo>
                  <a:lnTo>
                    <a:pt x="1086" y="105"/>
                  </a:lnTo>
                  <a:lnTo>
                    <a:pt x="1083" y="138"/>
                  </a:lnTo>
                  <a:lnTo>
                    <a:pt x="1359" y="138"/>
                  </a:lnTo>
                  <a:lnTo>
                    <a:pt x="1353" y="0"/>
                  </a:lnTo>
                  <a:close/>
                </a:path>
              </a:pathLst>
            </a:custGeom>
            <a:solidFill>
              <a:srgbClr val="808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lide Number Placeholder 2"/>
          <p:cNvSpPr>
            <a:spLocks noGrp="1"/>
          </p:cNvSpPr>
          <p:nvPr>
            <p:ph type="sldNum" sz="quarter" idx="11"/>
          </p:nvPr>
        </p:nvSpPr>
        <p:spPr/>
        <p:txBody>
          <a:bodyPr/>
          <a:lstStyle/>
          <a:p>
            <a:fld id="{2D2ECC8C-5BA5-44AF-B944-49A90E722255}" type="slidenum">
              <a:rPr lang="en-US" altLang="en-US"/>
              <a:pPr/>
              <a:t>62</a:t>
            </a:fld>
            <a:endParaRPr lang="en-US" altLang="en-US"/>
          </a:p>
        </p:txBody>
      </p:sp>
      <p:sp>
        <p:nvSpPr>
          <p:cNvPr id="146490" name="Text Box 58"/>
          <p:cNvSpPr txBox="1">
            <a:spLocks noChangeArrowheads="1"/>
          </p:cNvSpPr>
          <p:nvPr/>
        </p:nvSpPr>
        <p:spPr bwMode="auto">
          <a:xfrm>
            <a:off x="850900" y="79375"/>
            <a:ext cx="7551738" cy="3762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u="sng"/>
              <a:t>The Destruction of LTC Alger’s 2</a:t>
            </a:r>
            <a:r>
              <a:rPr lang="en-US" altLang="en-US" b="1" u="sng" baseline="30000"/>
              <a:t>nd</a:t>
            </a:r>
            <a:r>
              <a:rPr lang="en-US" altLang="en-US" b="1" u="sng"/>
              <a:t> Battalion, 1</a:t>
            </a:r>
            <a:r>
              <a:rPr lang="en-US" altLang="en-US" b="1" u="sng" baseline="30000"/>
              <a:t>st</a:t>
            </a:r>
            <a:r>
              <a:rPr lang="en-US" altLang="en-US" b="1" u="sng"/>
              <a:t> Armored Regiment </a:t>
            </a:r>
          </a:p>
        </p:txBody>
      </p:sp>
      <p:grpSp>
        <p:nvGrpSpPr>
          <p:cNvPr id="146492" name="Group 60"/>
          <p:cNvGrpSpPr>
            <a:grpSpLocks/>
          </p:cNvGrpSpPr>
          <p:nvPr/>
        </p:nvGrpSpPr>
        <p:grpSpPr bwMode="auto">
          <a:xfrm>
            <a:off x="711200" y="855663"/>
            <a:ext cx="8243888" cy="5949950"/>
            <a:chOff x="448" y="539"/>
            <a:chExt cx="5193" cy="3748"/>
          </a:xfrm>
        </p:grpSpPr>
        <p:pic>
          <p:nvPicPr>
            <p:cNvPr id="146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33173" t="14548" r="5258" b="12549"/>
            <a:stretch>
              <a:fillRect/>
            </a:stretch>
          </p:blipFill>
          <p:spPr bwMode="auto">
            <a:xfrm>
              <a:off x="448" y="539"/>
              <a:ext cx="5193" cy="3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6435" name="Oval 3"/>
            <p:cNvSpPr>
              <a:spLocks noChangeArrowheads="1"/>
            </p:cNvSpPr>
            <p:nvPr/>
          </p:nvSpPr>
          <p:spPr bwMode="auto">
            <a:xfrm>
              <a:off x="1976" y="2216"/>
              <a:ext cx="80" cy="76"/>
            </a:xfrm>
            <a:prstGeom prst="ellipse">
              <a:avLst/>
            </a:prstGeom>
            <a:solidFill>
              <a:schemeClr val="accent1">
                <a:alpha val="35001"/>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36" name="Oval 4"/>
            <p:cNvSpPr>
              <a:spLocks noChangeArrowheads="1"/>
            </p:cNvSpPr>
            <p:nvPr/>
          </p:nvSpPr>
          <p:spPr bwMode="auto">
            <a:xfrm>
              <a:off x="2004" y="2264"/>
              <a:ext cx="88" cy="76"/>
            </a:xfrm>
            <a:prstGeom prst="ellipse">
              <a:avLst/>
            </a:prstGeom>
            <a:solidFill>
              <a:schemeClr val="accent1">
                <a:alpha val="35001"/>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37" name="Oval 5"/>
            <p:cNvSpPr>
              <a:spLocks noChangeArrowheads="1"/>
            </p:cNvSpPr>
            <p:nvPr/>
          </p:nvSpPr>
          <p:spPr bwMode="auto">
            <a:xfrm>
              <a:off x="2136" y="2340"/>
              <a:ext cx="72" cy="68"/>
            </a:xfrm>
            <a:prstGeom prst="ellipse">
              <a:avLst/>
            </a:prstGeom>
            <a:solidFill>
              <a:schemeClr val="accent1">
                <a:alpha val="35001"/>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38" name="Oval 6"/>
            <p:cNvSpPr>
              <a:spLocks noChangeArrowheads="1"/>
            </p:cNvSpPr>
            <p:nvPr/>
          </p:nvSpPr>
          <p:spPr bwMode="auto">
            <a:xfrm>
              <a:off x="2016" y="2320"/>
              <a:ext cx="92" cy="80"/>
            </a:xfrm>
            <a:prstGeom prst="ellipse">
              <a:avLst/>
            </a:prstGeom>
            <a:solidFill>
              <a:srgbClr val="FF99CC">
                <a:alpha val="35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39" name="Oval 7"/>
            <p:cNvSpPr>
              <a:spLocks noChangeArrowheads="1"/>
            </p:cNvSpPr>
            <p:nvPr/>
          </p:nvSpPr>
          <p:spPr bwMode="auto">
            <a:xfrm>
              <a:off x="2280" y="2284"/>
              <a:ext cx="84" cy="68"/>
            </a:xfrm>
            <a:prstGeom prst="ellipse">
              <a:avLst/>
            </a:prstGeom>
            <a:solidFill>
              <a:srgbClr val="FF99CC">
                <a:alpha val="35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40" name="Oval 8"/>
            <p:cNvSpPr>
              <a:spLocks noChangeArrowheads="1"/>
            </p:cNvSpPr>
            <p:nvPr/>
          </p:nvSpPr>
          <p:spPr bwMode="auto">
            <a:xfrm>
              <a:off x="2264" y="2236"/>
              <a:ext cx="80" cy="64"/>
            </a:xfrm>
            <a:prstGeom prst="ellipse">
              <a:avLst/>
            </a:prstGeom>
            <a:solidFill>
              <a:srgbClr val="FF99CC">
                <a:alpha val="35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41" name="Oval 9"/>
            <p:cNvSpPr>
              <a:spLocks noChangeArrowheads="1"/>
            </p:cNvSpPr>
            <p:nvPr/>
          </p:nvSpPr>
          <p:spPr bwMode="auto">
            <a:xfrm>
              <a:off x="2236" y="2148"/>
              <a:ext cx="76" cy="72"/>
            </a:xfrm>
            <a:prstGeom prst="ellipse">
              <a:avLst/>
            </a:prstGeom>
            <a:solidFill>
              <a:srgbClr val="FF99CC">
                <a:alpha val="35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42" name="Oval 10"/>
            <p:cNvSpPr>
              <a:spLocks noChangeArrowheads="1"/>
            </p:cNvSpPr>
            <p:nvPr/>
          </p:nvSpPr>
          <p:spPr bwMode="auto">
            <a:xfrm>
              <a:off x="2288" y="2044"/>
              <a:ext cx="76" cy="72"/>
            </a:xfrm>
            <a:prstGeom prst="ellipse">
              <a:avLst/>
            </a:prstGeom>
            <a:solidFill>
              <a:srgbClr val="FF99CC">
                <a:alpha val="35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43" name="Oval 11"/>
            <p:cNvSpPr>
              <a:spLocks noChangeArrowheads="1"/>
            </p:cNvSpPr>
            <p:nvPr/>
          </p:nvSpPr>
          <p:spPr bwMode="auto">
            <a:xfrm>
              <a:off x="2312" y="1920"/>
              <a:ext cx="76" cy="72"/>
            </a:xfrm>
            <a:prstGeom prst="ellipse">
              <a:avLst/>
            </a:prstGeom>
            <a:solidFill>
              <a:srgbClr val="FF99CC">
                <a:alpha val="35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44" name="Oval 12"/>
            <p:cNvSpPr>
              <a:spLocks noChangeArrowheads="1"/>
            </p:cNvSpPr>
            <p:nvPr/>
          </p:nvSpPr>
          <p:spPr bwMode="auto">
            <a:xfrm>
              <a:off x="2292" y="1844"/>
              <a:ext cx="76" cy="72"/>
            </a:xfrm>
            <a:prstGeom prst="ellipse">
              <a:avLst/>
            </a:prstGeom>
            <a:solidFill>
              <a:srgbClr val="FF99CC">
                <a:alpha val="35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45" name="Oval 13"/>
            <p:cNvSpPr>
              <a:spLocks noChangeArrowheads="1"/>
            </p:cNvSpPr>
            <p:nvPr/>
          </p:nvSpPr>
          <p:spPr bwMode="auto">
            <a:xfrm>
              <a:off x="2436" y="1672"/>
              <a:ext cx="76" cy="72"/>
            </a:xfrm>
            <a:prstGeom prst="ellipse">
              <a:avLst/>
            </a:prstGeom>
            <a:solidFill>
              <a:srgbClr val="FF99CC">
                <a:alpha val="35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46" name="Oval 14"/>
            <p:cNvSpPr>
              <a:spLocks noChangeArrowheads="1"/>
            </p:cNvSpPr>
            <p:nvPr/>
          </p:nvSpPr>
          <p:spPr bwMode="auto">
            <a:xfrm>
              <a:off x="2432" y="1716"/>
              <a:ext cx="76" cy="72"/>
            </a:xfrm>
            <a:prstGeom prst="ellipse">
              <a:avLst/>
            </a:prstGeom>
            <a:solidFill>
              <a:srgbClr val="FF99CC">
                <a:alpha val="35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47" name="Oval 15"/>
            <p:cNvSpPr>
              <a:spLocks noChangeArrowheads="1"/>
            </p:cNvSpPr>
            <p:nvPr/>
          </p:nvSpPr>
          <p:spPr bwMode="auto">
            <a:xfrm>
              <a:off x="2596" y="1608"/>
              <a:ext cx="76" cy="72"/>
            </a:xfrm>
            <a:prstGeom prst="ellipse">
              <a:avLst/>
            </a:prstGeom>
            <a:solidFill>
              <a:srgbClr val="FF99CC">
                <a:alpha val="35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48" name="Oval 16"/>
            <p:cNvSpPr>
              <a:spLocks noChangeArrowheads="1"/>
            </p:cNvSpPr>
            <p:nvPr/>
          </p:nvSpPr>
          <p:spPr bwMode="auto">
            <a:xfrm>
              <a:off x="2320" y="2304"/>
              <a:ext cx="72" cy="68"/>
            </a:xfrm>
            <a:prstGeom prst="ellipse">
              <a:avLst/>
            </a:prstGeom>
            <a:solidFill>
              <a:schemeClr val="accent1">
                <a:alpha val="35001"/>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49" name="Oval 17"/>
            <p:cNvSpPr>
              <a:spLocks noChangeArrowheads="1"/>
            </p:cNvSpPr>
            <p:nvPr/>
          </p:nvSpPr>
          <p:spPr bwMode="auto">
            <a:xfrm>
              <a:off x="2388" y="2296"/>
              <a:ext cx="72" cy="68"/>
            </a:xfrm>
            <a:prstGeom prst="ellipse">
              <a:avLst/>
            </a:prstGeom>
            <a:solidFill>
              <a:schemeClr val="accent1">
                <a:alpha val="35001"/>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50" name="Oval 18"/>
            <p:cNvSpPr>
              <a:spLocks noChangeArrowheads="1"/>
            </p:cNvSpPr>
            <p:nvPr/>
          </p:nvSpPr>
          <p:spPr bwMode="auto">
            <a:xfrm>
              <a:off x="2380" y="2356"/>
              <a:ext cx="72" cy="68"/>
            </a:xfrm>
            <a:prstGeom prst="ellipse">
              <a:avLst/>
            </a:prstGeom>
            <a:solidFill>
              <a:schemeClr val="accent1">
                <a:alpha val="35001"/>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51" name="Oval 19"/>
            <p:cNvSpPr>
              <a:spLocks noChangeArrowheads="1"/>
            </p:cNvSpPr>
            <p:nvPr/>
          </p:nvSpPr>
          <p:spPr bwMode="auto">
            <a:xfrm>
              <a:off x="2376" y="2408"/>
              <a:ext cx="72" cy="68"/>
            </a:xfrm>
            <a:prstGeom prst="ellipse">
              <a:avLst/>
            </a:prstGeom>
            <a:solidFill>
              <a:schemeClr val="accent1">
                <a:alpha val="35001"/>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52" name="Oval 20"/>
            <p:cNvSpPr>
              <a:spLocks noChangeArrowheads="1"/>
            </p:cNvSpPr>
            <p:nvPr/>
          </p:nvSpPr>
          <p:spPr bwMode="auto">
            <a:xfrm>
              <a:off x="2204" y="2004"/>
              <a:ext cx="72" cy="68"/>
            </a:xfrm>
            <a:prstGeom prst="ellipse">
              <a:avLst/>
            </a:prstGeom>
            <a:solidFill>
              <a:schemeClr val="accent1">
                <a:alpha val="35001"/>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53" name="Oval 21"/>
            <p:cNvSpPr>
              <a:spLocks noChangeArrowheads="1"/>
            </p:cNvSpPr>
            <p:nvPr/>
          </p:nvSpPr>
          <p:spPr bwMode="auto">
            <a:xfrm>
              <a:off x="2272" y="1988"/>
              <a:ext cx="72" cy="68"/>
            </a:xfrm>
            <a:prstGeom prst="ellipse">
              <a:avLst/>
            </a:prstGeom>
            <a:solidFill>
              <a:schemeClr val="accent1">
                <a:alpha val="35001"/>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54" name="Oval 22"/>
            <p:cNvSpPr>
              <a:spLocks noChangeArrowheads="1"/>
            </p:cNvSpPr>
            <p:nvPr/>
          </p:nvSpPr>
          <p:spPr bwMode="auto">
            <a:xfrm>
              <a:off x="2136" y="1864"/>
              <a:ext cx="72" cy="68"/>
            </a:xfrm>
            <a:prstGeom prst="ellipse">
              <a:avLst/>
            </a:prstGeom>
            <a:solidFill>
              <a:schemeClr val="accent1">
                <a:alpha val="35001"/>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55" name="Oval 23"/>
            <p:cNvSpPr>
              <a:spLocks noChangeArrowheads="1"/>
            </p:cNvSpPr>
            <p:nvPr/>
          </p:nvSpPr>
          <p:spPr bwMode="auto">
            <a:xfrm>
              <a:off x="2568" y="1832"/>
              <a:ext cx="72" cy="68"/>
            </a:xfrm>
            <a:prstGeom prst="ellipse">
              <a:avLst/>
            </a:prstGeom>
            <a:solidFill>
              <a:srgbClr val="00FF00">
                <a:alpha val="35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56" name="Oval 24"/>
            <p:cNvSpPr>
              <a:spLocks noChangeArrowheads="1"/>
            </p:cNvSpPr>
            <p:nvPr/>
          </p:nvSpPr>
          <p:spPr bwMode="auto">
            <a:xfrm>
              <a:off x="2360" y="1688"/>
              <a:ext cx="72" cy="68"/>
            </a:xfrm>
            <a:prstGeom prst="ellipse">
              <a:avLst/>
            </a:prstGeom>
            <a:solidFill>
              <a:schemeClr val="accent1">
                <a:alpha val="35001"/>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57" name="Oval 25"/>
            <p:cNvSpPr>
              <a:spLocks noChangeArrowheads="1"/>
            </p:cNvSpPr>
            <p:nvPr/>
          </p:nvSpPr>
          <p:spPr bwMode="auto">
            <a:xfrm>
              <a:off x="2336" y="1644"/>
              <a:ext cx="72" cy="68"/>
            </a:xfrm>
            <a:prstGeom prst="ellipse">
              <a:avLst/>
            </a:prstGeom>
            <a:solidFill>
              <a:schemeClr val="accent1">
                <a:alpha val="35001"/>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58" name="Oval 26"/>
            <p:cNvSpPr>
              <a:spLocks noChangeArrowheads="1"/>
            </p:cNvSpPr>
            <p:nvPr/>
          </p:nvSpPr>
          <p:spPr bwMode="auto">
            <a:xfrm>
              <a:off x="2368" y="1536"/>
              <a:ext cx="72" cy="68"/>
            </a:xfrm>
            <a:prstGeom prst="ellipse">
              <a:avLst/>
            </a:prstGeom>
            <a:solidFill>
              <a:schemeClr val="accent1">
                <a:alpha val="35001"/>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59" name="Oval 27"/>
            <p:cNvSpPr>
              <a:spLocks noChangeArrowheads="1"/>
            </p:cNvSpPr>
            <p:nvPr/>
          </p:nvSpPr>
          <p:spPr bwMode="auto">
            <a:xfrm>
              <a:off x="3028" y="1804"/>
              <a:ext cx="72" cy="68"/>
            </a:xfrm>
            <a:prstGeom prst="ellipse">
              <a:avLst/>
            </a:prstGeom>
            <a:solidFill>
              <a:schemeClr val="accent1">
                <a:alpha val="35001"/>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60" name="Oval 28"/>
            <p:cNvSpPr>
              <a:spLocks noChangeArrowheads="1"/>
            </p:cNvSpPr>
            <p:nvPr/>
          </p:nvSpPr>
          <p:spPr bwMode="auto">
            <a:xfrm>
              <a:off x="2768" y="1940"/>
              <a:ext cx="76" cy="72"/>
            </a:xfrm>
            <a:prstGeom prst="ellipse">
              <a:avLst/>
            </a:prstGeom>
            <a:solidFill>
              <a:srgbClr val="FF99CC">
                <a:alpha val="35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61" name="Oval 29"/>
            <p:cNvSpPr>
              <a:spLocks noChangeArrowheads="1"/>
            </p:cNvSpPr>
            <p:nvPr/>
          </p:nvSpPr>
          <p:spPr bwMode="auto">
            <a:xfrm>
              <a:off x="2864" y="2024"/>
              <a:ext cx="76" cy="72"/>
            </a:xfrm>
            <a:prstGeom prst="ellipse">
              <a:avLst/>
            </a:prstGeom>
            <a:solidFill>
              <a:srgbClr val="FF99CC">
                <a:alpha val="35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62" name="Oval 30"/>
            <p:cNvSpPr>
              <a:spLocks noChangeArrowheads="1"/>
            </p:cNvSpPr>
            <p:nvPr/>
          </p:nvSpPr>
          <p:spPr bwMode="auto">
            <a:xfrm>
              <a:off x="2908" y="1908"/>
              <a:ext cx="76" cy="72"/>
            </a:xfrm>
            <a:prstGeom prst="ellipse">
              <a:avLst/>
            </a:prstGeom>
            <a:solidFill>
              <a:srgbClr val="FF99CC">
                <a:alpha val="35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63" name="Oval 31"/>
            <p:cNvSpPr>
              <a:spLocks noChangeArrowheads="1"/>
            </p:cNvSpPr>
            <p:nvPr/>
          </p:nvSpPr>
          <p:spPr bwMode="auto">
            <a:xfrm>
              <a:off x="2996" y="1928"/>
              <a:ext cx="76" cy="72"/>
            </a:xfrm>
            <a:prstGeom prst="ellipse">
              <a:avLst/>
            </a:prstGeom>
            <a:solidFill>
              <a:srgbClr val="FF99CC">
                <a:alpha val="35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64" name="Oval 32"/>
            <p:cNvSpPr>
              <a:spLocks noChangeArrowheads="1"/>
            </p:cNvSpPr>
            <p:nvPr/>
          </p:nvSpPr>
          <p:spPr bwMode="auto">
            <a:xfrm>
              <a:off x="3056" y="1896"/>
              <a:ext cx="76" cy="72"/>
            </a:xfrm>
            <a:prstGeom prst="ellipse">
              <a:avLst/>
            </a:prstGeom>
            <a:solidFill>
              <a:srgbClr val="FF99CC">
                <a:alpha val="35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65" name="Oval 33"/>
            <p:cNvSpPr>
              <a:spLocks noChangeArrowheads="1"/>
            </p:cNvSpPr>
            <p:nvPr/>
          </p:nvSpPr>
          <p:spPr bwMode="auto">
            <a:xfrm>
              <a:off x="2704" y="1640"/>
              <a:ext cx="72" cy="68"/>
            </a:xfrm>
            <a:prstGeom prst="ellipse">
              <a:avLst/>
            </a:prstGeom>
            <a:solidFill>
              <a:schemeClr val="accent1">
                <a:alpha val="35001"/>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66" name="Oval 34"/>
            <p:cNvSpPr>
              <a:spLocks noChangeArrowheads="1"/>
            </p:cNvSpPr>
            <p:nvPr/>
          </p:nvSpPr>
          <p:spPr bwMode="auto">
            <a:xfrm>
              <a:off x="2680" y="1324"/>
              <a:ext cx="72" cy="68"/>
            </a:xfrm>
            <a:prstGeom prst="ellipse">
              <a:avLst/>
            </a:prstGeom>
            <a:solidFill>
              <a:schemeClr val="accent1">
                <a:alpha val="35001"/>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67" name="Oval 35"/>
            <p:cNvSpPr>
              <a:spLocks noChangeArrowheads="1"/>
            </p:cNvSpPr>
            <p:nvPr/>
          </p:nvSpPr>
          <p:spPr bwMode="auto">
            <a:xfrm>
              <a:off x="2600" y="1228"/>
              <a:ext cx="72" cy="68"/>
            </a:xfrm>
            <a:prstGeom prst="ellipse">
              <a:avLst/>
            </a:prstGeom>
            <a:solidFill>
              <a:schemeClr val="accent1">
                <a:alpha val="35001"/>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68" name="Oval 36"/>
            <p:cNvSpPr>
              <a:spLocks noChangeArrowheads="1"/>
            </p:cNvSpPr>
            <p:nvPr/>
          </p:nvSpPr>
          <p:spPr bwMode="auto">
            <a:xfrm>
              <a:off x="2452" y="932"/>
              <a:ext cx="72" cy="68"/>
            </a:xfrm>
            <a:prstGeom prst="ellipse">
              <a:avLst/>
            </a:prstGeom>
            <a:solidFill>
              <a:schemeClr val="accent1">
                <a:alpha val="35001"/>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69" name="Oval 37"/>
            <p:cNvSpPr>
              <a:spLocks noChangeArrowheads="1"/>
            </p:cNvSpPr>
            <p:nvPr/>
          </p:nvSpPr>
          <p:spPr bwMode="auto">
            <a:xfrm>
              <a:off x="2276" y="1008"/>
              <a:ext cx="72" cy="68"/>
            </a:xfrm>
            <a:prstGeom prst="ellipse">
              <a:avLst/>
            </a:prstGeom>
            <a:solidFill>
              <a:schemeClr val="accent1">
                <a:alpha val="35001"/>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70" name="Oval 38"/>
            <p:cNvSpPr>
              <a:spLocks noChangeArrowheads="1"/>
            </p:cNvSpPr>
            <p:nvPr/>
          </p:nvSpPr>
          <p:spPr bwMode="auto">
            <a:xfrm>
              <a:off x="2032" y="796"/>
              <a:ext cx="72" cy="68"/>
            </a:xfrm>
            <a:prstGeom prst="ellipse">
              <a:avLst/>
            </a:prstGeom>
            <a:solidFill>
              <a:schemeClr val="accent1">
                <a:alpha val="35001"/>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71" name="Oval 39"/>
            <p:cNvSpPr>
              <a:spLocks noChangeArrowheads="1"/>
            </p:cNvSpPr>
            <p:nvPr/>
          </p:nvSpPr>
          <p:spPr bwMode="auto">
            <a:xfrm>
              <a:off x="2000" y="712"/>
              <a:ext cx="72" cy="68"/>
            </a:xfrm>
            <a:prstGeom prst="ellipse">
              <a:avLst/>
            </a:prstGeom>
            <a:solidFill>
              <a:schemeClr val="accent1">
                <a:alpha val="35001"/>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72" name="Oval 40"/>
            <p:cNvSpPr>
              <a:spLocks noChangeArrowheads="1"/>
            </p:cNvSpPr>
            <p:nvPr/>
          </p:nvSpPr>
          <p:spPr bwMode="auto">
            <a:xfrm>
              <a:off x="2120" y="960"/>
              <a:ext cx="72" cy="68"/>
            </a:xfrm>
            <a:prstGeom prst="ellipse">
              <a:avLst/>
            </a:prstGeom>
            <a:solidFill>
              <a:schemeClr val="accent1">
                <a:alpha val="35001"/>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73" name="Oval 41"/>
            <p:cNvSpPr>
              <a:spLocks noChangeArrowheads="1"/>
            </p:cNvSpPr>
            <p:nvPr/>
          </p:nvSpPr>
          <p:spPr bwMode="auto">
            <a:xfrm>
              <a:off x="2304" y="1348"/>
              <a:ext cx="72" cy="68"/>
            </a:xfrm>
            <a:prstGeom prst="ellipse">
              <a:avLst/>
            </a:prstGeom>
            <a:solidFill>
              <a:schemeClr val="accent1">
                <a:alpha val="35001"/>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74" name="Oval 42"/>
            <p:cNvSpPr>
              <a:spLocks noChangeArrowheads="1"/>
            </p:cNvSpPr>
            <p:nvPr/>
          </p:nvSpPr>
          <p:spPr bwMode="auto">
            <a:xfrm>
              <a:off x="2572" y="1388"/>
              <a:ext cx="76" cy="72"/>
            </a:xfrm>
            <a:prstGeom prst="ellipse">
              <a:avLst/>
            </a:prstGeom>
            <a:solidFill>
              <a:srgbClr val="FF99CC">
                <a:alpha val="35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75" name="Oval 43"/>
            <p:cNvSpPr>
              <a:spLocks noChangeArrowheads="1"/>
            </p:cNvSpPr>
            <p:nvPr/>
          </p:nvSpPr>
          <p:spPr bwMode="auto">
            <a:xfrm>
              <a:off x="2476" y="1236"/>
              <a:ext cx="76" cy="72"/>
            </a:xfrm>
            <a:prstGeom prst="ellipse">
              <a:avLst/>
            </a:prstGeom>
            <a:solidFill>
              <a:srgbClr val="FF99CC">
                <a:alpha val="35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76" name="Oval 44"/>
            <p:cNvSpPr>
              <a:spLocks noChangeArrowheads="1"/>
            </p:cNvSpPr>
            <p:nvPr/>
          </p:nvSpPr>
          <p:spPr bwMode="auto">
            <a:xfrm>
              <a:off x="2376" y="932"/>
              <a:ext cx="76" cy="72"/>
            </a:xfrm>
            <a:prstGeom prst="ellipse">
              <a:avLst/>
            </a:prstGeom>
            <a:solidFill>
              <a:srgbClr val="FF99CC">
                <a:alpha val="35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77" name="Oval 45"/>
            <p:cNvSpPr>
              <a:spLocks noChangeArrowheads="1"/>
            </p:cNvSpPr>
            <p:nvPr/>
          </p:nvSpPr>
          <p:spPr bwMode="auto">
            <a:xfrm>
              <a:off x="2448" y="860"/>
              <a:ext cx="72" cy="68"/>
            </a:xfrm>
            <a:prstGeom prst="ellipse">
              <a:avLst/>
            </a:prstGeom>
            <a:solidFill>
              <a:schemeClr val="accent1">
                <a:alpha val="35001"/>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78" name="Oval 46"/>
            <p:cNvSpPr>
              <a:spLocks noChangeArrowheads="1"/>
            </p:cNvSpPr>
            <p:nvPr/>
          </p:nvSpPr>
          <p:spPr bwMode="auto">
            <a:xfrm>
              <a:off x="2328" y="988"/>
              <a:ext cx="76" cy="72"/>
            </a:xfrm>
            <a:prstGeom prst="ellipse">
              <a:avLst/>
            </a:prstGeom>
            <a:solidFill>
              <a:srgbClr val="FF99CC">
                <a:alpha val="35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79" name="Oval 47"/>
            <p:cNvSpPr>
              <a:spLocks noChangeArrowheads="1"/>
            </p:cNvSpPr>
            <p:nvPr/>
          </p:nvSpPr>
          <p:spPr bwMode="auto">
            <a:xfrm>
              <a:off x="2200" y="1352"/>
              <a:ext cx="76" cy="72"/>
            </a:xfrm>
            <a:prstGeom prst="ellipse">
              <a:avLst/>
            </a:prstGeom>
            <a:solidFill>
              <a:srgbClr val="FF99CC">
                <a:alpha val="35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80" name="Rectangle 48"/>
            <p:cNvSpPr>
              <a:spLocks noChangeArrowheads="1"/>
            </p:cNvSpPr>
            <p:nvPr/>
          </p:nvSpPr>
          <p:spPr bwMode="auto">
            <a:xfrm rot="-365081">
              <a:off x="2104" y="1428"/>
              <a:ext cx="232" cy="56"/>
            </a:xfrm>
            <a:prstGeom prst="rect">
              <a:avLst/>
            </a:prstGeom>
            <a:solidFill>
              <a:srgbClr val="FFFF99">
                <a:alpha val="35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81" name="Rectangle 49"/>
            <p:cNvSpPr>
              <a:spLocks noChangeArrowheads="1"/>
            </p:cNvSpPr>
            <p:nvPr/>
          </p:nvSpPr>
          <p:spPr bwMode="auto">
            <a:xfrm>
              <a:off x="2876" y="3336"/>
              <a:ext cx="1260" cy="84"/>
            </a:xfrm>
            <a:prstGeom prst="rect">
              <a:avLst/>
            </a:prstGeom>
            <a:solidFill>
              <a:srgbClr val="FFFF99">
                <a:alpha val="35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82" name="Rectangle 50"/>
            <p:cNvSpPr>
              <a:spLocks noChangeArrowheads="1"/>
            </p:cNvSpPr>
            <p:nvPr/>
          </p:nvSpPr>
          <p:spPr bwMode="auto">
            <a:xfrm>
              <a:off x="2332" y="3216"/>
              <a:ext cx="272" cy="80"/>
            </a:xfrm>
            <a:prstGeom prst="rect">
              <a:avLst/>
            </a:prstGeom>
            <a:solidFill>
              <a:srgbClr val="FFFF99">
                <a:alpha val="35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83" name="Rectangle 51"/>
            <p:cNvSpPr>
              <a:spLocks noChangeArrowheads="1"/>
            </p:cNvSpPr>
            <p:nvPr/>
          </p:nvSpPr>
          <p:spPr bwMode="auto">
            <a:xfrm>
              <a:off x="3168" y="748"/>
              <a:ext cx="272" cy="80"/>
            </a:xfrm>
            <a:prstGeom prst="rect">
              <a:avLst/>
            </a:prstGeom>
            <a:solidFill>
              <a:srgbClr val="FFFF99">
                <a:alpha val="35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84" name="Rectangle 52"/>
            <p:cNvSpPr>
              <a:spLocks noChangeArrowheads="1"/>
            </p:cNvSpPr>
            <p:nvPr/>
          </p:nvSpPr>
          <p:spPr bwMode="auto">
            <a:xfrm rot="-1743277">
              <a:off x="3086" y="1959"/>
              <a:ext cx="458" cy="73"/>
            </a:xfrm>
            <a:prstGeom prst="rect">
              <a:avLst/>
            </a:prstGeom>
            <a:solidFill>
              <a:srgbClr val="FFFF99">
                <a:alpha val="35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85" name="Oval 53"/>
            <p:cNvSpPr>
              <a:spLocks noChangeArrowheads="1"/>
            </p:cNvSpPr>
            <p:nvPr/>
          </p:nvSpPr>
          <p:spPr bwMode="auto">
            <a:xfrm>
              <a:off x="2380" y="1008"/>
              <a:ext cx="72" cy="68"/>
            </a:xfrm>
            <a:prstGeom prst="ellipse">
              <a:avLst/>
            </a:prstGeom>
            <a:solidFill>
              <a:schemeClr val="accent1">
                <a:alpha val="35001"/>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86" name="Oval 54"/>
            <p:cNvSpPr>
              <a:spLocks noChangeArrowheads="1"/>
            </p:cNvSpPr>
            <p:nvPr/>
          </p:nvSpPr>
          <p:spPr bwMode="auto">
            <a:xfrm>
              <a:off x="2436" y="1628"/>
              <a:ext cx="72" cy="68"/>
            </a:xfrm>
            <a:prstGeom prst="ellipse">
              <a:avLst/>
            </a:prstGeom>
            <a:solidFill>
              <a:schemeClr val="accent1">
                <a:alpha val="35001"/>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87" name="Oval 55"/>
            <p:cNvSpPr>
              <a:spLocks noChangeArrowheads="1"/>
            </p:cNvSpPr>
            <p:nvPr/>
          </p:nvSpPr>
          <p:spPr bwMode="auto">
            <a:xfrm>
              <a:off x="2220" y="964"/>
              <a:ext cx="76" cy="72"/>
            </a:xfrm>
            <a:prstGeom prst="ellipse">
              <a:avLst/>
            </a:prstGeom>
            <a:solidFill>
              <a:srgbClr val="FF99CC">
                <a:alpha val="35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88" name="Oval 56"/>
            <p:cNvSpPr>
              <a:spLocks noChangeArrowheads="1"/>
            </p:cNvSpPr>
            <p:nvPr/>
          </p:nvSpPr>
          <p:spPr bwMode="auto">
            <a:xfrm>
              <a:off x="2676" y="1260"/>
              <a:ext cx="76" cy="72"/>
            </a:xfrm>
            <a:prstGeom prst="ellipse">
              <a:avLst/>
            </a:prstGeom>
            <a:solidFill>
              <a:srgbClr val="FF99CC">
                <a:alpha val="35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91" name="Rectangle 59"/>
            <p:cNvSpPr>
              <a:spLocks noChangeArrowheads="1"/>
            </p:cNvSpPr>
            <p:nvPr/>
          </p:nvSpPr>
          <p:spPr bwMode="auto">
            <a:xfrm rot="-3092866">
              <a:off x="1423" y="3606"/>
              <a:ext cx="514" cy="87"/>
            </a:xfrm>
            <a:prstGeom prst="rect">
              <a:avLst/>
            </a:prstGeom>
            <a:solidFill>
              <a:srgbClr val="FFFF99">
                <a:alpha val="35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1"/>
          </p:nvPr>
        </p:nvSpPr>
        <p:spPr/>
        <p:txBody>
          <a:bodyPr/>
          <a:lstStyle/>
          <a:p>
            <a:fld id="{96D8D92E-CC8F-494A-BBB7-B6CD7C9930C9}" type="slidenum">
              <a:rPr lang="en-US" altLang="en-US"/>
              <a:pPr/>
              <a:t>7</a:t>
            </a:fld>
            <a:endParaRPr lang="en-US" altLang="en-US"/>
          </a:p>
        </p:txBody>
      </p:sp>
      <p:sp>
        <p:nvSpPr>
          <p:cNvPr id="93188" name="Rectangle 4"/>
          <p:cNvSpPr>
            <a:spLocks noChangeArrowheads="1"/>
          </p:cNvSpPr>
          <p:nvPr/>
        </p:nvSpPr>
        <p:spPr bwMode="auto">
          <a:xfrm>
            <a:off x="4876800" y="609600"/>
            <a:ext cx="381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2800" b="1" i="1">
                <a:solidFill>
                  <a:srgbClr val="0000FF"/>
                </a:solidFill>
              </a:rPr>
              <a:t>Kasserine Pass</a:t>
            </a:r>
          </a:p>
        </p:txBody>
      </p:sp>
      <p:sp>
        <p:nvSpPr>
          <p:cNvPr id="93189" name="Text Box 5"/>
          <p:cNvSpPr txBox="1">
            <a:spLocks noChangeArrowheads="1"/>
          </p:cNvSpPr>
          <p:nvPr/>
        </p:nvSpPr>
        <p:spPr bwMode="auto">
          <a:xfrm>
            <a:off x="685800" y="1219200"/>
            <a:ext cx="7772400"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70000"/>
              </a:lnSpc>
              <a:spcBef>
                <a:spcPct val="50000"/>
              </a:spcBef>
            </a:pPr>
            <a:r>
              <a:rPr lang="en-US" altLang="en-US" sz="3200" b="1">
                <a:solidFill>
                  <a:srgbClr val="0000FF"/>
                </a:solidFill>
                <a:latin typeface="Book Antiqua" panose="02040602050305030304" pitchFamily="18" charset="0"/>
              </a:rPr>
              <a:t>Step 1--Define the Subject</a:t>
            </a:r>
          </a:p>
          <a:p>
            <a:pPr algn="ctr" eaLnBrk="0" hangingPunct="0">
              <a:lnSpc>
                <a:spcPct val="70000"/>
              </a:lnSpc>
              <a:spcBef>
                <a:spcPct val="50000"/>
              </a:spcBef>
            </a:pPr>
            <a:r>
              <a:rPr lang="en-US" altLang="en-US" sz="3200" b="1">
                <a:solidFill>
                  <a:srgbClr val="0000FF"/>
                </a:solidFill>
                <a:latin typeface="Book Antiqua" panose="02040602050305030304" pitchFamily="18" charset="0"/>
              </a:rPr>
              <a:t>Identify Event (where, who, when)</a:t>
            </a:r>
            <a:endParaRPr lang="en-US" altLang="en-US" sz="2200" b="1" i="1">
              <a:solidFill>
                <a:srgbClr val="0000FF"/>
              </a:solidFill>
              <a:latin typeface="Book Antiqua" panose="02040602050305030304" pitchFamily="18" charset="0"/>
            </a:endParaRPr>
          </a:p>
        </p:txBody>
      </p:sp>
      <p:sp>
        <p:nvSpPr>
          <p:cNvPr id="93191" name="Rectangle 7"/>
          <p:cNvSpPr>
            <a:spLocks noChangeArrowheads="1"/>
          </p:cNvSpPr>
          <p:nvPr/>
        </p:nvSpPr>
        <p:spPr bwMode="auto">
          <a:xfrm>
            <a:off x="457200" y="2301875"/>
            <a:ext cx="8229600" cy="234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r>
              <a:rPr lang="en-US" altLang="en-US">
                <a:latin typeface="Book Antiqua" panose="02040602050305030304" pitchFamily="18" charset="0"/>
              </a:rPr>
              <a:t>Kasserine Pass (Sidi-Bou-Zid)</a:t>
            </a:r>
          </a:p>
          <a:p>
            <a:pPr lvl="1"/>
            <a:r>
              <a:rPr lang="en-US" altLang="en-US">
                <a:latin typeface="Book Antiqua" panose="02040602050305030304" pitchFamily="18" charset="0"/>
              </a:rPr>
              <a:t>Leadership Lessons/Insights</a:t>
            </a:r>
          </a:p>
          <a:p>
            <a:pPr lvl="1"/>
            <a:r>
              <a:rPr lang="en-US" altLang="en-US">
                <a:latin typeface="Book Antiqua" panose="02040602050305030304" pitchFamily="18" charset="0"/>
              </a:rPr>
              <a:t>Combined Arms Example</a:t>
            </a:r>
          </a:p>
          <a:p>
            <a:pPr lvl="1"/>
            <a:r>
              <a:rPr lang="en-US" altLang="en-US">
                <a:latin typeface="Book Antiqua" panose="02040602050305030304" pitchFamily="18" charset="0"/>
              </a:rPr>
              <a:t>Changes in Doctrine</a:t>
            </a:r>
          </a:p>
          <a:p>
            <a:r>
              <a:rPr lang="en-US" altLang="en-US">
                <a:latin typeface="Book Antiqua" panose="02040602050305030304" pitchFamily="18" charset="0"/>
              </a:rPr>
              <a:t>Elements of US 1</a:t>
            </a:r>
            <a:r>
              <a:rPr lang="en-US" altLang="en-US" baseline="30000">
                <a:latin typeface="Book Antiqua" panose="02040602050305030304" pitchFamily="18" charset="0"/>
              </a:rPr>
              <a:t>st</a:t>
            </a:r>
            <a:r>
              <a:rPr lang="en-US" altLang="en-US">
                <a:latin typeface="Book Antiqua" panose="02040602050305030304" pitchFamily="18" charset="0"/>
              </a:rPr>
              <a:t> Armored Division vs. German 10</a:t>
            </a:r>
            <a:r>
              <a:rPr lang="en-US" altLang="en-US" baseline="30000">
                <a:latin typeface="Book Antiqua" panose="02040602050305030304" pitchFamily="18" charset="0"/>
              </a:rPr>
              <a:t>th</a:t>
            </a:r>
            <a:r>
              <a:rPr lang="en-US" altLang="en-US">
                <a:latin typeface="Book Antiqua" panose="02040602050305030304" pitchFamily="18" charset="0"/>
              </a:rPr>
              <a:t> and 21</a:t>
            </a:r>
            <a:r>
              <a:rPr lang="en-US" altLang="en-US" baseline="30000">
                <a:latin typeface="Book Antiqua" panose="02040602050305030304" pitchFamily="18" charset="0"/>
              </a:rPr>
              <a:t>st</a:t>
            </a:r>
            <a:r>
              <a:rPr lang="en-US" altLang="en-US">
                <a:latin typeface="Book Antiqua" panose="02040602050305030304" pitchFamily="18" charset="0"/>
              </a:rPr>
              <a:t> Panzer Divisions </a:t>
            </a:r>
          </a:p>
          <a:p>
            <a:r>
              <a:rPr lang="en-US" altLang="en-US">
                <a:latin typeface="Book Antiqua" panose="02040602050305030304" pitchFamily="18" charset="0"/>
              </a:rPr>
              <a:t>14 &amp; 15 Feb 1943</a:t>
            </a:r>
          </a:p>
          <a:p>
            <a:pPr>
              <a:buFontTx/>
              <a:buNone/>
            </a:pPr>
            <a:endParaRPr lang="en-US" altLang="en-US">
              <a:latin typeface="Book Antiqua" panose="0204060205030503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AA0E5DB6-6A25-4415-AF64-4CFD164449A8}" type="slidenum">
              <a:rPr lang="en-US" altLang="en-US"/>
              <a:pPr/>
              <a:t>8</a:t>
            </a:fld>
            <a:endParaRPr lang="en-US" altLang="en-US"/>
          </a:p>
        </p:txBody>
      </p:sp>
      <p:sp>
        <p:nvSpPr>
          <p:cNvPr id="70658" name="Rectangle 2"/>
          <p:cNvSpPr>
            <a:spLocks noGrp="1" noChangeArrowheads="1"/>
          </p:cNvSpPr>
          <p:nvPr>
            <p:ph type="title"/>
          </p:nvPr>
        </p:nvSpPr>
        <p:spPr>
          <a:xfrm>
            <a:off x="4876800" y="609600"/>
            <a:ext cx="3810000" cy="533400"/>
          </a:xfrm>
        </p:spPr>
        <p:txBody>
          <a:bodyPr/>
          <a:lstStyle/>
          <a:p>
            <a:r>
              <a:rPr lang="en-US" altLang="en-US" sz="2800" b="1" i="1"/>
              <a:t>Basic Battle Analysis</a:t>
            </a:r>
          </a:p>
        </p:txBody>
      </p:sp>
      <p:sp>
        <p:nvSpPr>
          <p:cNvPr id="70659" name="Rectangle 3"/>
          <p:cNvSpPr>
            <a:spLocks noGrp="1" noChangeArrowheads="1"/>
          </p:cNvSpPr>
          <p:nvPr>
            <p:ph type="body" idx="1"/>
          </p:nvPr>
        </p:nvSpPr>
        <p:spPr>
          <a:xfrm>
            <a:off x="457200" y="3360738"/>
            <a:ext cx="8229600" cy="2346325"/>
          </a:xfrm>
        </p:spPr>
        <p:txBody>
          <a:bodyPr/>
          <a:lstStyle/>
          <a:p>
            <a:r>
              <a:rPr lang="en-US" altLang="en-US">
                <a:latin typeface="Book Antiqua" panose="02040602050305030304" pitchFamily="18" charset="0"/>
              </a:rPr>
              <a:t>Quantity and type of sources (books, articles, and other).</a:t>
            </a:r>
          </a:p>
          <a:p>
            <a:r>
              <a:rPr lang="en-US" altLang="en-US">
                <a:latin typeface="Book Antiqua" panose="02040602050305030304" pitchFamily="18" charset="0"/>
              </a:rPr>
              <a:t>Quality of sources (content, bias, and intent).</a:t>
            </a:r>
          </a:p>
        </p:txBody>
      </p:sp>
      <p:sp>
        <p:nvSpPr>
          <p:cNvPr id="70660" name="Text Box 4"/>
          <p:cNvSpPr txBox="1">
            <a:spLocks noChangeArrowheads="1"/>
          </p:cNvSpPr>
          <p:nvPr/>
        </p:nvSpPr>
        <p:spPr bwMode="auto">
          <a:xfrm>
            <a:off x="685800" y="1752600"/>
            <a:ext cx="7772400"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70000"/>
              </a:lnSpc>
              <a:spcBef>
                <a:spcPct val="50000"/>
              </a:spcBef>
            </a:pPr>
            <a:r>
              <a:rPr lang="en-US" altLang="en-US" sz="3200" b="1">
                <a:latin typeface="Book Antiqua" panose="02040602050305030304" pitchFamily="18" charset="0"/>
              </a:rPr>
              <a:t>Step 1--Define the Subject</a:t>
            </a:r>
          </a:p>
          <a:p>
            <a:pPr algn="ctr" eaLnBrk="0" hangingPunct="0">
              <a:lnSpc>
                <a:spcPct val="70000"/>
              </a:lnSpc>
              <a:spcBef>
                <a:spcPct val="50000"/>
              </a:spcBef>
            </a:pPr>
            <a:r>
              <a:rPr lang="en-US" altLang="en-US" sz="3200" b="1">
                <a:latin typeface="Book Antiqua" panose="02040602050305030304" pitchFamily="18" charset="0"/>
              </a:rPr>
              <a:t>Determine &amp; Evaluate Research Material</a:t>
            </a:r>
            <a:endParaRPr lang="en-US" altLang="en-US" sz="2200" b="1" i="1">
              <a:latin typeface="Book Antiqua" panose="0204060205030503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1"/>
          </p:nvPr>
        </p:nvSpPr>
        <p:spPr/>
        <p:txBody>
          <a:bodyPr/>
          <a:lstStyle/>
          <a:p>
            <a:fld id="{8777BD66-2539-4E6A-8CD2-270EA48EB0CB}" type="slidenum">
              <a:rPr lang="en-US" altLang="en-US"/>
              <a:pPr/>
              <a:t>9</a:t>
            </a:fld>
            <a:endParaRPr lang="en-US" altLang="en-US"/>
          </a:p>
        </p:txBody>
      </p:sp>
      <p:sp>
        <p:nvSpPr>
          <p:cNvPr id="94212" name="Text Box 4"/>
          <p:cNvSpPr txBox="1">
            <a:spLocks noChangeArrowheads="1"/>
          </p:cNvSpPr>
          <p:nvPr/>
        </p:nvSpPr>
        <p:spPr bwMode="auto">
          <a:xfrm>
            <a:off x="685800" y="1195388"/>
            <a:ext cx="7772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70000"/>
              </a:lnSpc>
              <a:spcBef>
                <a:spcPct val="50000"/>
              </a:spcBef>
            </a:pPr>
            <a:r>
              <a:rPr lang="en-US" altLang="en-US" sz="3200" b="1">
                <a:solidFill>
                  <a:srgbClr val="0000FF"/>
                </a:solidFill>
                <a:latin typeface="Book Antiqua" panose="02040602050305030304" pitchFamily="18" charset="0"/>
              </a:rPr>
              <a:t>Step 1--Define the Subject</a:t>
            </a:r>
          </a:p>
          <a:p>
            <a:pPr algn="ctr" eaLnBrk="0" hangingPunct="0">
              <a:lnSpc>
                <a:spcPct val="70000"/>
              </a:lnSpc>
              <a:spcBef>
                <a:spcPct val="50000"/>
              </a:spcBef>
            </a:pPr>
            <a:r>
              <a:rPr lang="en-US" altLang="en-US" sz="2800" b="1">
                <a:solidFill>
                  <a:srgbClr val="0000FF"/>
                </a:solidFill>
                <a:latin typeface="Book Antiqua" panose="02040602050305030304" pitchFamily="18" charset="0"/>
              </a:rPr>
              <a:t>Determine &amp; Evaluate Research Material</a:t>
            </a:r>
          </a:p>
        </p:txBody>
      </p:sp>
      <p:sp>
        <p:nvSpPr>
          <p:cNvPr id="94213" name="Rectangle 5"/>
          <p:cNvSpPr>
            <a:spLocks noChangeArrowheads="1"/>
          </p:cNvSpPr>
          <p:nvPr/>
        </p:nvSpPr>
        <p:spPr bwMode="auto">
          <a:xfrm>
            <a:off x="4876800" y="609600"/>
            <a:ext cx="381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2800" b="1" i="1">
                <a:solidFill>
                  <a:srgbClr val="0000FF"/>
                </a:solidFill>
              </a:rPr>
              <a:t>Kasserine Pass</a:t>
            </a:r>
          </a:p>
        </p:txBody>
      </p:sp>
      <p:sp>
        <p:nvSpPr>
          <p:cNvPr id="94214" name="Rectangle 6"/>
          <p:cNvSpPr>
            <a:spLocks noChangeArrowheads="1"/>
          </p:cNvSpPr>
          <p:nvPr/>
        </p:nvSpPr>
        <p:spPr bwMode="auto">
          <a:xfrm>
            <a:off x="457200" y="1997075"/>
            <a:ext cx="8229600" cy="387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r>
              <a:rPr lang="en-US" altLang="en-US" sz="2800" u="sng">
                <a:latin typeface="Book Antiqua" panose="02040602050305030304" pitchFamily="18" charset="0"/>
              </a:rPr>
              <a:t>Books</a:t>
            </a:r>
          </a:p>
          <a:p>
            <a:pPr lvl="1"/>
            <a:r>
              <a:rPr lang="en-US" altLang="en-US" sz="2400">
                <a:latin typeface="Book Antiqua" panose="02040602050305030304" pitchFamily="18" charset="0"/>
              </a:rPr>
              <a:t>Kasserine Pass – Martin Blumenson</a:t>
            </a:r>
          </a:p>
          <a:p>
            <a:pPr lvl="2"/>
            <a:r>
              <a:rPr lang="en-US" altLang="en-US" sz="2000">
                <a:latin typeface="Book Antiqua" panose="02040602050305030304" pitchFamily="18" charset="0"/>
              </a:rPr>
              <a:t>Plus Chapter 8 “First Battles”</a:t>
            </a:r>
          </a:p>
          <a:p>
            <a:pPr lvl="1"/>
            <a:r>
              <a:rPr lang="en-US" altLang="en-US" sz="2400">
                <a:latin typeface="Book Antiqua" panose="02040602050305030304" pitchFamily="18" charset="0"/>
              </a:rPr>
              <a:t>Official History of the US Army in World War II</a:t>
            </a:r>
          </a:p>
          <a:p>
            <a:pPr lvl="2"/>
            <a:r>
              <a:rPr lang="en-US" altLang="en-US" sz="2000">
                <a:latin typeface="Book Antiqua" panose="02040602050305030304" pitchFamily="18" charset="0"/>
              </a:rPr>
              <a:t>Green Books</a:t>
            </a:r>
          </a:p>
          <a:p>
            <a:r>
              <a:rPr lang="en-US" altLang="en-US" sz="2800" u="sng">
                <a:latin typeface="Book Antiqua" panose="02040602050305030304" pitchFamily="18" charset="0"/>
              </a:rPr>
              <a:t>Articles</a:t>
            </a:r>
          </a:p>
          <a:p>
            <a:pPr lvl="1"/>
            <a:r>
              <a:rPr lang="en-US" altLang="en-US" sz="2400">
                <a:latin typeface="Book Antiqua" panose="02040602050305030304" pitchFamily="18" charset="0"/>
              </a:rPr>
              <a:t>Armor Magazine </a:t>
            </a:r>
          </a:p>
          <a:p>
            <a:pPr lvl="2"/>
            <a:r>
              <a:rPr lang="en-US" altLang="en-US" sz="2000">
                <a:latin typeface="Book Antiqua" panose="02040602050305030304" pitchFamily="18" charset="0"/>
              </a:rPr>
              <a:t>Sidi Bou Zid-A Case History of Failure</a:t>
            </a:r>
          </a:p>
          <a:p>
            <a:r>
              <a:rPr lang="en-US" altLang="en-US" sz="2800" u="sng">
                <a:latin typeface="Book Antiqua" panose="02040602050305030304" pitchFamily="18" charset="0"/>
              </a:rPr>
              <a:t>Other</a:t>
            </a:r>
          </a:p>
          <a:p>
            <a:pPr lvl="1"/>
            <a:r>
              <a:rPr lang="en-US" altLang="en-US" sz="2400">
                <a:latin typeface="Book Antiqua" panose="02040602050305030304" pitchFamily="18" charset="0"/>
              </a:rPr>
              <a:t>Center of Military History – Staff Ride </a:t>
            </a:r>
          </a:p>
          <a:p>
            <a:pPr lvl="2"/>
            <a:r>
              <a:rPr lang="en-US" altLang="en-US" sz="2000">
                <a:latin typeface="Book Antiqua" panose="02040602050305030304" pitchFamily="18" charset="0"/>
              </a:rPr>
              <a:t>Primary Sources on the WEB</a:t>
            </a:r>
          </a:p>
          <a:p>
            <a:endParaRPr lang="en-US" altLang="en-US" sz="2800">
              <a:latin typeface="Book Antiqua" panose="0204060205030503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1886292</TotalTime>
  <Pages>21</Pages>
  <Words>4662</Words>
  <Application>Microsoft Office PowerPoint</Application>
  <PresentationFormat>Letter Paper (8.5x11 in)</PresentationFormat>
  <Paragraphs>1121</Paragraphs>
  <Slides>62</Slides>
  <Notes>15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68" baseType="lpstr">
      <vt:lpstr>Times New Roman</vt:lpstr>
      <vt:lpstr>Arial</vt:lpstr>
      <vt:lpstr>Book Antiqua</vt:lpstr>
      <vt:lpstr>Wingdings</vt:lpstr>
      <vt:lpstr>Default Design</vt:lpstr>
      <vt:lpstr>Microsoft Clip Gallery</vt:lpstr>
      <vt:lpstr>Basic Battle Analysis</vt:lpstr>
      <vt:lpstr>PowerPoint Presentation</vt:lpstr>
      <vt:lpstr>Basic Battle Analysis</vt:lpstr>
      <vt:lpstr>Basic Battle Analysis</vt:lpstr>
      <vt:lpstr>Basic Battle Analysis</vt:lpstr>
      <vt:lpstr>Basic Battle Analysis</vt:lpstr>
      <vt:lpstr>PowerPoint Presentation</vt:lpstr>
      <vt:lpstr>Basic Battle Analysis</vt:lpstr>
      <vt:lpstr>PowerPoint Presentation</vt:lpstr>
      <vt:lpstr>Basic Battle Analysis</vt:lpstr>
      <vt:lpstr>Basic Battle Analysis</vt:lpstr>
      <vt:lpstr>PowerPoint Presentation</vt:lpstr>
      <vt:lpstr>PowerPoint Presentation</vt:lpstr>
      <vt:lpstr>PowerPoint Presentation</vt:lpstr>
      <vt:lpstr>Basic Battle Analysis</vt:lpstr>
      <vt:lpstr>PowerPoint Presentation</vt:lpstr>
      <vt:lpstr>PowerPoint Presentation</vt:lpstr>
      <vt:lpstr>Basic Battle Analysis</vt:lpstr>
      <vt:lpstr>PowerPoint Presentation</vt:lpstr>
      <vt:lpstr>Basic Battle Analysis</vt:lpstr>
      <vt:lpstr>PowerPoint Presentation</vt:lpstr>
      <vt:lpstr>PowerPoint Presentation</vt:lpstr>
      <vt:lpstr>Basic Battle Analysis</vt:lpstr>
      <vt:lpstr>PowerPoint Presentation</vt:lpstr>
      <vt:lpstr>Basic Battle Analysis</vt:lpstr>
      <vt:lpstr>PowerPoint Presentation</vt:lpstr>
      <vt:lpstr>Basic Battle Analysis</vt:lpstr>
      <vt:lpstr>PowerPoint Presentation</vt:lpstr>
      <vt:lpstr>Basic Battle Analysis</vt:lpstr>
      <vt:lpstr>PowerPoint Presentation</vt:lpstr>
      <vt:lpstr>Basic Battle Analysis</vt:lpstr>
      <vt:lpstr>PowerPoint Presentation</vt:lpstr>
      <vt:lpstr>PowerPoint Presentation</vt:lpstr>
      <vt:lpstr>Basic Battle Analysis</vt:lpstr>
      <vt:lpstr>PowerPoint Presentation</vt:lpstr>
      <vt:lpstr>PowerPoint Presentation</vt:lpstr>
      <vt:lpstr>PowerPoint Presentation</vt:lpstr>
      <vt:lpstr>PowerPoint Presentation</vt:lpstr>
      <vt:lpstr>PowerPoint Presentation</vt:lpstr>
      <vt:lpstr>Basic Battle Analysis</vt:lpstr>
      <vt:lpstr>PowerPoint Presentation</vt:lpstr>
      <vt:lpstr>PowerPoint Presentation</vt:lpstr>
      <vt:lpstr>PowerPoint Presentation</vt:lpstr>
      <vt:lpstr>PowerPoint Presentation</vt:lpstr>
      <vt:lpstr>Basic Battle Analysis</vt:lpstr>
      <vt:lpstr>Basic Battle Analysis</vt:lpstr>
      <vt:lpstr>Basic Battle Analysis</vt:lpstr>
      <vt:lpstr>PowerPoint Presentation</vt:lpstr>
      <vt:lpstr>PowerPoint Presentation</vt:lpstr>
      <vt:lpstr>PowerPoint Presentation</vt:lpstr>
      <vt:lpstr>PowerPoint Presentation</vt:lpstr>
      <vt:lpstr>PowerPoint Presentation</vt:lpstr>
      <vt:lpstr>Basic Battle Analysis</vt:lpstr>
      <vt:lpstr>BACKUP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 the Principles of War During Mission Planning</dc:title>
  <dc:subject/>
  <dc:creator>Robert E. Kells, Jr.</dc:creator>
  <cp:keywords/>
  <dc:description/>
  <cp:lastModifiedBy>Serravo, Michael P CIV USA TRADOC</cp:lastModifiedBy>
  <cp:revision>196</cp:revision>
  <cp:lastPrinted>1999-03-08T13:18:43Z</cp:lastPrinted>
  <dcterms:created xsi:type="dcterms:W3CDTF">1997-05-23T16:26:26Z</dcterms:created>
  <dcterms:modified xsi:type="dcterms:W3CDTF">2017-04-13T20:51:24Z</dcterms:modified>
</cp:coreProperties>
</file>